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1"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38"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23.12.2014</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23.12.2014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23.12.2014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23.12.2014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23.12.2014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23.12.2014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23.12.2014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23.12.2014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23.12.2014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23.12.2014</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23.12.2014</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23.12.2014</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4294967295"/>
          </p:nvPr>
        </p:nvSpPr>
        <p:spPr>
          <a:xfrm>
            <a:off x="251520" y="2119313"/>
            <a:ext cx="8136904" cy="3603625"/>
          </a:xfrm>
        </p:spPr>
        <p:txBody>
          <a:bodyPr>
            <a:normAutofit/>
          </a:bodyPr>
          <a:lstStyle/>
          <a:p>
            <a:pPr algn="ctr"/>
            <a:r>
              <a:rPr lang="tr-TR" altLang="tr-TR" sz="5400" b="1" dirty="0">
                <a:latin typeface="Nyala" panose="02000504070300020003" pitchFamily="2" charset="0"/>
                <a:ea typeface="+mj-ea"/>
                <a:cs typeface="+mj-cs"/>
              </a:rPr>
              <a:t>DİL VE KONUŞMA YETERSİZLİĞİ OLAN BİREYLER</a:t>
            </a:r>
            <a:endParaRPr lang="tr-TR" sz="5400" dirty="0">
              <a:latin typeface="Nyala" panose="02000504070300020003" pitchFamily="2" charset="0"/>
            </a:endParaRPr>
          </a:p>
        </p:txBody>
      </p:sp>
    </p:spTree>
    <p:extLst>
      <p:ext uri="{BB962C8B-B14F-4D97-AF65-F5344CB8AC3E}">
        <p14:creationId xmlns:p14="http://schemas.microsoft.com/office/powerpoint/2010/main" val="471760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71600" y="692696"/>
            <a:ext cx="7416824" cy="5472607"/>
          </a:xfrm>
        </p:spPr>
        <p:txBody>
          <a:bodyPr>
            <a:normAutofit/>
          </a:bodyPr>
          <a:lstStyle/>
          <a:p>
            <a:pPr marL="273050" lvl="0" indent="-273050" fontAlgn="base">
              <a:spcBef>
                <a:spcPts val="575"/>
              </a:spcBef>
              <a:spcAft>
                <a:spcPct val="0"/>
              </a:spcAft>
              <a:buClr>
                <a:srgbClr val="D34817"/>
              </a:buClr>
              <a:buFont typeface="Wingdings 2" pitchFamily="18" charset="2"/>
              <a:buChar char=""/>
            </a:pPr>
            <a:r>
              <a:rPr lang="tr-TR" altLang="tr-TR" sz="3200" b="1" dirty="0">
                <a:solidFill>
                  <a:srgbClr val="FF3300"/>
                </a:solidFill>
                <a:latin typeface="Nyala" panose="02000504070300020003" pitchFamily="2" charset="0"/>
              </a:rPr>
              <a:t>g-Cinsiyet:</a:t>
            </a:r>
            <a:r>
              <a:rPr lang="tr-TR" altLang="tr-TR" sz="3200" b="1" dirty="0">
                <a:solidFill>
                  <a:prstClr val="black"/>
                </a:solidFill>
                <a:latin typeface="Nyala" panose="02000504070300020003" pitchFamily="2" charset="0"/>
              </a:rPr>
              <a:t> </a:t>
            </a:r>
            <a:r>
              <a:rPr lang="tr-TR" altLang="tr-TR" sz="3200" dirty="0">
                <a:solidFill>
                  <a:prstClr val="black"/>
                </a:solidFill>
                <a:latin typeface="Nyala" panose="02000504070300020003" pitchFamily="2" charset="0"/>
              </a:rPr>
              <a:t>Kızlarda kekemelik oranı daha azdır. Kızlarda konuşma gelişimi daha erken başlar, daha iyi gelişir ve daha az konuşma engeli görülür.</a:t>
            </a:r>
            <a:endParaRPr lang="tr-TR" altLang="tr-TR" sz="3200" b="1" dirty="0">
              <a:solidFill>
                <a:prstClr val="black"/>
              </a:solidFill>
              <a:latin typeface="Nyala" panose="02000504070300020003" pitchFamily="2" charset="0"/>
            </a:endParaRPr>
          </a:p>
          <a:p>
            <a:pPr marL="273050" lvl="0" indent="-273050" fontAlgn="base">
              <a:spcBef>
                <a:spcPts val="575"/>
              </a:spcBef>
              <a:spcAft>
                <a:spcPct val="0"/>
              </a:spcAft>
              <a:buClr>
                <a:srgbClr val="D34817"/>
              </a:buClr>
              <a:buFont typeface="Wingdings 2" pitchFamily="18" charset="2"/>
              <a:buChar char=""/>
            </a:pPr>
            <a:r>
              <a:rPr lang="tr-TR" altLang="tr-TR" sz="3200" b="1" dirty="0">
                <a:solidFill>
                  <a:srgbClr val="FF3300"/>
                </a:solidFill>
                <a:latin typeface="Nyala" panose="02000504070300020003" pitchFamily="2" charset="0"/>
              </a:rPr>
              <a:t>h-Duygusal durum:</a:t>
            </a:r>
            <a:r>
              <a:rPr lang="tr-TR" altLang="tr-TR" sz="3200" b="1" dirty="0">
                <a:solidFill>
                  <a:prstClr val="black"/>
                </a:solidFill>
                <a:latin typeface="Nyala" panose="02000504070300020003" pitchFamily="2" charset="0"/>
              </a:rPr>
              <a:t> </a:t>
            </a:r>
            <a:r>
              <a:rPr lang="tr-TR" altLang="tr-TR" sz="3200" dirty="0">
                <a:solidFill>
                  <a:prstClr val="black"/>
                </a:solidFill>
                <a:latin typeface="Nyala" panose="02000504070300020003" pitchFamily="2" charset="0"/>
              </a:rPr>
              <a:t>Korkunç kazalar, duygusal şok geçirenlerde konuşmanın kaybedildiği görülür. İlk çocukluk devresinde çocuğun karşılaştığı duygusal güçlükler onun konuşma gelişimini etkiler, geciktirebilir.</a:t>
            </a:r>
          </a:p>
          <a:p>
            <a:endParaRPr lang="tr-TR" dirty="0"/>
          </a:p>
        </p:txBody>
      </p:sp>
    </p:spTree>
    <p:extLst>
      <p:ext uri="{BB962C8B-B14F-4D97-AF65-F5344CB8AC3E}">
        <p14:creationId xmlns:p14="http://schemas.microsoft.com/office/powerpoint/2010/main" val="2164785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4000" b="1" dirty="0">
                <a:latin typeface="Nyala" panose="02000504070300020003" pitchFamily="2" charset="0"/>
              </a:rPr>
              <a:t>Çevresel nedenler</a:t>
            </a:r>
            <a:endParaRPr lang="tr-TR" dirty="0">
              <a:latin typeface="Nyala" panose="02000504070300020003" pitchFamily="2" charset="0"/>
            </a:endParaRPr>
          </a:p>
        </p:txBody>
      </p:sp>
      <p:sp>
        <p:nvSpPr>
          <p:cNvPr id="3" name="İçerik Yer Tutucusu 2"/>
          <p:cNvSpPr>
            <a:spLocks noGrp="1"/>
          </p:cNvSpPr>
          <p:nvPr>
            <p:ph idx="1"/>
          </p:nvPr>
        </p:nvSpPr>
        <p:spPr>
          <a:xfrm>
            <a:off x="755576" y="1844824"/>
            <a:ext cx="7632848" cy="4320480"/>
          </a:xfrm>
        </p:spPr>
        <p:txBody>
          <a:bodyPr>
            <a:normAutofit/>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b="1" dirty="0">
                <a:solidFill>
                  <a:srgbClr val="FF3300"/>
                </a:solidFill>
                <a:latin typeface="Nyala" panose="02000504070300020003" pitchFamily="2" charset="0"/>
              </a:rPr>
              <a:t>a-Güdüleme, uyarım, teşvik:</a:t>
            </a:r>
            <a:r>
              <a:rPr lang="tr-TR" altLang="tr-TR" sz="2800" b="1" dirty="0">
                <a:solidFill>
                  <a:prstClr val="black"/>
                </a:solidFill>
                <a:latin typeface="Nyala" panose="02000504070300020003" pitchFamily="2" charset="0"/>
              </a:rPr>
              <a:t> </a:t>
            </a:r>
            <a:r>
              <a:rPr lang="tr-TR" altLang="tr-TR" sz="2800" dirty="0">
                <a:solidFill>
                  <a:prstClr val="black"/>
                </a:solidFill>
                <a:latin typeface="Nyala" panose="02000504070300020003" pitchFamily="2" charset="0"/>
              </a:rPr>
              <a:t>Çevresinden gelen teşvik sonucu çocuk konuşmaya yönelecektir. Konuşması için uyaranların zengin olması gerekir.</a:t>
            </a:r>
            <a:endParaRPr lang="tr-TR" altLang="tr-TR" sz="2800" b="1" dirty="0">
              <a:solidFill>
                <a:prstClr val="black"/>
              </a:solidFill>
              <a:latin typeface="Nyala" panose="02000504070300020003" pitchFamily="2" charset="0"/>
            </a:endParaRP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b="1" dirty="0">
                <a:solidFill>
                  <a:srgbClr val="FF3300"/>
                </a:solidFill>
                <a:latin typeface="Nyala" panose="02000504070300020003" pitchFamily="2" charset="0"/>
              </a:rPr>
              <a:t>b-Konuşmayı öğretmek için kullanılan metot:</a:t>
            </a:r>
            <a:r>
              <a:rPr lang="tr-TR" altLang="tr-TR" sz="2800" b="1" dirty="0">
                <a:solidFill>
                  <a:prstClr val="black"/>
                </a:solidFill>
                <a:latin typeface="Nyala" panose="02000504070300020003" pitchFamily="2" charset="0"/>
              </a:rPr>
              <a:t> </a:t>
            </a:r>
            <a:r>
              <a:rPr lang="tr-TR" altLang="tr-TR" sz="2800" dirty="0">
                <a:solidFill>
                  <a:prstClr val="black"/>
                </a:solidFill>
                <a:latin typeface="Nyala" panose="02000504070300020003" pitchFamily="2" charset="0"/>
              </a:rPr>
              <a:t>Konuşma eğitmeni denen uzmanların amacı çeşitli türden konuşma bozuklukları ya da sorunları olan insanlara yardımcı olmaktır. Küçük bir çocuğa da konuşmayı öğretmek için seçilen metot, konuşmaya teşvik edici olmalı ve dilin doğru kullanılarak konuşmada iyi bir model olunmalıdır.</a:t>
            </a:r>
          </a:p>
          <a:p>
            <a:endParaRPr lang="tr-TR" dirty="0"/>
          </a:p>
        </p:txBody>
      </p:sp>
    </p:spTree>
    <p:extLst>
      <p:ext uri="{BB962C8B-B14F-4D97-AF65-F5344CB8AC3E}">
        <p14:creationId xmlns:p14="http://schemas.microsoft.com/office/powerpoint/2010/main" val="342035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259632" y="2119313"/>
            <a:ext cx="7056784" cy="3603625"/>
          </a:xfrm>
        </p:spPr>
        <p:txBody>
          <a:bodyPr/>
          <a:lstStyle/>
          <a:p>
            <a:pPr marL="273050" lvl="0" indent="-273050" fontAlgn="base">
              <a:spcBef>
                <a:spcPts val="575"/>
              </a:spcBef>
              <a:spcAft>
                <a:spcPct val="0"/>
              </a:spcAft>
              <a:buClr>
                <a:srgbClr val="D34817"/>
              </a:buClr>
              <a:buFont typeface="Wingdings 2" pitchFamily="18" charset="2"/>
              <a:buChar char=""/>
            </a:pPr>
            <a:r>
              <a:rPr lang="tr-TR" altLang="tr-TR" sz="3200" b="1" dirty="0">
                <a:solidFill>
                  <a:srgbClr val="FF3300"/>
                </a:solidFill>
                <a:latin typeface="Nyala" panose="02000504070300020003" pitchFamily="2" charset="0"/>
              </a:rPr>
              <a:t>c-Diğer çevresel nedenler:</a:t>
            </a:r>
            <a:r>
              <a:rPr lang="tr-TR" altLang="tr-TR" sz="3200" b="1" dirty="0">
                <a:solidFill>
                  <a:prstClr val="black"/>
                </a:solidFill>
                <a:latin typeface="Nyala" panose="02000504070300020003" pitchFamily="2" charset="0"/>
              </a:rPr>
              <a:t> </a:t>
            </a:r>
            <a:r>
              <a:rPr lang="tr-TR" altLang="tr-TR" sz="3200" dirty="0">
                <a:solidFill>
                  <a:prstClr val="black"/>
                </a:solidFill>
                <a:latin typeface="Nyala" panose="02000504070300020003" pitchFamily="2" charset="0"/>
              </a:rPr>
              <a:t>Yapılan araştırmalar </a:t>
            </a:r>
            <a:r>
              <a:rPr lang="tr-TR" altLang="tr-TR" sz="3200" dirty="0" err="1">
                <a:solidFill>
                  <a:prstClr val="black"/>
                </a:solidFill>
                <a:latin typeface="Nyala" panose="02000504070300020003" pitchFamily="2" charset="0"/>
              </a:rPr>
              <a:t>sosyo</a:t>
            </a:r>
            <a:r>
              <a:rPr lang="tr-TR" altLang="tr-TR" sz="3200" dirty="0">
                <a:solidFill>
                  <a:prstClr val="black"/>
                </a:solidFill>
                <a:latin typeface="Nyala" panose="02000504070300020003" pitchFamily="2" charset="0"/>
              </a:rPr>
              <a:t>-ekonomik düzeyi yüksek çocukların; </a:t>
            </a:r>
            <a:r>
              <a:rPr lang="tr-TR" altLang="tr-TR" sz="3200" dirty="0" err="1">
                <a:solidFill>
                  <a:prstClr val="black"/>
                </a:solidFill>
                <a:latin typeface="Nyala" panose="02000504070300020003" pitchFamily="2" charset="0"/>
              </a:rPr>
              <a:t>sosyo</a:t>
            </a:r>
            <a:r>
              <a:rPr lang="tr-TR" altLang="tr-TR" sz="3200" dirty="0">
                <a:solidFill>
                  <a:prstClr val="black"/>
                </a:solidFill>
                <a:latin typeface="Nyala" panose="02000504070300020003" pitchFamily="2" charset="0"/>
              </a:rPr>
              <a:t>-ekonomik düzeyi düşük olan çocuklardan daha fazla kelime hazinesine sahip olduklarını ve konuşmaya daha erken başladıklarını göstermiştir.</a:t>
            </a:r>
          </a:p>
          <a:p>
            <a:endParaRPr lang="tr-TR" dirty="0"/>
          </a:p>
        </p:txBody>
      </p:sp>
    </p:spTree>
    <p:extLst>
      <p:ext uri="{BB962C8B-B14F-4D97-AF65-F5344CB8AC3E}">
        <p14:creationId xmlns:p14="http://schemas.microsoft.com/office/powerpoint/2010/main" val="1753033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4000" b="1" dirty="0">
                <a:latin typeface="Nyala" panose="02000504070300020003" pitchFamily="2" charset="0"/>
              </a:rPr>
              <a:t>GECİKMİŞ KONUŞMA</a:t>
            </a:r>
            <a:endParaRPr lang="tr-TR" dirty="0">
              <a:latin typeface="Nyala" panose="02000504070300020003" pitchFamily="2" charset="0"/>
            </a:endParaRPr>
          </a:p>
        </p:txBody>
      </p:sp>
      <p:sp>
        <p:nvSpPr>
          <p:cNvPr id="3" name="İçerik Yer Tutucusu 2"/>
          <p:cNvSpPr>
            <a:spLocks noGrp="1"/>
          </p:cNvSpPr>
          <p:nvPr>
            <p:ph idx="1"/>
          </p:nvPr>
        </p:nvSpPr>
        <p:spPr>
          <a:xfrm>
            <a:off x="827584" y="2119257"/>
            <a:ext cx="7560840" cy="3603812"/>
          </a:xfrm>
        </p:spPr>
        <p:txBody>
          <a:bodyPr>
            <a:normAutofit fontScale="92500"/>
          </a:bodyPr>
          <a:lstStyle/>
          <a:p>
            <a:pPr marL="273050" lvl="0" indent="-273050" fontAlgn="base">
              <a:spcBef>
                <a:spcPts val="575"/>
              </a:spcBef>
              <a:spcAft>
                <a:spcPct val="0"/>
              </a:spcAft>
              <a:buClr>
                <a:srgbClr val="D34817"/>
              </a:buClr>
              <a:buFont typeface="Wingdings 2" pitchFamily="18" charset="2"/>
              <a:buChar char=""/>
            </a:pPr>
            <a:r>
              <a:rPr lang="tr-TR" altLang="tr-TR" sz="3200" dirty="0">
                <a:solidFill>
                  <a:prstClr val="black"/>
                </a:solidFill>
                <a:latin typeface="Nyala" panose="02000504070300020003" pitchFamily="2" charset="0"/>
              </a:rPr>
              <a:t>Çocuğun konuşması kendi yaşından beklenenden çok geri veya konuşma gelişimi yaşıtlarından çok daha yavaş ise o çocuğun konuşması “gecikmiş konuşma” olarak adlandırılır.</a:t>
            </a:r>
          </a:p>
          <a:p>
            <a:pPr marL="273050" lvl="0" indent="-273050" fontAlgn="base">
              <a:spcBef>
                <a:spcPts val="575"/>
              </a:spcBef>
              <a:spcAft>
                <a:spcPct val="0"/>
              </a:spcAft>
              <a:buClr>
                <a:srgbClr val="D34817"/>
              </a:buClr>
              <a:buFont typeface="Wingdings 2" pitchFamily="18" charset="2"/>
              <a:buChar char=""/>
            </a:pPr>
            <a:r>
              <a:rPr lang="tr-TR" altLang="tr-TR" sz="3200" dirty="0">
                <a:solidFill>
                  <a:prstClr val="black"/>
                </a:solidFill>
                <a:latin typeface="Nyala" panose="02000504070300020003" pitchFamily="2" charset="0"/>
              </a:rPr>
              <a:t>Çoğunlukla 2-3 yaşlarında konuşamayan çocukların anne babaları konuşmanın geciktiğinin farkına varırlar.</a:t>
            </a:r>
          </a:p>
          <a:p>
            <a:endParaRPr lang="tr-TR" dirty="0"/>
          </a:p>
        </p:txBody>
      </p:sp>
    </p:spTree>
    <p:extLst>
      <p:ext uri="{BB962C8B-B14F-4D97-AF65-F5344CB8AC3E}">
        <p14:creationId xmlns:p14="http://schemas.microsoft.com/office/powerpoint/2010/main" val="1296477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altLang="tr-TR" sz="4000" b="1" dirty="0">
                <a:latin typeface="Nyala" panose="02000504070300020003" pitchFamily="2" charset="0"/>
              </a:rPr>
              <a:t>GECİKMİŞ KONUŞMANIN BELİRTİLERİ</a:t>
            </a:r>
            <a:endParaRPr lang="tr-TR" dirty="0">
              <a:latin typeface="Nyala" panose="02000504070300020003" pitchFamily="2" charset="0"/>
            </a:endParaRPr>
          </a:p>
        </p:txBody>
      </p:sp>
      <p:sp>
        <p:nvSpPr>
          <p:cNvPr id="3" name="İçerik Yer Tutucusu 2"/>
          <p:cNvSpPr>
            <a:spLocks noGrp="1"/>
          </p:cNvSpPr>
          <p:nvPr>
            <p:ph idx="1"/>
          </p:nvPr>
        </p:nvSpPr>
        <p:spPr>
          <a:xfrm>
            <a:off x="827584" y="2119257"/>
            <a:ext cx="7560840" cy="3603812"/>
          </a:xfrm>
        </p:spPr>
        <p:txBody>
          <a:bodyPr>
            <a:noAutofit/>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Gecikmiş konuşma problemi çok değişik şekilde ve değişik derecelerde görülür. Çocuklar normal konuşmaya sahip olmadıkları için çalışmalar daha çok gözlem yoluyla veya çevresindekilerden alınan bilgilere dayanır.</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Konuşmaları dikkate alındığında belirtileri; hiç konuşmamaktan, çok zor anlaşılır birkaç kelime söylemeye kadar değişiklik gösterir. Kelime dağarcıklarında eksiklik vardır. </a:t>
            </a:r>
          </a:p>
        </p:txBody>
      </p:sp>
    </p:spTree>
    <p:extLst>
      <p:ext uri="{BB962C8B-B14F-4D97-AF65-F5344CB8AC3E}">
        <p14:creationId xmlns:p14="http://schemas.microsoft.com/office/powerpoint/2010/main" val="1087571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043608" y="1556793"/>
            <a:ext cx="7200800" cy="4166146"/>
          </a:xfrm>
        </p:spPr>
        <p:txBody>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3200" dirty="0">
                <a:solidFill>
                  <a:prstClr val="black"/>
                </a:solidFill>
                <a:latin typeface="Nyala" panose="02000504070300020003" pitchFamily="2" charset="0"/>
              </a:rPr>
              <a:t>“Ben", "benim” gibi zamirleri kullanmayı 3 yaş civarında bile tam olarak öğrenemezler. Cümle kuramazlar. Jest, mimik ve diğer işaretli hareketleri daha çok kullanırlar. İsteklerini ifade edemezler. Başkalarının konuşmalarına ilgi göstermez ve dinlemezler. Durmadan ses çıkarırlar.</a:t>
            </a:r>
          </a:p>
          <a:p>
            <a:endParaRPr lang="tr-TR" dirty="0"/>
          </a:p>
        </p:txBody>
      </p:sp>
    </p:spTree>
    <p:extLst>
      <p:ext uri="{BB962C8B-B14F-4D97-AF65-F5344CB8AC3E}">
        <p14:creationId xmlns:p14="http://schemas.microsoft.com/office/powerpoint/2010/main" val="3646156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99592" y="1052736"/>
            <a:ext cx="7488832" cy="4968551"/>
          </a:xfrm>
        </p:spPr>
        <p:txBody>
          <a:bodyPr>
            <a:normAutofit lnSpcReduction="10000"/>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İleri derecede gecikmiş konuşma engeli olan çocuklar kendi istek ve duygularını direkt hareketlerle belli ederler. Kişiye, eşyaya vurmak, itmek gibi fiziki güç ile yapılır. Bu hareketlerinden dolayı kendi yaşıtlarıyla geçinmeleri zordur. Dolayısıyla uyum problemleri de görülür.</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Bu çocukların bazıları topluluktan ayrı kalma eğilimindedirler. Kendi başına oyun oynamak veya bir şeyle meşgul olmak isterler.</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Normal konuşmaya sahip çocuklara kıyasla daha çabuk ağlama, bağırma, oyuncakları kırma, dağıtma ve hırçınlık gibi kökü duygusal olan hareketler görülebilir.</a:t>
            </a:r>
          </a:p>
          <a:p>
            <a:endParaRPr lang="tr-TR" dirty="0"/>
          </a:p>
        </p:txBody>
      </p:sp>
    </p:spTree>
    <p:extLst>
      <p:ext uri="{BB962C8B-B14F-4D97-AF65-F5344CB8AC3E}">
        <p14:creationId xmlns:p14="http://schemas.microsoft.com/office/powerpoint/2010/main" val="2371767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altLang="tr-TR" sz="4000" b="1" dirty="0">
                <a:latin typeface="Nyala" panose="02000504070300020003" pitchFamily="2" charset="0"/>
              </a:rPr>
              <a:t>GECİKMİŞ KONUŞMANIN NEDENLERİ</a:t>
            </a:r>
            <a:endParaRPr lang="tr-TR" dirty="0">
              <a:latin typeface="Nyala" panose="02000504070300020003" pitchFamily="2" charset="0"/>
            </a:endParaRPr>
          </a:p>
        </p:txBody>
      </p:sp>
      <p:sp>
        <p:nvSpPr>
          <p:cNvPr id="3" name="İçerik Yer Tutucusu 2"/>
          <p:cNvSpPr>
            <a:spLocks noGrp="1"/>
          </p:cNvSpPr>
          <p:nvPr>
            <p:ph idx="1"/>
          </p:nvPr>
        </p:nvSpPr>
        <p:spPr>
          <a:xfrm>
            <a:off x="755576" y="2119257"/>
            <a:ext cx="7632848" cy="3603812"/>
          </a:xfrm>
        </p:spPr>
        <p:txBody>
          <a:bodyPr>
            <a:noAutofit/>
          </a:bodyPr>
          <a:lstStyle/>
          <a:p>
            <a:pPr marL="273050" lvl="0" indent="-273050" fontAlgn="base">
              <a:lnSpc>
                <a:spcPct val="80000"/>
              </a:lnSpc>
              <a:spcBef>
                <a:spcPts val="575"/>
              </a:spcBef>
              <a:spcAft>
                <a:spcPct val="0"/>
              </a:spcAft>
              <a:buClr>
                <a:srgbClr val="D34817"/>
              </a:buClr>
              <a:buFont typeface="Wingdings 2" pitchFamily="18" charset="2"/>
              <a:buChar char=""/>
            </a:pPr>
            <a:r>
              <a:rPr lang="tr-TR" altLang="tr-TR" sz="2800" b="1" dirty="0">
                <a:solidFill>
                  <a:srgbClr val="FF3300"/>
                </a:solidFill>
                <a:latin typeface="Nyala" panose="02000504070300020003" pitchFamily="2" charset="0"/>
              </a:rPr>
              <a:t>Zihinsel engel:</a:t>
            </a:r>
            <a:r>
              <a:rPr lang="tr-TR" altLang="tr-TR" sz="2800" b="1" dirty="0">
                <a:solidFill>
                  <a:prstClr val="black"/>
                </a:solidFill>
                <a:latin typeface="Nyala" panose="02000504070300020003" pitchFamily="2" charset="0"/>
              </a:rPr>
              <a:t> </a:t>
            </a:r>
            <a:r>
              <a:rPr lang="tr-TR" altLang="tr-TR" sz="2800" dirty="0">
                <a:solidFill>
                  <a:prstClr val="black"/>
                </a:solidFill>
                <a:latin typeface="Nyala" panose="02000504070300020003" pitchFamily="2" charset="0"/>
              </a:rPr>
              <a:t>2 yaşına kadar çocuğun çıkardığı seslerle zekanın ilişkisi olmamasına karşın, 2 yaşından sonra dil gelişimiyle IQ arasında sıkı bir ilişki olduğu görüşü ağır basmaktadır.</a:t>
            </a:r>
          </a:p>
          <a:p>
            <a:pPr marL="273050" lvl="0" indent="-273050" fontAlgn="base">
              <a:lnSpc>
                <a:spcPct val="8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Dil zekaya bağlı olarak gelişir. Zihinsel engelliliği meydana getiren veya zeka gelişimini engelleyici sebeplerin bir çoğu konuşma gelişimini engelleyici sebeplerin bir çoğu konuşma gelişimini de engeller.</a:t>
            </a:r>
          </a:p>
          <a:p>
            <a:pPr marL="273050" lvl="0" indent="-273050" fontAlgn="base">
              <a:lnSpc>
                <a:spcPct val="8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Zeka seviyesi tanı ve terapide izlenecek yolun saptanması için önemlidir.</a:t>
            </a:r>
          </a:p>
        </p:txBody>
      </p:sp>
    </p:spTree>
    <p:extLst>
      <p:ext uri="{BB962C8B-B14F-4D97-AF65-F5344CB8AC3E}">
        <p14:creationId xmlns:p14="http://schemas.microsoft.com/office/powerpoint/2010/main" val="745304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4000" b="1" dirty="0">
                <a:latin typeface="Nyala" panose="02000504070300020003" pitchFamily="2" charset="0"/>
              </a:rPr>
              <a:t>Sağlık durumu</a:t>
            </a:r>
            <a:endParaRPr lang="tr-TR" dirty="0">
              <a:latin typeface="Nyala" panose="02000504070300020003" pitchFamily="2" charset="0"/>
            </a:endParaRPr>
          </a:p>
        </p:txBody>
      </p:sp>
      <p:sp>
        <p:nvSpPr>
          <p:cNvPr id="3" name="İçerik Yer Tutucusu 2"/>
          <p:cNvSpPr>
            <a:spLocks noGrp="1"/>
          </p:cNvSpPr>
          <p:nvPr>
            <p:ph idx="1"/>
          </p:nvPr>
        </p:nvSpPr>
        <p:spPr>
          <a:xfrm>
            <a:off x="755576" y="1844824"/>
            <a:ext cx="7704856" cy="4176464"/>
          </a:xfrm>
        </p:spPr>
        <p:txBody>
          <a:bodyPr>
            <a:normAutofit/>
          </a:bodyPr>
          <a:lstStyle/>
          <a:p>
            <a:pPr marL="273050" lvl="0" indent="-273050" fontAlgn="base">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Konuşma gelişim devresinde uzun süren ve ağır geçen hastalıklar çocuğun konuşma gelişimini engeller. Hastalık birinci yaşta olursa etkisi daha çok olabilir. Hasta olan bebeğin “</a:t>
            </a:r>
            <a:r>
              <a:rPr lang="tr-TR" altLang="tr-TR" sz="2800" dirty="0" err="1">
                <a:solidFill>
                  <a:prstClr val="black"/>
                </a:solidFill>
                <a:latin typeface="Nyala" panose="02000504070300020003" pitchFamily="2" charset="0"/>
              </a:rPr>
              <a:t>babıldama</a:t>
            </a:r>
            <a:r>
              <a:rPr lang="tr-TR" altLang="tr-TR" sz="2800" dirty="0">
                <a:solidFill>
                  <a:prstClr val="black"/>
                </a:solidFill>
                <a:latin typeface="Nyala" panose="02000504070300020003" pitchFamily="2" charset="0"/>
              </a:rPr>
              <a:t> “ döneminde keyifli ve rahat ses çıkarması beklenemez</a:t>
            </a:r>
            <a:r>
              <a:rPr lang="tr-TR" altLang="tr-TR" sz="2800" dirty="0" smtClean="0">
                <a:solidFill>
                  <a:prstClr val="black"/>
                </a:solidFill>
                <a:latin typeface="Nyala" panose="02000504070300020003" pitchFamily="2" charset="0"/>
              </a:rPr>
              <a:t>. Böylece </a:t>
            </a:r>
            <a:r>
              <a:rPr lang="tr-TR" altLang="tr-TR" sz="2800" dirty="0" err="1">
                <a:solidFill>
                  <a:prstClr val="black"/>
                </a:solidFill>
                <a:latin typeface="Nyala" panose="02000504070300020003" pitchFamily="2" charset="0"/>
              </a:rPr>
              <a:t>babıldama</a:t>
            </a:r>
            <a:r>
              <a:rPr lang="tr-TR" altLang="tr-TR" sz="2800" dirty="0">
                <a:solidFill>
                  <a:prstClr val="black"/>
                </a:solidFill>
                <a:latin typeface="Nyala" panose="02000504070300020003" pitchFamily="2" charset="0"/>
              </a:rPr>
              <a:t> ile kazanacağı sesleri çıkaramaz. Ayrıca böyle durumlarda çocuk konuşmaya az teşvik edilir, kendini iyi hissetmez ve her istediği önceden yapılır buda çocuğun konuşma ihtiyacı duymamasına neden olur.</a:t>
            </a:r>
          </a:p>
          <a:p>
            <a:endParaRPr lang="tr-TR" dirty="0"/>
          </a:p>
        </p:txBody>
      </p:sp>
    </p:spTree>
    <p:extLst>
      <p:ext uri="{BB962C8B-B14F-4D97-AF65-F5344CB8AC3E}">
        <p14:creationId xmlns:p14="http://schemas.microsoft.com/office/powerpoint/2010/main" val="1350349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4000" b="1" dirty="0">
                <a:latin typeface="Nyala" panose="02000504070300020003" pitchFamily="2" charset="0"/>
              </a:rPr>
              <a:t>İşitme kaybı</a:t>
            </a:r>
            <a:endParaRPr lang="tr-TR" dirty="0">
              <a:latin typeface="Nyala" panose="02000504070300020003" pitchFamily="2" charset="0"/>
            </a:endParaRPr>
          </a:p>
        </p:txBody>
      </p:sp>
      <p:sp>
        <p:nvSpPr>
          <p:cNvPr id="3" name="İçerik Yer Tutucusu 2"/>
          <p:cNvSpPr>
            <a:spLocks noGrp="1"/>
          </p:cNvSpPr>
          <p:nvPr>
            <p:ph idx="1"/>
          </p:nvPr>
        </p:nvSpPr>
        <p:spPr>
          <a:xfrm>
            <a:off x="899592" y="2119256"/>
            <a:ext cx="7344816" cy="3974039"/>
          </a:xfrm>
        </p:spPr>
        <p:txBody>
          <a:bodyPr>
            <a:normAutofit lnSpcReduction="10000"/>
          </a:bodyPr>
          <a:lstStyle/>
          <a:p>
            <a:pPr marL="273050" lvl="0" indent="-273050" fontAlgn="base">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Konuşma ses algısına dayandığı için çocuğun işitme engeli konuşma gelişimini etkiler. Doğuştan işitme engelli olanlar özel metotlarla öğretilmedikçe konuşmayı kazanamazlar. Ağır işitenler ise işitme engellerinin </a:t>
            </a:r>
            <a:r>
              <a:rPr lang="tr-TR" altLang="tr-TR" sz="2800" dirty="0" err="1">
                <a:solidFill>
                  <a:prstClr val="black"/>
                </a:solidFill>
                <a:latin typeface="Nyala" panose="02000504070300020003" pitchFamily="2" charset="0"/>
              </a:rPr>
              <a:t>iletisel</a:t>
            </a:r>
            <a:r>
              <a:rPr lang="tr-TR" altLang="tr-TR" sz="2800" dirty="0">
                <a:solidFill>
                  <a:prstClr val="black"/>
                </a:solidFill>
                <a:latin typeface="Nyala" panose="02000504070300020003" pitchFamily="2" charset="0"/>
              </a:rPr>
              <a:t> veya sinirsel oluşlarına göre artikülasyon bozukluğundan ses bozukluklarına kadar çeşitli konuşma engeli geliştirirler. Çocuğun işitme durumu tespit edilmelidir. </a:t>
            </a:r>
            <a:r>
              <a:rPr lang="tr-TR" altLang="tr-TR" sz="2800" dirty="0" err="1">
                <a:solidFill>
                  <a:prstClr val="black"/>
                </a:solidFill>
                <a:latin typeface="Nyala" panose="02000504070300020003" pitchFamily="2" charset="0"/>
              </a:rPr>
              <a:t>Odiometrik</a:t>
            </a:r>
            <a:r>
              <a:rPr lang="tr-TR" altLang="tr-TR" sz="2800" dirty="0">
                <a:solidFill>
                  <a:prstClr val="black"/>
                </a:solidFill>
                <a:latin typeface="Nyala" panose="02000504070300020003" pitchFamily="2" charset="0"/>
              </a:rPr>
              <a:t> muayene ile bir </a:t>
            </a:r>
            <a:r>
              <a:rPr lang="tr-TR" altLang="tr-TR" sz="2800" dirty="0" err="1">
                <a:solidFill>
                  <a:prstClr val="black"/>
                </a:solidFill>
                <a:latin typeface="Nyala" panose="02000504070300020003" pitchFamily="2" charset="0"/>
              </a:rPr>
              <a:t>odiogramının</a:t>
            </a:r>
            <a:r>
              <a:rPr lang="tr-TR" altLang="tr-TR" sz="2800" dirty="0">
                <a:solidFill>
                  <a:prstClr val="black"/>
                </a:solidFill>
                <a:latin typeface="Nyala" panose="02000504070300020003" pitchFamily="2" charset="0"/>
              </a:rPr>
              <a:t> çıkarılmasında fayda vardır.</a:t>
            </a:r>
          </a:p>
          <a:p>
            <a:endParaRPr lang="tr-TR" dirty="0"/>
          </a:p>
        </p:txBody>
      </p:sp>
    </p:spTree>
    <p:extLst>
      <p:ext uri="{BB962C8B-B14F-4D97-AF65-F5344CB8AC3E}">
        <p14:creationId xmlns:p14="http://schemas.microsoft.com/office/powerpoint/2010/main" val="1465588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99592" y="1268761"/>
            <a:ext cx="7488832" cy="4454178"/>
          </a:xfrm>
        </p:spPr>
        <p:txBody>
          <a:bodyPr>
            <a:noAutofit/>
          </a:bodyPr>
          <a:lstStyle/>
          <a:p>
            <a:pPr marL="273050" lvl="0" indent="-273050" fontAlgn="base">
              <a:spcBef>
                <a:spcPts val="575"/>
              </a:spcBef>
              <a:spcAft>
                <a:spcPct val="0"/>
              </a:spcAft>
              <a:buClr>
                <a:srgbClr val="D34817"/>
              </a:buClr>
              <a:buFont typeface="Wingdings 2" pitchFamily="18" charset="2"/>
              <a:buChar char=""/>
            </a:pPr>
            <a:r>
              <a:rPr lang="tr-TR" altLang="tr-TR" sz="3600" b="1" dirty="0">
                <a:solidFill>
                  <a:prstClr val="black"/>
                </a:solidFill>
                <a:latin typeface="Nyala" panose="02000504070300020003" pitchFamily="2" charset="0"/>
                <a:ea typeface="Verdana" panose="020B0604030504040204" pitchFamily="34" charset="0"/>
                <a:cs typeface="Verdana" panose="020B0604030504040204" pitchFamily="34" charset="0"/>
              </a:rPr>
              <a:t>Dil ve Konuşma Güçlüğü:</a:t>
            </a:r>
            <a:r>
              <a:rPr lang="tr-TR" altLang="tr-TR" sz="3600" dirty="0">
                <a:solidFill>
                  <a:prstClr val="black"/>
                </a:solidFill>
                <a:latin typeface="Nyala" panose="02000504070300020003" pitchFamily="2" charset="0"/>
                <a:ea typeface="Verdana" panose="020B0604030504040204" pitchFamily="34" charset="0"/>
                <a:cs typeface="Verdana" panose="020B0604030504040204" pitchFamily="34" charset="0"/>
              </a:rPr>
              <a:t> Sözel iletişimde farklı seviye ve biçimlerde ortaya çıkan aksaklıklar ve düzensizlikler nedeniyle dili kullanma, konuşmayı edinme ve iletişimdeki güçlüklerin, bireyin eğitim performansı ve sosyal uyumunu olumsuz yönde etkilemesi durumudur.</a:t>
            </a:r>
          </a:p>
        </p:txBody>
      </p:sp>
    </p:spTree>
    <p:extLst>
      <p:ext uri="{BB962C8B-B14F-4D97-AF65-F5344CB8AC3E}">
        <p14:creationId xmlns:p14="http://schemas.microsoft.com/office/powerpoint/2010/main" val="2972407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4000" b="1" dirty="0">
                <a:latin typeface="Nyala" panose="02000504070300020003" pitchFamily="2" charset="0"/>
              </a:rPr>
              <a:t>Motor-koordinasyon güçlüğü:</a:t>
            </a:r>
            <a:r>
              <a:rPr lang="tr-TR" altLang="tr-TR" sz="4000" dirty="0">
                <a:latin typeface="Nyala" panose="02000504070300020003" pitchFamily="2" charset="0"/>
              </a:rPr>
              <a:t> </a:t>
            </a:r>
            <a:endParaRPr lang="tr-TR" dirty="0">
              <a:latin typeface="Nyala" panose="02000504070300020003" pitchFamily="2" charset="0"/>
            </a:endParaRPr>
          </a:p>
        </p:txBody>
      </p:sp>
      <p:sp>
        <p:nvSpPr>
          <p:cNvPr id="3" name="İçerik Yer Tutucusu 2"/>
          <p:cNvSpPr>
            <a:spLocks noGrp="1"/>
          </p:cNvSpPr>
          <p:nvPr>
            <p:ph idx="1"/>
          </p:nvPr>
        </p:nvSpPr>
        <p:spPr>
          <a:xfrm>
            <a:off x="755576" y="2119257"/>
            <a:ext cx="7632848" cy="3603812"/>
          </a:xfrm>
        </p:spPr>
        <p:txBody>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2600" dirty="0">
                <a:solidFill>
                  <a:prstClr val="black"/>
                </a:solidFill>
                <a:latin typeface="Nyala" panose="02000504070300020003" pitchFamily="2" charset="0"/>
              </a:rPr>
              <a:t>Bazı çocuklar dil, damak, dudak gibi konuşma organlarını kontrolde güçlük çekerler. 5 veya 4 yaşından önce çocuk felci geçirmiş olanların anlaşılır bir konuşma kazanmaları pek enderdir. Damak ve boğaz çevresinde kısmi felç olduğunda yine aynı durum görülebilir. Bu bakımdan nörolojik muayeneyi içine alan tam bir tıbbi muayene gerekmektedir.</a:t>
            </a:r>
          </a:p>
          <a:p>
            <a:endParaRPr lang="tr-TR" dirty="0"/>
          </a:p>
        </p:txBody>
      </p:sp>
    </p:spTree>
    <p:extLst>
      <p:ext uri="{BB962C8B-B14F-4D97-AF65-F5344CB8AC3E}">
        <p14:creationId xmlns:p14="http://schemas.microsoft.com/office/powerpoint/2010/main" val="3192197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Nyala" panose="02000504070300020003" pitchFamily="2" charset="0"/>
              </a:rPr>
              <a:t>Aile ve Çevresel Koşullar</a:t>
            </a:r>
            <a:endParaRPr lang="tr-TR" dirty="0">
              <a:latin typeface="Nyala" panose="02000504070300020003" pitchFamily="2" charset="0"/>
            </a:endParaRPr>
          </a:p>
        </p:txBody>
      </p:sp>
      <p:sp>
        <p:nvSpPr>
          <p:cNvPr id="3" name="İçerik Yer Tutucusu 2"/>
          <p:cNvSpPr>
            <a:spLocks noGrp="1"/>
          </p:cNvSpPr>
          <p:nvPr>
            <p:ph idx="1"/>
          </p:nvPr>
        </p:nvSpPr>
        <p:spPr>
          <a:xfrm>
            <a:off x="827584" y="2119257"/>
            <a:ext cx="7488832" cy="3603812"/>
          </a:xfrm>
        </p:spPr>
        <p:txBody>
          <a:bodyPr>
            <a:normAutofit lnSpcReduction="10000"/>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2600" dirty="0">
                <a:solidFill>
                  <a:prstClr val="black"/>
                </a:solidFill>
                <a:latin typeface="Nyala" panose="02000504070300020003" pitchFamily="2" charset="0"/>
              </a:rPr>
              <a:t>Aile ile ilgili nedenlerin başında çocuğun konuşma için gerektiği kadar güdülenmeyişi gelir. </a:t>
            </a:r>
            <a:endParaRPr lang="tr-TR" altLang="tr-TR" sz="2600" dirty="0" smtClean="0">
              <a:solidFill>
                <a:prstClr val="black"/>
              </a:solidFill>
              <a:latin typeface="Nyala" panose="02000504070300020003" pitchFamily="2" charset="0"/>
            </a:endParaRP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600" dirty="0" smtClean="0">
                <a:solidFill>
                  <a:prstClr val="black"/>
                </a:solidFill>
                <a:latin typeface="Nyala" panose="02000504070300020003" pitchFamily="2" charset="0"/>
              </a:rPr>
              <a:t>Çocuk </a:t>
            </a:r>
            <a:r>
              <a:rPr lang="tr-TR" altLang="tr-TR" sz="2600" dirty="0">
                <a:solidFill>
                  <a:prstClr val="black"/>
                </a:solidFill>
                <a:latin typeface="Nyala" panose="02000504070300020003" pitchFamily="2" charset="0"/>
              </a:rPr>
              <a:t>konuşmanın bir işe yaradığını hissetmezse konuşmayı öğrenmek için kendini zorlamaz. </a:t>
            </a:r>
            <a:endParaRPr lang="tr-TR" altLang="tr-TR" sz="2600" dirty="0" smtClean="0">
              <a:solidFill>
                <a:prstClr val="black"/>
              </a:solidFill>
              <a:latin typeface="Nyala" panose="02000504070300020003" pitchFamily="2" charset="0"/>
            </a:endParaRP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600" dirty="0" smtClean="0">
                <a:solidFill>
                  <a:prstClr val="black"/>
                </a:solidFill>
                <a:latin typeface="Nyala" panose="02000504070300020003" pitchFamily="2" charset="0"/>
              </a:rPr>
              <a:t>Öğrenmede </a:t>
            </a:r>
            <a:r>
              <a:rPr lang="tr-TR" altLang="tr-TR" sz="2600" dirty="0">
                <a:solidFill>
                  <a:prstClr val="black"/>
                </a:solidFill>
                <a:latin typeface="Nyala" panose="02000504070300020003" pitchFamily="2" charset="0"/>
              </a:rPr>
              <a:t>güdüleme ödül ve ceza ile olur. </a:t>
            </a:r>
            <a:endParaRPr lang="tr-TR" altLang="tr-TR" sz="2600" dirty="0" smtClean="0">
              <a:solidFill>
                <a:prstClr val="black"/>
              </a:solidFill>
              <a:latin typeface="Nyala" panose="02000504070300020003" pitchFamily="2" charset="0"/>
            </a:endParaRP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600" dirty="0" smtClean="0">
                <a:solidFill>
                  <a:prstClr val="black"/>
                </a:solidFill>
                <a:latin typeface="Nyala" panose="02000504070300020003" pitchFamily="2" charset="0"/>
              </a:rPr>
              <a:t>Ailenin </a:t>
            </a:r>
            <a:r>
              <a:rPr lang="tr-TR" altLang="tr-TR" sz="2600" dirty="0">
                <a:solidFill>
                  <a:prstClr val="black"/>
                </a:solidFill>
                <a:latin typeface="Nyala" panose="02000504070300020003" pitchFamily="2" charset="0"/>
              </a:rPr>
              <a:t>çocuğa konuşmayı öğretmek için ne gibi bir yol izlediğini öğrenmek gerekir. </a:t>
            </a:r>
            <a:endParaRPr lang="tr-TR" altLang="tr-TR" sz="2600" dirty="0" smtClean="0">
              <a:solidFill>
                <a:prstClr val="black"/>
              </a:solidFill>
              <a:latin typeface="Nyala" panose="02000504070300020003" pitchFamily="2" charset="0"/>
            </a:endParaRP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600" dirty="0" smtClean="0">
                <a:solidFill>
                  <a:prstClr val="black"/>
                </a:solidFill>
                <a:latin typeface="Nyala" panose="02000504070300020003" pitchFamily="2" charset="0"/>
              </a:rPr>
              <a:t>Disiplin </a:t>
            </a:r>
            <a:r>
              <a:rPr lang="tr-TR" altLang="tr-TR" sz="2600" dirty="0">
                <a:solidFill>
                  <a:prstClr val="black"/>
                </a:solidFill>
                <a:latin typeface="Nyala" panose="02000504070300020003" pitchFamily="2" charset="0"/>
              </a:rPr>
              <a:t>daha ağır basıp ödül </a:t>
            </a:r>
            <a:r>
              <a:rPr lang="tr-TR" altLang="tr-TR" sz="2600" dirty="0" smtClean="0">
                <a:solidFill>
                  <a:prstClr val="black"/>
                </a:solidFill>
                <a:latin typeface="Nyala" panose="02000504070300020003" pitchFamily="2" charset="0"/>
              </a:rPr>
              <a:t>yetersiz, zamana </a:t>
            </a:r>
            <a:r>
              <a:rPr lang="tr-TR" altLang="tr-TR" sz="2600" dirty="0">
                <a:solidFill>
                  <a:prstClr val="black"/>
                </a:solidFill>
                <a:latin typeface="Nyala" panose="02000504070300020003" pitchFamily="2" charset="0"/>
              </a:rPr>
              <a:t>ve duruma uygun olarak kullanılmıyorsa konuşma gelişimi çok yavaş olur. Hatta bazen hiç gelişmez.</a:t>
            </a:r>
          </a:p>
          <a:p>
            <a:endParaRPr lang="tr-TR" dirty="0"/>
          </a:p>
        </p:txBody>
      </p:sp>
    </p:spTree>
    <p:extLst>
      <p:ext uri="{BB962C8B-B14F-4D97-AF65-F5344CB8AC3E}">
        <p14:creationId xmlns:p14="http://schemas.microsoft.com/office/powerpoint/2010/main" val="1698088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71600" y="836712"/>
            <a:ext cx="7344816" cy="5256583"/>
          </a:xfrm>
        </p:spPr>
        <p:txBody>
          <a:bodyPr>
            <a:normAutofit/>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3200" dirty="0">
                <a:solidFill>
                  <a:prstClr val="black"/>
                </a:solidFill>
                <a:latin typeface="Nyala" panose="02000504070300020003" pitchFamily="2" charset="0"/>
              </a:rPr>
              <a:t>3 yaşından önce konuşmalarında gelişme görülmeyen çocuklarla ilgili olarak yapılan vaka incelemeleri bu çocukların bir yaşından önce tuvalet kontrolü ve kendi kendilerine yemek yemeleri için aşırı zorlanmış olduklarını ortaya çıkarmıştır. </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3200" dirty="0">
                <a:solidFill>
                  <a:prstClr val="black"/>
                </a:solidFill>
                <a:latin typeface="Nyala" panose="02000504070300020003" pitchFamily="2" charset="0"/>
              </a:rPr>
              <a:t>Çocuğun konuşmayı öğrendiği devrede evde iyi, açık ve anlaşılır konuşma örneğine sahip olması önemlidir. Evde birden fazla dilin konuşulması da çocukta dilin algılanmasını güçleştirir.</a:t>
            </a:r>
          </a:p>
          <a:p>
            <a:endParaRPr lang="tr-TR" dirty="0"/>
          </a:p>
        </p:txBody>
      </p:sp>
    </p:spTree>
    <p:extLst>
      <p:ext uri="{BB962C8B-B14F-4D97-AF65-F5344CB8AC3E}">
        <p14:creationId xmlns:p14="http://schemas.microsoft.com/office/powerpoint/2010/main" val="2858308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Nyala" panose="02000504070300020003" pitchFamily="2" charset="0"/>
              </a:rPr>
              <a:t>Duygusal Çatışma</a:t>
            </a:r>
            <a:endParaRPr lang="tr-TR" dirty="0">
              <a:latin typeface="Nyala" panose="02000504070300020003" pitchFamily="2" charset="0"/>
            </a:endParaRPr>
          </a:p>
        </p:txBody>
      </p:sp>
      <p:sp>
        <p:nvSpPr>
          <p:cNvPr id="3" name="İçerik Yer Tutucusu 2"/>
          <p:cNvSpPr>
            <a:spLocks noGrp="1"/>
          </p:cNvSpPr>
          <p:nvPr>
            <p:ph idx="1"/>
          </p:nvPr>
        </p:nvSpPr>
        <p:spPr/>
        <p:txBody>
          <a:bodyPr>
            <a:normAutofit fontScale="85000" lnSpcReduction="10000"/>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2600" dirty="0">
                <a:solidFill>
                  <a:prstClr val="black"/>
                </a:solidFill>
                <a:latin typeface="Nyala" panose="02000504070300020003" pitchFamily="2" charset="0"/>
              </a:rPr>
              <a:t>Çocuklar konuşmalarını bir kaza, bir şok veya duygusal çatışma nedeniyle kaybedebilirler. Korkular, heyecanlar, aile hayatındaki büyük değişiklikler, yeni bir kardeşin doğumu gibi durumlar konuşmayı etkiler.</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600" dirty="0">
                <a:solidFill>
                  <a:prstClr val="black"/>
                </a:solidFill>
                <a:latin typeface="Nyala" panose="02000504070300020003" pitchFamily="2" charset="0"/>
              </a:rPr>
              <a:t>Problemin giderilmesi, çocuğun konuşmasının ilerletilebilmesi için teşhis şarttır. Ne çeşit bir problem olduğu ve ayrıntıları bilinirse terapi sürecinin başlatılıp başlatılmayacağına karar verilir.</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600" dirty="0">
                <a:solidFill>
                  <a:prstClr val="black"/>
                </a:solidFill>
                <a:latin typeface="Nyala" panose="02000504070300020003" pitchFamily="2" charset="0"/>
              </a:rPr>
              <a:t>İnceleme doktorlar , psikologlar ve konuşma engeli uzmanları tarafından yapılır. İnceleme raporu hazırlanarak yapılacak çalışmalar belirlenerek aileye bilgi verilir.</a:t>
            </a:r>
          </a:p>
          <a:p>
            <a:endParaRPr lang="tr-TR" dirty="0"/>
          </a:p>
        </p:txBody>
      </p:sp>
    </p:spTree>
    <p:extLst>
      <p:ext uri="{BB962C8B-B14F-4D97-AF65-F5344CB8AC3E}">
        <p14:creationId xmlns:p14="http://schemas.microsoft.com/office/powerpoint/2010/main" val="3414045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KEKEMELİK</a:t>
            </a:r>
            <a:endParaRPr lang="tr-TR" dirty="0"/>
          </a:p>
        </p:txBody>
      </p:sp>
      <p:sp>
        <p:nvSpPr>
          <p:cNvPr id="3" name="İçerik Yer Tutucusu 2"/>
          <p:cNvSpPr>
            <a:spLocks noGrp="1"/>
          </p:cNvSpPr>
          <p:nvPr>
            <p:ph idx="1"/>
          </p:nvPr>
        </p:nvSpPr>
        <p:spPr/>
        <p:txBody>
          <a:bodyPr>
            <a:normAutofit/>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2600" dirty="0">
                <a:solidFill>
                  <a:prstClr val="black"/>
                </a:solidFill>
                <a:latin typeface="Nyala" panose="02000504070300020003" pitchFamily="2" charset="0"/>
              </a:rPr>
              <a:t>Kekemelik konuşma engelleri arasında oran itibariyle az olmakla beraber etki bakımından çok önemli yer tutan bir engel türüdür. Kekemelik konuşmanın tümünü etkileyen bir engeldir.</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600" dirty="0">
                <a:solidFill>
                  <a:prstClr val="black"/>
                </a:solidFill>
                <a:latin typeface="Nyala" panose="02000504070300020003" pitchFamily="2" charset="0"/>
              </a:rPr>
              <a:t>Kekemelik, seslerin, hecelerin, sözcüklerin söylenmesinde işitilebilir veya sessiz tekrar ve uzatmalar biçiminde sözlü anlatım akıcılığındaki bozukluk olarak tanımlanabilir. </a:t>
            </a:r>
            <a:endParaRPr lang="tr-TR" dirty="0"/>
          </a:p>
        </p:txBody>
      </p:sp>
    </p:spTree>
    <p:extLst>
      <p:ext uri="{BB962C8B-B14F-4D97-AF65-F5344CB8AC3E}">
        <p14:creationId xmlns:p14="http://schemas.microsoft.com/office/powerpoint/2010/main" val="1369990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71600" y="1556792"/>
            <a:ext cx="7416824" cy="4464495"/>
          </a:xfrm>
        </p:spPr>
        <p:txBody>
          <a:bodyPr>
            <a:normAutofit lnSpcReduction="10000"/>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4000" dirty="0">
                <a:solidFill>
                  <a:prstClr val="black"/>
                </a:solidFill>
                <a:latin typeface="Nyala" panose="02000504070300020003" pitchFamily="2" charset="0"/>
              </a:rPr>
              <a:t>Bazen bu bozukluklar konuşma organlarının hareketleri ile ilgili ya da ilgisiz beden hareketleri ile birlikte görülmektedir. Bu bozukluklar sıklıkla heyecan veya gerilim durumlarının ve korkuların, utanma, rahatsızlık gibi özel duyguların belirtisidir.</a:t>
            </a:r>
          </a:p>
          <a:p>
            <a:endParaRPr lang="tr-TR" dirty="0"/>
          </a:p>
        </p:txBody>
      </p:sp>
    </p:spTree>
    <p:extLst>
      <p:ext uri="{BB962C8B-B14F-4D97-AF65-F5344CB8AC3E}">
        <p14:creationId xmlns:p14="http://schemas.microsoft.com/office/powerpoint/2010/main" val="19022985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883226"/>
          </a:xfrm>
        </p:spPr>
        <p:txBody>
          <a:bodyPr/>
          <a:lstStyle/>
          <a:p>
            <a:r>
              <a:rPr lang="tr-TR" dirty="0" smtClean="0"/>
              <a:t>Öğretmenlere öneriler</a:t>
            </a:r>
            <a:endParaRPr lang="tr-TR" dirty="0"/>
          </a:p>
        </p:txBody>
      </p:sp>
      <p:sp>
        <p:nvSpPr>
          <p:cNvPr id="3" name="İçerik Yer Tutucusu 2"/>
          <p:cNvSpPr>
            <a:spLocks noGrp="1"/>
          </p:cNvSpPr>
          <p:nvPr>
            <p:ph idx="1"/>
          </p:nvPr>
        </p:nvSpPr>
        <p:spPr>
          <a:xfrm>
            <a:off x="755576" y="1628800"/>
            <a:ext cx="7632848" cy="4094269"/>
          </a:xfrm>
        </p:spPr>
        <p:txBody>
          <a:bodyPr>
            <a:noAutofit/>
          </a:bodyPr>
          <a:lstStyle/>
          <a:p>
            <a:r>
              <a:rPr lang="tr-TR" altLang="tr-TR" sz="3200" dirty="0">
                <a:solidFill>
                  <a:prstClr val="black"/>
                </a:solidFill>
                <a:latin typeface="Nyala" panose="02000504070300020003" pitchFamily="2" charset="0"/>
              </a:rPr>
              <a:t>Konuşma öğrenilen bir beceridir ve konuşma konuştukça gelişen ve pekiştirilen bir beceridir.  </a:t>
            </a:r>
            <a:endParaRPr lang="tr-TR" altLang="tr-TR" sz="3200" dirty="0" smtClean="0">
              <a:solidFill>
                <a:prstClr val="black"/>
              </a:solidFill>
              <a:latin typeface="Nyala" panose="02000504070300020003" pitchFamily="2" charset="0"/>
            </a:endParaRPr>
          </a:p>
          <a:p>
            <a:r>
              <a:rPr lang="tr-TR" altLang="tr-TR" sz="3200" dirty="0" smtClean="0">
                <a:solidFill>
                  <a:prstClr val="black"/>
                </a:solidFill>
                <a:latin typeface="Nyala" panose="02000504070300020003" pitchFamily="2" charset="0"/>
              </a:rPr>
              <a:t>Öğretmen </a:t>
            </a:r>
            <a:r>
              <a:rPr lang="tr-TR" altLang="tr-TR" sz="3200" dirty="0">
                <a:solidFill>
                  <a:prstClr val="black"/>
                </a:solidFill>
                <a:latin typeface="Nyala" panose="02000504070300020003" pitchFamily="2" charset="0"/>
              </a:rPr>
              <a:t>sınıfta konuşmasıyla iyi bir model olmalıdır</a:t>
            </a:r>
            <a:r>
              <a:rPr lang="tr-TR" altLang="tr-TR" sz="3200" dirty="0" smtClean="0">
                <a:solidFill>
                  <a:prstClr val="black"/>
                </a:solidFill>
                <a:latin typeface="Nyala" panose="02000504070300020003" pitchFamily="2" charset="0"/>
              </a:rPr>
              <a:t>.</a:t>
            </a:r>
          </a:p>
          <a:p>
            <a:r>
              <a:rPr lang="tr-TR" altLang="tr-TR" sz="3200" dirty="0" smtClean="0">
                <a:solidFill>
                  <a:prstClr val="black"/>
                </a:solidFill>
                <a:latin typeface="Nyala" panose="02000504070300020003" pitchFamily="2" charset="0"/>
              </a:rPr>
              <a:t>Çocuğa </a:t>
            </a:r>
            <a:r>
              <a:rPr lang="tr-TR" altLang="tr-TR" sz="3200" dirty="0">
                <a:solidFill>
                  <a:prstClr val="black"/>
                </a:solidFill>
                <a:latin typeface="Nyala" panose="02000504070300020003" pitchFamily="2" charset="0"/>
              </a:rPr>
              <a:t>konuşmanın kendi dilek ve duygularını ifade etmeye yarayan bir iletişim aracı olduğu hissettirilmelidir. </a:t>
            </a:r>
            <a:endParaRPr lang="tr-TR" altLang="tr-TR" sz="3200" dirty="0" smtClean="0">
              <a:solidFill>
                <a:prstClr val="black"/>
              </a:solidFill>
              <a:latin typeface="Nyala" panose="02000504070300020003" pitchFamily="2" charset="0"/>
            </a:endParaRPr>
          </a:p>
          <a:p>
            <a:r>
              <a:rPr lang="tr-TR" altLang="tr-TR" sz="3200" dirty="0" smtClean="0">
                <a:solidFill>
                  <a:prstClr val="black"/>
                </a:solidFill>
                <a:latin typeface="Nyala" panose="02000504070300020003" pitchFamily="2" charset="0"/>
              </a:rPr>
              <a:t>Çocuk </a:t>
            </a:r>
            <a:r>
              <a:rPr lang="tr-TR" altLang="tr-TR" sz="3200" dirty="0">
                <a:solidFill>
                  <a:prstClr val="black"/>
                </a:solidFill>
                <a:latin typeface="Nyala" panose="02000504070300020003" pitchFamily="2" charset="0"/>
              </a:rPr>
              <a:t>konuşmaya istekli hale getirilmelidir. </a:t>
            </a:r>
            <a:endParaRPr lang="tr-TR" altLang="tr-TR" sz="3200" dirty="0" smtClean="0">
              <a:solidFill>
                <a:prstClr val="black"/>
              </a:solidFill>
              <a:latin typeface="Nyala" panose="02000504070300020003" pitchFamily="2" charset="0"/>
            </a:endParaRPr>
          </a:p>
        </p:txBody>
      </p:sp>
    </p:spTree>
    <p:extLst>
      <p:ext uri="{BB962C8B-B14F-4D97-AF65-F5344CB8AC3E}">
        <p14:creationId xmlns:p14="http://schemas.microsoft.com/office/powerpoint/2010/main" val="1612352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99592" y="1268761"/>
            <a:ext cx="7488832" cy="4454178"/>
          </a:xfrm>
        </p:spPr>
        <p:txBody>
          <a:bodyPr>
            <a:normAutofit fontScale="92500" lnSpcReduction="20000"/>
          </a:bodyPr>
          <a:lstStyle/>
          <a:p>
            <a:pPr lvl="0">
              <a:buClr>
                <a:srgbClr val="AA2B1E"/>
              </a:buClr>
            </a:pPr>
            <a:r>
              <a:rPr lang="tr-TR" altLang="tr-TR" sz="3600" dirty="0">
                <a:solidFill>
                  <a:prstClr val="black"/>
                </a:solidFill>
                <a:latin typeface="Nyala" panose="02000504070300020003" pitchFamily="2" charset="0"/>
              </a:rPr>
              <a:t>Düzgün konuştuğunda bunun öğretmeni tarafından fark edilip takdir edildiğini ve her zaman edileceğini bilmelidir. </a:t>
            </a:r>
          </a:p>
          <a:p>
            <a:pPr lvl="0">
              <a:buClr>
                <a:srgbClr val="AA2B1E"/>
              </a:buClr>
            </a:pPr>
            <a:r>
              <a:rPr lang="tr-TR" altLang="tr-TR" sz="3600" dirty="0">
                <a:solidFill>
                  <a:prstClr val="black"/>
                </a:solidFill>
                <a:latin typeface="Nyala" panose="02000504070300020003" pitchFamily="2" charset="0"/>
              </a:rPr>
              <a:t>Sınıf içerisinde grup önünde o veya arkadaşları konuşmalarından dolayı sert bir şekilde eleştirilmemelidir. </a:t>
            </a:r>
          </a:p>
          <a:p>
            <a:pPr lvl="0">
              <a:buClr>
                <a:srgbClr val="AA2B1E"/>
              </a:buClr>
            </a:pPr>
            <a:r>
              <a:rPr lang="tr-TR" altLang="tr-TR" sz="3600" dirty="0">
                <a:solidFill>
                  <a:prstClr val="black"/>
                </a:solidFill>
                <a:latin typeface="Nyala" panose="02000504070300020003" pitchFamily="2" charset="0"/>
              </a:rPr>
              <a:t>Bu çocukta konuşmaya karşı tepki yaratabilir, korku geliştirmesine neden olabilir. Çocuk konuşurken ilgiyle ve sabırla dinlenmelidir</a:t>
            </a:r>
            <a:endParaRPr lang="tr-TR" sz="3600" dirty="0">
              <a:solidFill>
                <a:prstClr val="black"/>
              </a:solidFill>
              <a:latin typeface="Nyala" panose="02000504070300020003" pitchFamily="2" charset="0"/>
            </a:endParaRPr>
          </a:p>
          <a:p>
            <a:endParaRPr lang="tr-TR" dirty="0"/>
          </a:p>
        </p:txBody>
      </p:sp>
    </p:spTree>
    <p:extLst>
      <p:ext uri="{BB962C8B-B14F-4D97-AF65-F5344CB8AC3E}">
        <p14:creationId xmlns:p14="http://schemas.microsoft.com/office/powerpoint/2010/main" val="699145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71600" y="1268759"/>
            <a:ext cx="7416824" cy="4454179"/>
          </a:xfrm>
        </p:spPr>
        <p:txBody>
          <a:bodyPr>
            <a:normAutofit/>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3600" dirty="0">
                <a:solidFill>
                  <a:prstClr val="black"/>
                </a:solidFill>
                <a:latin typeface="Nyala" panose="02000504070300020003" pitchFamily="2" charset="0"/>
              </a:rPr>
              <a:t>Nasıl konuştuğuna değil ne anlatmak istediğine </a:t>
            </a:r>
            <a:r>
              <a:rPr lang="tr-TR" altLang="tr-TR" sz="3600" dirty="0" smtClean="0">
                <a:solidFill>
                  <a:prstClr val="black"/>
                </a:solidFill>
                <a:latin typeface="Nyala" panose="02000504070300020003" pitchFamily="2" charset="0"/>
              </a:rPr>
              <a:t>yoğunlaşmalı </a:t>
            </a:r>
            <a:r>
              <a:rPr lang="tr-TR" altLang="tr-TR" sz="3600" dirty="0">
                <a:solidFill>
                  <a:prstClr val="black"/>
                </a:solidFill>
                <a:latin typeface="Nyala" panose="02000504070300020003" pitchFamily="2" charset="0"/>
              </a:rPr>
              <a:t>ve anlaşıldığı hissettirilmelidir. </a:t>
            </a:r>
            <a:endParaRPr lang="tr-TR" altLang="tr-TR" sz="3600" dirty="0" smtClean="0">
              <a:solidFill>
                <a:prstClr val="black"/>
              </a:solidFill>
              <a:latin typeface="Nyala" panose="02000504070300020003" pitchFamily="2" charset="0"/>
            </a:endParaRPr>
          </a:p>
          <a:p>
            <a:pPr marL="273050" lvl="0" indent="-273050" fontAlgn="base">
              <a:lnSpc>
                <a:spcPct val="90000"/>
              </a:lnSpc>
              <a:spcBef>
                <a:spcPts val="575"/>
              </a:spcBef>
              <a:spcAft>
                <a:spcPct val="0"/>
              </a:spcAft>
              <a:buClr>
                <a:srgbClr val="D34817"/>
              </a:buClr>
              <a:buFont typeface="Wingdings 2" pitchFamily="18" charset="2"/>
              <a:buChar char=""/>
            </a:pPr>
            <a:r>
              <a:rPr lang="tr-TR" altLang="tr-TR" sz="3600" dirty="0" smtClean="0">
                <a:solidFill>
                  <a:prstClr val="black"/>
                </a:solidFill>
                <a:latin typeface="Nyala" panose="02000504070300020003" pitchFamily="2" charset="0"/>
              </a:rPr>
              <a:t>Sosyal </a:t>
            </a:r>
            <a:r>
              <a:rPr lang="tr-TR" altLang="tr-TR" sz="3600" dirty="0">
                <a:solidFill>
                  <a:prstClr val="black"/>
                </a:solidFill>
                <a:latin typeface="Nyala" panose="02000504070300020003" pitchFamily="2" charset="0"/>
              </a:rPr>
              <a:t>uyumu ve kendine olan güveninin gelişimi için ilgi, yetenek ve becerileri doğrultusunda kaldırabileceği sorumluluklar verilmelidir. </a:t>
            </a:r>
            <a:endParaRPr lang="tr-TR" altLang="tr-TR" sz="3600" dirty="0" smtClean="0">
              <a:solidFill>
                <a:prstClr val="black"/>
              </a:solidFill>
              <a:latin typeface="Nyala" panose="02000504070300020003" pitchFamily="2" charset="0"/>
            </a:endParaRPr>
          </a:p>
          <a:p>
            <a:endParaRPr lang="tr-TR" dirty="0"/>
          </a:p>
        </p:txBody>
      </p:sp>
    </p:spTree>
    <p:extLst>
      <p:ext uri="{BB962C8B-B14F-4D97-AF65-F5344CB8AC3E}">
        <p14:creationId xmlns:p14="http://schemas.microsoft.com/office/powerpoint/2010/main" val="1642829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71600" y="1340769"/>
            <a:ext cx="7344816" cy="4382170"/>
          </a:xfrm>
        </p:spPr>
        <p:txBody>
          <a:bodyPr>
            <a:normAutofit/>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3600" dirty="0">
                <a:solidFill>
                  <a:prstClr val="black"/>
                </a:solidFill>
                <a:latin typeface="Nyala" panose="02000504070300020003" pitchFamily="2" charset="0"/>
              </a:rPr>
              <a:t>Çocuğun sınıf içinde alay konusu olmaması yada rencide edilmemesi için diğer öğrencilerle uygun bir sırada konuşulmalı ve sınıf içinde ki davranışlarla olumlu örnek olunmalıdır. </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3600" dirty="0">
                <a:solidFill>
                  <a:prstClr val="black"/>
                </a:solidFill>
                <a:latin typeface="Nyala" panose="02000504070300020003" pitchFamily="2" charset="0"/>
              </a:rPr>
              <a:t>Ders esnasında söz hakkı öncelikli verilmeli ve beklerken yaşayacağı gerginlik azaltılmalıdır. </a:t>
            </a:r>
          </a:p>
          <a:p>
            <a:endParaRPr lang="tr-TR" dirty="0"/>
          </a:p>
        </p:txBody>
      </p:sp>
    </p:spTree>
    <p:extLst>
      <p:ext uri="{BB962C8B-B14F-4D97-AF65-F5344CB8AC3E}">
        <p14:creationId xmlns:p14="http://schemas.microsoft.com/office/powerpoint/2010/main" val="1839592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27584" y="1052736"/>
            <a:ext cx="7560840" cy="5184575"/>
          </a:xfrm>
        </p:spPr>
        <p:txBody>
          <a:bodyPr>
            <a:noAutofit/>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ea typeface="Verdana" panose="020B0604030504040204" pitchFamily="34" charset="0"/>
                <a:cs typeface="Verdana" panose="020B0604030504040204" pitchFamily="34" charset="0"/>
              </a:rPr>
              <a:t>Konuşma, hoş olmayan bir sesle ve yaşına uygun olmayan veya anlaşılmayan bir şekilde yapılır, dolayısıyla normalden çok farklılık gösterir ve dikkati konuşana çeker ise genellikle engelli konuşma olarak kabul edilir. </a:t>
            </a:r>
            <a:endParaRPr lang="tr-TR" altLang="tr-TR" sz="2800" dirty="0" smtClean="0">
              <a:solidFill>
                <a:prstClr val="black"/>
              </a:solidFill>
              <a:latin typeface="Nyala" panose="02000504070300020003" pitchFamily="2" charset="0"/>
              <a:ea typeface="Verdana" panose="020B0604030504040204" pitchFamily="34" charset="0"/>
              <a:cs typeface="Verdana" panose="020B0604030504040204" pitchFamily="34" charset="0"/>
            </a:endParaRP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smtClean="0">
                <a:solidFill>
                  <a:prstClr val="black"/>
                </a:solidFill>
                <a:latin typeface="Nyala" panose="02000504070300020003" pitchFamily="2" charset="0"/>
                <a:ea typeface="Verdana" panose="020B0604030504040204" pitchFamily="34" charset="0"/>
                <a:cs typeface="Verdana" panose="020B0604030504040204" pitchFamily="34" charset="0"/>
              </a:rPr>
              <a:t>Bir </a:t>
            </a:r>
            <a:r>
              <a:rPr lang="tr-TR" altLang="tr-TR" sz="2800" dirty="0">
                <a:solidFill>
                  <a:prstClr val="black"/>
                </a:solidFill>
                <a:latin typeface="Nyala" panose="02000504070300020003" pitchFamily="2" charset="0"/>
                <a:ea typeface="Verdana" panose="020B0604030504040204" pitchFamily="34" charset="0"/>
                <a:cs typeface="Verdana" panose="020B0604030504040204" pitchFamily="34" charset="0"/>
              </a:rPr>
              <a:t>başka deyişle konuşma esnasında dinleyenlerin çoğu, çoğu kez ne söylendiğine değil de nasıl söylendiğine dikkat ediyor, çoğu konuşmayı umduklarından farklı buluyor ve konuşan ne söyleyeceğini değil de nasıl söyleyeceğini düşünür veya o endişe içinde olur ise o konuşma, engelli bir konuşma sayılabilir.</a:t>
            </a:r>
          </a:p>
        </p:txBody>
      </p:sp>
    </p:spTree>
    <p:extLst>
      <p:ext uri="{BB962C8B-B14F-4D97-AF65-F5344CB8AC3E}">
        <p14:creationId xmlns:p14="http://schemas.microsoft.com/office/powerpoint/2010/main" val="2817761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4000" b="1" dirty="0">
                <a:latin typeface="Nyala" panose="02000504070300020003" pitchFamily="2" charset="0"/>
              </a:rPr>
              <a:t>Konuşma engelinin türleri</a:t>
            </a:r>
            <a:endParaRPr lang="tr-TR" dirty="0">
              <a:latin typeface="Nyala" panose="02000504070300020003" pitchFamily="2" charset="0"/>
            </a:endParaRPr>
          </a:p>
        </p:txBody>
      </p:sp>
      <p:sp>
        <p:nvSpPr>
          <p:cNvPr id="3" name="İçerik Yer Tutucusu 2"/>
          <p:cNvSpPr>
            <a:spLocks noGrp="1"/>
          </p:cNvSpPr>
          <p:nvPr>
            <p:ph idx="1"/>
          </p:nvPr>
        </p:nvSpPr>
        <p:spPr/>
        <p:txBody>
          <a:bodyPr>
            <a:normAutofit fontScale="92500" lnSpcReduction="10000"/>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1-Gecikmiş Konuşma</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2-Ses Bozukluğu</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3-Artikülâsyon Bozukluğu</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4-Kekemelik</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5-İşitme Engeline Bağlı Konuşma Bozuklukları</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6-Yarık Damak ve Beyin Engeline Bağlı Konuşma Bozuklukları</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2800" dirty="0">
                <a:solidFill>
                  <a:prstClr val="black"/>
                </a:solidFill>
                <a:latin typeface="Nyala" panose="02000504070300020003" pitchFamily="2" charset="0"/>
              </a:rPr>
              <a:t>7-Yabancı Dil ve Bölgesel Konuşma Ayrılıklarına Bağlı Konuşma Bozuklukları</a:t>
            </a:r>
          </a:p>
          <a:p>
            <a:endParaRPr lang="tr-TR" dirty="0"/>
          </a:p>
        </p:txBody>
      </p:sp>
    </p:spTree>
    <p:extLst>
      <p:ext uri="{BB962C8B-B14F-4D97-AF65-F5344CB8AC3E}">
        <p14:creationId xmlns:p14="http://schemas.microsoft.com/office/powerpoint/2010/main" val="1026791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99592" y="1124744"/>
            <a:ext cx="7488832" cy="4968551"/>
          </a:xfrm>
        </p:spPr>
        <p:txBody>
          <a:bodyPr>
            <a:normAutofit lnSpcReduction="10000"/>
          </a:bodyPr>
          <a:lstStyle/>
          <a:p>
            <a:pPr marL="273050" lvl="0" indent="-273050" fontAlgn="base">
              <a:spcBef>
                <a:spcPts val="575"/>
              </a:spcBef>
              <a:spcAft>
                <a:spcPct val="0"/>
              </a:spcAft>
              <a:buClr>
                <a:srgbClr val="D34817"/>
              </a:buClr>
              <a:buFont typeface="Wingdings 2" pitchFamily="18" charset="2"/>
              <a:buChar char=""/>
            </a:pPr>
            <a:r>
              <a:rPr lang="tr-TR" altLang="tr-TR" sz="3600" dirty="0">
                <a:solidFill>
                  <a:prstClr val="black"/>
                </a:solidFill>
                <a:latin typeface="Nyala" panose="02000504070300020003" pitchFamily="2" charset="0"/>
              </a:rPr>
              <a:t>Konuşma engeli olan birey çocukluktan yetişkinliğe kadar reddedilme, izole edilme (gizlenme), alay edilme ve acımaya karşı devamlı olarak savaşmak zorunda kalacaktır. Bundan dolayı, nedeni organik olan konuşma bozuklukları gerekli tedbir alınmadığında kısa zamanda duygusal problemler haline gelirler.</a:t>
            </a:r>
          </a:p>
          <a:p>
            <a:endParaRPr lang="tr-TR" dirty="0"/>
          </a:p>
        </p:txBody>
      </p:sp>
    </p:spTree>
    <p:extLst>
      <p:ext uri="{BB962C8B-B14F-4D97-AF65-F5344CB8AC3E}">
        <p14:creationId xmlns:p14="http://schemas.microsoft.com/office/powerpoint/2010/main" val="242352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836712"/>
            <a:ext cx="6965245" cy="1202485"/>
          </a:xfrm>
        </p:spPr>
        <p:txBody>
          <a:bodyPr>
            <a:normAutofit fontScale="90000"/>
          </a:bodyPr>
          <a:lstStyle/>
          <a:p>
            <a:r>
              <a:rPr lang="tr-TR" altLang="tr-TR" sz="4000" b="1" dirty="0">
                <a:latin typeface="Nyala" panose="02000504070300020003" pitchFamily="2" charset="0"/>
              </a:rPr>
              <a:t>KONUŞMA ENGELİNİN NEDENLERİ</a:t>
            </a:r>
            <a:endParaRPr lang="tr-TR" dirty="0">
              <a:latin typeface="Nyala" panose="02000504070300020003" pitchFamily="2" charset="0"/>
            </a:endParaRPr>
          </a:p>
        </p:txBody>
      </p:sp>
      <p:sp>
        <p:nvSpPr>
          <p:cNvPr id="3" name="İçerik Yer Tutucusu 2"/>
          <p:cNvSpPr>
            <a:spLocks noGrp="1"/>
          </p:cNvSpPr>
          <p:nvPr>
            <p:ph idx="1"/>
          </p:nvPr>
        </p:nvSpPr>
        <p:spPr>
          <a:xfrm>
            <a:off x="755576" y="2119257"/>
            <a:ext cx="7632848" cy="3603812"/>
          </a:xfrm>
        </p:spPr>
        <p:txBody>
          <a:bodyPr>
            <a:normAutofit/>
          </a:bodyPr>
          <a:lstStyle/>
          <a:p>
            <a:pPr marL="273050" lvl="0" indent="-273050" fontAlgn="base">
              <a:lnSpc>
                <a:spcPct val="80000"/>
              </a:lnSpc>
              <a:spcBef>
                <a:spcPts val="575"/>
              </a:spcBef>
              <a:spcAft>
                <a:spcPct val="0"/>
              </a:spcAft>
              <a:buClr>
                <a:srgbClr val="D34817"/>
              </a:buClr>
              <a:buFont typeface="Wingdings 2" pitchFamily="18" charset="2"/>
              <a:buChar char=""/>
            </a:pPr>
            <a:r>
              <a:rPr lang="tr-TR" altLang="tr-TR" sz="3200" b="1" dirty="0">
                <a:solidFill>
                  <a:prstClr val="black"/>
                </a:solidFill>
                <a:latin typeface="Nyala" panose="02000504070300020003" pitchFamily="2" charset="0"/>
              </a:rPr>
              <a:t>Çocukla ilgili olan nedenler:</a:t>
            </a:r>
          </a:p>
          <a:p>
            <a:pPr marL="273050" lvl="0" indent="-273050" fontAlgn="base">
              <a:lnSpc>
                <a:spcPct val="80000"/>
              </a:lnSpc>
              <a:spcBef>
                <a:spcPts val="575"/>
              </a:spcBef>
              <a:spcAft>
                <a:spcPct val="0"/>
              </a:spcAft>
              <a:buClr>
                <a:srgbClr val="D34817"/>
              </a:buClr>
              <a:buFont typeface="Wingdings 2" pitchFamily="18" charset="2"/>
              <a:buChar char=""/>
            </a:pPr>
            <a:r>
              <a:rPr lang="tr-TR" altLang="tr-TR" sz="3200" b="1" dirty="0">
                <a:solidFill>
                  <a:srgbClr val="FF3300"/>
                </a:solidFill>
                <a:latin typeface="Nyala" panose="02000504070300020003" pitchFamily="2" charset="0"/>
              </a:rPr>
              <a:t>a- Zeka:</a:t>
            </a:r>
            <a:r>
              <a:rPr lang="tr-TR" altLang="tr-TR" sz="3200" dirty="0">
                <a:solidFill>
                  <a:prstClr val="black"/>
                </a:solidFill>
                <a:latin typeface="Nyala" panose="02000504070300020003" pitchFamily="2" charset="0"/>
              </a:rPr>
              <a:t> Konuşma oldukça karmaşık becerilerin belli bir düzen içinde oluşmasını gerektirir. </a:t>
            </a:r>
            <a:endParaRPr lang="tr-TR" altLang="tr-TR" sz="3200" dirty="0" smtClean="0">
              <a:solidFill>
                <a:prstClr val="black"/>
              </a:solidFill>
              <a:latin typeface="Nyala" panose="02000504070300020003" pitchFamily="2" charset="0"/>
            </a:endParaRPr>
          </a:p>
          <a:p>
            <a:pPr marL="273050" lvl="0" indent="-273050" fontAlgn="base">
              <a:lnSpc>
                <a:spcPct val="80000"/>
              </a:lnSpc>
              <a:spcBef>
                <a:spcPts val="575"/>
              </a:spcBef>
              <a:spcAft>
                <a:spcPct val="0"/>
              </a:spcAft>
              <a:buClr>
                <a:srgbClr val="D34817"/>
              </a:buClr>
              <a:buFont typeface="Wingdings 2" pitchFamily="18" charset="2"/>
              <a:buChar char=""/>
            </a:pPr>
            <a:r>
              <a:rPr lang="tr-TR" altLang="tr-TR" sz="3200" dirty="0" smtClean="0">
                <a:solidFill>
                  <a:prstClr val="black"/>
                </a:solidFill>
                <a:latin typeface="Nyala" panose="02000504070300020003" pitchFamily="2" charset="0"/>
              </a:rPr>
              <a:t>Araştırmalar</a:t>
            </a:r>
            <a:r>
              <a:rPr lang="tr-TR" altLang="tr-TR" sz="3200" dirty="0">
                <a:solidFill>
                  <a:prstClr val="black"/>
                </a:solidFill>
                <a:latin typeface="Nyala" panose="02000504070300020003" pitchFamily="2" charset="0"/>
              </a:rPr>
              <a:t>, zeka geriliğinin konuşma engelinin tek sebebi olarak gösterilemeyeceğini ortaya çıkarmıştır. </a:t>
            </a:r>
            <a:endParaRPr lang="tr-TR" altLang="tr-TR" sz="3200" dirty="0" smtClean="0">
              <a:solidFill>
                <a:prstClr val="black"/>
              </a:solidFill>
              <a:latin typeface="Nyala" panose="02000504070300020003" pitchFamily="2" charset="0"/>
            </a:endParaRPr>
          </a:p>
          <a:p>
            <a:pPr marL="273050" lvl="0" indent="-273050" fontAlgn="base">
              <a:lnSpc>
                <a:spcPct val="80000"/>
              </a:lnSpc>
              <a:spcBef>
                <a:spcPts val="575"/>
              </a:spcBef>
              <a:spcAft>
                <a:spcPct val="0"/>
              </a:spcAft>
              <a:buClr>
                <a:srgbClr val="D34817"/>
              </a:buClr>
              <a:buFont typeface="Wingdings 2" pitchFamily="18" charset="2"/>
              <a:buChar char=""/>
            </a:pPr>
            <a:r>
              <a:rPr lang="tr-TR" altLang="tr-TR" sz="3200" dirty="0" smtClean="0">
                <a:solidFill>
                  <a:prstClr val="black"/>
                </a:solidFill>
                <a:latin typeface="Nyala" panose="02000504070300020003" pitchFamily="2" charset="0"/>
              </a:rPr>
              <a:t>Zihin </a:t>
            </a:r>
            <a:r>
              <a:rPr lang="tr-TR" altLang="tr-TR" sz="3200" dirty="0">
                <a:solidFill>
                  <a:prstClr val="black"/>
                </a:solidFill>
                <a:latin typeface="Nyala" panose="02000504070300020003" pitchFamily="2" charset="0"/>
              </a:rPr>
              <a:t>kabiliyeti ile dil kabiliyeti arasında olumlu bir ilişki olduğu genellikle kabul edilir. </a:t>
            </a:r>
            <a:endParaRPr lang="tr-TR" altLang="tr-TR" sz="3200" dirty="0" smtClean="0">
              <a:solidFill>
                <a:prstClr val="black"/>
              </a:solidFill>
              <a:latin typeface="Nyala" panose="02000504070300020003" pitchFamily="2" charset="0"/>
            </a:endParaRPr>
          </a:p>
          <a:p>
            <a:endParaRPr lang="tr-TR" dirty="0"/>
          </a:p>
        </p:txBody>
      </p:sp>
    </p:spTree>
    <p:extLst>
      <p:ext uri="{BB962C8B-B14F-4D97-AF65-F5344CB8AC3E}">
        <p14:creationId xmlns:p14="http://schemas.microsoft.com/office/powerpoint/2010/main" val="62174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71600" y="1340769"/>
            <a:ext cx="7344816" cy="4382170"/>
          </a:xfrm>
        </p:spPr>
        <p:txBody>
          <a:bodyPr/>
          <a:lstStyle/>
          <a:p>
            <a:pPr marL="273050" lvl="0" indent="-273050" algn="ctr" fontAlgn="base">
              <a:lnSpc>
                <a:spcPct val="80000"/>
              </a:lnSpc>
              <a:spcBef>
                <a:spcPts val="575"/>
              </a:spcBef>
              <a:spcAft>
                <a:spcPct val="0"/>
              </a:spcAft>
              <a:buClr>
                <a:srgbClr val="D34817"/>
              </a:buClr>
              <a:buFont typeface="Wingdings 2" pitchFamily="18" charset="2"/>
              <a:buChar char=""/>
            </a:pPr>
            <a:r>
              <a:rPr lang="tr-TR" altLang="tr-TR" sz="4000" dirty="0">
                <a:solidFill>
                  <a:prstClr val="black"/>
                </a:solidFill>
                <a:latin typeface="Nyala" panose="02000504070300020003" pitchFamily="2" charset="0"/>
              </a:rPr>
              <a:t>Konuşmayı kazanmadan önce işitme engelli çocuklardan zekaca üstün olanlar, konuşmayı normal ve zihinsel engelli olan işitme engellilere oranla daha erken, daha kolay ve daha iyi kazanabilmektedirler.</a:t>
            </a:r>
          </a:p>
          <a:p>
            <a:endParaRPr lang="tr-TR" dirty="0"/>
          </a:p>
        </p:txBody>
      </p:sp>
    </p:spTree>
    <p:extLst>
      <p:ext uri="{BB962C8B-B14F-4D97-AF65-F5344CB8AC3E}">
        <p14:creationId xmlns:p14="http://schemas.microsoft.com/office/powerpoint/2010/main" val="3739440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99592" y="908720"/>
            <a:ext cx="7488832" cy="5328591"/>
          </a:xfrm>
        </p:spPr>
        <p:txBody>
          <a:bodyPr>
            <a:normAutofit/>
          </a:bodyPr>
          <a:lstStyle/>
          <a:p>
            <a:pPr marL="273050" lvl="0" indent="-273050" fontAlgn="base">
              <a:lnSpc>
                <a:spcPct val="90000"/>
              </a:lnSpc>
              <a:spcBef>
                <a:spcPts val="575"/>
              </a:spcBef>
              <a:spcAft>
                <a:spcPct val="0"/>
              </a:spcAft>
              <a:buClr>
                <a:srgbClr val="D34817"/>
              </a:buClr>
              <a:buFont typeface="Wingdings 2" pitchFamily="18" charset="2"/>
              <a:buChar char=""/>
            </a:pPr>
            <a:r>
              <a:rPr lang="tr-TR" altLang="tr-TR" sz="3200" b="1" dirty="0" smtClean="0">
                <a:solidFill>
                  <a:srgbClr val="FF3300"/>
                </a:solidFill>
                <a:latin typeface="Nyala" panose="02000504070300020003" pitchFamily="2" charset="0"/>
              </a:rPr>
              <a:t>b-Sağlık: Ağır</a:t>
            </a:r>
            <a:r>
              <a:rPr lang="tr-TR" altLang="tr-TR" sz="3200" dirty="0" smtClean="0">
                <a:solidFill>
                  <a:prstClr val="black"/>
                </a:solidFill>
                <a:latin typeface="Nyala" panose="02000504070300020003" pitchFamily="2" charset="0"/>
              </a:rPr>
              <a:t> </a:t>
            </a:r>
            <a:r>
              <a:rPr lang="tr-TR" altLang="tr-TR" sz="3200" dirty="0">
                <a:solidFill>
                  <a:prstClr val="black"/>
                </a:solidFill>
                <a:latin typeface="Nyala" panose="02000504070300020003" pitchFamily="2" charset="0"/>
              </a:rPr>
              <a:t>ve uzun süren hastalıklar çocuğun her türlü gelişimini yavaşlatır, bazen durdurur. Başta gırtlak iltihabı (larenjit) olmak üzere boğazda yerleşmiş çeşitli mikrobik hastalıklar ve ses telleri üzerinde oluşan yumrucuklar da sesin kısık ve boğuk çıkmasına yol açarak konuşmayı güçleştirir. </a:t>
            </a:r>
            <a:r>
              <a:rPr lang="tr-TR" altLang="tr-TR" sz="3200" b="1" dirty="0">
                <a:solidFill>
                  <a:prstClr val="black"/>
                </a:solidFill>
                <a:latin typeface="Nyala" panose="02000504070300020003" pitchFamily="2" charset="0"/>
              </a:rPr>
              <a:t> </a:t>
            </a:r>
          </a:p>
          <a:p>
            <a:pPr marL="273050" lvl="0" indent="-273050" fontAlgn="base">
              <a:lnSpc>
                <a:spcPct val="90000"/>
              </a:lnSpc>
              <a:spcBef>
                <a:spcPts val="575"/>
              </a:spcBef>
              <a:spcAft>
                <a:spcPct val="0"/>
              </a:spcAft>
              <a:buClr>
                <a:srgbClr val="D34817"/>
              </a:buClr>
              <a:buFont typeface="Wingdings 2" pitchFamily="18" charset="2"/>
              <a:buChar char=""/>
            </a:pPr>
            <a:r>
              <a:rPr lang="tr-TR" altLang="tr-TR" sz="3200" b="1" dirty="0" smtClean="0">
                <a:solidFill>
                  <a:srgbClr val="FF3300"/>
                </a:solidFill>
                <a:latin typeface="Nyala" panose="02000504070300020003" pitchFamily="2" charset="0"/>
              </a:rPr>
              <a:t>c-İşitme: İşitme-konuşma</a:t>
            </a:r>
            <a:r>
              <a:rPr lang="tr-TR" altLang="tr-TR" sz="3200" dirty="0" smtClean="0">
                <a:solidFill>
                  <a:prstClr val="black"/>
                </a:solidFill>
                <a:latin typeface="Nyala" panose="02000504070300020003" pitchFamily="2" charset="0"/>
              </a:rPr>
              <a:t> </a:t>
            </a:r>
            <a:r>
              <a:rPr lang="tr-TR" altLang="tr-TR" sz="3200" dirty="0">
                <a:solidFill>
                  <a:prstClr val="black"/>
                </a:solidFill>
                <a:latin typeface="Nyala" panose="02000504070300020003" pitchFamily="2" charset="0"/>
              </a:rPr>
              <a:t>arasında çok sıkı bir ilişki vardır. Doğuştan işitme engellilerin, özel eğitime tabi tutulmazlarsa konuşmayı öğrenemedikleri bilinen bir gerçektir.</a:t>
            </a:r>
          </a:p>
          <a:p>
            <a:endParaRPr lang="tr-TR" dirty="0"/>
          </a:p>
        </p:txBody>
      </p:sp>
    </p:spTree>
    <p:extLst>
      <p:ext uri="{BB962C8B-B14F-4D97-AF65-F5344CB8AC3E}">
        <p14:creationId xmlns:p14="http://schemas.microsoft.com/office/powerpoint/2010/main" val="3422666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27584" y="620688"/>
            <a:ext cx="7488832" cy="5616623"/>
          </a:xfrm>
        </p:spPr>
        <p:txBody>
          <a:bodyPr>
            <a:normAutofit/>
          </a:bodyPr>
          <a:lstStyle/>
          <a:p>
            <a:pPr marL="273050" lvl="0" indent="-273050" fontAlgn="base">
              <a:lnSpc>
                <a:spcPct val="80000"/>
              </a:lnSpc>
              <a:spcBef>
                <a:spcPts val="575"/>
              </a:spcBef>
              <a:spcAft>
                <a:spcPct val="0"/>
              </a:spcAft>
              <a:buClr>
                <a:srgbClr val="D34817"/>
              </a:buClr>
              <a:buFont typeface="Wingdings 2" pitchFamily="18" charset="2"/>
              <a:buChar char=""/>
            </a:pPr>
            <a:r>
              <a:rPr lang="tr-TR" altLang="tr-TR" sz="2800" b="1" dirty="0">
                <a:solidFill>
                  <a:srgbClr val="FF3300"/>
                </a:solidFill>
                <a:latin typeface="Nyala" panose="02000504070300020003" pitchFamily="2" charset="0"/>
              </a:rPr>
              <a:t>d-Sinir-kas sağlığı ve aralarındaki eşgüdüm:</a:t>
            </a:r>
            <a:r>
              <a:rPr lang="tr-TR" altLang="tr-TR" sz="2800" b="1" dirty="0">
                <a:solidFill>
                  <a:prstClr val="black"/>
                </a:solidFill>
                <a:latin typeface="Nyala" panose="02000504070300020003" pitchFamily="2" charset="0"/>
              </a:rPr>
              <a:t> </a:t>
            </a:r>
            <a:r>
              <a:rPr lang="tr-TR" altLang="tr-TR" sz="2800" dirty="0">
                <a:solidFill>
                  <a:prstClr val="black"/>
                </a:solidFill>
                <a:latin typeface="Nyala" panose="02000504070300020003" pitchFamily="2" charset="0"/>
              </a:rPr>
              <a:t>Sinir ve konuşma engelli olduğu zaman çocuklarda konuşma geriliği de </a:t>
            </a:r>
            <a:r>
              <a:rPr lang="tr-TR" altLang="tr-TR" sz="2800" dirty="0" smtClean="0">
                <a:solidFill>
                  <a:prstClr val="black"/>
                </a:solidFill>
                <a:latin typeface="Nyala" panose="02000504070300020003" pitchFamily="2" charset="0"/>
              </a:rPr>
              <a:t>görülmektedir. Beyin </a:t>
            </a:r>
            <a:r>
              <a:rPr lang="tr-TR" altLang="tr-TR" sz="2800" dirty="0">
                <a:solidFill>
                  <a:prstClr val="black"/>
                </a:solidFill>
                <a:latin typeface="Nyala" panose="02000504070300020003" pitchFamily="2" charset="0"/>
              </a:rPr>
              <a:t>felci ile engelli olan çocukların  konuşma ve ses gelişimlerinde gerilik görülmektedir.</a:t>
            </a:r>
            <a:endParaRPr lang="tr-TR" altLang="tr-TR" sz="2800" b="1" dirty="0">
              <a:solidFill>
                <a:prstClr val="black"/>
              </a:solidFill>
              <a:latin typeface="Nyala" panose="02000504070300020003" pitchFamily="2" charset="0"/>
            </a:endParaRPr>
          </a:p>
          <a:p>
            <a:pPr marL="273050" lvl="0" indent="-273050" fontAlgn="base">
              <a:lnSpc>
                <a:spcPct val="80000"/>
              </a:lnSpc>
              <a:spcBef>
                <a:spcPts val="575"/>
              </a:spcBef>
              <a:spcAft>
                <a:spcPct val="0"/>
              </a:spcAft>
              <a:buClr>
                <a:srgbClr val="D34817"/>
              </a:buClr>
              <a:buFont typeface="Wingdings 2" pitchFamily="18" charset="2"/>
              <a:buChar char=""/>
            </a:pPr>
            <a:r>
              <a:rPr lang="tr-TR" altLang="tr-TR" sz="2800" b="1" dirty="0">
                <a:solidFill>
                  <a:srgbClr val="FF3300"/>
                </a:solidFill>
                <a:latin typeface="Nyala" panose="02000504070300020003" pitchFamily="2" charset="0"/>
              </a:rPr>
              <a:t>e-Konuşma organları:</a:t>
            </a:r>
            <a:r>
              <a:rPr lang="tr-TR" altLang="tr-TR" sz="2800" b="1" dirty="0">
                <a:solidFill>
                  <a:prstClr val="black"/>
                </a:solidFill>
                <a:latin typeface="Nyala" panose="02000504070300020003" pitchFamily="2" charset="0"/>
              </a:rPr>
              <a:t> </a:t>
            </a:r>
            <a:r>
              <a:rPr lang="tr-TR" altLang="tr-TR" sz="2800" dirty="0">
                <a:solidFill>
                  <a:prstClr val="black"/>
                </a:solidFill>
                <a:latin typeface="Nyala" panose="02000504070300020003" pitchFamily="2" charset="0"/>
              </a:rPr>
              <a:t>Diş, dil, damak, boğaz ve ses bantları engelli olduğunda çocuk muhtemelen konuşma güçlüğü çekecektir.</a:t>
            </a:r>
            <a:endParaRPr lang="tr-TR" altLang="tr-TR" sz="2800" b="1" dirty="0">
              <a:solidFill>
                <a:prstClr val="black"/>
              </a:solidFill>
              <a:latin typeface="Nyala" panose="02000504070300020003" pitchFamily="2" charset="0"/>
            </a:endParaRPr>
          </a:p>
          <a:p>
            <a:pPr marL="273050" lvl="0" indent="-273050" fontAlgn="base">
              <a:lnSpc>
                <a:spcPct val="80000"/>
              </a:lnSpc>
              <a:spcBef>
                <a:spcPts val="575"/>
              </a:spcBef>
              <a:spcAft>
                <a:spcPct val="0"/>
              </a:spcAft>
              <a:buClr>
                <a:srgbClr val="D34817"/>
              </a:buClr>
              <a:buFont typeface="Wingdings 2" pitchFamily="18" charset="2"/>
              <a:buChar char=""/>
            </a:pPr>
            <a:r>
              <a:rPr lang="tr-TR" altLang="tr-TR" sz="2800" b="1" dirty="0">
                <a:solidFill>
                  <a:srgbClr val="FF3300"/>
                </a:solidFill>
                <a:latin typeface="Nyala" panose="02000504070300020003" pitchFamily="2" charset="0"/>
              </a:rPr>
              <a:t>f-Olgunlaşma:</a:t>
            </a:r>
            <a:r>
              <a:rPr lang="tr-TR" altLang="tr-TR" sz="2800" b="1" dirty="0">
                <a:solidFill>
                  <a:prstClr val="black"/>
                </a:solidFill>
                <a:latin typeface="Nyala" panose="02000504070300020003" pitchFamily="2" charset="0"/>
              </a:rPr>
              <a:t> </a:t>
            </a:r>
            <a:r>
              <a:rPr lang="tr-TR" altLang="tr-TR" sz="2800" dirty="0">
                <a:solidFill>
                  <a:prstClr val="black"/>
                </a:solidFill>
                <a:latin typeface="Nyala" panose="02000504070300020003" pitchFamily="2" charset="0"/>
              </a:rPr>
              <a:t>Sinir, kas sağlığı ve aralarındaki eş güdüm normal </a:t>
            </a:r>
            <a:r>
              <a:rPr lang="tr-TR" altLang="tr-TR" sz="2800" dirty="0" smtClean="0">
                <a:solidFill>
                  <a:prstClr val="black"/>
                </a:solidFill>
                <a:latin typeface="Nyala" panose="02000504070300020003" pitchFamily="2" charset="0"/>
              </a:rPr>
              <a:t>olabilir. Fakat </a:t>
            </a:r>
            <a:r>
              <a:rPr lang="tr-TR" altLang="tr-TR" sz="2800" dirty="0">
                <a:solidFill>
                  <a:prstClr val="black"/>
                </a:solidFill>
                <a:latin typeface="Nyala" panose="02000504070300020003" pitchFamily="2" charset="0"/>
              </a:rPr>
              <a:t>motor gelişim yönünden belirli olgunluğa erişemedikçe çocuk konuşamaz. Çocuk çene ve dil kaslarına hakim olup, onları kullanacak düzeye erişmeden sesleri çıkaramaz</a:t>
            </a:r>
            <a:endParaRPr lang="tr-TR" sz="2800" dirty="0">
              <a:latin typeface="Nyala" panose="02000504070300020003" pitchFamily="2" charset="0"/>
            </a:endParaRPr>
          </a:p>
        </p:txBody>
      </p:sp>
    </p:spTree>
    <p:extLst>
      <p:ext uri="{BB962C8B-B14F-4D97-AF65-F5344CB8AC3E}">
        <p14:creationId xmlns:p14="http://schemas.microsoft.com/office/powerpoint/2010/main" val="259553910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81</TotalTime>
  <Words>1402</Words>
  <Application>Microsoft Office PowerPoint</Application>
  <PresentationFormat>Ekran Gösterisi (4:3)</PresentationFormat>
  <Paragraphs>78</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Raptiye</vt:lpstr>
      <vt:lpstr>PowerPoint Sunusu</vt:lpstr>
      <vt:lpstr>PowerPoint Sunusu</vt:lpstr>
      <vt:lpstr>PowerPoint Sunusu</vt:lpstr>
      <vt:lpstr>Konuşma engelinin türleri</vt:lpstr>
      <vt:lpstr>PowerPoint Sunusu</vt:lpstr>
      <vt:lpstr>KONUŞMA ENGELİNİN NEDENLERİ</vt:lpstr>
      <vt:lpstr>PowerPoint Sunusu</vt:lpstr>
      <vt:lpstr>PowerPoint Sunusu</vt:lpstr>
      <vt:lpstr>PowerPoint Sunusu</vt:lpstr>
      <vt:lpstr>PowerPoint Sunusu</vt:lpstr>
      <vt:lpstr>Çevresel nedenler</vt:lpstr>
      <vt:lpstr>PowerPoint Sunusu</vt:lpstr>
      <vt:lpstr>GECİKMİŞ KONUŞMA</vt:lpstr>
      <vt:lpstr>GECİKMİŞ KONUŞMANIN BELİRTİLERİ</vt:lpstr>
      <vt:lpstr>PowerPoint Sunusu</vt:lpstr>
      <vt:lpstr>PowerPoint Sunusu</vt:lpstr>
      <vt:lpstr>GECİKMİŞ KONUŞMANIN NEDENLERİ</vt:lpstr>
      <vt:lpstr>Sağlık durumu</vt:lpstr>
      <vt:lpstr>İşitme kaybı</vt:lpstr>
      <vt:lpstr>Motor-koordinasyon güçlüğü: </vt:lpstr>
      <vt:lpstr>Aile ve Çevresel Koşullar</vt:lpstr>
      <vt:lpstr>PowerPoint Sunusu</vt:lpstr>
      <vt:lpstr>Duygusal Çatışma</vt:lpstr>
      <vt:lpstr>KEKEMELİK</vt:lpstr>
      <vt:lpstr>PowerPoint Sunusu</vt:lpstr>
      <vt:lpstr>Öğretmenlere öneriler</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hülya CEYLAN</dc:creator>
  <cp:lastModifiedBy>hülya CEYLAN</cp:lastModifiedBy>
  <cp:revision>8</cp:revision>
  <dcterms:created xsi:type="dcterms:W3CDTF">2014-12-23T07:30:36Z</dcterms:created>
  <dcterms:modified xsi:type="dcterms:W3CDTF">2014-12-23T09:02:32Z</dcterms:modified>
</cp:coreProperties>
</file>