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5" r:id="rId25"/>
    <p:sldId id="286" r:id="rId26"/>
    <p:sldId id="287" r:id="rId27"/>
    <p:sldId id="288" r:id="rId28"/>
    <p:sldId id="308" r:id="rId29"/>
    <p:sldId id="291" r:id="rId30"/>
    <p:sldId id="292" r:id="rId31"/>
    <p:sldId id="293" r:id="rId32"/>
    <p:sldId id="294" r:id="rId33"/>
    <p:sldId id="297" r:id="rId34"/>
    <p:sldId id="298" r:id="rId35"/>
    <p:sldId id="299" r:id="rId36"/>
    <p:sldId id="300" r:id="rId37"/>
    <p:sldId id="309" r:id="rId38"/>
    <p:sldId id="302" r:id="rId39"/>
    <p:sldId id="303" r:id="rId40"/>
    <p:sldId id="304" r:id="rId41"/>
    <p:sldId id="305" r:id="rId42"/>
    <p:sldId id="306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Bello" initials="E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45D"/>
    <a:srgbClr val="9B4349"/>
    <a:srgbClr val="CF9A31"/>
    <a:srgbClr val="9E223D"/>
    <a:srgbClr val="898989"/>
    <a:srgbClr val="751928"/>
    <a:srgbClr val="651526"/>
    <a:srgbClr val="7F1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E3584-E33A-415B-98C9-3887F0BFD885}" v="25" dt="2020-04-30T14:29:4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7" autoAdjust="0"/>
  </p:normalViewPr>
  <p:slideViewPr>
    <p:cSldViewPr>
      <p:cViewPr>
        <p:scale>
          <a:sx n="64" d="100"/>
          <a:sy n="64" d="100"/>
        </p:scale>
        <p:origin x="-150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5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Knight" userId="26c5f3286dc594ad" providerId="LiveId" clId="{67FE3584-E33A-415B-98C9-3887F0BFD885}"/>
    <pc:docChg chg="undo custSel modSld">
      <pc:chgData name="Tori Knight" userId="26c5f3286dc594ad" providerId="LiveId" clId="{67FE3584-E33A-415B-98C9-3887F0BFD885}" dt="2020-04-30T14:29:51.061" v="362" actId="1076"/>
      <pc:docMkLst>
        <pc:docMk/>
      </pc:docMkLst>
      <pc:sldChg chg="addSp delSp modSp">
        <pc:chgData name="Tori Knight" userId="26c5f3286dc594ad" providerId="LiveId" clId="{67FE3584-E33A-415B-98C9-3887F0BFD885}" dt="2020-04-30T14:03:29.201" v="3" actId="14100"/>
        <pc:sldMkLst>
          <pc:docMk/>
          <pc:sldMk cId="483359407" sldId="267"/>
        </pc:sldMkLst>
        <pc:picChg chg="add mod">
          <ac:chgData name="Tori Knight" userId="26c5f3286dc594ad" providerId="LiveId" clId="{67FE3584-E33A-415B-98C9-3887F0BFD885}" dt="2020-04-30T14:03:29.201" v="3" actId="14100"/>
          <ac:picMkLst>
            <pc:docMk/>
            <pc:sldMk cId="483359407" sldId="267"/>
            <ac:picMk id="3" creationId="{52B724BB-FA9B-41B5-82C3-6A05DF98D77B}"/>
          </ac:picMkLst>
        </pc:picChg>
        <pc:picChg chg="del">
          <ac:chgData name="Tori Knight" userId="26c5f3286dc594ad" providerId="LiveId" clId="{67FE3584-E33A-415B-98C9-3887F0BFD885}" dt="2020-04-30T14:03:14.315" v="0" actId="478"/>
          <ac:picMkLst>
            <pc:docMk/>
            <pc:sldMk cId="483359407" sldId="267"/>
            <ac:picMk id="8194" creationId="{00000000-0000-0000-0000-000000000000}"/>
          </ac:picMkLst>
        </pc:picChg>
      </pc:sldChg>
      <pc:sldChg chg="addSp delSp modSp">
        <pc:chgData name="Tori Knight" userId="26c5f3286dc594ad" providerId="LiveId" clId="{67FE3584-E33A-415B-98C9-3887F0BFD885}" dt="2020-04-30T14:06:17.575" v="10" actId="1076"/>
        <pc:sldMkLst>
          <pc:docMk/>
          <pc:sldMk cId="52896145" sldId="270"/>
        </pc:sldMkLst>
        <pc:picChg chg="add mod">
          <ac:chgData name="Tori Knight" userId="26c5f3286dc594ad" providerId="LiveId" clId="{67FE3584-E33A-415B-98C9-3887F0BFD885}" dt="2020-04-30T14:06:17.575" v="10" actId="1076"/>
          <ac:picMkLst>
            <pc:docMk/>
            <pc:sldMk cId="52896145" sldId="270"/>
            <ac:picMk id="3" creationId="{5DA5D8D8-6573-48DA-8AD2-C571C43F0ACC}"/>
          </ac:picMkLst>
        </pc:picChg>
        <pc:picChg chg="del">
          <ac:chgData name="Tori Knight" userId="26c5f3286dc594ad" providerId="LiveId" clId="{67FE3584-E33A-415B-98C9-3887F0BFD885}" dt="2020-04-30T14:05:46.599" v="4" actId="478"/>
          <ac:picMkLst>
            <pc:docMk/>
            <pc:sldMk cId="52896145" sldId="270"/>
            <ac:picMk id="9218" creationId="{00000000-0000-0000-0000-000000000000}"/>
          </ac:picMkLst>
        </pc:picChg>
      </pc:sldChg>
      <pc:sldChg chg="modSp">
        <pc:chgData name="Tori Knight" userId="26c5f3286dc594ad" providerId="LiveId" clId="{67FE3584-E33A-415B-98C9-3887F0BFD885}" dt="2020-04-30T14:06:57.160" v="11" actId="33524"/>
        <pc:sldMkLst>
          <pc:docMk/>
          <pc:sldMk cId="3158537663" sldId="271"/>
        </pc:sldMkLst>
        <pc:spChg chg="mod">
          <ac:chgData name="Tori Knight" userId="26c5f3286dc594ad" providerId="LiveId" clId="{67FE3584-E33A-415B-98C9-3887F0BFD885}" dt="2020-04-30T14:06:57.160" v="11" actId="33524"/>
          <ac:spMkLst>
            <pc:docMk/>
            <pc:sldMk cId="3158537663" sldId="271"/>
            <ac:spMk id="22532" creationId="{00000000-0000-0000-0000-000000000000}"/>
          </ac:spMkLst>
        </pc:spChg>
      </pc:sldChg>
      <pc:sldChg chg="addSp delSp modSp">
        <pc:chgData name="Tori Knight" userId="26c5f3286dc594ad" providerId="LiveId" clId="{67FE3584-E33A-415B-98C9-3887F0BFD885}" dt="2020-04-30T14:10:28.454" v="15" actId="1076"/>
        <pc:sldMkLst>
          <pc:docMk/>
          <pc:sldMk cId="1344861495" sldId="275"/>
        </pc:sldMkLst>
        <pc:picChg chg="add mod">
          <ac:chgData name="Tori Knight" userId="26c5f3286dc594ad" providerId="LiveId" clId="{67FE3584-E33A-415B-98C9-3887F0BFD885}" dt="2020-04-30T14:10:28.454" v="15" actId="1076"/>
          <ac:picMkLst>
            <pc:docMk/>
            <pc:sldMk cId="1344861495" sldId="275"/>
            <ac:picMk id="3" creationId="{A247E754-7E50-4C72-BC68-C863F07EE21F}"/>
          </ac:picMkLst>
        </pc:picChg>
        <pc:picChg chg="del">
          <ac:chgData name="Tori Knight" userId="26c5f3286dc594ad" providerId="LiveId" clId="{67FE3584-E33A-415B-98C9-3887F0BFD885}" dt="2020-04-30T14:10:19.394" v="12" actId="478"/>
          <ac:picMkLst>
            <pc:docMk/>
            <pc:sldMk cId="1344861495" sldId="275"/>
            <ac:picMk id="10242" creationId="{00000000-0000-0000-0000-000000000000}"/>
          </ac:picMkLst>
        </pc:picChg>
      </pc:sldChg>
      <pc:sldChg chg="addSp delSp modSp">
        <pc:chgData name="Tori Knight" userId="26c5f3286dc594ad" providerId="LiveId" clId="{67FE3584-E33A-415B-98C9-3887F0BFD885}" dt="2020-04-30T14:10:45.698" v="18" actId="1076"/>
        <pc:sldMkLst>
          <pc:docMk/>
          <pc:sldMk cId="2251061500" sldId="276"/>
        </pc:sldMkLst>
        <pc:picChg chg="add mod">
          <ac:chgData name="Tori Knight" userId="26c5f3286dc594ad" providerId="LiveId" clId="{67FE3584-E33A-415B-98C9-3887F0BFD885}" dt="2020-04-30T14:10:45.698" v="18" actId="1076"/>
          <ac:picMkLst>
            <pc:docMk/>
            <pc:sldMk cId="2251061500" sldId="276"/>
            <ac:picMk id="3" creationId="{EF5EAD9A-558E-47DA-BFD4-478E761A455B}"/>
          </ac:picMkLst>
        </pc:picChg>
        <pc:picChg chg="del">
          <ac:chgData name="Tori Knight" userId="26c5f3286dc594ad" providerId="LiveId" clId="{67FE3584-E33A-415B-98C9-3887F0BFD885}" dt="2020-04-30T14:10:37.916" v="16" actId="478"/>
          <ac:picMkLst>
            <pc:docMk/>
            <pc:sldMk cId="2251061500" sldId="276"/>
            <ac:picMk id="6" creationId="{00000000-0000-0000-0000-000000000000}"/>
          </ac:picMkLst>
        </pc:picChg>
      </pc:sldChg>
      <pc:sldChg chg="addSp delSp modSp">
        <pc:chgData name="Tori Knight" userId="26c5f3286dc594ad" providerId="LiveId" clId="{67FE3584-E33A-415B-98C9-3887F0BFD885}" dt="2020-04-30T14:13:44.289" v="25" actId="167"/>
        <pc:sldMkLst>
          <pc:docMk/>
          <pc:sldMk cId="1820456850" sldId="280"/>
        </pc:sldMkLst>
        <pc:picChg chg="add mod ord">
          <ac:chgData name="Tori Knight" userId="26c5f3286dc594ad" providerId="LiveId" clId="{67FE3584-E33A-415B-98C9-3887F0BFD885}" dt="2020-04-30T14:13:44.289" v="25" actId="167"/>
          <ac:picMkLst>
            <pc:docMk/>
            <pc:sldMk cId="1820456850" sldId="280"/>
            <ac:picMk id="3" creationId="{7B46E55D-012A-4C9D-8858-E1C16A5BB266}"/>
          </ac:picMkLst>
        </pc:picChg>
        <pc:picChg chg="del">
          <ac:chgData name="Tori Knight" userId="26c5f3286dc594ad" providerId="LiveId" clId="{67FE3584-E33A-415B-98C9-3887F0BFD885}" dt="2020-04-30T14:12:46.985" v="19" actId="478"/>
          <ac:picMkLst>
            <pc:docMk/>
            <pc:sldMk cId="1820456850" sldId="280"/>
            <ac:picMk id="26629" creationId="{00000000-0000-0000-0000-000000000000}"/>
          </ac:picMkLst>
        </pc:picChg>
      </pc:sldChg>
      <pc:sldChg chg="addSp delSp modSp">
        <pc:chgData name="Tori Knight" userId="26c5f3286dc594ad" providerId="LiveId" clId="{67FE3584-E33A-415B-98C9-3887F0BFD885}" dt="2020-04-30T14:14:55.503" v="28" actId="1076"/>
        <pc:sldMkLst>
          <pc:docMk/>
          <pc:sldMk cId="2784258942" sldId="281"/>
        </pc:sldMkLst>
        <pc:picChg chg="add mod">
          <ac:chgData name="Tori Knight" userId="26c5f3286dc594ad" providerId="LiveId" clId="{67FE3584-E33A-415B-98C9-3887F0BFD885}" dt="2020-04-30T14:14:55.503" v="28" actId="1076"/>
          <ac:picMkLst>
            <pc:docMk/>
            <pc:sldMk cId="2784258942" sldId="281"/>
            <ac:picMk id="3" creationId="{FD6D0A45-C2C8-4566-A17F-AD4C8786D0F7}"/>
          </ac:picMkLst>
        </pc:picChg>
        <pc:picChg chg="del">
          <ac:chgData name="Tori Knight" userId="26c5f3286dc594ad" providerId="LiveId" clId="{67FE3584-E33A-415B-98C9-3887F0BFD885}" dt="2020-04-30T14:14:42.457" v="26" actId="478"/>
          <ac:picMkLst>
            <pc:docMk/>
            <pc:sldMk cId="2784258942" sldId="281"/>
            <ac:picMk id="9218" creationId="{00000000-0000-0000-0000-000000000000}"/>
          </ac:picMkLst>
        </pc:picChg>
      </pc:sldChg>
      <pc:sldChg chg="addSp delSp modSp">
        <pc:chgData name="Tori Knight" userId="26c5f3286dc594ad" providerId="LiveId" clId="{67FE3584-E33A-415B-98C9-3887F0BFD885}" dt="2020-04-30T14:15:32.441" v="31" actId="1076"/>
        <pc:sldMkLst>
          <pc:docMk/>
          <pc:sldMk cId="4270898914" sldId="282"/>
        </pc:sldMkLst>
        <pc:picChg chg="add mod">
          <ac:chgData name="Tori Knight" userId="26c5f3286dc594ad" providerId="LiveId" clId="{67FE3584-E33A-415B-98C9-3887F0BFD885}" dt="2020-04-30T14:15:32.441" v="31" actId="1076"/>
          <ac:picMkLst>
            <pc:docMk/>
            <pc:sldMk cId="4270898914" sldId="282"/>
            <ac:picMk id="3" creationId="{B9BFE1B0-79B2-4EB1-822F-013F42CBE693}"/>
          </ac:picMkLst>
        </pc:picChg>
        <pc:picChg chg="del">
          <ac:chgData name="Tori Knight" userId="26c5f3286dc594ad" providerId="LiveId" clId="{67FE3584-E33A-415B-98C9-3887F0BFD885}" dt="2020-04-30T14:15:26.299" v="29" actId="478"/>
          <ac:picMkLst>
            <pc:docMk/>
            <pc:sldMk cId="4270898914" sldId="282"/>
            <ac:picMk id="11266" creationId="{00000000-0000-0000-0000-000000000000}"/>
          </ac:picMkLst>
        </pc:picChg>
      </pc:sldChg>
      <pc:sldChg chg="modSp">
        <pc:chgData name="Tori Knight" userId="26c5f3286dc594ad" providerId="LiveId" clId="{67FE3584-E33A-415B-98C9-3887F0BFD885}" dt="2020-04-30T14:16:04.054" v="33" actId="20577"/>
        <pc:sldMkLst>
          <pc:docMk/>
          <pc:sldMk cId="2125303352" sldId="285"/>
        </pc:sldMkLst>
        <pc:spChg chg="mod">
          <ac:chgData name="Tori Knight" userId="26c5f3286dc594ad" providerId="LiveId" clId="{67FE3584-E33A-415B-98C9-3887F0BFD885}" dt="2020-04-30T14:16:04.054" v="33" actId="20577"/>
          <ac:spMkLst>
            <pc:docMk/>
            <pc:sldMk cId="2125303352" sldId="285"/>
            <ac:spMk id="34820" creationId="{00000000-0000-0000-0000-000000000000}"/>
          </ac:spMkLst>
        </pc:spChg>
      </pc:sldChg>
      <pc:sldChg chg="addSp delSp modSp">
        <pc:chgData name="Tori Knight" userId="26c5f3286dc594ad" providerId="LiveId" clId="{67FE3584-E33A-415B-98C9-3887F0BFD885}" dt="2020-04-30T14:25:07.227" v="353" actId="20577"/>
        <pc:sldMkLst>
          <pc:docMk/>
          <pc:sldMk cId="2146684009" sldId="294"/>
        </pc:sldMkLst>
        <pc:spChg chg="mod">
          <ac:chgData name="Tori Knight" userId="26c5f3286dc594ad" providerId="LiveId" clId="{67FE3584-E33A-415B-98C9-3887F0BFD885}" dt="2020-04-30T14:25:07.227" v="353" actId="20577"/>
          <ac:spMkLst>
            <pc:docMk/>
            <pc:sldMk cId="2146684009" sldId="294"/>
            <ac:spMk id="108547" creationId="{00000000-0000-0000-0000-000000000000}"/>
          </ac:spMkLst>
        </pc:spChg>
        <pc:picChg chg="add mod">
          <ac:chgData name="Tori Knight" userId="26c5f3286dc594ad" providerId="LiveId" clId="{67FE3584-E33A-415B-98C9-3887F0BFD885}" dt="2020-04-30T14:20:27.753" v="41" actId="1076"/>
          <ac:picMkLst>
            <pc:docMk/>
            <pc:sldMk cId="2146684009" sldId="294"/>
            <ac:picMk id="3" creationId="{EBF01AD7-2AC2-4804-B28C-69608F7A11A6}"/>
          </ac:picMkLst>
        </pc:picChg>
        <pc:picChg chg="del">
          <ac:chgData name="Tori Knight" userId="26c5f3286dc594ad" providerId="LiveId" clId="{67FE3584-E33A-415B-98C9-3887F0BFD885}" dt="2020-04-30T14:20:18.195" v="39" actId="478"/>
          <ac:picMkLst>
            <pc:docMk/>
            <pc:sldMk cId="2146684009" sldId="294"/>
            <ac:picMk id="12290" creationId="{00000000-0000-0000-0000-000000000000}"/>
          </ac:picMkLst>
        </pc:picChg>
      </pc:sldChg>
      <pc:sldChg chg="addSp delSp modSp">
        <pc:chgData name="Tori Knight" userId="26c5f3286dc594ad" providerId="LiveId" clId="{67FE3584-E33A-415B-98C9-3887F0BFD885}" dt="2020-04-30T14:28:43.612" v="359" actId="1076"/>
        <pc:sldMkLst>
          <pc:docMk/>
          <pc:sldMk cId="552870482" sldId="305"/>
        </pc:sldMkLst>
        <pc:picChg chg="del">
          <ac:chgData name="Tori Knight" userId="26c5f3286dc594ad" providerId="LiveId" clId="{67FE3584-E33A-415B-98C9-3887F0BFD885}" dt="2020-04-30T14:28:39.078" v="357" actId="478"/>
          <ac:picMkLst>
            <pc:docMk/>
            <pc:sldMk cId="552870482" sldId="305"/>
            <ac:picMk id="3" creationId="{00000000-0000-0000-0000-000000000000}"/>
          </ac:picMkLst>
        </pc:picChg>
        <pc:picChg chg="add mod">
          <ac:chgData name="Tori Knight" userId="26c5f3286dc594ad" providerId="LiveId" clId="{67FE3584-E33A-415B-98C9-3887F0BFD885}" dt="2020-04-30T14:28:43.612" v="359" actId="1076"/>
          <ac:picMkLst>
            <pc:docMk/>
            <pc:sldMk cId="552870482" sldId="305"/>
            <ac:picMk id="4" creationId="{E982A81C-B152-4D1C-B055-7A1751567FC9}"/>
          </ac:picMkLst>
        </pc:picChg>
      </pc:sldChg>
      <pc:sldChg chg="addSp delSp modSp">
        <pc:chgData name="Tori Knight" userId="26c5f3286dc594ad" providerId="LiveId" clId="{67FE3584-E33A-415B-98C9-3887F0BFD885}" dt="2020-04-30T14:29:51.061" v="362" actId="1076"/>
        <pc:sldMkLst>
          <pc:docMk/>
          <pc:sldMk cId="2643982810" sldId="306"/>
        </pc:sldMkLst>
        <pc:picChg chg="del">
          <ac:chgData name="Tori Knight" userId="26c5f3286dc594ad" providerId="LiveId" clId="{67FE3584-E33A-415B-98C9-3887F0BFD885}" dt="2020-04-30T14:29:44.475" v="360" actId="478"/>
          <ac:picMkLst>
            <pc:docMk/>
            <pc:sldMk cId="2643982810" sldId="306"/>
            <ac:picMk id="2" creationId="{00000000-0000-0000-0000-000000000000}"/>
          </ac:picMkLst>
        </pc:picChg>
        <pc:picChg chg="add mod">
          <ac:chgData name="Tori Knight" userId="26c5f3286dc594ad" providerId="LiveId" clId="{67FE3584-E33A-415B-98C9-3887F0BFD885}" dt="2020-04-30T14:29:51.061" v="362" actId="1076"/>
          <ac:picMkLst>
            <pc:docMk/>
            <pc:sldMk cId="2643982810" sldId="306"/>
            <ac:picMk id="3" creationId="{C9CD862C-C88B-403A-A71F-B5DEA70E8585}"/>
          </ac:picMkLst>
        </pc:picChg>
      </pc:sldChg>
      <pc:sldChg chg="addSp delSp modSp">
        <pc:chgData name="Tori Knight" userId="26c5f3286dc594ad" providerId="LiveId" clId="{67FE3584-E33A-415B-98C9-3887F0BFD885}" dt="2020-04-30T14:18:30.253" v="38" actId="1076"/>
        <pc:sldMkLst>
          <pc:docMk/>
          <pc:sldMk cId="1576294097" sldId="308"/>
        </pc:sldMkLst>
        <pc:picChg chg="add del">
          <ac:chgData name="Tori Knight" userId="26c5f3286dc594ad" providerId="LiveId" clId="{67FE3584-E33A-415B-98C9-3887F0BFD885}" dt="2020-04-30T14:18:24.141" v="36" actId="478"/>
          <ac:picMkLst>
            <pc:docMk/>
            <pc:sldMk cId="1576294097" sldId="308"/>
            <ac:picMk id="2" creationId="{F19A9DF4-FA25-4A99-91D5-49F0E88DA416}"/>
          </ac:picMkLst>
        </pc:picChg>
        <pc:picChg chg="del">
          <ac:chgData name="Tori Knight" userId="26c5f3286dc594ad" providerId="LiveId" clId="{67FE3584-E33A-415B-98C9-3887F0BFD885}" dt="2020-04-30T14:17:41.227" v="34" actId="478"/>
          <ac:picMkLst>
            <pc:docMk/>
            <pc:sldMk cId="1576294097" sldId="308"/>
            <ac:picMk id="6" creationId="{00000000-0000-0000-0000-000000000000}"/>
          </ac:picMkLst>
        </pc:picChg>
        <pc:picChg chg="add mod">
          <ac:chgData name="Tori Knight" userId="26c5f3286dc594ad" providerId="LiveId" clId="{67FE3584-E33A-415B-98C9-3887F0BFD885}" dt="2020-04-30T14:18:30.253" v="38" actId="1076"/>
          <ac:picMkLst>
            <pc:docMk/>
            <pc:sldMk cId="1576294097" sldId="308"/>
            <ac:picMk id="7" creationId="{C6BC4A1A-F348-4697-8D56-2DE4CDBF10B1}"/>
          </ac:picMkLst>
        </pc:picChg>
      </pc:sldChg>
      <pc:sldChg chg="addSp delSp modSp">
        <pc:chgData name="Tori Knight" userId="26c5f3286dc594ad" providerId="LiveId" clId="{67FE3584-E33A-415B-98C9-3887F0BFD885}" dt="2020-04-30T14:27:05.445" v="356" actId="1076"/>
        <pc:sldMkLst>
          <pc:docMk/>
          <pc:sldMk cId="2577966023" sldId="309"/>
        </pc:sldMkLst>
        <pc:picChg chg="add mod">
          <ac:chgData name="Tori Knight" userId="26c5f3286dc594ad" providerId="LiveId" clId="{67FE3584-E33A-415B-98C9-3887F0BFD885}" dt="2020-04-30T14:27:05.445" v="356" actId="1076"/>
          <ac:picMkLst>
            <pc:docMk/>
            <pc:sldMk cId="2577966023" sldId="309"/>
            <ac:picMk id="2" creationId="{81906C09-2CD9-4CAD-B4FC-2ED6CB0670CF}"/>
          </ac:picMkLst>
        </pc:picChg>
        <pc:picChg chg="del">
          <ac:chgData name="Tori Knight" userId="26c5f3286dc594ad" providerId="LiveId" clId="{67FE3584-E33A-415B-98C9-3887F0BFD885}" dt="2020-04-30T14:26:56.445" v="354" actId="478"/>
          <ac:picMkLst>
            <pc:docMk/>
            <pc:sldMk cId="2577966023" sldId="309"/>
            <ac:picMk id="13314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01BBE51-BD4A-457F-BD39-CDECCCF36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7ADEA5-6AE3-428D-8E4C-97CAEED8CF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BAE06-F6B1-4BFB-AF3D-AE6CF14B5C9F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24CC58-9545-4D9E-87E6-58C2BCC89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922D07-0AB2-4851-86A8-669A6518F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F4E5-DB0D-4529-BEC8-312280D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96A7-5459-4700-8144-86950AEAB118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649A-E6E0-4200-9E28-AEB70660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6649A-E6E0-4200-9E28-AEB706607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B7F64D-A3DB-4849-BAE6-56DDE9C0B433}" type="slidenum">
              <a:rPr lang="en-US" altLang="en-US" b="0" smtClean="0"/>
              <a:pPr eaLnBrk="1" hangingPunct="1"/>
              <a:t>12</a:t>
            </a:fld>
            <a:endParaRPr lang="en-US" altLang="en-US" b="0"/>
          </a:p>
        </p:txBody>
      </p:sp>
      <p:sp>
        <p:nvSpPr>
          <p:cNvPr id="6246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8A9147-C118-4A80-A9ED-9F13993D2B25}" type="slidenum">
              <a:rPr lang="en-US" altLang="en-US" b="0" smtClean="0"/>
              <a:pPr eaLnBrk="1" hangingPunct="1"/>
              <a:t>13</a:t>
            </a:fld>
            <a:endParaRPr lang="en-US" altLang="en-US" b="0"/>
          </a:p>
        </p:txBody>
      </p:sp>
      <p:sp>
        <p:nvSpPr>
          <p:cNvPr id="6349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6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72AA23-F0C5-43DD-B3C9-4ED1D3E05325}" type="slidenum">
              <a:rPr lang="en-US" altLang="en-US" b="0" smtClean="0"/>
              <a:pPr eaLnBrk="1" hangingPunct="1"/>
              <a:t>14</a:t>
            </a:fld>
            <a:endParaRPr lang="en-US" altLang="en-US" b="0"/>
          </a:p>
        </p:txBody>
      </p:sp>
      <p:sp>
        <p:nvSpPr>
          <p:cNvPr id="6451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2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7B7842-ECBB-4BC5-8EBC-F47CB797C645}" type="slidenum">
              <a:rPr lang="en-US" altLang="en-US" b="0" smtClean="0"/>
              <a:pPr eaLnBrk="1" hangingPunct="1"/>
              <a:t>15</a:t>
            </a:fld>
            <a:endParaRPr lang="en-US" altLang="en-US" b="0"/>
          </a:p>
        </p:txBody>
      </p:sp>
      <p:sp>
        <p:nvSpPr>
          <p:cNvPr id="6553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7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3E3CA-01CE-48B8-8CD3-22ADC189ABD4}" type="slidenum">
              <a:rPr lang="en-US" altLang="en-US" b="0" smtClean="0"/>
              <a:pPr eaLnBrk="1" hangingPunct="1"/>
              <a:t>16</a:t>
            </a:fld>
            <a:endParaRPr lang="en-US" altLang="en-US" b="0"/>
          </a:p>
        </p:txBody>
      </p:sp>
      <p:sp>
        <p:nvSpPr>
          <p:cNvPr id="6656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21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1F6437-2ED1-47B7-87FA-5CAB1F64E319}" type="slidenum">
              <a:rPr lang="en-US" altLang="en-US" b="0" smtClean="0"/>
              <a:pPr eaLnBrk="1" hangingPunct="1"/>
              <a:t>17</a:t>
            </a:fld>
            <a:endParaRPr lang="en-US" altLang="en-US" b="0"/>
          </a:p>
        </p:txBody>
      </p:sp>
      <p:sp>
        <p:nvSpPr>
          <p:cNvPr id="696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77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4F655-5515-42B8-8D81-BDAD2D08D867}" type="slidenum">
              <a:rPr lang="en-US" altLang="en-US" b="0" smtClean="0"/>
              <a:pPr eaLnBrk="1" hangingPunct="1"/>
              <a:t>20</a:t>
            </a:fld>
            <a:endParaRPr lang="en-US" altLang="en-US" b="0"/>
          </a:p>
        </p:txBody>
      </p:sp>
      <p:sp>
        <p:nvSpPr>
          <p:cNvPr id="6758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0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A73A00-ACD8-4CB6-88DE-0182C3F644D3}" type="slidenum">
              <a:rPr lang="en-US" altLang="en-US" b="0" smtClean="0"/>
              <a:pPr eaLnBrk="1" hangingPunct="1"/>
              <a:t>21</a:t>
            </a:fld>
            <a:endParaRPr lang="en-US" altLang="en-US" b="0"/>
          </a:p>
        </p:txBody>
      </p:sp>
      <p:sp>
        <p:nvSpPr>
          <p:cNvPr id="6861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07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020ED1-460D-4E42-ACD4-91EB4303D800}" type="slidenum">
              <a:rPr lang="en-US" altLang="en-US" b="0" smtClean="0"/>
              <a:pPr eaLnBrk="1" hangingPunct="1"/>
              <a:t>22</a:t>
            </a:fld>
            <a:endParaRPr lang="en-US" altLang="en-US" b="0"/>
          </a:p>
        </p:txBody>
      </p:sp>
      <p:sp>
        <p:nvSpPr>
          <p:cNvPr id="7065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09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5253EB-B4BD-4C40-856A-AB2023563B65}" type="slidenum">
              <a:rPr lang="en-US" altLang="en-US" b="0" smtClean="0"/>
              <a:pPr eaLnBrk="1" hangingPunct="1"/>
              <a:t>24</a:t>
            </a:fld>
            <a:endParaRPr lang="en-US" altLang="en-US" b="0"/>
          </a:p>
        </p:txBody>
      </p:sp>
      <p:sp>
        <p:nvSpPr>
          <p:cNvPr id="7270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9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FFE8A-AB55-472A-A9F3-E104AEC3DCE1}" type="slidenum">
              <a:rPr lang="en-US" altLang="en-US" b="0" smtClean="0"/>
              <a:pPr eaLnBrk="1" hangingPunct="1"/>
              <a:t>3</a:t>
            </a:fld>
            <a:endParaRPr lang="en-US" altLang="en-US" b="0"/>
          </a:p>
        </p:txBody>
      </p:sp>
      <p:sp>
        <p:nvSpPr>
          <p:cNvPr id="5427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41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9790E0-9336-48F8-A2C2-86AE8B341912}" type="slidenum">
              <a:rPr lang="en-US" altLang="en-US" b="0" smtClean="0"/>
              <a:pPr eaLnBrk="1" hangingPunct="1"/>
              <a:t>25</a:t>
            </a:fld>
            <a:endParaRPr lang="en-US" altLang="en-US" b="0"/>
          </a:p>
        </p:txBody>
      </p:sp>
      <p:sp>
        <p:nvSpPr>
          <p:cNvPr id="7373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24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9E08FF-4C0D-455C-85E6-451CE88B758A}" type="slidenum">
              <a:rPr lang="en-US" altLang="en-US" b="0" smtClean="0"/>
              <a:pPr eaLnBrk="1" hangingPunct="1"/>
              <a:t>26</a:t>
            </a:fld>
            <a:endParaRPr lang="en-US" altLang="en-US" b="0"/>
          </a:p>
        </p:txBody>
      </p:sp>
      <p:sp>
        <p:nvSpPr>
          <p:cNvPr id="7475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2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1023AF-6535-4FBA-96A1-456F7801F832}" type="slidenum">
              <a:rPr lang="en-US" altLang="en-US" b="0" smtClean="0"/>
              <a:pPr eaLnBrk="1" hangingPunct="1"/>
              <a:t>27</a:t>
            </a:fld>
            <a:endParaRPr lang="en-US" altLang="en-US" b="0"/>
          </a:p>
        </p:txBody>
      </p:sp>
      <p:sp>
        <p:nvSpPr>
          <p:cNvPr id="7577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15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D1644F-0895-4914-82E4-B59E257A5EB0}" type="slidenum">
              <a:rPr lang="en-US" altLang="en-US" b="0" smtClean="0"/>
              <a:pPr eaLnBrk="1" hangingPunct="1"/>
              <a:t>29</a:t>
            </a:fld>
            <a:endParaRPr lang="en-US" altLang="en-US" b="0"/>
          </a:p>
        </p:txBody>
      </p:sp>
      <p:sp>
        <p:nvSpPr>
          <p:cNvPr id="7782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3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2CF48A-4E0F-4D91-9586-1E576BF57B69}" type="slidenum">
              <a:rPr lang="en-US" altLang="en-US" b="0" smtClean="0"/>
              <a:pPr eaLnBrk="1" hangingPunct="1"/>
              <a:t>30</a:t>
            </a:fld>
            <a:endParaRPr lang="en-US" altLang="en-US" b="0"/>
          </a:p>
        </p:txBody>
      </p:sp>
      <p:sp>
        <p:nvSpPr>
          <p:cNvPr id="788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64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593790-DF64-43E6-95BD-BEB5C6FCAE18}" type="slidenum">
              <a:rPr lang="en-US" altLang="en-US" b="0" smtClean="0"/>
              <a:pPr eaLnBrk="1" hangingPunct="1"/>
              <a:t>31</a:t>
            </a:fld>
            <a:endParaRPr lang="en-US" altLang="en-US" b="0"/>
          </a:p>
        </p:txBody>
      </p:sp>
      <p:sp>
        <p:nvSpPr>
          <p:cNvPr id="7987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876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11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051880-E41C-42A8-8A7A-DC198ED498DC}" type="slidenum">
              <a:rPr lang="en-US" altLang="en-US" b="0" smtClean="0"/>
              <a:pPr eaLnBrk="1" hangingPunct="1"/>
              <a:t>33</a:t>
            </a:fld>
            <a:endParaRPr lang="en-US" altLang="en-US" b="0"/>
          </a:p>
        </p:txBody>
      </p:sp>
      <p:sp>
        <p:nvSpPr>
          <p:cNvPr id="8089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3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EF953F-5741-4381-AA45-101AEC79E383}" type="slidenum">
              <a:rPr lang="en-US" altLang="en-US" b="0" smtClean="0"/>
              <a:pPr eaLnBrk="1" hangingPunct="1"/>
              <a:t>34</a:t>
            </a:fld>
            <a:endParaRPr lang="en-US" altLang="en-US" b="0"/>
          </a:p>
        </p:txBody>
      </p:sp>
      <p:sp>
        <p:nvSpPr>
          <p:cNvPr id="8192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23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6BC923-9E42-41C8-A8A5-AB403A72A42F}" type="slidenum">
              <a:rPr lang="en-US" altLang="en-US" b="0" smtClean="0"/>
              <a:pPr eaLnBrk="1" hangingPunct="1"/>
              <a:t>35</a:t>
            </a:fld>
            <a:endParaRPr lang="en-US" altLang="en-US" b="0"/>
          </a:p>
        </p:txBody>
      </p:sp>
      <p:sp>
        <p:nvSpPr>
          <p:cNvPr id="829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92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FE52E-4203-4E0D-812B-C85EC4AC5B31}" type="slidenum">
              <a:rPr lang="en-US" altLang="en-US" b="0" smtClean="0"/>
              <a:pPr eaLnBrk="1" hangingPunct="1"/>
              <a:t>36</a:t>
            </a:fld>
            <a:endParaRPr lang="en-US" altLang="en-US" b="0"/>
          </a:p>
        </p:txBody>
      </p:sp>
      <p:sp>
        <p:nvSpPr>
          <p:cNvPr id="8397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1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8E8E5-F0F0-4436-A349-C0E53A17651B}" type="slidenum">
              <a:rPr lang="en-US" altLang="en-US" b="0" smtClean="0"/>
              <a:pPr eaLnBrk="1" hangingPunct="1"/>
              <a:t>4</a:t>
            </a:fld>
            <a:endParaRPr lang="en-US" altLang="en-US" b="0"/>
          </a:p>
        </p:txBody>
      </p:sp>
      <p:sp>
        <p:nvSpPr>
          <p:cNvPr id="5529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36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E2723-D318-4E87-885B-5279482E1A22}" type="slidenum">
              <a:rPr lang="en-US" altLang="en-US" b="0" smtClean="0"/>
              <a:pPr eaLnBrk="1" hangingPunct="1"/>
              <a:t>38</a:t>
            </a:fld>
            <a:endParaRPr lang="en-US" altLang="en-US" b="0"/>
          </a:p>
        </p:txBody>
      </p:sp>
      <p:sp>
        <p:nvSpPr>
          <p:cNvPr id="8601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21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439066-8171-4F1E-93B0-3C5C63137722}" type="slidenum">
              <a:rPr lang="en-US" altLang="en-US" b="0" smtClean="0"/>
              <a:pPr eaLnBrk="1" hangingPunct="1"/>
              <a:t>39</a:t>
            </a:fld>
            <a:endParaRPr lang="en-US" altLang="en-US" b="0"/>
          </a:p>
        </p:txBody>
      </p:sp>
      <p:sp>
        <p:nvSpPr>
          <p:cNvPr id="8704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13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76CED-7F43-4878-B019-2E7779260FC4}" type="slidenum">
              <a:rPr lang="en-US" altLang="en-US" b="0" smtClean="0"/>
              <a:pPr eaLnBrk="1" hangingPunct="1"/>
              <a:t>40</a:t>
            </a:fld>
            <a:endParaRPr lang="en-US" altLang="en-US" b="0"/>
          </a:p>
        </p:txBody>
      </p:sp>
      <p:sp>
        <p:nvSpPr>
          <p:cNvPr id="8806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12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ADF37E-22F7-46A2-8C6B-5E69B03456B3}" type="slidenum">
              <a:rPr lang="en-US" altLang="en-US" b="0" smtClean="0"/>
              <a:pPr eaLnBrk="1" hangingPunct="1"/>
              <a:t>41</a:t>
            </a:fld>
            <a:endParaRPr lang="en-US" altLang="en-US" b="0"/>
          </a:p>
        </p:txBody>
      </p:sp>
      <p:sp>
        <p:nvSpPr>
          <p:cNvPr id="8909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05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43401B-C254-453A-8982-0BD011904D0E}" type="slidenum">
              <a:rPr lang="en-US" altLang="en-US" b="0" smtClean="0"/>
              <a:pPr eaLnBrk="1" hangingPunct="1"/>
              <a:t>42</a:t>
            </a:fld>
            <a:endParaRPr lang="en-US" altLang="en-US" b="0"/>
          </a:p>
        </p:txBody>
      </p:sp>
      <p:sp>
        <p:nvSpPr>
          <p:cNvPr id="9011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7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F0F806-3054-428E-B563-2448A209BC88}" type="slidenum">
              <a:rPr lang="en-US" altLang="en-US" b="0" smtClean="0"/>
              <a:pPr eaLnBrk="1" hangingPunct="1"/>
              <a:t>5</a:t>
            </a:fld>
            <a:endParaRPr lang="en-US" altLang="en-US" b="0"/>
          </a:p>
        </p:txBody>
      </p:sp>
      <p:sp>
        <p:nvSpPr>
          <p:cNvPr id="5632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4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7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EFFCA8-C592-4776-89AD-FEE7640E271D}" type="slidenum">
              <a:rPr lang="en-US" altLang="en-US" b="0" smtClean="0"/>
              <a:pPr eaLnBrk="1" hangingPunct="1"/>
              <a:t>6</a:t>
            </a:fld>
            <a:endParaRPr lang="en-US" altLang="en-US" b="0"/>
          </a:p>
        </p:txBody>
      </p:sp>
      <p:sp>
        <p:nvSpPr>
          <p:cNvPr id="573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38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728C3-1C03-40BC-8B0C-70868FB7459B}" type="slidenum">
              <a:rPr lang="en-US" altLang="en-US" b="0" smtClean="0"/>
              <a:pPr eaLnBrk="1" hangingPunct="1"/>
              <a:t>7</a:t>
            </a:fld>
            <a:endParaRPr lang="en-US" altLang="en-US" b="0"/>
          </a:p>
        </p:txBody>
      </p:sp>
      <p:sp>
        <p:nvSpPr>
          <p:cNvPr id="5837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8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188431-A2F8-4AEF-B943-B1C0B52EC755}" type="slidenum">
              <a:rPr lang="en-US" altLang="en-US" b="0" smtClean="0"/>
              <a:pPr eaLnBrk="1" hangingPunct="1"/>
              <a:t>8</a:t>
            </a:fld>
            <a:endParaRPr lang="en-US" altLang="en-US" b="0"/>
          </a:p>
        </p:txBody>
      </p:sp>
      <p:sp>
        <p:nvSpPr>
          <p:cNvPr id="5939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1BD8C7-E2CB-4EC1-9BBF-B8DC75BF93F2}" type="slidenum">
              <a:rPr lang="en-US" altLang="en-US" b="0" smtClean="0"/>
              <a:pPr eaLnBrk="1" hangingPunct="1"/>
              <a:t>10</a:t>
            </a:fld>
            <a:endParaRPr lang="en-US" altLang="en-US" b="0"/>
          </a:p>
        </p:txBody>
      </p:sp>
      <p:sp>
        <p:nvSpPr>
          <p:cNvPr id="6041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3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87B2EA-078D-463D-9040-457CD18D6D37}" type="slidenum">
              <a:rPr lang="en-US" altLang="en-US" b="0" smtClean="0"/>
              <a:pPr eaLnBrk="1" hangingPunct="1"/>
              <a:t>11</a:t>
            </a:fld>
            <a:endParaRPr lang="en-US" altLang="en-US" b="0"/>
          </a:p>
        </p:txBody>
      </p:sp>
      <p:sp>
        <p:nvSpPr>
          <p:cNvPr id="6144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1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42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8AF9DE-284D-44DE-87C0-9BC18E4B9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5240"/>
            <a:ext cx="9138008" cy="69186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5994" y="3657600"/>
            <a:ext cx="9138007" cy="1066800"/>
          </a:xfrm>
          <a:solidFill>
            <a:srgbClr val="84245D">
              <a:alpha val="7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style- Chapter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9144000" cy="349250"/>
          </a:xfrm>
          <a:prstGeom prst="rect">
            <a:avLst/>
          </a:prstGeom>
        </p:spPr>
        <p:txBody>
          <a:bodyPr/>
          <a:lstStyle>
            <a:lvl1pPr algn="ctr">
              <a:defRPr sz="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41" y="0"/>
            <a:ext cx="3616959" cy="1219200"/>
          </a:xfrm>
          <a:solidFill>
            <a:srgbClr val="84245D">
              <a:alpha val="70000"/>
            </a:srgb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>
              <a:defRPr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 dirty="0"/>
              <a:t>Click to edit Master title style-Chapter #</a:t>
            </a:r>
          </a:p>
        </p:txBody>
      </p:sp>
    </p:spTree>
    <p:extLst>
      <p:ext uri="{BB962C8B-B14F-4D97-AF65-F5344CB8AC3E}">
        <p14:creationId xmlns:p14="http://schemas.microsoft.com/office/powerpoint/2010/main" val="103446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447800"/>
            <a:ext cx="35814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1B325809-5F85-466D-9F05-C90365235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447800"/>
            <a:ext cx="7315200" cy="38401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BA8BF1C-9411-4E9F-9DAB-7B7510E33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477000"/>
            <a:ext cx="12954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1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08750"/>
            <a:ext cx="60198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5221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1-</a:t>
            </a:r>
            <a:fld id="{9C5BF9B0-2791-427F-8EC9-20B62A3C9DDF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A939F8-C3E6-472D-AE5C-3B2906F9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4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2245" y="6553200"/>
            <a:ext cx="47175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b="0">
                <a:latin typeface="Goudy Old Style" panose="02020502050305020303" pitchFamily="18" charset="0"/>
                <a:ea typeface="Osaka" pitchFamily="127" charset="-128"/>
                <a:cs typeface="Goudy Old Style" panose="02020502050305020303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9C5BF9B0-2791-427F-8EC9-20B62A3C9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47220"/>
            <a:ext cx="4267200" cy="310780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Goudy Old Style" panose="02020502050305020303" pitchFamily="18" charset="0"/>
              </a:defRPr>
            </a:lvl1pPr>
          </a:lstStyle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572000"/>
            <a:ext cx="9067800" cy="1371600"/>
          </a:xfrm>
        </p:spPr>
        <p:txBody>
          <a:bodyPr>
            <a:noAutofit/>
          </a:bodyPr>
          <a:lstStyle/>
          <a:p>
            <a:r>
              <a:rPr lang="en-US" dirty="0"/>
              <a:t>Future Value, Present Value, </a:t>
            </a:r>
          </a:p>
          <a:p>
            <a:r>
              <a:rPr lang="en-US" dirty="0"/>
              <a:t>and Interest Rates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22786-7FEE-FD3D-D977-319A74FE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McGraw Hill LLC. All Rights Reserved. Authorized only for instructor use in the classroom. No reproduction or distribution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396462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Future Value and Compound Interest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Converting </a:t>
            </a:r>
            <a:r>
              <a:rPr lang="en-US" altLang="en-US" i="1"/>
              <a:t>n</a:t>
            </a:r>
            <a:r>
              <a:rPr lang="en-US" altLang="en-US"/>
              <a:t> from years to months is easy, but converting the interest rate is harder.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If the annual interest rate is 5%, what is the monthly rate?</a:t>
            </a:r>
          </a:p>
          <a:p>
            <a:pPr eaLnBrk="1" hangingPunct="1"/>
            <a:r>
              <a:rPr lang="en-US" altLang="en-US"/>
              <a:t>Assume </a:t>
            </a:r>
            <a:r>
              <a:rPr lang="en-US" altLang="en-US" i="1"/>
              <a:t>i</a:t>
            </a:r>
            <a:r>
              <a:rPr lang="en-US" altLang="en-US" i="1" baseline="30000"/>
              <a:t>m</a:t>
            </a:r>
            <a:r>
              <a:rPr lang="en-US" altLang="en-US"/>
              <a:t> is the one-month interest rate and n is the number of months, then a deposit made for one year will have a future value of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ea typeface="ＭＳ Ｐゴシック" charset="-128"/>
              </a:rPr>
              <a:t>$100(1 + </a:t>
            </a:r>
            <a:r>
              <a:rPr lang="en-US" altLang="en-US" sz="2800" i="1">
                <a:ea typeface="ＭＳ Ｐゴシック" charset="-128"/>
              </a:rPr>
              <a:t>i</a:t>
            </a:r>
            <a:r>
              <a:rPr lang="en-US" altLang="en-US" sz="2800" i="1" baseline="30000">
                <a:ea typeface="ＭＳ Ｐゴシック" charset="-128"/>
              </a:rPr>
              <a:t>m</a:t>
            </a:r>
            <a:r>
              <a:rPr lang="en-US" altLang="en-US" sz="2800">
                <a:ea typeface="ＭＳ Ｐゴシック" charset="-128"/>
              </a:rPr>
              <a:t>)</a:t>
            </a:r>
            <a:r>
              <a:rPr lang="en-US" altLang="en-US" sz="2800" baseline="30000">
                <a:ea typeface="ＭＳ Ｐゴシック" charset="-128"/>
              </a:rPr>
              <a:t>12</a:t>
            </a:r>
            <a:r>
              <a:rPr lang="en-US" altLang="en-US" sz="2800">
                <a:ea typeface="ＭＳ Ｐゴシック" charset="-128"/>
              </a:rPr>
              <a:t>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10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5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Future Value and Compound Interest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3152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 know that in one year the future value is $100(1.05) so we can solve for </a:t>
            </a:r>
            <a:r>
              <a:rPr lang="en-US" altLang="en-US" i="1" dirty="0" err="1"/>
              <a:t>i</a:t>
            </a:r>
            <a:r>
              <a:rPr lang="en-US" altLang="en-US" i="1" baseline="30000" dirty="0" err="1"/>
              <a:t>m</a:t>
            </a:r>
            <a:endParaRPr lang="en-US" altLang="en-US" dirty="0"/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2400" dirty="0"/>
              <a:t>(1 + </a:t>
            </a:r>
            <a:r>
              <a:rPr lang="en-US" altLang="en-US" sz="2400" i="1" dirty="0" err="1"/>
              <a:t>i</a:t>
            </a:r>
            <a:r>
              <a:rPr lang="en-US" altLang="en-US" sz="2400" i="1" baseline="30000" dirty="0" err="1"/>
              <a:t>m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12</a:t>
            </a:r>
            <a:r>
              <a:rPr lang="en-US" altLang="en-US" sz="2400" dirty="0"/>
              <a:t> = (1.05)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(1 + </a:t>
            </a:r>
            <a:r>
              <a:rPr lang="en-US" altLang="en-US" sz="2400" i="1" dirty="0" err="1"/>
              <a:t>i</a:t>
            </a:r>
            <a:r>
              <a:rPr lang="en-US" altLang="en-US" sz="2400" i="1" baseline="30000" dirty="0" err="1"/>
              <a:t>m</a:t>
            </a:r>
            <a:r>
              <a:rPr lang="en-US" altLang="en-US" sz="2400" dirty="0"/>
              <a:t>) = (1.05)</a:t>
            </a:r>
            <a:r>
              <a:rPr lang="en-US" altLang="en-US" sz="2400" baseline="30000" dirty="0"/>
              <a:t>1/12 </a:t>
            </a:r>
            <a:r>
              <a:rPr lang="en-US" altLang="en-US" sz="2400" dirty="0"/>
              <a:t>= 1.0041</a:t>
            </a:r>
          </a:p>
          <a:p>
            <a:pPr eaLnBrk="1" hangingPunct="1"/>
            <a:r>
              <a:rPr lang="en-US" altLang="en-US" dirty="0"/>
              <a:t>These fractions of percentage points are called basis points.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A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basis point</a:t>
            </a:r>
            <a:r>
              <a:rPr lang="en-US" altLang="en-US" dirty="0">
                <a:ea typeface="ＭＳ Ｐゴシック" charset="-128"/>
              </a:rPr>
              <a:t> is one one-hundredth of a percentage point, 0.01 percent.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11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7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en-US" dirty="0"/>
              <a:t>Invest $100 at 5% annual interest</a:t>
            </a:r>
          </a:p>
          <a:p>
            <a:pPr eaLnBrk="1" hangingPunct="1"/>
            <a:r>
              <a:rPr lang="en-US" altLang="en-US" dirty="0"/>
              <a:t>How long until you have $200?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FF3300"/>
                </a:solidFill>
              </a:rPr>
              <a:t>Rule of 72</a:t>
            </a:r>
            <a:r>
              <a:rPr lang="en-US" altLang="en-US" dirty="0"/>
              <a:t>:	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Divide the annual interest rate into 72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72/5=14.4 years.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1.05</a:t>
            </a:r>
            <a:r>
              <a:rPr lang="en-US" altLang="en-US" baseline="30000" dirty="0">
                <a:ea typeface="ＭＳ Ｐゴシック" charset="-128"/>
              </a:rPr>
              <a:t>14.4 </a:t>
            </a:r>
            <a:r>
              <a:rPr lang="en-US" altLang="en-US" dirty="0">
                <a:ea typeface="ＭＳ Ｐゴシック" charset="-128"/>
              </a:rPr>
              <a:t>= 2.02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12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A5D8D8-6573-48DA-8AD2-C571C43F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" y="-44733"/>
            <a:ext cx="9125828" cy="12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Present Value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31520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Financial instruments promise future cash payments, so we need to know how to value those payments.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Present value</a:t>
            </a:r>
            <a:r>
              <a:rPr lang="en-US" altLang="en-US" dirty="0"/>
              <a:t> is the value today (in the present) of a payment that is promised to be made in the future.</a:t>
            </a:r>
          </a:p>
          <a:p>
            <a:pPr eaLnBrk="1" hangingPunct="1"/>
            <a:r>
              <a:rPr lang="en-US" altLang="en-US" dirty="0"/>
              <a:t>Present value is the amount that must be invested today in order to realize a specific amount on a given future date.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13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5853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Present Value</a:t>
            </a:r>
            <a:endParaRPr lang="en-US" altLang="en-US" sz="4000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924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Solve the Future Value Formula for PV: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000" dirty="0"/>
              <a:t>FV = PV </a:t>
            </a:r>
            <a:r>
              <a:rPr lang="en-US" altLang="en-US" sz="3000" dirty="0">
                <a:latin typeface="Tahoma" charset="0"/>
              </a:rPr>
              <a:t>×</a:t>
            </a:r>
            <a:r>
              <a:rPr lang="en-US" altLang="en-US" sz="3000" dirty="0"/>
              <a:t> (1 + </a:t>
            </a:r>
            <a:r>
              <a:rPr lang="en-US" altLang="en-US" sz="3000" i="1" dirty="0" err="1"/>
              <a:t>i</a:t>
            </a:r>
            <a:r>
              <a:rPr lang="en-US" altLang="en-US" sz="3000" dirty="0"/>
              <a:t>), so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This is just the future value calculation inverted.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3629025" y="2971800"/>
          <a:ext cx="20018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774761" imgH="419315" progId="Equation.3">
                  <p:embed/>
                </p:oleObj>
              </mc:Choice>
              <mc:Fallback>
                <p:oleObj name="Equation" r:id="rId4" imgW="774761" imgH="419315" progId="Equation.3">
                  <p:embed/>
                  <p:pic>
                    <p:nvPicPr>
                      <p:cNvPr id="1026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2971800"/>
                        <a:ext cx="200183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0C8DADF-4EC2-4FFF-B872-0D71C909579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0D4CD85-800B-3E0A-42F7-3BEF931AF2FD}"/>
              </a:ext>
            </a:extLst>
          </p:cNvPr>
          <p:cNvSpPr txBox="1">
            <a:spLocks/>
          </p:cNvSpPr>
          <p:nvPr/>
        </p:nvSpPr>
        <p:spPr>
          <a:xfrm>
            <a:off x="2819400" y="6492875"/>
            <a:ext cx="3505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Goudy Old Style" panose="02020502050305020303" pitchFamily="18" charset="0"/>
              </a:rPr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8381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Present Value</a:t>
            </a:r>
            <a:endParaRPr lang="en-US" altLang="en-US" sz="4000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043738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/>
              <a:t>We can generalize the process as we did for future value.</a:t>
            </a:r>
          </a:p>
          <a:p>
            <a:pPr eaLnBrk="1" hangingPunct="1"/>
            <a:r>
              <a:rPr lang="en-US" altLang="en-US" sz="3000" dirty="0"/>
              <a:t>Present Value of  payment received </a:t>
            </a:r>
            <a:r>
              <a:rPr lang="en-US" altLang="en-US" sz="3000" i="1" dirty="0"/>
              <a:t>n</a:t>
            </a:r>
            <a:r>
              <a:rPr lang="en-US" altLang="en-US" sz="3000" dirty="0"/>
              <a:t> years in the future: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71800" y="3581400"/>
          <a:ext cx="26860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838080" imgH="419040" progId="Equation.3">
                  <p:embed/>
                </p:oleObj>
              </mc:Choice>
              <mc:Fallback>
                <p:oleObj name="Equation" r:id="rId4" imgW="838080" imgH="41904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81400"/>
                        <a:ext cx="2686050" cy="1343025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D66041C-B595-4B3D-8E84-23B4E180EE6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9129CD2-13F1-17BA-A9BC-2AF9FAA56C8E}"/>
              </a:ext>
            </a:extLst>
          </p:cNvPr>
          <p:cNvSpPr txBox="1">
            <a:spLocks/>
          </p:cNvSpPr>
          <p:nvPr/>
        </p:nvSpPr>
        <p:spPr>
          <a:xfrm>
            <a:off x="2590800" y="6492875"/>
            <a:ext cx="3505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Goudy Old Style" panose="02020502050305020303" pitchFamily="18" charset="0"/>
              </a:rPr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5164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6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7848600" cy="4572000"/>
              </a:xfrm>
            </p:spPr>
            <p:txBody>
              <a:bodyPr>
                <a:normAutofit/>
              </a:bodyPr>
              <a:lstStyle/>
              <a:p>
                <a:pPr marL="533400" indent="-533400" eaLnBrk="1" hangingPunct="1"/>
                <a:r>
                  <a:rPr lang="en-US" altLang="en-US" dirty="0"/>
                  <a:t>From the previous equation, we can see that present value is higher:</a:t>
                </a:r>
              </a:p>
              <a:p>
                <a:pPr marL="914400" lvl="1" indent="-457200" eaLnBrk="1" hangingPunct="1">
                  <a:buFontTx/>
                  <a:buAutoNum type="arabicPeriod"/>
                </a:pPr>
                <a:r>
                  <a:rPr lang="en-US" altLang="en-US" dirty="0">
                    <a:ea typeface="ＭＳ Ｐゴシック" charset="-128"/>
                  </a:rPr>
                  <a:t>The higher future value of the payment,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/>
                            <a:ea typeface="ＭＳ Ｐゴシック" charset="-128"/>
                          </a:rPr>
                          <m:t>𝐹𝑉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/>
                            <a:ea typeface="ＭＳ Ｐゴシック" charset="-12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.</a:t>
                </a:r>
              </a:p>
              <a:p>
                <a:pPr marL="914400" lvl="1" indent="-457200" eaLnBrk="1" hangingPunct="1">
                  <a:buFontTx/>
                  <a:buAutoNum type="arabicPeriod"/>
                </a:pPr>
                <a:r>
                  <a:rPr lang="en-US" altLang="en-US" dirty="0">
                    <a:ea typeface="ＭＳ Ｐゴシック" charset="-128"/>
                  </a:rPr>
                  <a:t>The shorter time period until payment, </a:t>
                </a:r>
                <a:r>
                  <a:rPr lang="en-US" altLang="en-US" i="1" dirty="0">
                    <a:ea typeface="ＭＳ Ｐゴシック" charset="-128"/>
                  </a:rPr>
                  <a:t>n</a:t>
                </a:r>
                <a:r>
                  <a:rPr lang="en-US" altLang="en-US" dirty="0">
                    <a:ea typeface="ＭＳ Ｐゴシック" charset="-128"/>
                  </a:rPr>
                  <a:t>.</a:t>
                </a:r>
              </a:p>
              <a:p>
                <a:pPr marL="914400" lvl="1" indent="-457200" eaLnBrk="1" hangingPunct="1">
                  <a:buFontTx/>
                  <a:buAutoNum type="arabicPeriod"/>
                </a:pPr>
                <a:r>
                  <a:rPr lang="en-US" altLang="en-US" dirty="0">
                    <a:ea typeface="ＭＳ Ｐゴシック" charset="-128"/>
                  </a:rPr>
                  <a:t>The lower the interest rate, </a:t>
                </a:r>
                <a:r>
                  <a:rPr lang="en-US" altLang="en-US" i="1" dirty="0" err="1">
                    <a:ea typeface="ＭＳ Ｐゴシック" charset="-128"/>
                  </a:rPr>
                  <a:t>i</a:t>
                </a:r>
                <a:r>
                  <a:rPr lang="en-US" altLang="en-US" dirty="0">
                    <a:ea typeface="ＭＳ Ｐゴシック" charset="-128"/>
                  </a:rPr>
                  <a:t>. </a:t>
                </a:r>
              </a:p>
            </p:txBody>
          </p:sp>
        </mc:Choice>
        <mc:Fallback xmlns="">
          <p:sp>
            <p:nvSpPr>
              <p:cNvPr id="23556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7848600" cy="4572000"/>
              </a:xfrm>
              <a:blipFill rotWithShape="1">
                <a:blip r:embed="rId3"/>
                <a:stretch>
                  <a:fillRect l="-1708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16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9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requires compensation, but securing proper compensation means understanding the risks of what is purchased.</a:t>
            </a:r>
          </a:p>
          <a:p>
            <a:pPr eaLnBrk="1" hangingPunct="1"/>
            <a:r>
              <a:rPr lang="en-US" altLang="en-US"/>
              <a:t>If interest rates rise, losses on a long-term bond are greater than losses on a short-term bond.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Long term bonds are more sensitive to the risk that interest rates will change.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17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C1C788-8494-5069-68F4-A68B379C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Investors might misjudge or underestimate risk. </a:t>
            </a:r>
          </a:p>
          <a:p>
            <a:r>
              <a:rPr lang="en-US" altLang="en-US" dirty="0"/>
              <a:t>The search for yield can bid up prices of risky securities and depress the market compensation for risk below a sustainable level.</a:t>
            </a:r>
          </a:p>
          <a:p>
            <a:r>
              <a:rPr lang="en-US" altLang="en-US" dirty="0"/>
              <a:t>When risk comes to fruition, like when defaults increase, the prices of riskier securities fall disproportionately, triggering financial losses.</a:t>
            </a:r>
          </a:p>
          <a:p>
            <a:pPr lvl="1"/>
            <a:r>
              <a:rPr lang="en-US" altLang="en-US" dirty="0"/>
              <a:t>During the 2007-2009 crisis, the plunge of corporate and mortgage security prices show how markets </a:t>
            </a:r>
            <a:r>
              <a:rPr lang="en-US" altLang="en-US" dirty="0" err="1"/>
              <a:t>reprice</a:t>
            </a:r>
            <a:r>
              <a:rPr lang="en-US" altLang="en-US" dirty="0"/>
              <a:t> risk when the search for yield has gone too far.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18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E84117-45E2-7586-3E58-76386413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657"/>
            <a:ext cx="9144000" cy="10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Present Value Changes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Doubling the future value of the payment, without changing the time of the payment or the interest rate, doubles the present value.</a:t>
            </a:r>
          </a:p>
          <a:p>
            <a:r>
              <a:rPr lang="en-US" altLang="en-US" dirty="0"/>
              <a:t>The sooner a payment is to be made, the more it is worth.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19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1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Compare the value of monetary payments using present value and future value.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Apply present value to a stream of payments using internal rate of return and bond valuation.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Explain the difference between real and nominal interest rates and how each is calculated.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5184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8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Figure 4.1: Present Value of $100 at 5% Interest</a:t>
            </a:r>
            <a:endParaRPr lang="en-US" altLang="en-US" sz="40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20</a:t>
            </a:fld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1649"/>
            <a:ext cx="7010400" cy="410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28042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46E55D-012A-4C9D-8858-E1C16A5BB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63094"/>
            <a:ext cx="4860524" cy="4407156"/>
          </a:xfrm>
          <a:prstGeom prst="rect">
            <a:avLst/>
          </a:prstGeom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98224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Table 4.2: Present Value of $100 Payment</a:t>
            </a:r>
          </a:p>
        </p:txBody>
      </p:sp>
      <p:sp>
        <p:nvSpPr>
          <p:cNvPr id="26628" name="Text Box 124"/>
          <p:cNvSpPr txBox="1">
            <a:spLocks noChangeArrowheads="1"/>
          </p:cNvSpPr>
          <p:nvPr/>
        </p:nvSpPr>
        <p:spPr bwMode="auto">
          <a:xfrm>
            <a:off x="6248400" y="1600200"/>
            <a:ext cx="2743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b="0"/>
              <a:t>Higher interest rates are associated with lower present values, no matter what the size or timing of the payment.</a:t>
            </a:r>
          </a:p>
          <a:p>
            <a:pPr>
              <a:buFontTx/>
              <a:buChar char="•"/>
            </a:pPr>
            <a:endParaRPr lang="en-US" altLang="en-US" sz="2000" b="0"/>
          </a:p>
          <a:p>
            <a:pPr>
              <a:buFontTx/>
              <a:buChar char="•"/>
            </a:pPr>
            <a:r>
              <a:rPr lang="en-US" altLang="en-US" sz="2000" b="0"/>
              <a:t>At any fixed interest rate, an increase in the time reduces its present value.</a:t>
            </a:r>
            <a:endParaRPr lang="en-US" altLang="en-US" b="0"/>
          </a:p>
        </p:txBody>
      </p:sp>
      <p:sp>
        <p:nvSpPr>
          <p:cNvPr id="26630" name="Line 125"/>
          <p:cNvSpPr>
            <a:spLocks noChangeShapeType="1"/>
          </p:cNvSpPr>
          <p:nvPr/>
        </p:nvSpPr>
        <p:spPr bwMode="auto">
          <a:xfrm>
            <a:off x="395288" y="2924175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6631" name="Line 126"/>
          <p:cNvSpPr>
            <a:spLocks noChangeShapeType="1"/>
          </p:cNvSpPr>
          <p:nvPr/>
        </p:nvSpPr>
        <p:spPr bwMode="auto">
          <a:xfrm>
            <a:off x="395288" y="386080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BA8BF1C-9411-4E9F-9DAB-7B7510E335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2590800" y="6569075"/>
            <a:ext cx="3505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2045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can turn a monthly growth rate into a compound-annual rate using what we have learned in this chapter.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Investment grows 0.5% per month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What is the compound annual rate?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err="1">
                <a:ea typeface="ＭＳ Ｐゴシック" charset="-128"/>
              </a:rPr>
              <a:t>FV</a:t>
            </a:r>
            <a:r>
              <a:rPr lang="en-US" altLang="en-US" i="1" baseline="-25000" dirty="0" err="1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= PV(1 + </a:t>
            </a:r>
            <a:r>
              <a:rPr lang="en-US" altLang="en-US" i="1" dirty="0" err="1">
                <a:ea typeface="ＭＳ Ｐゴシック" charset="-128"/>
              </a:rPr>
              <a:t>i</a:t>
            </a:r>
            <a:r>
              <a:rPr lang="en-US" altLang="en-US" dirty="0">
                <a:ea typeface="ＭＳ Ｐゴシック" charset="-128"/>
              </a:rPr>
              <a:t>)</a:t>
            </a:r>
            <a:r>
              <a:rPr lang="en-US" altLang="en-US" i="1" baseline="30000" dirty="0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 = 100×(1.005)</a:t>
            </a:r>
            <a:r>
              <a:rPr lang="en-US" altLang="en-US" baseline="30000" dirty="0">
                <a:ea typeface="ＭＳ Ｐゴシック" charset="-128"/>
              </a:rPr>
              <a:t>12</a:t>
            </a:r>
            <a:r>
              <a:rPr lang="en-US" altLang="en-US" dirty="0">
                <a:ea typeface="ＭＳ Ｐゴシック" charset="-128"/>
              </a:rPr>
              <a:t> = 106.17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Compound annual rate = 6.17%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(Note: 6.17 &gt; 12 × 0.05 = 6.0%)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22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99D948-EBEA-9B79-668E-04541EBE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1"/>
            <a:ext cx="91440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We can also use this to compute the percentage change per year when we know how much an investment has grown over a number of years.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An investment has increased 20 percent over five years:  from 100 to 120.</a:t>
            </a:r>
          </a:p>
          <a:p>
            <a:pPr lvl="1" algn="ctr" eaLnBrk="1" hangingPunct="1">
              <a:buFontTx/>
              <a:buNone/>
            </a:pPr>
            <a:r>
              <a:rPr lang="en-US" altLang="en-US" i="1" dirty="0" err="1">
                <a:ea typeface="ＭＳ Ｐゴシック" charset="-128"/>
              </a:rPr>
              <a:t>FV</a:t>
            </a:r>
            <a:r>
              <a:rPr lang="en-US" altLang="en-US" i="1" baseline="-25000" dirty="0" err="1">
                <a:ea typeface="ＭＳ Ｐゴシック" charset="-128"/>
              </a:rPr>
              <a:t>n</a:t>
            </a:r>
            <a:r>
              <a:rPr lang="en-US" altLang="en-US" dirty="0">
                <a:ea typeface="ＭＳ Ｐゴシック" charset="-128"/>
              </a:rPr>
              <a:t> = </a:t>
            </a:r>
            <a:r>
              <a:rPr lang="en-US" altLang="en-US" i="1" dirty="0">
                <a:ea typeface="ＭＳ Ｐゴシック" charset="-128"/>
              </a:rPr>
              <a:t>PV</a:t>
            </a:r>
            <a:r>
              <a:rPr lang="en-US" altLang="en-US" dirty="0">
                <a:ea typeface="ＭＳ Ｐゴシック" charset="-128"/>
              </a:rPr>
              <a:t>(1 + </a:t>
            </a:r>
            <a:r>
              <a:rPr lang="en-US" altLang="en-US" i="1" dirty="0" err="1">
                <a:ea typeface="ＭＳ Ｐゴシック" charset="-128"/>
              </a:rPr>
              <a:t>i</a:t>
            </a:r>
            <a:r>
              <a:rPr lang="en-US" altLang="en-US" dirty="0">
                <a:ea typeface="ＭＳ Ｐゴシック" charset="-128"/>
              </a:rPr>
              <a:t>)</a:t>
            </a:r>
            <a:r>
              <a:rPr lang="en-US" altLang="en-US" i="1" baseline="30000" dirty="0">
                <a:ea typeface="ＭＳ Ｐゴシック" charset="-128"/>
              </a:rPr>
              <a:t>n</a:t>
            </a:r>
            <a:endParaRPr lang="en-US" altLang="en-US" i="1" dirty="0">
              <a:ea typeface="ＭＳ Ｐゴシック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dirty="0">
                <a:ea typeface="ＭＳ Ｐゴシック" charset="-128"/>
              </a:rPr>
              <a:t>120 = 100(1 + </a:t>
            </a:r>
            <a:r>
              <a:rPr lang="en-US" altLang="en-US" i="1" dirty="0" err="1">
                <a:ea typeface="ＭＳ Ｐゴシック" charset="-128"/>
              </a:rPr>
              <a:t>i</a:t>
            </a:r>
            <a:r>
              <a:rPr lang="en-US" altLang="en-US" dirty="0">
                <a:ea typeface="ＭＳ Ｐゴシック" charset="-128"/>
              </a:rPr>
              <a:t>)</a:t>
            </a:r>
            <a:r>
              <a:rPr lang="en-US" altLang="en-US" baseline="30000" dirty="0">
                <a:ea typeface="ＭＳ Ｐゴシック" charset="-128"/>
              </a:rPr>
              <a:t>5</a:t>
            </a:r>
            <a:endParaRPr lang="en-US" altLang="en-US" dirty="0">
              <a:ea typeface="ＭＳ Ｐゴシック" charset="-128"/>
            </a:endParaRPr>
          </a:p>
          <a:p>
            <a:pPr lvl="1" algn="ctr" eaLnBrk="1" hangingPunct="1">
              <a:buFontTx/>
              <a:buNone/>
            </a:pPr>
            <a:r>
              <a:rPr lang="en-US" altLang="en-US" i="1" dirty="0" err="1">
                <a:ea typeface="ＭＳ Ｐゴシック" charset="-128"/>
              </a:rPr>
              <a:t>i</a:t>
            </a:r>
            <a:r>
              <a:rPr lang="en-US" altLang="en-US" i="1" dirty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= 0.0371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23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981D70-0D5C-B4F3-1266-AC58581D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2"/>
            <a:ext cx="91440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9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Internal Rate of Return</a:t>
            </a:r>
            <a:endParaRPr lang="en-US" altLang="en-US" sz="4000" dirty="0"/>
          </a:p>
        </p:txBody>
      </p:sp>
      <p:sp>
        <p:nvSpPr>
          <p:cNvPr id="3482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Imagine that you run a tennis racket company and that you are considering purchasing a new machine.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Machine costs $1 million and can produce 3000 rackets per year.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You sell the rackets for $50, generating $150,000 in revenue per year.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Assume the machine is only input, have certainty about the revenue, no maintenance and a 10-year lifespan.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24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0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Internal Rate of Return</a:t>
            </a:r>
            <a:endParaRPr lang="en-US" altLang="en-US" sz="4000"/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borrow $1 million, is the revenue enough to make the payments?</a:t>
            </a:r>
          </a:p>
          <a:p>
            <a:pPr eaLnBrk="1" hangingPunct="1"/>
            <a:r>
              <a:rPr lang="en-US" altLang="en-US" dirty="0"/>
              <a:t>We need to compare the </a:t>
            </a:r>
            <a:r>
              <a:rPr lang="en-US" altLang="en-US" dirty="0">
                <a:solidFill>
                  <a:srgbClr val="FF0000"/>
                </a:solidFill>
              </a:rPr>
              <a:t>internal rate of return</a:t>
            </a:r>
            <a:r>
              <a:rPr lang="en-US" altLang="en-US" dirty="0"/>
              <a:t> to the cost of buying the machine.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>
                <a:ea typeface="ＭＳ Ｐゴシック" charset="-128"/>
              </a:rPr>
              <a:t>The interest rate that equates the present value of an investment with its cost.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25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82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Internal Rate of Return</a:t>
            </a:r>
            <a:endParaRPr lang="en-US" altLang="en-US" sz="4000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3152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Balance the cost of the machine against the revenue.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$1 million today versus $150,000 a year for ten years.</a:t>
            </a:r>
          </a:p>
          <a:p>
            <a:pPr eaLnBrk="1" hangingPunct="1"/>
            <a:r>
              <a:rPr lang="en-US" altLang="en-US" dirty="0"/>
              <a:t>To find the internal rate of return, we take the cost of the machine and equate it to the sum of the present value of each of the yearly revenues.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Solve for </a:t>
            </a:r>
            <a:r>
              <a:rPr lang="en-US" altLang="en-US" i="1" dirty="0" err="1">
                <a:ea typeface="ＭＳ Ｐゴシック" charset="-128"/>
              </a:rPr>
              <a:t>i</a:t>
            </a:r>
            <a:r>
              <a:rPr lang="en-US" altLang="en-US" dirty="0">
                <a:ea typeface="ＭＳ Ｐゴシック" charset="-128"/>
              </a:rPr>
              <a:t> - the internal rate of return.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26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95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Internal Rate of Return: Example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3078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Solving for </a:t>
            </a:r>
            <a:r>
              <a:rPr lang="en-US" altLang="en-US" dirty="0" err="1"/>
              <a:t>i</a:t>
            </a:r>
            <a:r>
              <a:rPr lang="en-US" altLang="en-US" dirty="0"/>
              <a:t>, </a:t>
            </a:r>
            <a:r>
              <a:rPr lang="en-US" altLang="en-US" dirty="0" err="1"/>
              <a:t>i</a:t>
            </a:r>
            <a:r>
              <a:rPr lang="en-US" altLang="en-US" dirty="0"/>
              <a:t> = 0.0814 or 8.14%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So long as your interest rate at which you borrow the money is less than 8.14%, then you should buy the machine.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27</a:t>
            </a:fld>
            <a:endParaRPr lang="en-US" dirty="0"/>
          </a:p>
          <a:p>
            <a:endParaRPr lang="en-US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53312"/>
              </p:ext>
            </p:extLst>
          </p:nvPr>
        </p:nvGraphicFramePr>
        <p:xfrm>
          <a:off x="184150" y="2767012"/>
          <a:ext cx="86868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4356100" imgH="431800" progId="Equation.3">
                  <p:embed/>
                </p:oleObj>
              </mc:Choice>
              <mc:Fallback>
                <p:oleObj name="Equation" r:id="rId4" imgW="4356100" imgH="431800" progId="Equation.3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767012"/>
                        <a:ext cx="86868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7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present value of the expected losses associated with a preventable future disaster?</a:t>
            </a:r>
          </a:p>
          <a:p>
            <a:pPr lvl="1"/>
            <a:r>
              <a:rPr lang="en-US" dirty="0"/>
              <a:t>Discount rates</a:t>
            </a:r>
          </a:p>
          <a:p>
            <a:pPr lvl="1"/>
            <a:r>
              <a:rPr lang="en-US" dirty="0"/>
              <a:t>Scale of future losses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28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BC4A1A-F348-4697-8D56-2DE4CDBF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4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 Basics</a:t>
            </a:r>
            <a:endParaRPr lang="en-US" altLang="en-US" sz="4000"/>
          </a:p>
        </p:txBody>
      </p:sp>
      <p:sp>
        <p:nvSpPr>
          <p:cNvPr id="3891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bond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is a promise to make a series of payments on specific future dates.</a:t>
            </a:r>
          </a:p>
          <a:p>
            <a:pPr eaLnBrk="1" hangingPunct="1"/>
            <a:r>
              <a:rPr lang="en-US" altLang="en-US" dirty="0"/>
              <a:t>Bonds create obligations, and are therefore thought of as legal contracts that: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Require the borrower to make payments to the lender, and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Specify what happens if the borrower fails to do so.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29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Credit is one of the critical mechanisms we have for allocating resources.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Although interest has historically been unpopular, this comes from the failure to appreciate the opportunity cost of lending.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Interest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Link the present to the future.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Tell the future reward for lending today.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Tell the cost of borrowing now and repaying later.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39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 Basics</a:t>
            </a:r>
            <a:endParaRPr lang="en-US" altLang="en-US" sz="4000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most common type of bond is a </a:t>
            </a:r>
            <a:r>
              <a:rPr lang="en-US" altLang="en-US" dirty="0">
                <a:solidFill>
                  <a:srgbClr val="FF0000"/>
                </a:solidFill>
              </a:rPr>
              <a:t>coupon bond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Issuer is required to make annual payments, called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coupon payments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 annual interest the borrower pays (</a:t>
            </a:r>
            <a:r>
              <a:rPr lang="en-US" altLang="en-US" dirty="0" err="1">
                <a:ea typeface="ＭＳ Ｐゴシック" charset="-128"/>
              </a:rPr>
              <a:t>i</a:t>
            </a:r>
            <a:r>
              <a:rPr lang="en-US" altLang="en-US" baseline="-25000" dirty="0" err="1">
                <a:ea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</a:rPr>
              <a:t>), is the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coupon rate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 date on which the payments stop and the loan is repaid (n), is the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maturity date </a:t>
            </a:r>
            <a:r>
              <a:rPr lang="en-US" altLang="en-US" dirty="0">
                <a:ea typeface="ＭＳ Ｐゴシック" charset="-128"/>
              </a:rPr>
              <a:t>or term to maturity.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 final payment is the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 principal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face value</a:t>
            </a:r>
            <a:r>
              <a:rPr lang="en-US" altLang="en-US" dirty="0">
                <a:ea typeface="ＭＳ Ｐゴシック" charset="-128"/>
              </a:rPr>
              <a:t>, or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par value </a:t>
            </a:r>
            <a:r>
              <a:rPr lang="en-US" altLang="en-US" dirty="0">
                <a:ea typeface="ＭＳ Ｐゴシック" charset="-128"/>
              </a:rPr>
              <a:t>of the bond.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30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29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828800" y="6969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Coupon Bond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31</a:t>
            </a:fld>
            <a:endParaRPr lang="en-US" dirty="0"/>
          </a:p>
          <a:p>
            <a:endParaRPr lang="en-US" dirty="0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7848600" y="5195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/>
              <a:t>Coupons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1066800" y="2451100"/>
            <a:ext cx="2209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/>
              <a:t>Called a coupon bond as buyer would receive a certificate with a number of dated coupons attached.  </a:t>
            </a:r>
          </a:p>
        </p:txBody>
      </p:sp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4281487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65016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46482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Student debt across the United States is growing each year</a:t>
            </a:r>
          </a:p>
          <a:p>
            <a:pPr lvl="1"/>
            <a:r>
              <a:rPr lang="en-US" altLang="en-US" dirty="0"/>
              <a:t>Nearly 20% of adults have outstanding student loans, with outstanding balances ranging from $20,000 to $25,000. </a:t>
            </a:r>
          </a:p>
          <a:p>
            <a:r>
              <a:rPr lang="en-US" altLang="en-US" dirty="0"/>
              <a:t>Returns on investment are high</a:t>
            </a:r>
          </a:p>
          <a:p>
            <a:pPr lvl="1"/>
            <a:r>
              <a:rPr lang="en-US" altLang="en-US" dirty="0"/>
              <a:t>2010 study estimated PV of a college degree at $500,000 for men and $300,000 for women</a:t>
            </a:r>
          </a:p>
          <a:p>
            <a:r>
              <a:rPr lang="en-US" altLang="en-US" dirty="0"/>
              <a:t>Should we encourage people to borrow to go to college? Yes, but be careful.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32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634C94-1220-6449-8EF1-180EAA62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3"/>
            <a:ext cx="9144000" cy="13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4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Valuing the Principal</a:t>
            </a:r>
            <a:endParaRPr lang="en-US" altLang="en-US" sz="400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001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Assume a bond has a principle payment of $100 and its maturity date is </a:t>
            </a:r>
            <a:r>
              <a:rPr lang="en-US" altLang="en-US" sz="3000" i="1" dirty="0"/>
              <a:t>n</a:t>
            </a:r>
            <a:r>
              <a:rPr lang="en-US" altLang="en-US" sz="3000" dirty="0"/>
              <a:t> years in the future.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The present value of the bond principal is: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" dirty="0"/>
          </a:p>
          <a:p>
            <a:pPr eaLnBrk="1" hangingPunct="1">
              <a:lnSpc>
                <a:spcPct val="90000"/>
              </a:lnSpc>
            </a:pPr>
            <a:endParaRPr lang="en-US" altLang="en-US" sz="400" dirty="0"/>
          </a:p>
          <a:p>
            <a:pPr eaLnBrk="1" hangingPunct="1">
              <a:lnSpc>
                <a:spcPct val="90000"/>
              </a:lnSpc>
            </a:pPr>
            <a:endParaRPr lang="en-US" altLang="en-US" sz="400" dirty="0"/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The higher the </a:t>
            </a:r>
            <a:r>
              <a:rPr lang="en-US" altLang="en-US" sz="2600" i="1" dirty="0"/>
              <a:t>n</a:t>
            </a:r>
            <a:r>
              <a:rPr lang="en-US" altLang="en-US" sz="2600" dirty="0"/>
              <a:t>, the lower the value of the payment.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33</a:t>
            </a:fld>
            <a:endParaRPr lang="en-US" dirty="0"/>
          </a:p>
          <a:p>
            <a:endParaRPr lang="en-US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514600" y="3657600"/>
          <a:ext cx="423068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1435100" imgH="431800" progId="Equation.3">
                  <p:embed/>
                </p:oleObj>
              </mc:Choice>
              <mc:Fallback>
                <p:oleObj name="Equation" r:id="rId4" imgW="1435100" imgH="431800" progId="Equation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57600"/>
                        <a:ext cx="4230688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32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219200" y="5181600"/>
          <a:ext cx="6781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2972197" imgH="432197" progId="Equation.3">
                  <p:embed/>
                </p:oleObj>
              </mc:Choice>
              <mc:Fallback>
                <p:oleObj name="Equation" r:id="rId4" imgW="2972197" imgH="432197" progId="Equation.3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67818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9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Valuing the Coupon Payments</a:t>
            </a:r>
          </a:p>
        </p:txBody>
      </p:sp>
      <p:sp>
        <p:nvSpPr>
          <p:cNvPr id="6151" name="Rectangle 1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These resemble loan payments.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The longer the payments go, the higher their total 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The higher the interest rate, the lower the present 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The present value expression gives us a general formula for the string of yearly coupon payments made over </a:t>
            </a:r>
            <a:r>
              <a:rPr lang="en-US" altLang="en-US" sz="3000" i="1" dirty="0"/>
              <a:t>n</a:t>
            </a:r>
            <a:r>
              <a:rPr lang="en-US" altLang="en-US" sz="3000" dirty="0"/>
              <a:t> years.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34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2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Valuing the Coupon Payments Plus Principal</a:t>
            </a:r>
          </a:p>
        </p:txBody>
      </p:sp>
      <p:sp>
        <p:nvSpPr>
          <p:cNvPr id="7174" name="Rectangle 8"/>
          <p:cNvSpPr>
            <a:spLocks noGrp="1" noChangeArrowheads="1"/>
          </p:cNvSpPr>
          <p:nvPr>
            <p:ph idx="1"/>
          </p:nvPr>
        </p:nvSpPr>
        <p:spPr>
          <a:xfrm>
            <a:off x="186556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We can just combine the previous two equations to get: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The value of the coupon bond,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CB</a:t>
            </a:r>
            <a:r>
              <a:rPr lang="en-US" altLang="en-US" dirty="0"/>
              <a:t>, rises when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yearly coupon payments, </a:t>
            </a:r>
            <a:r>
              <a:rPr lang="en-US" altLang="en-US" i="1" dirty="0">
                <a:ea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</a:rPr>
              <a:t>, rise and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interest rate</a:t>
            </a:r>
            <a:r>
              <a:rPr lang="en-US" altLang="en-US" i="1" dirty="0">
                <a:ea typeface="ＭＳ Ｐゴシック" charset="-128"/>
              </a:rPr>
              <a:t>, </a:t>
            </a:r>
            <a:r>
              <a:rPr lang="en-US" altLang="en-US" i="1" dirty="0" err="1">
                <a:ea typeface="ＭＳ Ｐゴシック" charset="-128"/>
              </a:rPr>
              <a:t>i</a:t>
            </a:r>
            <a:r>
              <a:rPr lang="en-US" altLang="en-US" dirty="0">
                <a:ea typeface="ＭＳ Ｐゴシック" charset="-128"/>
              </a:rPr>
              <a:t>, falls.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35</a:t>
            </a:fld>
            <a:endParaRPr lang="en-US" dirty="0"/>
          </a:p>
          <a:p>
            <a:endParaRPr lang="en-US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3003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990600" y="2286000"/>
          <a:ext cx="8001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4432697" imgH="482997" progId="Equation.3">
                  <p:embed/>
                </p:oleObj>
              </mc:Choice>
              <mc:Fallback>
                <p:oleObj name="Equation" r:id="rId4" imgW="4432697" imgH="482997" progId="Equation.3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8001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2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 Pricing</a:t>
            </a:r>
            <a:endParaRPr lang="en-US" altLang="en-US" sz="4000"/>
          </a:p>
        </p:txBody>
      </p:sp>
      <p:sp>
        <p:nvSpPr>
          <p:cNvPr id="4198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relationship between the bond price and interest rates is very important.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Bonds promise fixed payments on future dates, so the higher the interest rate, the lower their present value.</a:t>
            </a:r>
          </a:p>
          <a:p>
            <a:pPr eaLnBrk="1" hangingPunct="1"/>
            <a:r>
              <a:rPr lang="en-US" altLang="en-US" i="1" dirty="0"/>
              <a:t>The value of a bond varies inversely with the interest rate used to calculate the present value of the promised payment.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36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7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down your debt</a:t>
            </a:r>
          </a:p>
          <a:p>
            <a:pPr lvl="1"/>
            <a:r>
              <a:rPr lang="en-US" dirty="0"/>
              <a:t>The opportunity cost of investing in a retirement fund is the interest rate you are paying on your mortgage, credit card, loan, etc.</a:t>
            </a:r>
          </a:p>
          <a:p>
            <a:pPr lvl="1"/>
            <a:r>
              <a:rPr lang="en-US" dirty="0"/>
              <a:t>No riskless investment is likely to match the rate you receive when you reduce the size of your debt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C5BF9B0-2791-427F-8EC9-20B62A3C9DDF}" type="slidenum">
              <a:rPr lang="en-US" smtClean="0"/>
              <a:pPr/>
              <a:t>37</a:t>
            </a:fld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906C09-2CD9-4CAD-B4FC-2ED6CB06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" y="0"/>
            <a:ext cx="9144000" cy="13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6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Real and Nominal Interest Rates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Borrowers care about the resources required to repay.</a:t>
            </a:r>
          </a:p>
          <a:p>
            <a:pPr eaLnBrk="1" hangingPunct="1"/>
            <a:r>
              <a:rPr lang="en-US" altLang="en-US" dirty="0"/>
              <a:t>Lenders care about the purchasing power of the payments they received.</a:t>
            </a:r>
          </a:p>
          <a:p>
            <a:pPr eaLnBrk="1" hangingPunct="1"/>
            <a:r>
              <a:rPr lang="en-US" altLang="en-US" i="1" dirty="0"/>
              <a:t>Neither cares solely about the number of dollars, they care about what the dollars buy.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38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3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Real and Nominal Interest Rates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Nominal Interest Rates (</a:t>
            </a:r>
            <a:r>
              <a:rPr lang="en-US" altLang="en-US" i="1" dirty="0" err="1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interest rate expressed in current-dollar terms.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Real Interest Rates (</a:t>
            </a:r>
            <a:r>
              <a:rPr lang="en-US" altLang="en-US" i="1" dirty="0">
                <a:solidFill>
                  <a:srgbClr val="FF0000"/>
                </a:solidFill>
              </a:rPr>
              <a:t>r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inflation adjusted interest rate.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39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1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Valuing Monetary Payments Now and in the Future</a:t>
            </a:r>
            <a:endParaRPr lang="en-US" altLang="en-US" dirty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 must learn how to calculate and compare rates on different financial instruments.</a:t>
            </a:r>
          </a:p>
          <a:p>
            <a:pPr eaLnBrk="1" hangingPunct="1"/>
            <a:r>
              <a:rPr lang="en-US" altLang="en-US" dirty="0"/>
              <a:t>We need a set of tools: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Future value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Present value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78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Real and Nominal Interest Rates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nominal interest rate you agree on (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) must be based on </a:t>
            </a:r>
            <a:r>
              <a:rPr lang="en-US" altLang="en-US" sz="2400" i="1" dirty="0"/>
              <a:t>expected inflation (</a:t>
            </a:r>
            <a:r>
              <a:rPr lang="en-US" altLang="en-US" sz="2400" dirty="0">
                <a:sym typeface="Symbol" charset="2"/>
              </a:rPr>
              <a:t></a:t>
            </a:r>
            <a:r>
              <a:rPr lang="en-US" altLang="en-US" sz="2400" baseline="30000" dirty="0">
                <a:cs typeface="Arial" charset="0"/>
              </a:rPr>
              <a:t>e</a:t>
            </a:r>
            <a:r>
              <a:rPr lang="en-US" altLang="en-US" sz="2400" dirty="0">
                <a:cs typeface="Arial" charset="0"/>
              </a:rPr>
              <a:t>)</a:t>
            </a:r>
            <a:r>
              <a:rPr lang="en-US" altLang="en-US" sz="2400" dirty="0"/>
              <a:t> over the term of the loan plus the real interest rate you agree on (</a:t>
            </a:r>
            <a:r>
              <a:rPr lang="en-US" altLang="en-US" sz="2400" i="1" dirty="0"/>
              <a:t>r</a:t>
            </a:r>
            <a:r>
              <a:rPr lang="en-US" altLang="en-US" sz="2400" dirty="0"/>
              <a:t>).</a:t>
            </a:r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i="1" dirty="0"/>
              <a:t>	</a:t>
            </a:r>
            <a:r>
              <a:rPr lang="en-US" altLang="en-US" sz="3200" i="1" dirty="0" err="1"/>
              <a:t>i</a:t>
            </a:r>
            <a:r>
              <a:rPr lang="en-US" altLang="en-US" sz="3200" i="1" dirty="0"/>
              <a:t> = r + </a:t>
            </a:r>
            <a:r>
              <a:rPr lang="en-US" altLang="en-US" sz="3600" i="1" dirty="0">
                <a:sym typeface="Symbol" charset="2"/>
              </a:rPr>
              <a:t></a:t>
            </a:r>
            <a:r>
              <a:rPr lang="en-US" altLang="en-US" sz="3200" i="1" baseline="30000" dirty="0">
                <a:cs typeface="Arial" charset="0"/>
              </a:rPr>
              <a:t>e</a:t>
            </a:r>
            <a:r>
              <a:rPr lang="en-US" altLang="en-US" sz="3200" dirty="0">
                <a:cs typeface="Arial" charset="0"/>
              </a:rPr>
              <a:t> </a:t>
            </a:r>
          </a:p>
          <a:p>
            <a:pPr eaLnBrk="1" hangingPunct="1"/>
            <a:r>
              <a:rPr lang="en-US" altLang="en-US" sz="2400" dirty="0">
                <a:cs typeface="Arial" charset="0"/>
              </a:rPr>
              <a:t>This is called the </a:t>
            </a:r>
            <a:r>
              <a:rPr lang="en-US" altLang="en-US" sz="2400" b="1" i="1" dirty="0">
                <a:cs typeface="Arial" charset="0"/>
              </a:rPr>
              <a:t>Fisher Equation</a:t>
            </a:r>
            <a:r>
              <a:rPr lang="en-US" altLang="en-US" sz="2400" i="1" dirty="0">
                <a:cs typeface="Arial" charset="0"/>
              </a:rPr>
              <a:t>.</a:t>
            </a:r>
            <a:endParaRPr lang="en-US" altLang="en-US" sz="2400" dirty="0">
              <a:cs typeface="Arial" charset="0"/>
            </a:endParaRPr>
          </a:p>
          <a:p>
            <a:pPr eaLnBrk="1" hangingPunct="1"/>
            <a:r>
              <a:rPr lang="en-US" altLang="en-US" sz="2400" dirty="0">
                <a:cs typeface="Arial" charset="0"/>
              </a:rPr>
              <a:t>The higher expected inflation, the higher the nominal interest rate.</a:t>
            </a:r>
            <a:endParaRPr lang="el-GR" altLang="en-US" sz="2000" dirty="0"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40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5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228600"/>
            <a:ext cx="8791575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Figure 4.2: Nominal Interest Rate, </a:t>
            </a:r>
            <a:br>
              <a:rPr lang="en-US" altLang="en-US" dirty="0"/>
            </a:br>
            <a:r>
              <a:rPr lang="en-US" altLang="en-US" dirty="0"/>
              <a:t>Inflation Rate and Real Interest Rate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41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11776C-E844-D76C-00EE-75E8D5B93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6027"/>
            <a:ext cx="9011005" cy="47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0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33412" y="1295400"/>
            <a:ext cx="8377187" cy="609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400" dirty="0">
                <a:sym typeface="Symbol" charset="2"/>
              </a:rPr>
              <a:t>This figure shows the nominal interest rate and the inflation rate in 50 countries and the euro area in March 2023.</a:t>
            </a:r>
            <a:endParaRPr lang="en-US" altLang="en-US" dirty="0">
              <a:sym typeface="Symbol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34E5FD5-7B02-4FF4-90D4-E39EE7DE720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CD862C-C88B-403A-A71F-B5DEA70E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54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EAF654-7018-6B70-B59A-9ED8E09F6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905000"/>
            <a:ext cx="6687916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C9E801-F612-A1B4-AD56-4D47D4377D3B}"/>
              </a:ext>
            </a:extLst>
          </p:cNvPr>
          <p:cNvSpPr txBox="1"/>
          <p:nvPr/>
        </p:nvSpPr>
        <p:spPr>
          <a:xfrm>
            <a:off x="2590800" y="6516624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Goudy Old Style" panose="02020502050305020303" pitchFamily="18" charset="0"/>
              </a:rPr>
              <a:t>© McGraw Hill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43982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Real and Nominal Interest Rates</a:t>
            </a:r>
            <a:endParaRPr lang="en-US" alt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Financial markets quote </a:t>
            </a:r>
            <a:r>
              <a:rPr lang="en-US" altLang="en-US" b="1" i="1" dirty="0"/>
              <a:t>nominal interest rates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When people use the term interest rate, they are referring to the </a:t>
            </a:r>
            <a:r>
              <a:rPr lang="en-US" altLang="en-US" b="1" i="1" dirty="0"/>
              <a:t>nominal rate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We cannot directly observe the </a:t>
            </a:r>
            <a:r>
              <a:rPr lang="en-US" altLang="en-US" b="1" i="1" dirty="0"/>
              <a:t>real interest rate</a:t>
            </a:r>
            <a:r>
              <a:rPr lang="en-US" altLang="en-US" dirty="0"/>
              <a:t>; we have to estimate it.</a:t>
            </a:r>
          </a:p>
          <a:p>
            <a:pPr algn="ctr" eaLnBrk="1" hangingPunct="1">
              <a:buFontTx/>
              <a:buNone/>
            </a:pPr>
            <a:r>
              <a:rPr lang="en-US" altLang="en-US" i="1" dirty="0"/>
              <a:t>r = </a:t>
            </a:r>
            <a:r>
              <a:rPr lang="en-US" altLang="en-US" i="1" dirty="0" err="1"/>
              <a:t>i</a:t>
            </a:r>
            <a:r>
              <a:rPr lang="en-US" altLang="en-US" i="1" dirty="0"/>
              <a:t> - </a:t>
            </a:r>
            <a:r>
              <a:rPr lang="en-US" altLang="en-US" sz="3600" i="1" dirty="0">
                <a:sym typeface="Symbol" charset="2"/>
              </a:rPr>
              <a:t></a:t>
            </a:r>
            <a:r>
              <a:rPr lang="en-US" altLang="en-US" sz="3200" i="1" baseline="30000" dirty="0">
                <a:cs typeface="Arial" charset="0"/>
              </a:rPr>
              <a:t>e</a:t>
            </a:r>
            <a:r>
              <a:rPr lang="en-US" altLang="en-US" sz="3200" dirty="0">
                <a:cs typeface="Arial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43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Future Value and Compound Interest</a:t>
            </a:r>
            <a:endParaRPr lang="en-US" altLang="en-US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Future value</a:t>
            </a:r>
            <a:r>
              <a:rPr lang="en-US" altLang="en-US" dirty="0"/>
              <a:t> is the value on some future date of an investment made today.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$100 invested today at 5% interest gives $105 in a year. So, the future value of $100 today at 5% interest is $105 one year from now.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The $100 yields $5, which is why interest rates are sometimes called a </a:t>
            </a:r>
            <a:r>
              <a:rPr lang="en-US" altLang="en-US" dirty="0">
                <a:solidFill>
                  <a:srgbClr val="FF3300"/>
                </a:solidFill>
                <a:ea typeface="ＭＳ Ｐゴシック" charset="-128"/>
              </a:rPr>
              <a:t>yield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This is the same as a simple loan of $100 for a year at 5% interest.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5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Future Value and Compound Interest</a:t>
            </a:r>
          </a:p>
        </p:txBody>
      </p:sp>
      <p:sp>
        <p:nvSpPr>
          <p:cNvPr id="15364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the present value is $100 and the interest rate is 5%, then the </a:t>
            </a:r>
            <a:r>
              <a:rPr lang="en-US" altLang="en-US" i="1"/>
              <a:t>future value</a:t>
            </a:r>
            <a:r>
              <a:rPr lang="en-US" altLang="en-US"/>
              <a:t> one year from now is: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$100 + $100(0.05) = $105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This also shows that the higher the interest rate, the higher the future 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 general: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FV = PV + PV(</a:t>
            </a:r>
            <a:r>
              <a:rPr lang="en-US" altLang="en-US" i="1"/>
              <a:t>i</a:t>
            </a:r>
            <a:r>
              <a:rPr lang="en-US" altLang="en-US"/>
              <a:t>) = PV(1 + </a:t>
            </a:r>
            <a:r>
              <a:rPr lang="en-US" altLang="en-US" i="1"/>
              <a:t>i</a:t>
            </a:r>
            <a:r>
              <a:rPr lang="en-US" altLang="en-US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6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4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Future Value and Compound Interest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higher the interest rate or the higher the amount invested, the higher the future 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Most financial instruments are not this simple, so what happens when time to repayment varies.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When using one-year interest rates to compute the value repaid more than one year from now, we must consider </a:t>
            </a:r>
            <a:r>
              <a:rPr lang="en-US" altLang="en-US">
                <a:solidFill>
                  <a:srgbClr val="FF0000"/>
                </a:solidFill>
              </a:rPr>
              <a:t>compound interest</a:t>
            </a:r>
            <a:r>
              <a:rPr lang="en-US" alt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Compound interest is the interest on the interest.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7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3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Future Value and Compound Interest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3152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if you leave your $100 in the bank for two years at 5% yearly interest rate?</a:t>
            </a:r>
          </a:p>
          <a:p>
            <a:pPr eaLnBrk="1" hangingPunct="1"/>
            <a:r>
              <a:rPr lang="en-US" altLang="en-US" dirty="0"/>
              <a:t>The future value is: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sz="2000" dirty="0"/>
              <a:t>$100 + $100(0.05) + $100(0.05) + $5(0.05)  = $110.25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en-US" sz="2000" dirty="0"/>
              <a:t>$100(1.05)(1.05) = $100(1.05)</a:t>
            </a:r>
            <a:r>
              <a:rPr lang="en-US" altLang="en-US" sz="2000" baseline="30000" dirty="0"/>
              <a:t>2</a:t>
            </a:r>
            <a:endParaRPr lang="en-US" altLang="en-US" dirty="0"/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In general</a:t>
            </a:r>
          </a:p>
          <a:p>
            <a:pPr algn="ctr" eaLnBrk="1" hangingPunct="1">
              <a:buFontTx/>
              <a:buNone/>
            </a:pPr>
            <a:r>
              <a:rPr lang="en-US" altLang="en-US" dirty="0" err="1"/>
              <a:t>FV</a:t>
            </a:r>
            <a:r>
              <a:rPr lang="en-US" altLang="en-US" baseline="-25000" dirty="0" err="1"/>
              <a:t>n</a:t>
            </a:r>
            <a:r>
              <a:rPr lang="en-US" altLang="en-US" dirty="0"/>
              <a:t> = PV(1 + </a:t>
            </a:r>
            <a:r>
              <a:rPr lang="en-US" altLang="en-US" i="1" dirty="0" err="1"/>
              <a:t>i</a:t>
            </a:r>
            <a:r>
              <a:rPr lang="en-US" altLang="en-US" dirty="0"/>
              <a:t>)</a:t>
            </a:r>
            <a:r>
              <a:rPr lang="en-US" altLang="en-US" i="1" baseline="30000" dirty="0"/>
              <a:t>n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8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9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Future Value and Compound Interest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Table 4.1:  Computing the future value of $100 at 5% annual interest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4-</a:t>
            </a:r>
            <a:fld id="{9C5BF9B0-2791-427F-8EC9-20B62A3C9DDF}" type="slidenum">
              <a:rPr lang="en-US" smtClean="0"/>
              <a:pPr/>
              <a:t>9</a:t>
            </a:fld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McGraw Hill LLC. All Rights Reserved.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B724BB-FA9B-41B5-82C3-6A05DF98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7620000" cy="24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94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cchetti 6e PowerPoint Template.potx" id="{EA56CC5F-2888-44DC-9157-818928E3FCE0}" vid="{64A47232-9E85-4B09-B311-C34F182B2D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Cecchetti 6e PowerPoint Template</Template>
  <TotalTime>21920</TotalTime>
  <Words>2524</Words>
  <Application>Microsoft Office PowerPoint</Application>
  <PresentationFormat>Ekran Gösterisi (4:3)</PresentationFormat>
  <Paragraphs>319</Paragraphs>
  <Slides>43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1_Office Theme</vt:lpstr>
      <vt:lpstr>Equation</vt:lpstr>
      <vt:lpstr>Chapter 4</vt:lpstr>
      <vt:lpstr>Learning Objectives</vt:lpstr>
      <vt:lpstr>Introduction</vt:lpstr>
      <vt:lpstr>Valuing Monetary Payments Now and in the Future</vt:lpstr>
      <vt:lpstr>Future Value and Compound Interest</vt:lpstr>
      <vt:lpstr>Future Value and Compound Interest</vt:lpstr>
      <vt:lpstr>Future Value and Compound Interest</vt:lpstr>
      <vt:lpstr>Future Value and Compound Interest</vt:lpstr>
      <vt:lpstr>Future Value and Compound Interest</vt:lpstr>
      <vt:lpstr>Future Value and Compound Interest</vt:lpstr>
      <vt:lpstr>Future Value and Compound Interest</vt:lpstr>
      <vt:lpstr>PowerPoint Sunusu</vt:lpstr>
      <vt:lpstr>Present Value</vt:lpstr>
      <vt:lpstr>Present Value</vt:lpstr>
      <vt:lpstr>Present Value</vt:lpstr>
      <vt:lpstr>Present Value</vt:lpstr>
      <vt:lpstr>PowerPoint Sunusu</vt:lpstr>
      <vt:lpstr>PowerPoint Sunusu</vt:lpstr>
      <vt:lpstr>How Present Value Changes</vt:lpstr>
      <vt:lpstr>Figure 4.1: Present Value of $100 at 5% Interest</vt:lpstr>
      <vt:lpstr>Table 4.2: Present Value of $100 Payment</vt:lpstr>
      <vt:lpstr>PowerPoint Sunusu</vt:lpstr>
      <vt:lpstr>PowerPoint Sunusu</vt:lpstr>
      <vt:lpstr>Internal Rate of Return</vt:lpstr>
      <vt:lpstr>Internal Rate of Return</vt:lpstr>
      <vt:lpstr>Internal Rate of Return</vt:lpstr>
      <vt:lpstr>Internal Rate of Return: Example </vt:lpstr>
      <vt:lpstr>PowerPoint Sunusu</vt:lpstr>
      <vt:lpstr>Bond Basics</vt:lpstr>
      <vt:lpstr>Bond Basics</vt:lpstr>
      <vt:lpstr>Coupon Bond</vt:lpstr>
      <vt:lpstr>PowerPoint Sunusu</vt:lpstr>
      <vt:lpstr>Valuing the Principal</vt:lpstr>
      <vt:lpstr>Valuing the Coupon Payments</vt:lpstr>
      <vt:lpstr>Valuing the Coupon Payments Plus Principal</vt:lpstr>
      <vt:lpstr>Bond Pricing</vt:lpstr>
      <vt:lpstr>PowerPoint Sunusu</vt:lpstr>
      <vt:lpstr>Real and Nominal Interest Rates</vt:lpstr>
      <vt:lpstr>Real and Nominal Interest Rates</vt:lpstr>
      <vt:lpstr>Real and Nominal Interest Rates</vt:lpstr>
      <vt:lpstr>Figure 4.2: Nominal Interest Rate,  Inflation Rate and Real Interest Rate</vt:lpstr>
      <vt:lpstr>PowerPoint Sunusu</vt:lpstr>
      <vt:lpstr>Real and Nominal Interest Rates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Tori Knight</dc:creator>
  <cp:lastModifiedBy>Aysegul KURTULGAN</cp:lastModifiedBy>
  <cp:revision>24</cp:revision>
  <dcterms:created xsi:type="dcterms:W3CDTF">2020-04-28T00:52:43Z</dcterms:created>
  <dcterms:modified xsi:type="dcterms:W3CDTF">2024-12-23T08:36:25Z</dcterms:modified>
</cp:coreProperties>
</file>