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8" r:id="rId5"/>
    <p:sldId id="260" r:id="rId6"/>
    <p:sldId id="269" r:id="rId7"/>
    <p:sldId id="270" r:id="rId8"/>
    <p:sldId id="271" r:id="rId9"/>
    <p:sldId id="261" r:id="rId10"/>
    <p:sldId id="262" r:id="rId11"/>
    <p:sldId id="272" r:id="rId12"/>
    <p:sldId id="273" r:id="rId13"/>
    <p:sldId id="263" r:id="rId14"/>
    <p:sldId id="264" r:id="rId15"/>
    <p:sldId id="265" r:id="rId16"/>
    <p:sldId id="266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63B36D2-2E5D-47FA-9263-0F259AECC373}" type="datetimeFigureOut">
              <a:rPr lang="tr-TR" smtClean="0"/>
              <a:t>20.10.2023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733E5BA-3A10-4D79-B130-29DEDCA57A26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3810352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B36D2-2E5D-47FA-9263-0F259AECC373}" type="datetimeFigureOut">
              <a:rPr lang="tr-TR" smtClean="0"/>
              <a:t>20.10.2023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3E5BA-3A10-4D79-B130-29DEDCA57A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4091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B36D2-2E5D-47FA-9263-0F259AECC373}" type="datetimeFigureOut">
              <a:rPr lang="tr-TR" smtClean="0"/>
              <a:t>20.10.2023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3E5BA-3A10-4D79-B130-29DEDCA57A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9156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B36D2-2E5D-47FA-9263-0F259AECC373}" type="datetimeFigureOut">
              <a:rPr lang="tr-TR" smtClean="0"/>
              <a:t>20.10.2023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3E5BA-3A10-4D79-B130-29DEDCA57A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9435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63B36D2-2E5D-47FA-9263-0F259AECC373}" type="datetimeFigureOut">
              <a:rPr lang="tr-TR" smtClean="0"/>
              <a:t>20.10.2023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733E5BA-3A10-4D79-B130-29DEDCA57A2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210578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B36D2-2E5D-47FA-9263-0F259AECC373}" type="datetimeFigureOut">
              <a:rPr lang="tr-TR" smtClean="0"/>
              <a:t>20.10.2023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3E5BA-3A10-4D79-B130-29DEDCA57A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114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B36D2-2E5D-47FA-9263-0F259AECC373}" type="datetimeFigureOut">
              <a:rPr lang="tr-TR" smtClean="0"/>
              <a:t>20.10.2023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3E5BA-3A10-4D79-B130-29DEDCA57A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9828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B36D2-2E5D-47FA-9263-0F259AECC373}" type="datetimeFigureOut">
              <a:rPr lang="tr-TR" smtClean="0"/>
              <a:t>20.10.2023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3E5BA-3A10-4D79-B130-29DEDCA57A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5018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B36D2-2E5D-47FA-9263-0F259AECC373}" type="datetimeFigureOut">
              <a:rPr lang="tr-TR" smtClean="0"/>
              <a:t>20.10.2023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3E5BA-3A10-4D79-B130-29DEDCA57A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7641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63B36D2-2E5D-47FA-9263-0F259AECC373}" type="datetimeFigureOut">
              <a:rPr lang="tr-TR" smtClean="0"/>
              <a:t>20.10.2023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733E5BA-3A10-4D79-B130-29DEDCA57A2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92521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63B36D2-2E5D-47FA-9263-0F259AECC373}" type="datetimeFigureOut">
              <a:rPr lang="tr-TR" smtClean="0"/>
              <a:t>20.10.2023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733E5BA-3A10-4D79-B130-29DEDCA57A2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03179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463B36D2-2E5D-47FA-9263-0F259AECC373}" type="datetimeFigureOut">
              <a:rPr lang="tr-TR" smtClean="0"/>
              <a:t>20.10.2023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9733E5BA-3A10-4D79-B130-29DEDCA57A2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41581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>
            <a:extLst>
              <a:ext uri="{FF2B5EF4-FFF2-40B4-BE49-F238E27FC236}">
                <a16:creationId xmlns:a16="http://schemas.microsoft.com/office/drawing/2014/main" id="{E440D1B9-10F4-3251-DC6A-A8CAD11E2A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4525" y="1789113"/>
            <a:ext cx="8361363" cy="2097087"/>
          </a:xfrm>
        </p:spPr>
        <p:txBody>
          <a:bodyPr/>
          <a:lstStyle/>
          <a:p>
            <a:r>
              <a:rPr lang="tr-TR" sz="3200" dirty="0" err="1"/>
              <a:t>WrItIng</a:t>
            </a:r>
            <a:r>
              <a:rPr lang="tr-TR" sz="3200" dirty="0"/>
              <a:t> </a:t>
            </a:r>
            <a:r>
              <a:rPr lang="tr-TR" sz="3200" dirty="0" err="1"/>
              <a:t>QualItatIve</a:t>
            </a:r>
            <a:r>
              <a:rPr lang="tr-TR" sz="3200" dirty="0"/>
              <a:t> </a:t>
            </a:r>
            <a:r>
              <a:rPr lang="tr-TR" sz="3200" dirty="0" err="1"/>
              <a:t>Purpose</a:t>
            </a:r>
            <a:r>
              <a:rPr lang="tr-TR" sz="3200" dirty="0"/>
              <a:t> </a:t>
            </a:r>
            <a:r>
              <a:rPr lang="tr-TR" sz="3200" dirty="0" err="1"/>
              <a:t>Statements</a:t>
            </a:r>
            <a:r>
              <a:rPr lang="tr-TR" sz="3200" dirty="0"/>
              <a:t> / </a:t>
            </a:r>
            <a:r>
              <a:rPr lang="tr-TR" sz="3200" dirty="0" err="1"/>
              <a:t>Research</a:t>
            </a:r>
            <a:r>
              <a:rPr lang="tr-TR" sz="3200" dirty="0"/>
              <a:t> </a:t>
            </a:r>
            <a:r>
              <a:rPr lang="tr-TR" sz="3200" dirty="0" err="1"/>
              <a:t>QuestIons</a:t>
            </a:r>
            <a:endParaRPr lang="tr-TR" sz="3200" dirty="0"/>
          </a:p>
        </p:txBody>
      </p:sp>
      <p:sp>
        <p:nvSpPr>
          <p:cNvPr id="5" name="Alt Başlık 2">
            <a:extLst>
              <a:ext uri="{FF2B5EF4-FFF2-40B4-BE49-F238E27FC236}">
                <a16:creationId xmlns:a16="http://schemas.microsoft.com/office/drawing/2014/main" id="{F6CEEB7B-FCB7-7F78-BFEC-4CB089CC63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700" y="4408714"/>
            <a:ext cx="6832600" cy="633186"/>
          </a:xfrm>
        </p:spPr>
        <p:txBody>
          <a:bodyPr/>
          <a:lstStyle/>
          <a:p>
            <a:pPr algn="r"/>
            <a:r>
              <a:rPr lang="tr-TR" dirty="0"/>
              <a:t>Prof. Dr. Şehnaz </a:t>
            </a:r>
            <a:r>
              <a:rPr lang="tr-TR" dirty="0" err="1"/>
              <a:t>Şahinkarakaş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3059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>
            <a:extLst>
              <a:ext uri="{FF2B5EF4-FFF2-40B4-BE49-F238E27FC236}">
                <a16:creationId xmlns:a16="http://schemas.microsoft.com/office/drawing/2014/main" id="{99712F94-C163-00FF-56D3-B09ED48D3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57943"/>
          </a:xfrm>
        </p:spPr>
        <p:txBody>
          <a:bodyPr/>
          <a:lstStyle/>
          <a:p>
            <a:pPr algn="ctr"/>
            <a:r>
              <a:rPr lang="tr-TR" b="1" dirty="0"/>
              <a:t>General </a:t>
            </a:r>
            <a:r>
              <a:rPr lang="tr-TR" b="1" dirty="0" err="1"/>
              <a:t>Info</a:t>
            </a:r>
            <a:endParaRPr lang="tr-TR" b="1" dirty="0"/>
          </a:p>
        </p:txBody>
      </p:sp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id="{66537070-F13D-79BE-F57A-B99E4399E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43063"/>
            <a:ext cx="9601200" cy="4605337"/>
          </a:xfrm>
        </p:spPr>
        <p:txBody>
          <a:bodyPr>
            <a:noAutofit/>
          </a:bodyPr>
          <a:lstStyle/>
          <a:p>
            <a:r>
              <a:rPr lang="tr-TR" sz="2400" dirty="0" err="1"/>
              <a:t>Qualitative</a:t>
            </a:r>
            <a:r>
              <a:rPr lang="tr-TR" sz="2400" dirty="0"/>
              <a:t> </a:t>
            </a:r>
            <a:r>
              <a:rPr lang="tr-TR" sz="2400" dirty="0" err="1"/>
              <a:t>research</a:t>
            </a:r>
            <a:r>
              <a:rPr lang="tr-TR" sz="2400" dirty="0"/>
              <a:t> </a:t>
            </a:r>
            <a:r>
              <a:rPr lang="tr-TR" sz="2400" dirty="0" err="1"/>
              <a:t>questions</a:t>
            </a:r>
            <a:r>
              <a:rPr lang="tr-TR" sz="2400" dirty="0"/>
              <a:t> </a:t>
            </a:r>
            <a:r>
              <a:rPr lang="tr-TR" sz="2400" dirty="0" err="1"/>
              <a:t>are</a:t>
            </a:r>
            <a:r>
              <a:rPr lang="tr-TR" sz="2400" dirty="0"/>
              <a:t> </a:t>
            </a:r>
            <a:r>
              <a:rPr lang="tr-TR" sz="2400" dirty="0" err="1"/>
              <a:t>open-ended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general</a:t>
            </a:r>
          </a:p>
          <a:p>
            <a:r>
              <a:rPr lang="tr-TR" sz="2400" dirty="0"/>
              <a:t>They can </a:t>
            </a:r>
            <a:r>
              <a:rPr lang="tr-TR" sz="2400" dirty="0" err="1"/>
              <a:t>change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/</a:t>
            </a:r>
            <a:r>
              <a:rPr lang="tr-TR" sz="2400" dirty="0" err="1"/>
              <a:t>or</a:t>
            </a:r>
            <a:r>
              <a:rPr lang="tr-TR" sz="2400" dirty="0"/>
              <a:t> </a:t>
            </a:r>
            <a:r>
              <a:rPr lang="tr-TR" sz="2400" dirty="0" err="1"/>
              <a:t>emerge</a:t>
            </a:r>
            <a:r>
              <a:rPr lang="tr-TR" sz="2400" dirty="0"/>
              <a:t> </a:t>
            </a:r>
            <a:r>
              <a:rPr lang="tr-TR" sz="2400" dirty="0" err="1"/>
              <a:t>during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study</a:t>
            </a:r>
            <a:endParaRPr lang="tr-TR" sz="2400" dirty="0"/>
          </a:p>
          <a:p>
            <a:r>
              <a:rPr lang="tr-TR" sz="2400" dirty="0" err="1"/>
              <a:t>Most</a:t>
            </a:r>
            <a:r>
              <a:rPr lang="tr-TR" sz="2400" dirty="0"/>
              <a:t> of </a:t>
            </a:r>
            <a:r>
              <a:rPr lang="tr-TR" sz="2400" dirty="0" err="1"/>
              <a:t>the</a:t>
            </a:r>
            <a:r>
              <a:rPr lang="tr-TR" sz="2400" dirty="0"/>
              <a:t> time a </a:t>
            </a:r>
            <a:r>
              <a:rPr lang="tr-TR" sz="2400" dirty="0" err="1"/>
              <a:t>few</a:t>
            </a:r>
            <a:r>
              <a:rPr lang="tr-TR" sz="2400" dirty="0"/>
              <a:t> general </a:t>
            </a:r>
            <a:r>
              <a:rPr lang="tr-TR" sz="2400" dirty="0" err="1"/>
              <a:t>questions</a:t>
            </a:r>
            <a:r>
              <a:rPr lang="tr-TR" sz="2400" dirty="0"/>
              <a:t> </a:t>
            </a:r>
            <a:r>
              <a:rPr lang="tr-TR" sz="2400" dirty="0" err="1"/>
              <a:t>are</a:t>
            </a:r>
            <a:r>
              <a:rPr lang="tr-TR" sz="2400" dirty="0"/>
              <a:t> </a:t>
            </a:r>
            <a:r>
              <a:rPr lang="tr-TR" sz="2400" dirty="0" err="1"/>
              <a:t>enough</a:t>
            </a:r>
            <a:endParaRPr lang="tr-TR" sz="2400" dirty="0"/>
          </a:p>
          <a:p>
            <a:r>
              <a:rPr lang="tr-TR" sz="2400" dirty="0" err="1"/>
              <a:t>Neutral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exploratory</a:t>
            </a:r>
            <a:r>
              <a:rPr lang="tr-TR" sz="2400" dirty="0"/>
              <a:t> </a:t>
            </a:r>
            <a:r>
              <a:rPr lang="tr-TR" sz="2400" dirty="0" err="1"/>
              <a:t>language</a:t>
            </a:r>
            <a:r>
              <a:rPr lang="tr-TR" sz="2400" dirty="0"/>
              <a:t> is </a:t>
            </a:r>
            <a:r>
              <a:rPr lang="tr-TR" sz="2400" dirty="0" err="1"/>
              <a:t>used</a:t>
            </a:r>
            <a:endParaRPr lang="tr-TR" sz="2400" dirty="0"/>
          </a:p>
          <a:p>
            <a:pPr lvl="1"/>
            <a:r>
              <a:rPr lang="tr-TR" sz="2400" dirty="0" err="1"/>
              <a:t>E.g</a:t>
            </a:r>
            <a:r>
              <a:rPr lang="tr-TR" sz="2400" dirty="0"/>
              <a:t>. </a:t>
            </a:r>
            <a:r>
              <a:rPr lang="tr-TR" sz="2400" dirty="0" err="1"/>
              <a:t>Generate</a:t>
            </a:r>
            <a:r>
              <a:rPr lang="tr-TR" sz="2400" dirty="0"/>
              <a:t>, </a:t>
            </a:r>
            <a:r>
              <a:rPr lang="tr-TR" sz="2400" dirty="0" err="1"/>
              <a:t>discover</a:t>
            </a:r>
            <a:r>
              <a:rPr lang="tr-TR" sz="2400" dirty="0"/>
              <a:t>, </a:t>
            </a:r>
            <a:r>
              <a:rPr lang="tr-TR" sz="2400" dirty="0" err="1"/>
              <a:t>understand</a:t>
            </a:r>
            <a:r>
              <a:rPr lang="tr-TR" sz="2400" dirty="0"/>
              <a:t>, </a:t>
            </a:r>
            <a:r>
              <a:rPr lang="tr-TR" sz="2400" dirty="0" err="1"/>
              <a:t>describe</a:t>
            </a:r>
            <a:r>
              <a:rPr lang="tr-TR" sz="2400" dirty="0"/>
              <a:t>, </a:t>
            </a:r>
            <a:r>
              <a:rPr lang="tr-TR" sz="2400" dirty="0" err="1"/>
              <a:t>explore</a:t>
            </a:r>
            <a:endParaRPr lang="tr-TR" sz="2400" dirty="0"/>
          </a:p>
          <a:p>
            <a:pPr lvl="1"/>
            <a:r>
              <a:rPr lang="tr-TR" sz="2400" i="1" dirty="0">
                <a:solidFill>
                  <a:srgbClr val="FF0000"/>
                </a:solidFill>
              </a:rPr>
              <a:t>INSTEAD OF</a:t>
            </a:r>
          </a:p>
          <a:p>
            <a:pPr lvl="1"/>
            <a:r>
              <a:rPr lang="tr-TR" sz="2400" dirty="0" err="1"/>
              <a:t>Affect</a:t>
            </a:r>
            <a:r>
              <a:rPr lang="tr-TR" sz="2400" dirty="0"/>
              <a:t>, </a:t>
            </a:r>
            <a:r>
              <a:rPr lang="tr-TR" sz="2400" dirty="0" err="1"/>
              <a:t>relate</a:t>
            </a:r>
            <a:r>
              <a:rPr lang="tr-TR" sz="2400" dirty="0"/>
              <a:t>, </a:t>
            </a:r>
            <a:r>
              <a:rPr lang="tr-TR" sz="2400" dirty="0" err="1"/>
              <a:t>compare</a:t>
            </a:r>
            <a:r>
              <a:rPr lang="tr-TR" sz="2400" dirty="0"/>
              <a:t>, </a:t>
            </a:r>
            <a:r>
              <a:rPr lang="tr-TR" sz="2400" dirty="0" err="1"/>
              <a:t>determine</a:t>
            </a:r>
            <a:r>
              <a:rPr lang="tr-TR" sz="2400" dirty="0"/>
              <a:t>, </a:t>
            </a:r>
            <a:r>
              <a:rPr lang="tr-TR" sz="2400" dirty="0" err="1"/>
              <a:t>cause</a:t>
            </a:r>
            <a:r>
              <a:rPr lang="tr-TR" sz="2400" dirty="0"/>
              <a:t>, </a:t>
            </a:r>
            <a:r>
              <a:rPr lang="tr-TR" sz="2400" dirty="0" err="1"/>
              <a:t>influence</a:t>
            </a:r>
            <a:endParaRPr lang="tr-TR" sz="2400" dirty="0"/>
          </a:p>
          <a:p>
            <a:r>
              <a:rPr lang="tr-TR" sz="2400" dirty="0"/>
              <a:t>Two </a:t>
            </a:r>
            <a:r>
              <a:rPr lang="tr-TR" sz="2400" dirty="0" err="1"/>
              <a:t>types</a:t>
            </a:r>
            <a:r>
              <a:rPr lang="tr-TR" sz="2400" dirty="0"/>
              <a:t> of </a:t>
            </a:r>
            <a:r>
              <a:rPr lang="tr-TR" sz="2400" dirty="0" err="1"/>
              <a:t>questions</a:t>
            </a:r>
            <a:r>
              <a:rPr lang="tr-TR" sz="2400" dirty="0"/>
              <a:t> can be </a:t>
            </a:r>
            <a:r>
              <a:rPr lang="tr-TR" sz="2400" dirty="0" err="1"/>
              <a:t>used</a:t>
            </a:r>
            <a:r>
              <a:rPr lang="tr-TR" sz="2400" dirty="0"/>
              <a:t>: </a:t>
            </a:r>
            <a:r>
              <a:rPr lang="tr-TR" sz="2400" dirty="0" err="1"/>
              <a:t>central</a:t>
            </a:r>
            <a:r>
              <a:rPr lang="tr-TR" sz="2400" dirty="0"/>
              <a:t> </a:t>
            </a:r>
            <a:r>
              <a:rPr lang="tr-TR" sz="2400" dirty="0" err="1"/>
              <a:t>question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subquestions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2727597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>
            <a:extLst>
              <a:ext uri="{FF2B5EF4-FFF2-40B4-BE49-F238E27FC236}">
                <a16:creationId xmlns:a16="http://schemas.microsoft.com/office/drawing/2014/main" id="{CE9EFBA3-3C45-2646-D3C2-C7FA9C557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53886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 err="1"/>
              <a:t>Some</a:t>
            </a:r>
            <a:r>
              <a:rPr lang="tr-TR" sz="3200" b="1" dirty="0"/>
              <a:t> </a:t>
            </a:r>
            <a:r>
              <a:rPr lang="tr-TR" sz="3200" b="1" dirty="0" err="1"/>
              <a:t>Tips</a:t>
            </a:r>
            <a:r>
              <a:rPr lang="tr-TR" sz="3200" b="1" dirty="0"/>
              <a:t> </a:t>
            </a:r>
            <a:r>
              <a:rPr lang="tr-TR" sz="3200" b="1" dirty="0" err="1"/>
              <a:t>to</a:t>
            </a:r>
            <a:r>
              <a:rPr lang="tr-TR" sz="3200" b="1" dirty="0"/>
              <a:t> </a:t>
            </a:r>
            <a:r>
              <a:rPr lang="tr-TR" sz="3200" b="1" dirty="0" err="1"/>
              <a:t>Devise</a:t>
            </a:r>
            <a:r>
              <a:rPr lang="tr-TR" sz="3200" b="1" dirty="0"/>
              <a:t> </a:t>
            </a:r>
            <a:br>
              <a:rPr lang="tr-TR" sz="3200" b="1" dirty="0"/>
            </a:br>
            <a:r>
              <a:rPr lang="tr-TR" sz="3200" b="1" dirty="0"/>
              <a:t>Research Questions</a:t>
            </a:r>
          </a:p>
        </p:txBody>
      </p:sp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id="{AE1AC4A8-D5F4-FC84-284C-B587F3A5CA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39686"/>
            <a:ext cx="9601200" cy="4027714"/>
          </a:xfrm>
        </p:spPr>
        <p:txBody>
          <a:bodyPr>
            <a:normAutofit/>
          </a:bodyPr>
          <a:lstStyle/>
          <a:p>
            <a:r>
              <a:rPr lang="tr-TR" sz="2400" dirty="0"/>
              <a:t>(1) C</a:t>
            </a:r>
            <a:r>
              <a:rPr lang="en-US" sz="2400" dirty="0"/>
              <a:t>an</a:t>
            </a:r>
            <a:r>
              <a:rPr lang="tr-TR" sz="2400" dirty="0"/>
              <a:t> </a:t>
            </a:r>
            <a:r>
              <a:rPr lang="en-US" sz="2400" dirty="0"/>
              <a:t>relate to issues that the participants find salient, problematic, or especially significant.</a:t>
            </a:r>
          </a:p>
          <a:p>
            <a:r>
              <a:rPr lang="tr-TR" sz="2400" dirty="0" err="1"/>
              <a:t>Generally</a:t>
            </a:r>
            <a:r>
              <a:rPr lang="tr-TR" sz="2400" dirty="0"/>
              <a:t> </a:t>
            </a:r>
            <a:r>
              <a:rPr lang="tr-TR" sz="2400" dirty="0" err="1"/>
              <a:t>tied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en-US" sz="2400" dirty="0"/>
              <a:t> context.</a:t>
            </a:r>
            <a:endParaRPr lang="tr-TR" sz="2400" dirty="0"/>
          </a:p>
          <a:p>
            <a:endParaRPr lang="tr-TR" sz="2400" dirty="0"/>
          </a:p>
          <a:p>
            <a:r>
              <a:rPr lang="tr-TR" sz="2400" dirty="0" err="1"/>
              <a:t>E.g</a:t>
            </a:r>
            <a:r>
              <a:rPr lang="tr-TR" sz="2400" dirty="0"/>
              <a:t>.</a:t>
            </a:r>
          </a:p>
          <a:p>
            <a:pPr lvl="1"/>
            <a:r>
              <a:rPr lang="en-US" sz="2400" dirty="0"/>
              <a:t>In what ways does the geographical location of this school</a:t>
            </a:r>
            <a:r>
              <a:rPr lang="tr-TR" sz="2400" dirty="0"/>
              <a:t> </a:t>
            </a:r>
            <a:r>
              <a:rPr lang="en-US" sz="2400" dirty="0"/>
              <a:t>influence learning?</a:t>
            </a:r>
            <a:endParaRPr lang="tr-TR" sz="2400" dirty="0"/>
          </a:p>
          <a:p>
            <a:pPr lvl="1"/>
            <a:r>
              <a:rPr lang="en-US" sz="2400" dirty="0"/>
              <a:t>How do research participants communicate about the risks and</a:t>
            </a:r>
            <a:r>
              <a:rPr lang="tr-TR" sz="2400" dirty="0"/>
              <a:t> </a:t>
            </a:r>
            <a:r>
              <a:rPr lang="en-US" sz="2400" dirty="0"/>
              <a:t>rewards of their job?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084442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61B9F167-D98A-83B9-DEA3-A520F5147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034143"/>
            <a:ext cx="9601200" cy="4833257"/>
          </a:xfrm>
        </p:spPr>
        <p:txBody>
          <a:bodyPr>
            <a:normAutofit/>
          </a:bodyPr>
          <a:lstStyle/>
          <a:p>
            <a:r>
              <a:rPr lang="tr-TR" sz="2400" dirty="0"/>
              <a:t>(2) </a:t>
            </a:r>
            <a:r>
              <a:rPr lang="en-US" sz="2400" dirty="0"/>
              <a:t>can relate to certain theoretical or research areas:</a:t>
            </a:r>
            <a:endParaRPr lang="tr-TR" sz="2400" dirty="0"/>
          </a:p>
          <a:p>
            <a:endParaRPr lang="tr-TR" sz="2400" dirty="0"/>
          </a:p>
          <a:p>
            <a:r>
              <a:rPr lang="tr-TR" sz="2400" dirty="0" err="1"/>
              <a:t>E.g</a:t>
            </a:r>
            <a:r>
              <a:rPr lang="tr-TR" sz="2400" dirty="0"/>
              <a:t>.</a:t>
            </a:r>
          </a:p>
          <a:p>
            <a:pPr lvl="1"/>
            <a:r>
              <a:rPr lang="en-US" sz="2400" dirty="0"/>
              <a:t>How do participants resist the norms of appropriate behavior</a:t>
            </a:r>
            <a:r>
              <a:rPr lang="tr-TR" sz="2400" dirty="0"/>
              <a:t>?</a:t>
            </a:r>
            <a:r>
              <a:rPr lang="en-US" sz="2400" dirty="0"/>
              <a:t> </a:t>
            </a:r>
            <a:r>
              <a:rPr lang="tr-TR" sz="2400" dirty="0"/>
              <a:t>W</a:t>
            </a:r>
            <a:r>
              <a:rPr lang="en-US" sz="2400" dirty="0"/>
              <a:t>hat does this tell</a:t>
            </a:r>
            <a:r>
              <a:rPr lang="tr-TR" sz="2400" dirty="0"/>
              <a:t> </a:t>
            </a:r>
            <a:r>
              <a:rPr lang="en-US" sz="2400" dirty="0"/>
              <a:t>us about counter‐public theory?</a:t>
            </a:r>
            <a:endParaRPr lang="tr-TR" sz="2400" dirty="0"/>
          </a:p>
          <a:p>
            <a:pPr lvl="1"/>
            <a:r>
              <a:rPr lang="en-US" sz="2400" dirty="0"/>
              <a:t>In what ways do the stories of stay‐at‐home</a:t>
            </a:r>
            <a:r>
              <a:rPr lang="tr-TR" sz="2400" dirty="0"/>
              <a:t> </a:t>
            </a:r>
            <a:r>
              <a:rPr lang="en-US" sz="2400" dirty="0"/>
              <a:t>fathers extend and contrast with existing theories of work‐life balance?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9834582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>
            <a:extLst>
              <a:ext uri="{FF2B5EF4-FFF2-40B4-BE49-F238E27FC236}">
                <a16:creationId xmlns:a16="http://schemas.microsoft.com/office/drawing/2014/main" id="{0B1702C8-4532-73CF-F75B-1BD8257F0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68829"/>
          </a:xfrm>
        </p:spPr>
        <p:txBody>
          <a:bodyPr/>
          <a:lstStyle/>
          <a:p>
            <a:pPr algn="ctr"/>
            <a:r>
              <a:rPr lang="tr-TR" b="1" dirty="0"/>
              <a:t>Central </a:t>
            </a:r>
            <a:r>
              <a:rPr lang="tr-TR" b="1" dirty="0" err="1"/>
              <a:t>Questions</a:t>
            </a:r>
            <a:endParaRPr lang="tr-TR" b="1" dirty="0"/>
          </a:p>
        </p:txBody>
      </p:sp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id="{0F899D2B-B115-2EE6-FB8C-AF06B589D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35629"/>
            <a:ext cx="9601200" cy="3831771"/>
          </a:xfrm>
        </p:spPr>
        <p:txBody>
          <a:bodyPr>
            <a:normAutofit/>
          </a:bodyPr>
          <a:lstStyle/>
          <a:p>
            <a:r>
              <a:rPr lang="tr-TR" sz="2400" dirty="0" err="1"/>
              <a:t>It</a:t>
            </a:r>
            <a:r>
              <a:rPr lang="tr-TR" sz="2400" dirty="0"/>
              <a:t> is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overall</a:t>
            </a:r>
            <a:r>
              <a:rPr lang="tr-TR" sz="2400" dirty="0"/>
              <a:t> </a:t>
            </a:r>
            <a:r>
              <a:rPr lang="tr-TR" sz="2400" dirty="0" err="1"/>
              <a:t>question</a:t>
            </a:r>
            <a:r>
              <a:rPr lang="tr-TR" sz="2400" dirty="0"/>
              <a:t> </a:t>
            </a:r>
            <a:r>
              <a:rPr lang="tr-TR" sz="2400" dirty="0" err="1"/>
              <a:t>we</a:t>
            </a:r>
            <a:r>
              <a:rPr lang="tr-TR" sz="2400" dirty="0"/>
              <a:t> </a:t>
            </a:r>
            <a:r>
              <a:rPr lang="tr-TR" sz="2400" dirty="0" err="1"/>
              <a:t>want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explore</a:t>
            </a:r>
            <a:r>
              <a:rPr lang="tr-TR" sz="2400" dirty="0"/>
              <a:t>.</a:t>
            </a:r>
          </a:p>
          <a:p>
            <a:r>
              <a:rPr lang="tr-TR" sz="2400" dirty="0" err="1"/>
              <a:t>We</a:t>
            </a:r>
            <a:r>
              <a:rPr lang="tr-TR" sz="2400" dirty="0"/>
              <a:t> </a:t>
            </a:r>
            <a:r>
              <a:rPr lang="tr-TR" sz="2400" dirty="0" err="1"/>
              <a:t>consider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most</a:t>
            </a:r>
            <a:r>
              <a:rPr lang="tr-TR" sz="2400" dirty="0"/>
              <a:t> general </a:t>
            </a:r>
            <a:r>
              <a:rPr lang="tr-TR" sz="2400" dirty="0" err="1"/>
              <a:t>question</a:t>
            </a:r>
            <a:r>
              <a:rPr lang="tr-TR" sz="2400" dirty="0"/>
              <a:t> </a:t>
            </a:r>
            <a:r>
              <a:rPr lang="tr-TR" sz="2400" dirty="0" err="1"/>
              <a:t>we</a:t>
            </a:r>
            <a:r>
              <a:rPr lang="tr-TR" sz="2400" dirty="0"/>
              <a:t> can ask</a:t>
            </a:r>
          </a:p>
          <a:p>
            <a:r>
              <a:rPr lang="tr-TR" sz="2400" dirty="0" err="1"/>
              <a:t>There</a:t>
            </a:r>
            <a:r>
              <a:rPr lang="tr-TR" sz="2400" dirty="0"/>
              <a:t> </a:t>
            </a:r>
            <a:r>
              <a:rPr lang="tr-TR" sz="2400" dirty="0" err="1"/>
              <a:t>are</a:t>
            </a:r>
            <a:r>
              <a:rPr lang="tr-TR" sz="2400" dirty="0"/>
              <a:t> </a:t>
            </a:r>
            <a:r>
              <a:rPr lang="tr-TR" sz="2400" dirty="0" err="1"/>
              <a:t>some</a:t>
            </a:r>
            <a:r>
              <a:rPr lang="tr-TR" sz="2400" dirty="0"/>
              <a:t> </a:t>
            </a:r>
            <a:r>
              <a:rPr lang="tr-TR" sz="2400" dirty="0" err="1"/>
              <a:t>strategies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be </a:t>
            </a:r>
            <a:r>
              <a:rPr lang="tr-TR" sz="2400" dirty="0" err="1"/>
              <a:t>used</a:t>
            </a:r>
            <a:r>
              <a:rPr lang="tr-TR" sz="2400" dirty="0"/>
              <a:t> </a:t>
            </a:r>
            <a:r>
              <a:rPr lang="tr-TR" sz="2400" dirty="0" err="1"/>
              <a:t>while</a:t>
            </a:r>
            <a:r>
              <a:rPr lang="tr-TR" sz="2400" dirty="0"/>
              <a:t> </a:t>
            </a:r>
            <a:r>
              <a:rPr lang="tr-TR" sz="2400" dirty="0" err="1"/>
              <a:t>designing</a:t>
            </a:r>
            <a:r>
              <a:rPr lang="tr-TR" sz="2400" dirty="0"/>
              <a:t> </a:t>
            </a:r>
            <a:r>
              <a:rPr lang="tr-TR" sz="2400" dirty="0" err="1"/>
              <a:t>this</a:t>
            </a:r>
            <a:r>
              <a:rPr lang="tr-TR" sz="2400" dirty="0"/>
              <a:t> </a:t>
            </a:r>
            <a:r>
              <a:rPr lang="tr-TR" sz="2400" dirty="0" err="1"/>
              <a:t>quesiton</a:t>
            </a:r>
            <a:r>
              <a:rPr lang="tr-TR" sz="2400" dirty="0"/>
              <a:t>:</a:t>
            </a:r>
          </a:p>
          <a:p>
            <a:pPr lvl="1"/>
            <a:r>
              <a:rPr lang="tr-TR" sz="2400" dirty="0"/>
              <a:t>A) </a:t>
            </a:r>
            <a:r>
              <a:rPr lang="tr-TR" sz="2400" dirty="0" err="1"/>
              <a:t>Begin</a:t>
            </a:r>
            <a:r>
              <a:rPr lang="tr-TR" sz="2400" dirty="0"/>
              <a:t> </a:t>
            </a:r>
            <a:r>
              <a:rPr lang="tr-TR" sz="2400" dirty="0" err="1"/>
              <a:t>with</a:t>
            </a:r>
            <a:r>
              <a:rPr lang="tr-TR" sz="2400" dirty="0"/>
              <a:t> </a:t>
            </a:r>
            <a:r>
              <a:rPr lang="tr-TR" sz="2400" i="1" dirty="0">
                <a:solidFill>
                  <a:srgbClr val="FF0000"/>
                </a:solidFill>
              </a:rPr>
              <a:t>How</a:t>
            </a:r>
            <a:r>
              <a:rPr lang="tr-TR" sz="2400" dirty="0"/>
              <a:t> </a:t>
            </a:r>
            <a:r>
              <a:rPr lang="tr-TR" sz="2400" dirty="0" err="1"/>
              <a:t>or</a:t>
            </a:r>
            <a:r>
              <a:rPr lang="tr-TR" sz="2400" dirty="0"/>
              <a:t> </a:t>
            </a:r>
            <a:r>
              <a:rPr lang="tr-TR" sz="2400" i="1" dirty="0" err="1">
                <a:solidFill>
                  <a:srgbClr val="FF0000"/>
                </a:solidFill>
              </a:rPr>
              <a:t>What</a:t>
            </a:r>
            <a:r>
              <a:rPr lang="tr-TR" sz="2400" dirty="0"/>
              <a:t> (not </a:t>
            </a:r>
            <a:r>
              <a:rPr lang="tr-TR" sz="2400" dirty="0" err="1"/>
              <a:t>Why</a:t>
            </a:r>
            <a:r>
              <a:rPr lang="tr-TR" sz="2400" dirty="0"/>
              <a:t>) </a:t>
            </a:r>
            <a:r>
              <a:rPr lang="tr-TR" sz="2400" dirty="0" err="1"/>
              <a:t>so</a:t>
            </a:r>
            <a:r>
              <a:rPr lang="tr-TR" sz="2400" dirty="0"/>
              <a:t> </a:t>
            </a:r>
            <a:r>
              <a:rPr lang="tr-TR" sz="2400" dirty="0" err="1"/>
              <a:t>you</a:t>
            </a:r>
            <a:r>
              <a:rPr lang="tr-TR" sz="2400" dirty="0"/>
              <a:t> </a:t>
            </a:r>
            <a:r>
              <a:rPr lang="tr-TR" sz="2400" dirty="0" err="1"/>
              <a:t>suggest</a:t>
            </a:r>
            <a:r>
              <a:rPr lang="tr-TR" sz="2400" dirty="0"/>
              <a:t> </a:t>
            </a:r>
            <a:r>
              <a:rPr lang="tr-TR" sz="2400" dirty="0" err="1"/>
              <a:t>exploration</a:t>
            </a:r>
            <a:endParaRPr lang="tr-TR" sz="2400" dirty="0"/>
          </a:p>
          <a:p>
            <a:pPr lvl="1"/>
            <a:r>
              <a:rPr lang="tr-TR" sz="2400" dirty="0"/>
              <a:t>B) </a:t>
            </a:r>
            <a:r>
              <a:rPr lang="tr-TR" sz="2400" dirty="0" err="1"/>
              <a:t>Specify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central</a:t>
            </a:r>
            <a:r>
              <a:rPr lang="tr-TR" sz="2400" dirty="0"/>
              <a:t> </a:t>
            </a:r>
            <a:r>
              <a:rPr lang="tr-TR" sz="2400" dirty="0" err="1"/>
              <a:t>phenomenon</a:t>
            </a:r>
            <a:endParaRPr lang="tr-TR" sz="2400" dirty="0"/>
          </a:p>
          <a:p>
            <a:pPr lvl="1"/>
            <a:r>
              <a:rPr lang="tr-TR" sz="2400" dirty="0"/>
              <a:t>C) </a:t>
            </a:r>
            <a:r>
              <a:rPr lang="tr-TR" sz="2400" dirty="0" err="1"/>
              <a:t>Identify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participants</a:t>
            </a:r>
            <a:endParaRPr lang="tr-TR" sz="2400" dirty="0"/>
          </a:p>
          <a:p>
            <a:pPr lvl="1"/>
            <a:r>
              <a:rPr lang="tr-TR" sz="2400" dirty="0"/>
              <a:t>D) </a:t>
            </a:r>
            <a:r>
              <a:rPr lang="tr-TR" sz="2400" dirty="0" err="1"/>
              <a:t>Mention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resarch</a:t>
            </a:r>
            <a:r>
              <a:rPr lang="tr-TR" sz="2400" dirty="0"/>
              <a:t> site</a:t>
            </a:r>
          </a:p>
        </p:txBody>
      </p:sp>
    </p:spTree>
    <p:extLst>
      <p:ext uri="{BB962C8B-B14F-4D97-AF65-F5344CB8AC3E}">
        <p14:creationId xmlns:p14="http://schemas.microsoft.com/office/powerpoint/2010/main" val="27066290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>
            <a:extLst>
              <a:ext uri="{FF2B5EF4-FFF2-40B4-BE49-F238E27FC236}">
                <a16:creationId xmlns:a16="http://schemas.microsoft.com/office/drawing/2014/main" id="{F065DA9A-0E17-7FB5-CA71-0E7E6A31A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8685" y="208807"/>
            <a:ext cx="9601200" cy="892629"/>
          </a:xfrm>
        </p:spPr>
        <p:txBody>
          <a:bodyPr/>
          <a:lstStyle/>
          <a:p>
            <a:pPr algn="ctr"/>
            <a:r>
              <a:rPr lang="tr-TR" b="1" dirty="0"/>
              <a:t>Some </a:t>
            </a:r>
            <a:r>
              <a:rPr lang="tr-TR" b="1" dirty="0" err="1"/>
              <a:t>Poor</a:t>
            </a:r>
            <a:r>
              <a:rPr lang="tr-TR" b="1" dirty="0"/>
              <a:t> </a:t>
            </a:r>
            <a:r>
              <a:rPr lang="tr-TR" b="1" dirty="0" err="1"/>
              <a:t>Examples</a:t>
            </a:r>
            <a:endParaRPr lang="tr-TR" b="1" dirty="0"/>
          </a:p>
        </p:txBody>
      </p:sp>
      <p:graphicFrame>
        <p:nvGraphicFramePr>
          <p:cNvPr id="5" name="İçerik Yer Tutucusu 4">
            <a:extLst>
              <a:ext uri="{FF2B5EF4-FFF2-40B4-BE49-F238E27FC236}">
                <a16:creationId xmlns:a16="http://schemas.microsoft.com/office/drawing/2014/main" id="{138D72CA-F02E-D357-1DC2-9C2E09544D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9380867"/>
              </p:ext>
            </p:extLst>
          </p:nvPr>
        </p:nvGraphicFramePr>
        <p:xfrm>
          <a:off x="1257301" y="1053367"/>
          <a:ext cx="10564584" cy="634883"/>
        </p:xfrm>
        <a:graphic>
          <a:graphicData uri="http://schemas.openxmlformats.org/drawingml/2006/table">
            <a:tbl>
              <a:tblPr firstRow="1" bandRow="1"/>
              <a:tblGrid>
                <a:gridCol w="2216449">
                  <a:extLst>
                    <a:ext uri="{9D8B030D-6E8A-4147-A177-3AD203B41FA5}">
                      <a16:colId xmlns:a16="http://schemas.microsoft.com/office/drawing/2014/main" val="2055349231"/>
                    </a:ext>
                  </a:extLst>
                </a:gridCol>
                <a:gridCol w="3492652">
                  <a:extLst>
                    <a:ext uri="{9D8B030D-6E8A-4147-A177-3AD203B41FA5}">
                      <a16:colId xmlns:a16="http://schemas.microsoft.com/office/drawing/2014/main" val="986861033"/>
                    </a:ext>
                  </a:extLst>
                </a:gridCol>
                <a:gridCol w="4855483">
                  <a:extLst>
                    <a:ext uri="{9D8B030D-6E8A-4147-A177-3AD203B41FA5}">
                      <a16:colId xmlns:a16="http://schemas.microsoft.com/office/drawing/2014/main" val="1082592703"/>
                    </a:ext>
                  </a:extLst>
                </a:gridCol>
              </a:tblGrid>
              <a:tr h="6348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Problems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360" marR="8636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8D8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Poor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360" marR="8636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8D8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Better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360" marR="8636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8D8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431050"/>
                  </a:ext>
                </a:extLst>
              </a:tr>
            </a:tbl>
          </a:graphicData>
        </a:graphic>
      </p:graphicFrame>
      <p:graphicFrame>
        <p:nvGraphicFramePr>
          <p:cNvPr id="6" name="Tablo 5">
            <a:extLst>
              <a:ext uri="{FF2B5EF4-FFF2-40B4-BE49-F238E27FC236}">
                <a16:creationId xmlns:a16="http://schemas.microsoft.com/office/drawing/2014/main" id="{920840AB-CDE6-975B-D17C-33CD9603BD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301108"/>
              </p:ext>
            </p:extLst>
          </p:nvPr>
        </p:nvGraphicFramePr>
        <p:xfrm>
          <a:off x="1257300" y="1818728"/>
          <a:ext cx="10564585" cy="1248156"/>
        </p:xfrm>
        <a:graphic>
          <a:graphicData uri="http://schemas.openxmlformats.org/drawingml/2006/table">
            <a:tbl>
              <a:tblPr firstRow="1" bandRow="1"/>
              <a:tblGrid>
                <a:gridCol w="2216450">
                  <a:extLst>
                    <a:ext uri="{9D8B030D-6E8A-4147-A177-3AD203B41FA5}">
                      <a16:colId xmlns:a16="http://schemas.microsoft.com/office/drawing/2014/main" val="1808047791"/>
                    </a:ext>
                  </a:extLst>
                </a:gridCol>
                <a:gridCol w="3492652">
                  <a:extLst>
                    <a:ext uri="{9D8B030D-6E8A-4147-A177-3AD203B41FA5}">
                      <a16:colId xmlns:a16="http://schemas.microsoft.com/office/drawing/2014/main" val="549508037"/>
                    </a:ext>
                  </a:extLst>
                </a:gridCol>
                <a:gridCol w="4855483">
                  <a:extLst>
                    <a:ext uri="{9D8B030D-6E8A-4147-A177-3AD203B41FA5}">
                      <a16:colId xmlns:a16="http://schemas.microsoft.com/office/drawing/2014/main" val="2378960029"/>
                    </a:ext>
                  </a:extLst>
                </a:gridCol>
              </a:tblGrid>
              <a:tr h="6292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Too</a:t>
                      </a: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General</a:t>
                      </a:r>
                    </a:p>
                  </a:txBody>
                  <a:tcPr marL="86360" marR="8636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is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going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on here?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360" marR="8636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is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process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being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used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by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general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education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committee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at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liberal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arts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school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360" marR="8636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507675"/>
                  </a:ext>
                </a:extLst>
              </a:tr>
            </a:tbl>
          </a:graphicData>
        </a:graphic>
      </p:graphicFrame>
      <p:graphicFrame>
        <p:nvGraphicFramePr>
          <p:cNvPr id="7" name="İçerik Yer Tutucusu 8">
            <a:extLst>
              <a:ext uri="{FF2B5EF4-FFF2-40B4-BE49-F238E27FC236}">
                <a16:creationId xmlns:a16="http://schemas.microsoft.com/office/drawing/2014/main" id="{3BEA0681-0339-A7D1-1849-CC0AE5C9B8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4744621"/>
              </p:ext>
            </p:extLst>
          </p:nvPr>
        </p:nvGraphicFramePr>
        <p:xfrm>
          <a:off x="1257299" y="3197362"/>
          <a:ext cx="10564585" cy="1639507"/>
        </p:xfrm>
        <a:graphic>
          <a:graphicData uri="http://schemas.openxmlformats.org/drawingml/2006/table">
            <a:tbl>
              <a:tblPr firstRow="1" bandRow="1"/>
              <a:tblGrid>
                <a:gridCol w="2216450">
                  <a:extLst>
                    <a:ext uri="{9D8B030D-6E8A-4147-A177-3AD203B41FA5}">
                      <a16:colId xmlns:a16="http://schemas.microsoft.com/office/drawing/2014/main" val="3950742214"/>
                    </a:ext>
                  </a:extLst>
                </a:gridCol>
                <a:gridCol w="3492652">
                  <a:extLst>
                    <a:ext uri="{9D8B030D-6E8A-4147-A177-3AD203B41FA5}">
                      <a16:colId xmlns:a16="http://schemas.microsoft.com/office/drawing/2014/main" val="2485603885"/>
                    </a:ext>
                  </a:extLst>
                </a:gridCol>
                <a:gridCol w="4855483">
                  <a:extLst>
                    <a:ext uri="{9D8B030D-6E8A-4147-A177-3AD203B41FA5}">
                      <a16:colId xmlns:a16="http://schemas.microsoft.com/office/drawing/2014/main" val="3557201739"/>
                    </a:ext>
                  </a:extLst>
                </a:gridCol>
              </a:tblGrid>
              <a:tr h="6521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Too</a:t>
                      </a: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Focused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360" marR="8636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did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committee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make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curriculum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decision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about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course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on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environment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360" marR="8636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is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process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curriculum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committee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making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decisions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about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courses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360" marR="8636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406368"/>
                  </a:ext>
                </a:extLst>
              </a:tr>
            </a:tbl>
          </a:graphicData>
        </a:graphic>
      </p:graphicFrame>
      <p:graphicFrame>
        <p:nvGraphicFramePr>
          <p:cNvPr id="8" name="Tablo 7">
            <a:extLst>
              <a:ext uri="{FF2B5EF4-FFF2-40B4-BE49-F238E27FC236}">
                <a16:creationId xmlns:a16="http://schemas.microsoft.com/office/drawing/2014/main" id="{58696D6B-6C90-00DC-0EC6-C7B87231C4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4047007"/>
              </p:ext>
            </p:extLst>
          </p:nvPr>
        </p:nvGraphicFramePr>
        <p:xfrm>
          <a:off x="1257300" y="4967347"/>
          <a:ext cx="10564584" cy="1639507"/>
        </p:xfrm>
        <a:graphic>
          <a:graphicData uri="http://schemas.openxmlformats.org/drawingml/2006/table">
            <a:tbl>
              <a:tblPr firstRow="1" bandRow="1"/>
              <a:tblGrid>
                <a:gridCol w="2216450">
                  <a:extLst>
                    <a:ext uri="{9D8B030D-6E8A-4147-A177-3AD203B41FA5}">
                      <a16:colId xmlns:a16="http://schemas.microsoft.com/office/drawing/2014/main" val="2157484532"/>
                    </a:ext>
                  </a:extLst>
                </a:gridCol>
                <a:gridCol w="3492652">
                  <a:extLst>
                    <a:ext uri="{9D8B030D-6E8A-4147-A177-3AD203B41FA5}">
                      <a16:colId xmlns:a16="http://schemas.microsoft.com/office/drawing/2014/main" val="3310654178"/>
                    </a:ext>
                  </a:extLst>
                </a:gridCol>
                <a:gridCol w="4855482">
                  <a:extLst>
                    <a:ext uri="{9D8B030D-6E8A-4147-A177-3AD203B41FA5}">
                      <a16:colId xmlns:a16="http://schemas.microsoft.com/office/drawing/2014/main" val="1727860019"/>
                    </a:ext>
                  </a:extLst>
                </a:gridCol>
              </a:tblGrid>
              <a:tr h="7658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b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Too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laden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with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assumptions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360" marR="8636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did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curriculum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committee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address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its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alienation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from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college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administration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360" marR="8636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was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role of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college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administration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curriculum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committee’s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deliberations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360" marR="8636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047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6910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>
            <a:extLst>
              <a:ext uri="{FF2B5EF4-FFF2-40B4-BE49-F238E27FC236}">
                <a16:creationId xmlns:a16="http://schemas.microsoft.com/office/drawing/2014/main" id="{CD7F84FE-978A-AD80-A617-E6DF3728B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/>
          <a:p>
            <a:pPr algn="ctr"/>
            <a:r>
              <a:rPr lang="tr-TR" b="1" dirty="0" err="1"/>
              <a:t>Subquestions</a:t>
            </a:r>
            <a:endParaRPr lang="tr-TR" b="1" dirty="0"/>
          </a:p>
        </p:txBody>
      </p:sp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id="{8D43FA77-C90A-BA9A-2C71-31476F5E04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581400"/>
          </a:xfrm>
        </p:spPr>
        <p:txBody>
          <a:bodyPr>
            <a:normAutofit/>
          </a:bodyPr>
          <a:lstStyle/>
          <a:p>
            <a:r>
              <a:rPr lang="tr-TR" sz="2400" dirty="0" err="1"/>
              <a:t>Subquestions</a:t>
            </a:r>
            <a:r>
              <a:rPr lang="tr-TR" sz="2400" dirty="0"/>
              <a:t> </a:t>
            </a:r>
            <a:r>
              <a:rPr lang="tr-TR" sz="2400" dirty="0" err="1"/>
              <a:t>refine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central</a:t>
            </a:r>
            <a:r>
              <a:rPr lang="tr-TR" sz="2400" dirty="0"/>
              <a:t> </a:t>
            </a:r>
            <a:r>
              <a:rPr lang="tr-TR" sz="2400" dirty="0" err="1"/>
              <a:t>question</a:t>
            </a:r>
            <a:r>
              <a:rPr lang="tr-TR" sz="2400" dirty="0"/>
              <a:t> </a:t>
            </a:r>
            <a:r>
              <a:rPr lang="tr-TR" sz="2400" dirty="0" err="1"/>
              <a:t>into</a:t>
            </a:r>
            <a:r>
              <a:rPr lang="tr-TR" sz="2400" dirty="0"/>
              <a:t> </a:t>
            </a:r>
            <a:r>
              <a:rPr lang="tr-TR" sz="2400" dirty="0" err="1"/>
              <a:t>subquestions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be </a:t>
            </a:r>
            <a:r>
              <a:rPr lang="tr-TR" sz="2400" dirty="0" err="1"/>
              <a:t>addressed</a:t>
            </a:r>
            <a:endParaRPr lang="tr-TR" sz="2400" dirty="0"/>
          </a:p>
          <a:p>
            <a:endParaRPr lang="tr-TR" sz="2400" dirty="0"/>
          </a:p>
          <a:p>
            <a:r>
              <a:rPr lang="tr-TR" sz="2400" dirty="0" err="1"/>
              <a:t>Like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central</a:t>
            </a:r>
            <a:r>
              <a:rPr lang="tr-TR" sz="2400" dirty="0"/>
              <a:t> </a:t>
            </a:r>
            <a:r>
              <a:rPr lang="tr-TR" sz="2400" dirty="0" err="1"/>
              <a:t>question</a:t>
            </a:r>
            <a:r>
              <a:rPr lang="tr-TR" sz="2400" dirty="0"/>
              <a:t>, </a:t>
            </a:r>
            <a:r>
              <a:rPr lang="tr-TR" sz="2400" dirty="0" err="1"/>
              <a:t>they</a:t>
            </a:r>
            <a:r>
              <a:rPr lang="tr-TR" sz="2400" dirty="0"/>
              <a:t> </a:t>
            </a:r>
            <a:r>
              <a:rPr lang="tr-TR" sz="2400" dirty="0" err="1"/>
              <a:t>are</a:t>
            </a:r>
            <a:r>
              <a:rPr lang="tr-TR" sz="2400" dirty="0"/>
              <a:t> </a:t>
            </a:r>
            <a:r>
              <a:rPr lang="tr-TR" sz="2400" dirty="0" err="1"/>
              <a:t>open-ended</a:t>
            </a:r>
            <a:r>
              <a:rPr lang="tr-TR" sz="2400" dirty="0"/>
              <a:t>, </a:t>
            </a:r>
            <a:r>
              <a:rPr lang="tr-TR" sz="2400" dirty="0" err="1"/>
              <a:t>emerging</a:t>
            </a:r>
            <a:r>
              <a:rPr lang="tr-TR" sz="2400" dirty="0"/>
              <a:t>, </a:t>
            </a:r>
            <a:r>
              <a:rPr lang="tr-TR" sz="2400" dirty="0" err="1"/>
              <a:t>neutral</a:t>
            </a:r>
            <a:r>
              <a:rPr lang="tr-TR" sz="2400" dirty="0"/>
              <a:t>,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few</a:t>
            </a:r>
            <a:r>
              <a:rPr lang="tr-TR" sz="2400" dirty="0"/>
              <a:t> in </a:t>
            </a:r>
            <a:r>
              <a:rPr lang="tr-TR" sz="2400" dirty="0" err="1"/>
              <a:t>number</a:t>
            </a:r>
            <a:endParaRPr lang="tr-TR" sz="2400" dirty="0"/>
          </a:p>
          <a:p>
            <a:endParaRPr lang="tr-TR" sz="2400" dirty="0"/>
          </a:p>
          <a:p>
            <a:r>
              <a:rPr lang="tr-TR" sz="2400" dirty="0" err="1"/>
              <a:t>They</a:t>
            </a:r>
            <a:r>
              <a:rPr lang="tr-TR" sz="2400" dirty="0"/>
              <a:t> </a:t>
            </a:r>
            <a:r>
              <a:rPr lang="tr-TR" sz="2400" dirty="0" err="1"/>
              <a:t>provide</a:t>
            </a:r>
            <a:r>
              <a:rPr lang="tr-TR" sz="2400" dirty="0"/>
              <a:t> </a:t>
            </a:r>
            <a:r>
              <a:rPr lang="tr-TR" sz="2400" dirty="0" err="1"/>
              <a:t>greater</a:t>
            </a:r>
            <a:r>
              <a:rPr lang="tr-TR" sz="2400" dirty="0"/>
              <a:t> </a:t>
            </a:r>
            <a:r>
              <a:rPr lang="tr-TR" sz="2400" dirty="0" err="1"/>
              <a:t>specificity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questions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8876658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>
            <a:extLst>
              <a:ext uri="{FF2B5EF4-FFF2-40B4-BE49-F238E27FC236}">
                <a16:creationId xmlns:a16="http://schemas.microsoft.com/office/drawing/2014/main" id="{AD89C5C7-ADC6-82CE-A021-31711DBF7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16429"/>
          </a:xfrm>
        </p:spPr>
        <p:txBody>
          <a:bodyPr/>
          <a:lstStyle/>
          <a:p>
            <a:pPr algn="ctr"/>
            <a:r>
              <a:rPr lang="tr-TR" b="1" dirty="0" err="1"/>
              <a:t>Sample</a:t>
            </a:r>
            <a:r>
              <a:rPr lang="tr-TR" b="1" dirty="0"/>
              <a:t> </a:t>
            </a:r>
            <a:r>
              <a:rPr lang="tr-TR" b="1" dirty="0" err="1"/>
              <a:t>Subquestions</a:t>
            </a:r>
            <a:endParaRPr lang="tr-TR" b="1" dirty="0"/>
          </a:p>
        </p:txBody>
      </p:sp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id="{DEF18A22-1836-2A84-02A7-219A5BBDA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06575"/>
            <a:ext cx="9601200" cy="4060825"/>
          </a:xfrm>
        </p:spPr>
        <p:txBody>
          <a:bodyPr>
            <a:normAutofit/>
          </a:bodyPr>
          <a:lstStyle/>
          <a:p>
            <a:r>
              <a:rPr lang="tr-TR" sz="2400" dirty="0"/>
              <a:t>Central </a:t>
            </a:r>
            <a:r>
              <a:rPr lang="tr-TR" sz="2400" dirty="0" err="1"/>
              <a:t>Question</a:t>
            </a:r>
            <a:r>
              <a:rPr lang="tr-TR" sz="2400" dirty="0"/>
              <a:t>: </a:t>
            </a:r>
            <a:r>
              <a:rPr lang="tr-TR" sz="2400" dirty="0" err="1"/>
              <a:t>What</a:t>
            </a:r>
            <a:r>
              <a:rPr lang="tr-TR" sz="2400" dirty="0"/>
              <a:t> is self-</a:t>
            </a:r>
            <a:r>
              <a:rPr lang="tr-TR" sz="2400" dirty="0" err="1"/>
              <a:t>esteem</a:t>
            </a:r>
            <a:r>
              <a:rPr lang="tr-TR" sz="2400" dirty="0"/>
              <a:t> </a:t>
            </a:r>
            <a:r>
              <a:rPr lang="tr-TR" sz="2400" dirty="0" err="1"/>
              <a:t>for</a:t>
            </a:r>
            <a:r>
              <a:rPr lang="tr-TR" sz="2400" dirty="0"/>
              <a:t> </a:t>
            </a:r>
            <a:r>
              <a:rPr lang="tr-TR" sz="2400" dirty="0" err="1"/>
              <a:t>high</a:t>
            </a:r>
            <a:r>
              <a:rPr lang="tr-TR" sz="2400" dirty="0"/>
              <a:t> </a:t>
            </a:r>
            <a:r>
              <a:rPr lang="tr-TR" sz="2400" dirty="0" err="1"/>
              <a:t>school</a:t>
            </a:r>
            <a:r>
              <a:rPr lang="tr-TR" sz="2400" dirty="0"/>
              <a:t> </a:t>
            </a:r>
            <a:r>
              <a:rPr lang="tr-TR" sz="2400" dirty="0" err="1"/>
              <a:t>students</a:t>
            </a:r>
            <a:r>
              <a:rPr lang="tr-TR" sz="2400" dirty="0"/>
              <a:t>?</a:t>
            </a:r>
          </a:p>
          <a:p>
            <a:endParaRPr lang="tr-TR" sz="2400" dirty="0"/>
          </a:p>
          <a:p>
            <a:r>
              <a:rPr lang="tr-TR" sz="2400" dirty="0" err="1"/>
              <a:t>Subquestions</a:t>
            </a:r>
            <a:r>
              <a:rPr lang="tr-TR" sz="2400" dirty="0"/>
              <a:t>: </a:t>
            </a:r>
          </a:p>
          <a:p>
            <a:pPr lvl="1"/>
            <a:r>
              <a:rPr lang="tr-TR" sz="2400" dirty="0"/>
              <a:t>1. </a:t>
            </a:r>
            <a:r>
              <a:rPr lang="tr-TR" sz="2400" dirty="0" err="1"/>
              <a:t>What</a:t>
            </a:r>
            <a:r>
              <a:rPr lang="tr-TR" sz="2400" dirty="0"/>
              <a:t> is self-</a:t>
            </a:r>
            <a:r>
              <a:rPr lang="tr-TR" sz="2400" dirty="0" err="1"/>
              <a:t>esteem</a:t>
            </a:r>
            <a:r>
              <a:rPr lang="tr-TR" sz="2400" dirty="0"/>
              <a:t> as </a:t>
            </a:r>
            <a:r>
              <a:rPr lang="tr-TR" sz="2400" dirty="0" err="1"/>
              <a:t>seen</a:t>
            </a:r>
            <a:r>
              <a:rPr lang="tr-TR" sz="2400" dirty="0"/>
              <a:t> </a:t>
            </a:r>
            <a:r>
              <a:rPr lang="tr-TR" sz="2400" dirty="0" err="1"/>
              <a:t>through</a:t>
            </a:r>
            <a:r>
              <a:rPr lang="tr-TR" sz="2400" dirty="0"/>
              <a:t> </a:t>
            </a:r>
            <a:r>
              <a:rPr lang="tr-TR" sz="2400" dirty="0" err="1"/>
              <a:t>friends</a:t>
            </a:r>
            <a:r>
              <a:rPr lang="tr-TR" sz="2400" dirty="0"/>
              <a:t>?</a:t>
            </a:r>
          </a:p>
          <a:p>
            <a:pPr lvl="1"/>
            <a:r>
              <a:rPr lang="tr-TR" sz="2400" dirty="0"/>
              <a:t>2. </a:t>
            </a:r>
            <a:r>
              <a:rPr lang="tr-TR" sz="2400" dirty="0" err="1"/>
              <a:t>What</a:t>
            </a:r>
            <a:r>
              <a:rPr lang="tr-TR" sz="2400" dirty="0"/>
              <a:t> is self-</a:t>
            </a:r>
            <a:r>
              <a:rPr lang="tr-TR" sz="2400" dirty="0" err="1"/>
              <a:t>esteem</a:t>
            </a:r>
            <a:r>
              <a:rPr lang="tr-TR" sz="2400" dirty="0"/>
              <a:t> </a:t>
            </a:r>
            <a:r>
              <a:rPr lang="tr-TR" sz="2400" dirty="0" err="1"/>
              <a:t>for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participant’s</a:t>
            </a:r>
            <a:r>
              <a:rPr lang="tr-TR" sz="2400" dirty="0"/>
              <a:t> </a:t>
            </a:r>
            <a:r>
              <a:rPr lang="tr-TR" sz="2400" dirty="0" err="1"/>
              <a:t>family</a:t>
            </a:r>
            <a:r>
              <a:rPr lang="tr-TR" sz="2400" dirty="0"/>
              <a:t>?</a:t>
            </a:r>
          </a:p>
          <a:p>
            <a:pPr lvl="1"/>
            <a:r>
              <a:rPr lang="tr-TR" sz="2400" dirty="0"/>
              <a:t>3. </a:t>
            </a:r>
            <a:r>
              <a:rPr lang="tr-TR" sz="2400" dirty="0" err="1"/>
              <a:t>What</a:t>
            </a:r>
            <a:r>
              <a:rPr lang="tr-TR" sz="2400" dirty="0"/>
              <a:t> is self-</a:t>
            </a:r>
            <a:r>
              <a:rPr lang="tr-TR" sz="2400" dirty="0" err="1"/>
              <a:t>esteem</a:t>
            </a:r>
            <a:r>
              <a:rPr lang="tr-TR" sz="2400" dirty="0"/>
              <a:t> as </a:t>
            </a:r>
            <a:r>
              <a:rPr lang="tr-TR" sz="2400" dirty="0" err="1"/>
              <a:t>experienced</a:t>
            </a:r>
            <a:r>
              <a:rPr lang="tr-TR" sz="2400" dirty="0"/>
              <a:t> in </a:t>
            </a:r>
            <a:r>
              <a:rPr lang="tr-TR" sz="2400" dirty="0" err="1"/>
              <a:t>extracurricular</a:t>
            </a:r>
            <a:r>
              <a:rPr lang="tr-TR" sz="2400" dirty="0"/>
              <a:t> </a:t>
            </a:r>
            <a:r>
              <a:rPr lang="tr-TR" sz="2400" dirty="0" err="1"/>
              <a:t>activities</a:t>
            </a:r>
            <a:r>
              <a:rPr lang="tr-TR" sz="2400" dirty="0"/>
              <a:t> in </a:t>
            </a:r>
            <a:r>
              <a:rPr lang="tr-TR" sz="2400" dirty="0" err="1"/>
              <a:t>school</a:t>
            </a:r>
            <a:r>
              <a:rPr lang="tr-TR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58592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>
            <a:extLst>
              <a:ext uri="{FF2B5EF4-FFF2-40B4-BE49-F238E27FC236}">
                <a16:creationId xmlns:a16="http://schemas.microsoft.com/office/drawing/2014/main" id="{463AC400-1D69-99FB-DDF4-C9562A185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685800"/>
            <a:ext cx="9601200" cy="805543"/>
          </a:xfrm>
        </p:spPr>
        <p:txBody>
          <a:bodyPr/>
          <a:lstStyle/>
          <a:p>
            <a:pPr algn="ctr"/>
            <a:r>
              <a:rPr lang="tr-TR" b="1" dirty="0" err="1"/>
              <a:t>Purpose</a:t>
            </a:r>
            <a:r>
              <a:rPr lang="tr-TR" b="1" dirty="0"/>
              <a:t> Statement</a:t>
            </a:r>
          </a:p>
        </p:txBody>
      </p:sp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id="{60597F66-DADB-83C9-28E8-11A09035F5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654629"/>
            <a:ext cx="10548257" cy="4811485"/>
          </a:xfrm>
        </p:spPr>
        <p:txBody>
          <a:bodyPr>
            <a:noAutofit/>
          </a:bodyPr>
          <a:lstStyle/>
          <a:p>
            <a:r>
              <a:rPr lang="tr-TR" sz="2400" dirty="0"/>
              <a:t>A </a:t>
            </a:r>
            <a:r>
              <a:rPr lang="tr-TR" sz="2400" dirty="0" err="1"/>
              <a:t>purpose</a:t>
            </a:r>
            <a:r>
              <a:rPr lang="tr-TR" sz="2400" dirty="0"/>
              <a:t> </a:t>
            </a:r>
            <a:r>
              <a:rPr lang="tr-TR" sz="2400" dirty="0" err="1"/>
              <a:t>statement</a:t>
            </a:r>
            <a:r>
              <a:rPr lang="tr-TR" sz="2400" dirty="0"/>
              <a:t> </a:t>
            </a:r>
            <a:r>
              <a:rPr lang="tr-TR" sz="2400" dirty="0" err="1"/>
              <a:t>shows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intent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explore</a:t>
            </a:r>
            <a:r>
              <a:rPr lang="tr-TR" sz="2400" dirty="0"/>
              <a:t> </a:t>
            </a:r>
            <a:r>
              <a:rPr lang="tr-TR" sz="2400" dirty="0" err="1"/>
              <a:t>or</a:t>
            </a:r>
            <a:r>
              <a:rPr lang="tr-TR" sz="2400" dirty="0"/>
              <a:t> </a:t>
            </a:r>
            <a:r>
              <a:rPr lang="tr-TR" sz="2400" dirty="0" err="1"/>
              <a:t>understand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central</a:t>
            </a:r>
            <a:r>
              <a:rPr lang="tr-TR" sz="2400" dirty="0"/>
              <a:t> </a:t>
            </a:r>
            <a:r>
              <a:rPr lang="tr-TR" sz="2400" dirty="0" err="1"/>
              <a:t>phenomenon</a:t>
            </a:r>
            <a:r>
              <a:rPr lang="tr-TR" sz="2400" dirty="0"/>
              <a:t>.</a:t>
            </a:r>
          </a:p>
          <a:p>
            <a:endParaRPr lang="tr-TR" sz="2400" dirty="0"/>
          </a:p>
          <a:p>
            <a:r>
              <a:rPr lang="tr-TR" sz="2400" dirty="0" err="1"/>
              <a:t>In</a:t>
            </a:r>
            <a:r>
              <a:rPr lang="tr-TR" sz="2400" dirty="0"/>
              <a:t> a </a:t>
            </a:r>
            <a:r>
              <a:rPr lang="tr-TR" sz="2400" dirty="0" err="1"/>
              <a:t>purpose</a:t>
            </a:r>
            <a:r>
              <a:rPr lang="tr-TR" sz="2400" dirty="0"/>
              <a:t> </a:t>
            </a:r>
            <a:r>
              <a:rPr lang="tr-TR" sz="2400" dirty="0" err="1"/>
              <a:t>statement</a:t>
            </a:r>
            <a:endParaRPr lang="tr-TR" sz="2400" dirty="0"/>
          </a:p>
          <a:p>
            <a:pPr lvl="1"/>
            <a:r>
              <a:rPr lang="tr-TR" sz="2400" dirty="0" err="1"/>
              <a:t>Use</a:t>
            </a:r>
            <a:r>
              <a:rPr lang="tr-TR" sz="2400" dirty="0"/>
              <a:t> </a:t>
            </a:r>
            <a:r>
              <a:rPr lang="tr-TR" sz="2400" dirty="0" err="1"/>
              <a:t>key</a:t>
            </a:r>
            <a:r>
              <a:rPr lang="tr-TR" sz="2400" dirty="0"/>
              <a:t> </a:t>
            </a:r>
            <a:r>
              <a:rPr lang="tr-TR" sz="2400" dirty="0" err="1"/>
              <a:t>identifier</a:t>
            </a:r>
            <a:r>
              <a:rPr lang="tr-TR" sz="2400" dirty="0"/>
              <a:t> </a:t>
            </a:r>
            <a:r>
              <a:rPr lang="tr-TR" sz="2400" dirty="0" err="1"/>
              <a:t>words</a:t>
            </a:r>
            <a:r>
              <a:rPr lang="tr-TR" sz="2400" dirty="0"/>
              <a:t> (</a:t>
            </a:r>
            <a:r>
              <a:rPr lang="tr-TR" sz="2400" dirty="0" err="1"/>
              <a:t>e.g</a:t>
            </a:r>
            <a:r>
              <a:rPr lang="tr-TR" sz="2400" dirty="0"/>
              <a:t>.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purpose</a:t>
            </a:r>
            <a:r>
              <a:rPr lang="tr-TR" sz="2400" dirty="0"/>
              <a:t> of </a:t>
            </a:r>
            <a:r>
              <a:rPr lang="tr-TR" sz="2400" dirty="0" err="1"/>
              <a:t>this</a:t>
            </a:r>
            <a:r>
              <a:rPr lang="tr-TR" sz="2400" dirty="0"/>
              <a:t> </a:t>
            </a:r>
            <a:r>
              <a:rPr lang="tr-TR" sz="2400" dirty="0" err="1"/>
              <a:t>study</a:t>
            </a:r>
            <a:r>
              <a:rPr lang="tr-TR" sz="2400" dirty="0"/>
              <a:t> is…)</a:t>
            </a:r>
          </a:p>
          <a:p>
            <a:pPr lvl="1"/>
            <a:r>
              <a:rPr lang="tr-TR" sz="2400" dirty="0" err="1"/>
              <a:t>Consider</a:t>
            </a:r>
            <a:r>
              <a:rPr lang="tr-TR" sz="2400" dirty="0"/>
              <a:t> </a:t>
            </a:r>
            <a:r>
              <a:rPr lang="tr-TR" sz="2400" dirty="0" err="1"/>
              <a:t>mentioning</a:t>
            </a:r>
            <a:r>
              <a:rPr lang="tr-TR" sz="2400" dirty="0"/>
              <a:t> </a:t>
            </a:r>
            <a:r>
              <a:rPr lang="tr-TR" sz="2400" dirty="0" err="1"/>
              <a:t>that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study</a:t>
            </a:r>
            <a:r>
              <a:rPr lang="tr-TR" sz="2400" dirty="0"/>
              <a:t> is </a:t>
            </a:r>
            <a:r>
              <a:rPr lang="tr-TR" sz="2400" dirty="0" err="1"/>
              <a:t>qualitative</a:t>
            </a:r>
            <a:endParaRPr lang="tr-TR" sz="2400" dirty="0"/>
          </a:p>
          <a:p>
            <a:pPr lvl="1"/>
            <a:r>
              <a:rPr lang="tr-TR" sz="2400" dirty="0" err="1"/>
              <a:t>Indicate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type</a:t>
            </a:r>
            <a:r>
              <a:rPr lang="tr-TR" sz="2400" dirty="0"/>
              <a:t> of </a:t>
            </a:r>
            <a:r>
              <a:rPr lang="tr-TR" sz="2400" dirty="0" err="1"/>
              <a:t>research</a:t>
            </a:r>
            <a:r>
              <a:rPr lang="tr-TR" sz="2400" dirty="0"/>
              <a:t> </a:t>
            </a:r>
            <a:r>
              <a:rPr lang="tr-TR" sz="2400" dirty="0" err="1"/>
              <a:t>design</a:t>
            </a:r>
            <a:endParaRPr lang="tr-TR" sz="2400" dirty="0"/>
          </a:p>
          <a:p>
            <a:pPr lvl="1"/>
            <a:r>
              <a:rPr lang="tr-TR" sz="2400" dirty="0" err="1"/>
              <a:t>State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central</a:t>
            </a:r>
            <a:r>
              <a:rPr lang="tr-TR" sz="2400" dirty="0"/>
              <a:t> </a:t>
            </a:r>
            <a:r>
              <a:rPr lang="tr-TR" sz="2400" dirty="0" err="1"/>
              <a:t>phenomenon</a:t>
            </a:r>
            <a:r>
              <a:rPr lang="tr-TR" sz="2400" dirty="0"/>
              <a:t> </a:t>
            </a:r>
            <a:r>
              <a:rPr lang="tr-TR" sz="2400" dirty="0" err="1"/>
              <a:t>you</a:t>
            </a:r>
            <a:r>
              <a:rPr lang="tr-TR" sz="2400" dirty="0"/>
              <a:t> </a:t>
            </a:r>
            <a:r>
              <a:rPr lang="tr-TR" sz="2400" dirty="0" err="1"/>
              <a:t>want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explore</a:t>
            </a:r>
            <a:endParaRPr lang="tr-TR" sz="2400" dirty="0"/>
          </a:p>
          <a:p>
            <a:pPr lvl="1"/>
            <a:r>
              <a:rPr lang="tr-TR" sz="2400" dirty="0" err="1"/>
              <a:t>Use</a:t>
            </a:r>
            <a:r>
              <a:rPr lang="tr-TR" sz="2400" dirty="0"/>
              <a:t> </a:t>
            </a:r>
            <a:r>
              <a:rPr lang="tr-TR" sz="2400" dirty="0" err="1"/>
              <a:t>words</a:t>
            </a:r>
            <a:r>
              <a:rPr lang="tr-TR" sz="2400" dirty="0"/>
              <a:t> </a:t>
            </a:r>
            <a:r>
              <a:rPr lang="tr-TR" sz="2400" dirty="0" err="1"/>
              <a:t>such</a:t>
            </a:r>
            <a:r>
              <a:rPr lang="tr-TR" sz="2400" dirty="0"/>
              <a:t> as </a:t>
            </a:r>
            <a:r>
              <a:rPr lang="tr-TR" sz="2400" dirty="0" err="1"/>
              <a:t>explore</a:t>
            </a:r>
            <a:r>
              <a:rPr lang="tr-TR" sz="2400" dirty="0"/>
              <a:t>, </a:t>
            </a:r>
            <a:r>
              <a:rPr lang="tr-TR" sz="2400" dirty="0" err="1"/>
              <a:t>discover</a:t>
            </a:r>
            <a:r>
              <a:rPr lang="tr-TR" sz="2400" dirty="0"/>
              <a:t>, </a:t>
            </a:r>
            <a:r>
              <a:rPr lang="tr-TR" sz="2400" dirty="0" err="1"/>
              <a:t>understand</a:t>
            </a:r>
            <a:r>
              <a:rPr lang="tr-TR" sz="2400" dirty="0"/>
              <a:t>,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describe</a:t>
            </a:r>
            <a:endParaRPr lang="tr-TR" sz="2400" dirty="0"/>
          </a:p>
          <a:p>
            <a:pPr lvl="1"/>
            <a:r>
              <a:rPr lang="tr-TR" sz="2400" dirty="0" err="1"/>
              <a:t>Mention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participants</a:t>
            </a:r>
            <a:endParaRPr lang="tr-TR" sz="2400" dirty="0"/>
          </a:p>
          <a:p>
            <a:pPr lvl="1"/>
            <a:r>
              <a:rPr lang="tr-TR" sz="2400" dirty="0" err="1"/>
              <a:t>Refer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research</a:t>
            </a:r>
            <a:r>
              <a:rPr lang="tr-TR" sz="2400" dirty="0"/>
              <a:t> site</a:t>
            </a:r>
          </a:p>
        </p:txBody>
      </p:sp>
    </p:spTree>
    <p:extLst>
      <p:ext uri="{BB962C8B-B14F-4D97-AF65-F5344CB8AC3E}">
        <p14:creationId xmlns:p14="http://schemas.microsoft.com/office/powerpoint/2010/main" val="731853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>
            <a:extLst>
              <a:ext uri="{FF2B5EF4-FFF2-40B4-BE49-F238E27FC236}">
                <a16:creationId xmlns:a16="http://schemas.microsoft.com/office/drawing/2014/main" id="{3E9E2265-91FE-A307-2EA6-CA8972069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/>
          <a:p>
            <a:pPr algn="ctr"/>
            <a:r>
              <a:rPr lang="tr-TR" b="1" dirty="0"/>
              <a:t>A </a:t>
            </a:r>
            <a:r>
              <a:rPr lang="tr-TR" b="1" dirty="0" err="1"/>
              <a:t>sample</a:t>
            </a:r>
            <a:r>
              <a:rPr lang="tr-TR" b="1" dirty="0"/>
              <a:t> </a:t>
            </a:r>
            <a:r>
              <a:rPr lang="tr-TR" b="1" dirty="0" err="1"/>
              <a:t>purpose</a:t>
            </a:r>
            <a:r>
              <a:rPr lang="tr-TR" b="1" dirty="0"/>
              <a:t> </a:t>
            </a:r>
            <a:r>
              <a:rPr lang="tr-TR" b="1" dirty="0" err="1"/>
              <a:t>statement</a:t>
            </a:r>
            <a:endParaRPr lang="tr-TR" b="1" dirty="0"/>
          </a:p>
        </p:txBody>
      </p:sp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id="{6711A24C-0A3C-C771-1F55-FD704DE320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699"/>
            <a:ext cx="9601200" cy="4174671"/>
          </a:xfrm>
        </p:spPr>
        <p:txBody>
          <a:bodyPr>
            <a:normAutofit/>
          </a:bodyPr>
          <a:lstStyle/>
          <a:p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purpose</a:t>
            </a:r>
            <a:r>
              <a:rPr lang="tr-TR" sz="2400" dirty="0"/>
              <a:t> of </a:t>
            </a:r>
            <a:r>
              <a:rPr lang="tr-TR" sz="2400" dirty="0" err="1"/>
              <a:t>this</a:t>
            </a:r>
            <a:r>
              <a:rPr lang="tr-TR" sz="2400" dirty="0"/>
              <a:t> </a:t>
            </a:r>
            <a:r>
              <a:rPr lang="tr-TR" sz="2400" dirty="0" err="1"/>
              <a:t>qualitative</a:t>
            </a:r>
            <a:r>
              <a:rPr lang="tr-TR" sz="2400" dirty="0"/>
              <a:t> </a:t>
            </a:r>
            <a:r>
              <a:rPr lang="tr-TR" sz="2400" dirty="0" err="1"/>
              <a:t>study</a:t>
            </a:r>
            <a:r>
              <a:rPr lang="tr-TR" sz="2400" dirty="0"/>
              <a:t> is </a:t>
            </a:r>
            <a:r>
              <a:rPr lang="tr-TR" sz="2400" dirty="0" err="1"/>
              <a:t>to</a:t>
            </a:r>
            <a:r>
              <a:rPr lang="tr-TR" sz="2400" dirty="0"/>
              <a:t> (</a:t>
            </a:r>
            <a:r>
              <a:rPr lang="tr-TR" sz="2400" dirty="0" err="1"/>
              <a:t>explore</a:t>
            </a:r>
            <a:r>
              <a:rPr lang="tr-TR" sz="2400" dirty="0"/>
              <a:t>/</a:t>
            </a:r>
            <a:r>
              <a:rPr lang="tr-TR" sz="2400" dirty="0" err="1"/>
              <a:t>discover</a:t>
            </a:r>
            <a:r>
              <a:rPr lang="tr-TR" sz="2400" dirty="0"/>
              <a:t>…) (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central</a:t>
            </a:r>
            <a:r>
              <a:rPr lang="tr-TR" sz="2400" dirty="0"/>
              <a:t> </a:t>
            </a:r>
            <a:r>
              <a:rPr lang="tr-TR" sz="2400" dirty="0" err="1"/>
              <a:t>phenomenon</a:t>
            </a:r>
            <a:r>
              <a:rPr lang="tr-TR" sz="2400" dirty="0"/>
              <a:t>) </a:t>
            </a:r>
            <a:r>
              <a:rPr lang="tr-TR" sz="2400" dirty="0" err="1"/>
              <a:t>for</a:t>
            </a:r>
            <a:r>
              <a:rPr lang="tr-TR" sz="2400" dirty="0"/>
              <a:t> (</a:t>
            </a:r>
            <a:r>
              <a:rPr lang="tr-TR" sz="2400" dirty="0" err="1"/>
              <a:t>participants</a:t>
            </a:r>
            <a:r>
              <a:rPr lang="tr-TR" sz="2400" dirty="0"/>
              <a:t>) at (</a:t>
            </a:r>
            <a:r>
              <a:rPr lang="tr-TR" sz="2400" dirty="0" err="1"/>
              <a:t>research</a:t>
            </a:r>
            <a:r>
              <a:rPr lang="tr-TR" sz="2400" dirty="0"/>
              <a:t> site)</a:t>
            </a:r>
          </a:p>
          <a:p>
            <a:endParaRPr lang="tr-TR" sz="2400" dirty="0"/>
          </a:p>
          <a:p>
            <a:r>
              <a:rPr lang="tr-TR" sz="2400" dirty="0" err="1"/>
              <a:t>E.g</a:t>
            </a:r>
            <a:r>
              <a:rPr lang="tr-TR" sz="2400" dirty="0"/>
              <a:t>.</a:t>
            </a:r>
          </a:p>
          <a:p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purpose</a:t>
            </a:r>
            <a:r>
              <a:rPr lang="tr-TR" sz="2400" dirty="0"/>
              <a:t> of </a:t>
            </a:r>
            <a:r>
              <a:rPr lang="tr-TR" sz="2400" dirty="0" err="1"/>
              <a:t>this</a:t>
            </a:r>
            <a:r>
              <a:rPr lang="tr-TR" sz="2400" dirty="0"/>
              <a:t> </a:t>
            </a:r>
            <a:r>
              <a:rPr lang="tr-TR" sz="2400" dirty="0" err="1"/>
              <a:t>qualitative</a:t>
            </a:r>
            <a:r>
              <a:rPr lang="tr-TR" sz="2400" dirty="0"/>
              <a:t> </a:t>
            </a:r>
            <a:r>
              <a:rPr lang="tr-TR" sz="2400" dirty="0" err="1"/>
              <a:t>study</a:t>
            </a:r>
            <a:r>
              <a:rPr lang="tr-TR" sz="2400" dirty="0"/>
              <a:t> is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describe</a:t>
            </a:r>
            <a:r>
              <a:rPr lang="tr-TR" sz="2400" dirty="0"/>
              <a:t> </a:t>
            </a:r>
            <a:r>
              <a:rPr lang="tr-TR" sz="2400" dirty="0" err="1"/>
              <a:t>classroom</a:t>
            </a:r>
            <a:r>
              <a:rPr lang="tr-TR" sz="2400" dirty="0"/>
              <a:t> </a:t>
            </a:r>
            <a:r>
              <a:rPr lang="tr-TR" sz="2400" dirty="0" err="1"/>
              <a:t>learning</a:t>
            </a:r>
            <a:r>
              <a:rPr lang="tr-TR" sz="2400" dirty="0"/>
              <a:t> </a:t>
            </a:r>
            <a:r>
              <a:rPr lang="tr-TR" sz="2400" dirty="0" err="1"/>
              <a:t>using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internet </a:t>
            </a:r>
            <a:r>
              <a:rPr lang="tr-TR" sz="2400" dirty="0" err="1"/>
              <a:t>for</a:t>
            </a:r>
            <a:r>
              <a:rPr lang="tr-TR" sz="2400" dirty="0"/>
              <a:t> </a:t>
            </a:r>
            <a:r>
              <a:rPr lang="tr-TR" sz="2400" dirty="0" err="1"/>
              <a:t>five</a:t>
            </a:r>
            <a:r>
              <a:rPr lang="tr-TR" sz="2400" dirty="0"/>
              <a:t> </a:t>
            </a:r>
            <a:r>
              <a:rPr lang="tr-TR" sz="2400" dirty="0" err="1"/>
              <a:t>high</a:t>
            </a:r>
            <a:r>
              <a:rPr lang="tr-TR" sz="2400" dirty="0"/>
              <a:t> </a:t>
            </a:r>
            <a:r>
              <a:rPr lang="tr-TR" sz="2400" dirty="0" err="1"/>
              <a:t>school</a:t>
            </a:r>
            <a:r>
              <a:rPr lang="tr-TR" sz="2400" dirty="0"/>
              <a:t> </a:t>
            </a:r>
            <a:r>
              <a:rPr lang="tr-TR" sz="2400" dirty="0" err="1"/>
              <a:t>students</a:t>
            </a:r>
            <a:r>
              <a:rPr lang="tr-TR" sz="2400" dirty="0"/>
              <a:t> </a:t>
            </a:r>
            <a:r>
              <a:rPr lang="tr-TR" sz="2400" dirty="0" err="1"/>
              <a:t>participating</a:t>
            </a:r>
            <a:r>
              <a:rPr lang="tr-TR" sz="2400" dirty="0"/>
              <a:t> in a </a:t>
            </a:r>
            <a:r>
              <a:rPr lang="tr-TR" sz="2400" dirty="0" err="1"/>
              <a:t>sign</a:t>
            </a:r>
            <a:r>
              <a:rPr lang="tr-TR" sz="2400" dirty="0"/>
              <a:t> </a:t>
            </a:r>
            <a:r>
              <a:rPr lang="tr-TR" sz="2400" dirty="0" err="1"/>
              <a:t>language</a:t>
            </a:r>
            <a:r>
              <a:rPr lang="tr-TR" sz="2400" dirty="0"/>
              <a:t> </a:t>
            </a:r>
            <a:r>
              <a:rPr lang="tr-TR" sz="2400" dirty="0" err="1"/>
              <a:t>class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465782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BE002700-4954-23CF-84AD-1EE007A07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849086"/>
            <a:ext cx="9601200" cy="5018314"/>
          </a:xfrm>
        </p:spPr>
        <p:txBody>
          <a:bodyPr>
            <a:normAutofit/>
          </a:bodyPr>
          <a:lstStyle/>
          <a:p>
            <a:r>
              <a:rPr lang="tr-TR" sz="2400" dirty="0" err="1"/>
              <a:t>Early</a:t>
            </a:r>
            <a:r>
              <a:rPr lang="tr-TR" sz="2400" dirty="0"/>
              <a:t> </a:t>
            </a:r>
            <a:r>
              <a:rPr lang="tr-TR" sz="2400" dirty="0" err="1"/>
              <a:t>research</a:t>
            </a:r>
            <a:r>
              <a:rPr lang="tr-TR" sz="2400" dirty="0"/>
              <a:t> questions </a:t>
            </a:r>
            <a:r>
              <a:rPr lang="en-US" sz="2400" dirty="0"/>
              <a:t>can help you </a:t>
            </a:r>
            <a:endParaRPr lang="tr-TR" sz="2400" dirty="0"/>
          </a:p>
          <a:p>
            <a:pPr lvl="1"/>
            <a:r>
              <a:rPr lang="en-US" sz="2400" dirty="0"/>
              <a:t>navigate an</a:t>
            </a:r>
            <a:r>
              <a:rPr lang="tr-TR" sz="2400" dirty="0"/>
              <a:t> </a:t>
            </a:r>
            <a:r>
              <a:rPr lang="en-US" sz="2400" dirty="0"/>
              <a:t>unfamiliar research context.</a:t>
            </a:r>
            <a:endParaRPr lang="tr-TR" sz="2400" dirty="0"/>
          </a:p>
          <a:p>
            <a:pPr lvl="1"/>
            <a:r>
              <a:rPr lang="en-US" sz="2400" dirty="0"/>
              <a:t>consider the issue more precisely and rigorously. </a:t>
            </a:r>
            <a:endParaRPr lang="tr-TR" sz="2400" dirty="0"/>
          </a:p>
          <a:p>
            <a:pPr lvl="1"/>
            <a:r>
              <a:rPr lang="en-US" sz="2400" dirty="0"/>
              <a:t>provide an explicit statement of what it is </a:t>
            </a:r>
            <a:r>
              <a:rPr lang="tr-TR" sz="2400" dirty="0" err="1"/>
              <a:t>that</a:t>
            </a:r>
            <a:r>
              <a:rPr lang="tr-TR" sz="2400" dirty="0"/>
              <a:t> </a:t>
            </a:r>
            <a:r>
              <a:rPr lang="tr-TR" sz="2400" dirty="0" err="1"/>
              <a:t>you</a:t>
            </a:r>
            <a:r>
              <a:rPr lang="tr-TR" sz="2400" dirty="0"/>
              <a:t> </a:t>
            </a:r>
            <a:r>
              <a:rPr lang="en-US" sz="2400" dirty="0"/>
              <a:t>want to know</a:t>
            </a:r>
            <a:r>
              <a:rPr lang="tr-TR" sz="2400" dirty="0"/>
              <a:t> </a:t>
            </a:r>
            <a:r>
              <a:rPr lang="en-US" sz="2400" dirty="0"/>
              <a:t>about.</a:t>
            </a:r>
            <a:endParaRPr lang="tr-TR" sz="2400" dirty="0"/>
          </a:p>
          <a:p>
            <a:endParaRPr lang="tr-TR" sz="2400" dirty="0"/>
          </a:p>
          <a:p>
            <a:r>
              <a:rPr lang="tr-TR" sz="2400" dirty="0"/>
              <a:t>Do</a:t>
            </a:r>
            <a:r>
              <a:rPr lang="en-US" sz="2400" dirty="0"/>
              <a:t> not worry too much about whether</a:t>
            </a:r>
            <a:r>
              <a:rPr lang="tr-TR" sz="2400" dirty="0"/>
              <a:t> </a:t>
            </a:r>
            <a:r>
              <a:rPr lang="en-US" sz="2400" dirty="0"/>
              <a:t>your research questions are “right.”</a:t>
            </a:r>
            <a:endParaRPr lang="tr-TR" sz="2400" dirty="0"/>
          </a:p>
          <a:p>
            <a:r>
              <a:rPr lang="en-US" sz="2400" dirty="0"/>
              <a:t>Qualitative research questions</a:t>
            </a:r>
            <a:r>
              <a:rPr lang="tr-TR" sz="2400" dirty="0"/>
              <a:t> </a:t>
            </a:r>
            <a:r>
              <a:rPr lang="en-US" sz="2400" dirty="0"/>
              <a:t>can and should be influenced by the field and are usually modified over time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82563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>
            <a:extLst>
              <a:ext uri="{FF2B5EF4-FFF2-40B4-BE49-F238E27FC236}">
                <a16:creationId xmlns:a16="http://schemas.microsoft.com/office/drawing/2014/main" id="{5A18021D-E755-C133-AB21-7FE82D470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3514"/>
          </a:xfrm>
        </p:spPr>
        <p:txBody>
          <a:bodyPr/>
          <a:lstStyle/>
          <a:p>
            <a:pPr algn="ctr"/>
            <a:r>
              <a:rPr lang="tr-TR" sz="3600" b="1" dirty="0" err="1"/>
              <a:t>Importance</a:t>
            </a:r>
            <a:r>
              <a:rPr lang="tr-TR" sz="3600" b="1" dirty="0"/>
              <a:t> of </a:t>
            </a:r>
            <a:r>
              <a:rPr lang="tr-TR" sz="3600" b="1" dirty="0" err="1"/>
              <a:t>Research</a:t>
            </a:r>
            <a:r>
              <a:rPr lang="tr-TR" sz="3600" b="1" dirty="0"/>
              <a:t> </a:t>
            </a:r>
            <a:r>
              <a:rPr lang="tr-TR" sz="3600" b="1" dirty="0" err="1"/>
              <a:t>Question</a:t>
            </a:r>
            <a:r>
              <a:rPr lang="tr-TR" sz="3600" b="1" dirty="0"/>
              <a:t>(s)</a:t>
            </a:r>
          </a:p>
        </p:txBody>
      </p:sp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id="{817232D8-5576-99FE-2E8C-5AE5A432F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09738"/>
            <a:ext cx="9601200" cy="4157662"/>
          </a:xfrm>
        </p:spPr>
        <p:txBody>
          <a:bodyPr>
            <a:normAutofit/>
          </a:bodyPr>
          <a:lstStyle/>
          <a:p>
            <a:r>
              <a:rPr lang="en-US" sz="2400" dirty="0"/>
              <a:t>Research questions are</a:t>
            </a:r>
            <a:r>
              <a:rPr lang="tr-TR" sz="2400" dirty="0"/>
              <a:t> </a:t>
            </a:r>
            <a:r>
              <a:rPr lang="tr-TR" sz="2400" dirty="0" err="1"/>
              <a:t>crucial</a:t>
            </a:r>
            <a:r>
              <a:rPr lang="tr-TR" sz="2400" dirty="0"/>
              <a:t> </a:t>
            </a:r>
            <a:r>
              <a:rPr lang="tr-TR" sz="2400" dirty="0" err="1"/>
              <a:t>because</a:t>
            </a:r>
            <a:r>
              <a:rPr lang="tr-TR" sz="2400" dirty="0"/>
              <a:t> </a:t>
            </a:r>
            <a:r>
              <a:rPr lang="tr-TR" sz="2400" dirty="0" err="1"/>
              <a:t>they</a:t>
            </a:r>
            <a:r>
              <a:rPr lang="tr-TR" sz="2400" dirty="0"/>
              <a:t> </a:t>
            </a:r>
            <a:r>
              <a:rPr lang="tr-TR" sz="2400" dirty="0" err="1"/>
              <a:t>will</a:t>
            </a:r>
            <a:endParaRPr lang="tr-TR" sz="2400" dirty="0"/>
          </a:p>
          <a:p>
            <a:pPr lvl="1"/>
            <a:r>
              <a:rPr lang="tr-TR" sz="2400" dirty="0" err="1"/>
              <a:t>guide</a:t>
            </a:r>
            <a:r>
              <a:rPr lang="tr-TR" sz="2400" dirty="0"/>
              <a:t> </a:t>
            </a:r>
            <a:r>
              <a:rPr lang="tr-TR" sz="2400" dirty="0" err="1"/>
              <a:t>your</a:t>
            </a:r>
            <a:r>
              <a:rPr lang="tr-TR" sz="2400" dirty="0"/>
              <a:t> </a:t>
            </a:r>
            <a:r>
              <a:rPr lang="tr-TR" sz="2400" dirty="0" err="1"/>
              <a:t>literature</a:t>
            </a:r>
            <a:r>
              <a:rPr lang="tr-TR" sz="2400" dirty="0"/>
              <a:t> </a:t>
            </a:r>
            <a:r>
              <a:rPr lang="tr-TR" sz="2400" dirty="0" err="1"/>
              <a:t>search</a:t>
            </a:r>
            <a:r>
              <a:rPr lang="tr-TR" sz="2400" dirty="0"/>
              <a:t>;</a:t>
            </a:r>
          </a:p>
          <a:p>
            <a:pPr lvl="1"/>
            <a:r>
              <a:rPr lang="en-US" sz="2400" dirty="0"/>
              <a:t>guide your decisions</a:t>
            </a:r>
            <a:r>
              <a:rPr lang="tr-TR" sz="2400" dirty="0"/>
              <a:t> </a:t>
            </a:r>
            <a:r>
              <a:rPr lang="en-US" sz="2400" dirty="0"/>
              <a:t>about the kind of research design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employ</a:t>
            </a:r>
            <a:r>
              <a:rPr lang="tr-TR" sz="2400" dirty="0"/>
              <a:t>;</a:t>
            </a:r>
          </a:p>
          <a:p>
            <a:pPr lvl="1"/>
            <a:r>
              <a:rPr lang="tr-TR" sz="2400" dirty="0" err="1"/>
              <a:t>help</a:t>
            </a:r>
            <a:r>
              <a:rPr lang="en-US" sz="2400" dirty="0"/>
              <a:t> you </a:t>
            </a:r>
            <a:r>
              <a:rPr lang="en-US" sz="2400" dirty="0" err="1"/>
              <a:t>deci</a:t>
            </a:r>
            <a:r>
              <a:rPr lang="tr-TR" sz="2400" dirty="0"/>
              <a:t>de</a:t>
            </a:r>
            <a:r>
              <a:rPr lang="en-US" sz="2400" dirty="0"/>
              <a:t> what data to collect and</a:t>
            </a:r>
            <a:r>
              <a:rPr lang="tr-TR" sz="2400" dirty="0"/>
              <a:t> </a:t>
            </a:r>
            <a:r>
              <a:rPr lang="tr-TR" sz="2400" dirty="0" err="1"/>
              <a:t>from</a:t>
            </a:r>
            <a:r>
              <a:rPr lang="tr-TR" sz="2400" dirty="0"/>
              <a:t> </a:t>
            </a:r>
            <a:r>
              <a:rPr lang="tr-TR" sz="2400" dirty="0" err="1"/>
              <a:t>whom</a:t>
            </a:r>
            <a:r>
              <a:rPr lang="tr-TR" sz="2400" dirty="0"/>
              <a:t>;</a:t>
            </a:r>
          </a:p>
          <a:p>
            <a:pPr lvl="1"/>
            <a:r>
              <a:rPr lang="en-US" sz="2400" dirty="0"/>
              <a:t>guide your analysis of your data;</a:t>
            </a:r>
          </a:p>
          <a:p>
            <a:pPr lvl="1"/>
            <a:r>
              <a:rPr lang="en-US" sz="2400" dirty="0"/>
              <a:t>guide your writing-up of your data;</a:t>
            </a:r>
          </a:p>
          <a:p>
            <a:pPr lvl="1"/>
            <a:r>
              <a:rPr lang="en-US" sz="2400" dirty="0"/>
              <a:t>stop you from going off in unnecessary directions;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endParaRPr lang="tr-TR" sz="2400" dirty="0"/>
          </a:p>
          <a:p>
            <a:pPr lvl="1"/>
            <a:r>
              <a:rPr lang="en-US" sz="2400" dirty="0"/>
              <a:t>provide your readers with a clearer sense of what</a:t>
            </a:r>
            <a:r>
              <a:rPr lang="tr-TR" sz="2400" dirty="0"/>
              <a:t> </a:t>
            </a:r>
            <a:r>
              <a:rPr lang="tr-TR" sz="2400" dirty="0" err="1"/>
              <a:t>your</a:t>
            </a:r>
            <a:r>
              <a:rPr lang="tr-TR" sz="2400" dirty="0"/>
              <a:t> </a:t>
            </a:r>
            <a:r>
              <a:rPr lang="tr-TR" sz="2400" dirty="0" err="1"/>
              <a:t>research</a:t>
            </a:r>
            <a:r>
              <a:rPr lang="tr-TR" sz="2400" dirty="0"/>
              <a:t> is </a:t>
            </a:r>
            <a:r>
              <a:rPr lang="tr-TR" sz="2400" dirty="0" err="1"/>
              <a:t>about</a:t>
            </a:r>
            <a:r>
              <a:rPr lang="tr-T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6418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 Başlık 4">
            <a:extLst>
              <a:ext uri="{FF2B5EF4-FFF2-40B4-BE49-F238E27FC236}">
                <a16:creationId xmlns:a16="http://schemas.microsoft.com/office/drawing/2014/main" id="{5999F0B2-2978-3008-2277-0D6F920F78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Başlık 1">
            <a:extLst>
              <a:ext uri="{FF2B5EF4-FFF2-40B4-BE49-F238E27FC236}">
                <a16:creationId xmlns:a16="http://schemas.microsoft.com/office/drawing/2014/main" id="{0562E60E-1092-5B0E-E026-6FF987461F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4525" y="1789113"/>
            <a:ext cx="8361363" cy="2097087"/>
          </a:xfrm>
        </p:spPr>
        <p:txBody>
          <a:bodyPr/>
          <a:lstStyle/>
          <a:p>
            <a:r>
              <a:rPr lang="tr-TR" sz="2800" b="1" dirty="0"/>
              <a:t>SOME EXAMPLES FROM PUBLISHED ARTICLES</a:t>
            </a:r>
          </a:p>
        </p:txBody>
      </p:sp>
    </p:spTree>
    <p:extLst>
      <p:ext uri="{BB962C8B-B14F-4D97-AF65-F5344CB8AC3E}">
        <p14:creationId xmlns:p14="http://schemas.microsoft.com/office/powerpoint/2010/main" val="1763563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7C8B447E-FA5C-202F-B0E3-00383484F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62643"/>
            <a:ext cx="9601200" cy="5404757"/>
          </a:xfrm>
        </p:spPr>
        <p:txBody>
          <a:bodyPr>
            <a:normAutofit/>
          </a:bodyPr>
          <a:lstStyle/>
          <a:p>
            <a:r>
              <a:rPr lang="en-US" sz="2200" b="0" i="0" u="none" strike="noStrike" baseline="0" dirty="0">
                <a:solidFill>
                  <a:srgbClr val="000000"/>
                </a:solidFill>
                <a:latin typeface="Code"/>
              </a:rPr>
              <a:t>The central purpose of this study was to better understand how L2 students participate and negotiate membership in their new L2 class-room communities.</a:t>
            </a:r>
            <a:r>
              <a:rPr lang="tr-TR" sz="2200" b="0" i="0" u="none" strike="noStrike" baseline="0" dirty="0">
                <a:solidFill>
                  <a:srgbClr val="000000"/>
                </a:solidFill>
                <a:latin typeface="Code"/>
              </a:rPr>
              <a:t> </a:t>
            </a:r>
            <a:r>
              <a:rPr lang="en-US" sz="2200" b="0" i="0" u="none" strike="noStrike" baseline="0" dirty="0">
                <a:solidFill>
                  <a:srgbClr val="000000"/>
                </a:solidFill>
                <a:latin typeface="Code"/>
              </a:rPr>
              <a:t>The data analysis</a:t>
            </a:r>
            <a:r>
              <a:rPr lang="tr-TR" sz="2200" b="0" i="0" u="none" strike="noStrike" baseline="0" dirty="0">
                <a:solidFill>
                  <a:srgbClr val="000000"/>
                </a:solidFill>
                <a:latin typeface="Code"/>
              </a:rPr>
              <a:t> </a:t>
            </a:r>
            <a:r>
              <a:rPr lang="en-US" sz="2200" b="0" i="0" u="none" strike="noStrike" baseline="0" dirty="0">
                <a:solidFill>
                  <a:srgbClr val="000000"/>
                </a:solidFill>
                <a:latin typeface="Code"/>
              </a:rPr>
              <a:t>and interpretation</a:t>
            </a:r>
            <a:r>
              <a:rPr lang="tr-TR" sz="2200" b="0" i="0" u="none" strike="noStrike" baseline="0" dirty="0">
                <a:solidFill>
                  <a:srgbClr val="000000"/>
                </a:solidFill>
                <a:latin typeface="Code"/>
              </a:rPr>
              <a:t> </a:t>
            </a:r>
            <a:r>
              <a:rPr lang="en-US" sz="2200" b="0" i="0" u="none" strike="noStrike" baseline="0" dirty="0">
                <a:solidFill>
                  <a:srgbClr val="000000"/>
                </a:solidFill>
                <a:latin typeface="Code"/>
              </a:rPr>
              <a:t>were guided by the following</a:t>
            </a:r>
            <a:r>
              <a:rPr lang="tr-TR" sz="2200" b="0" i="0" u="none" strike="noStrike" baseline="0" dirty="0">
                <a:solidFill>
                  <a:srgbClr val="000000"/>
                </a:solidFill>
                <a:latin typeface="Code"/>
              </a:rPr>
              <a:t> </a:t>
            </a:r>
            <a:r>
              <a:rPr lang="en-US" sz="2200" b="0" i="0" u="none" strike="noStrike" baseline="0" dirty="0">
                <a:solidFill>
                  <a:srgbClr val="000000"/>
                </a:solidFill>
                <a:latin typeface="Code"/>
              </a:rPr>
              <a:t>sets of questions that</a:t>
            </a:r>
            <a:r>
              <a:rPr lang="tr-TR" sz="2200" b="0" i="0" u="none" strike="noStrike" baseline="0" dirty="0">
                <a:solidFill>
                  <a:srgbClr val="000000"/>
                </a:solidFill>
                <a:latin typeface="Code"/>
              </a:rPr>
              <a:t> </a:t>
            </a:r>
            <a:r>
              <a:rPr lang="en-US" sz="2200" b="0" i="0" u="none" strike="noStrike" baseline="0" dirty="0">
                <a:solidFill>
                  <a:srgbClr val="000000"/>
                </a:solidFill>
                <a:latin typeface="Code"/>
              </a:rPr>
              <a:t>were developed from</a:t>
            </a:r>
            <a:r>
              <a:rPr lang="tr-TR" sz="2200" b="0" i="0" u="none" strike="noStrike" baseline="0" dirty="0">
                <a:solidFill>
                  <a:srgbClr val="000000"/>
                </a:solidFill>
                <a:latin typeface="Code"/>
              </a:rPr>
              <a:t> </a:t>
            </a:r>
            <a:r>
              <a:rPr lang="en-US" sz="2200" b="0" i="0" u="none" strike="noStrike" baseline="0" dirty="0">
                <a:solidFill>
                  <a:srgbClr val="000000"/>
                </a:solidFill>
                <a:latin typeface="Code"/>
              </a:rPr>
              <a:t>the theoretical framework</a:t>
            </a:r>
            <a:r>
              <a:rPr lang="tr-TR" sz="2200" b="0" i="0" u="none" strike="noStrike" baseline="0" dirty="0">
                <a:solidFill>
                  <a:srgbClr val="000000"/>
                </a:solidFill>
                <a:latin typeface="Code"/>
              </a:rPr>
              <a:t> </a:t>
            </a:r>
            <a:r>
              <a:rPr lang="en-US" sz="2200" b="0" i="0" u="none" strike="noStrike" baseline="0" dirty="0">
                <a:solidFill>
                  <a:srgbClr val="000000"/>
                </a:solidFill>
                <a:latin typeface="Code"/>
              </a:rPr>
              <a:t>outlined earlier as well as the ongoing data collection and analysis: </a:t>
            </a:r>
            <a:endParaRPr lang="tr-TR" sz="2200" b="0" i="0" u="none" strike="noStrike" baseline="0" dirty="0">
              <a:solidFill>
                <a:srgbClr val="000000"/>
              </a:solidFill>
              <a:latin typeface="Code"/>
            </a:endParaRPr>
          </a:p>
          <a:p>
            <a:pPr lvl="1"/>
            <a:r>
              <a:rPr lang="en-US" sz="2200" b="0" i="0" u="none" strike="noStrike" baseline="0" dirty="0">
                <a:solidFill>
                  <a:srgbClr val="000000"/>
                </a:solidFill>
                <a:latin typeface="Code"/>
              </a:rPr>
              <a:t>How do L2 students negotiate competence and identities in their new L2 classroom communities as they</a:t>
            </a:r>
            <a:r>
              <a:rPr lang="tr-TR" sz="2200" b="0" i="0" u="none" strike="noStrike" baseline="0" dirty="0">
                <a:solidFill>
                  <a:srgbClr val="000000"/>
                </a:solidFill>
                <a:latin typeface="Code"/>
              </a:rPr>
              <a:t> </a:t>
            </a:r>
            <a:r>
              <a:rPr lang="en-US" sz="2200" b="0" i="0" u="none" strike="noStrike" baseline="0" dirty="0">
                <a:solidFill>
                  <a:srgbClr val="000000"/>
                </a:solidFill>
                <a:latin typeface="Code"/>
              </a:rPr>
              <a:t>participate in primarily</a:t>
            </a:r>
            <a:r>
              <a:rPr lang="tr-TR" sz="2200" b="0" i="0" u="none" strike="noStrike" baseline="0" dirty="0">
                <a:solidFill>
                  <a:srgbClr val="000000"/>
                </a:solidFill>
                <a:latin typeface="Code"/>
              </a:rPr>
              <a:t> </a:t>
            </a:r>
            <a:r>
              <a:rPr lang="en-US" sz="2200" b="0" i="0" u="none" strike="noStrike" baseline="0" dirty="0">
                <a:solidFill>
                  <a:srgbClr val="000000"/>
                </a:solidFill>
                <a:latin typeface="Code"/>
              </a:rPr>
              <a:t>oral activities</a:t>
            </a:r>
            <a:r>
              <a:rPr lang="tr-TR" sz="2200" b="0" i="0" u="none" strike="noStrike" baseline="0" dirty="0">
                <a:solidFill>
                  <a:srgbClr val="000000"/>
                </a:solidFill>
                <a:latin typeface="Code"/>
              </a:rPr>
              <a:t> </a:t>
            </a:r>
            <a:r>
              <a:rPr lang="en-US" sz="2200" b="0" i="0" u="none" strike="noStrike" baseline="0" dirty="0">
                <a:solidFill>
                  <a:srgbClr val="000000"/>
                </a:solidFill>
                <a:latin typeface="Code"/>
              </a:rPr>
              <a:t>such as open-ended discussions? </a:t>
            </a:r>
            <a:endParaRPr lang="tr-TR" sz="2200" b="0" i="0" u="none" strike="noStrike" baseline="0" dirty="0">
              <a:solidFill>
                <a:srgbClr val="000000"/>
              </a:solidFill>
              <a:latin typeface="Code"/>
            </a:endParaRPr>
          </a:p>
          <a:p>
            <a:pPr lvl="1"/>
            <a:r>
              <a:rPr lang="en-US" sz="2200" b="0" i="0" u="none" strike="noStrike" baseline="0" dirty="0">
                <a:solidFill>
                  <a:srgbClr val="000000"/>
                </a:solidFill>
                <a:latin typeface="Code"/>
              </a:rPr>
              <a:t>What are the thoughts,</a:t>
            </a:r>
            <a:r>
              <a:rPr lang="tr-TR" sz="2200" b="0" i="0" u="none" strike="noStrike" baseline="0" dirty="0">
                <a:solidFill>
                  <a:srgbClr val="000000"/>
                </a:solidFill>
                <a:latin typeface="Code"/>
              </a:rPr>
              <a:t> </a:t>
            </a:r>
            <a:r>
              <a:rPr lang="en-US" sz="2200" b="0" i="0" u="none" strike="noStrike" baseline="0" dirty="0">
                <a:solidFill>
                  <a:srgbClr val="000000"/>
                </a:solidFill>
                <a:latin typeface="Code"/>
              </a:rPr>
              <a:t>perspectives,</a:t>
            </a:r>
            <a:r>
              <a:rPr lang="tr-TR" sz="2200" b="0" i="0" u="none" strike="noStrike" baseline="0" dirty="0">
                <a:solidFill>
                  <a:srgbClr val="000000"/>
                </a:solidFill>
                <a:latin typeface="Code"/>
              </a:rPr>
              <a:t> </a:t>
            </a:r>
            <a:r>
              <a:rPr lang="en-US" sz="2200" b="0" i="0" u="none" strike="noStrike" baseline="0" dirty="0">
                <a:solidFill>
                  <a:srgbClr val="000000"/>
                </a:solidFill>
                <a:latin typeface="Code"/>
              </a:rPr>
              <a:t>and feelings</a:t>
            </a:r>
            <a:r>
              <a:rPr lang="tr-TR" sz="2200" b="0" i="0" u="none" strike="noStrike" baseline="0" dirty="0">
                <a:solidFill>
                  <a:srgbClr val="000000"/>
                </a:solidFill>
                <a:latin typeface="Code"/>
              </a:rPr>
              <a:t> </a:t>
            </a:r>
            <a:r>
              <a:rPr lang="en-US" sz="2200" b="0" i="0" u="none" strike="noStrike" baseline="0" dirty="0">
                <a:solidFill>
                  <a:srgbClr val="000000"/>
                </a:solidFill>
                <a:latin typeface="Code"/>
              </a:rPr>
              <a:t>of L2 students</a:t>
            </a:r>
            <a:r>
              <a:rPr lang="tr-TR" sz="2200" b="0" i="0" u="none" strike="noStrike" baseline="0" dirty="0">
                <a:solidFill>
                  <a:srgbClr val="000000"/>
                </a:solidFill>
                <a:latin typeface="Code"/>
              </a:rPr>
              <a:t> </a:t>
            </a:r>
            <a:r>
              <a:rPr lang="en-US" sz="2200" b="0" i="0" u="none" strike="noStrike" baseline="0" dirty="0">
                <a:solidFill>
                  <a:srgbClr val="000000"/>
                </a:solidFill>
                <a:latin typeface="Code"/>
              </a:rPr>
              <a:t>who remain relatively</a:t>
            </a:r>
            <a:r>
              <a:rPr lang="tr-TR" sz="2200" b="0" i="0" u="none" strike="noStrike" baseline="0" dirty="0">
                <a:solidFill>
                  <a:srgbClr val="000000"/>
                </a:solidFill>
                <a:latin typeface="Code"/>
              </a:rPr>
              <a:t> </a:t>
            </a:r>
            <a:r>
              <a:rPr lang="en-US" sz="2200" b="0" i="0" u="none" strike="noStrike" baseline="0" dirty="0">
                <a:solidFill>
                  <a:srgbClr val="000000"/>
                </a:solidFill>
                <a:latin typeface="Code"/>
              </a:rPr>
              <a:t>silent in the classroom? In other words,</a:t>
            </a:r>
            <a:r>
              <a:rPr lang="tr-TR" sz="2200" b="0" i="0" u="none" strike="noStrike" baseline="0" dirty="0">
                <a:solidFill>
                  <a:srgbClr val="000000"/>
                </a:solidFill>
                <a:latin typeface="Code"/>
              </a:rPr>
              <a:t> </a:t>
            </a:r>
            <a:r>
              <a:rPr lang="en-US" sz="2200" b="0" i="0" u="none" strike="noStrike" baseline="0" dirty="0">
                <a:solidFill>
                  <a:srgbClr val="000000"/>
                </a:solidFill>
                <a:latin typeface="Code"/>
              </a:rPr>
              <a:t>what voices lie behind their apparent silence? </a:t>
            </a:r>
            <a:endParaRPr lang="tr-TR" sz="2200" b="0" i="0" u="none" strike="noStrike" baseline="0" dirty="0">
              <a:solidFill>
                <a:srgbClr val="000000"/>
              </a:solidFill>
              <a:latin typeface="Code"/>
            </a:endParaRPr>
          </a:p>
          <a:p>
            <a:pPr lvl="1"/>
            <a:r>
              <a:rPr lang="en-US" sz="2200" b="0" i="0" u="none" strike="noStrike" baseline="0" dirty="0">
                <a:solidFill>
                  <a:srgbClr val="000000"/>
                </a:solidFill>
                <a:latin typeface="Code"/>
              </a:rPr>
              <a:t>What kinds of roles or positionalities</a:t>
            </a:r>
            <a:r>
              <a:rPr lang="tr-TR" sz="2200" b="0" i="0" u="none" strike="noStrike" baseline="0" dirty="0">
                <a:solidFill>
                  <a:srgbClr val="000000"/>
                </a:solidFill>
                <a:latin typeface="Code"/>
              </a:rPr>
              <a:t> </a:t>
            </a:r>
            <a:r>
              <a:rPr lang="en-US" sz="2200" b="0" i="0" u="none" strike="noStrike" baseline="0" dirty="0">
                <a:solidFill>
                  <a:srgbClr val="000000"/>
                </a:solidFill>
                <a:latin typeface="Code"/>
              </a:rPr>
              <a:t>do L2 students</a:t>
            </a:r>
            <a:r>
              <a:rPr lang="tr-TR" sz="2200" b="0" i="0" u="none" strike="noStrike" baseline="0" dirty="0">
                <a:solidFill>
                  <a:srgbClr val="000000"/>
                </a:solidFill>
                <a:latin typeface="Code"/>
              </a:rPr>
              <a:t> </a:t>
            </a:r>
            <a:r>
              <a:rPr lang="en-US" sz="2200" b="0" i="0" u="none" strike="noStrike" baseline="0" dirty="0">
                <a:solidFill>
                  <a:srgbClr val="000000"/>
                </a:solidFill>
                <a:latin typeface="Code"/>
              </a:rPr>
              <a:t>negotiate in the classroom? </a:t>
            </a:r>
            <a:endParaRPr lang="tr-TR" sz="2200" b="0" i="0" u="none" strike="noStrike" baseline="0" dirty="0">
              <a:solidFill>
                <a:srgbClr val="000000"/>
              </a:solidFill>
              <a:latin typeface="Code"/>
            </a:endParaRPr>
          </a:p>
          <a:p>
            <a:pPr lvl="1"/>
            <a:r>
              <a:rPr lang="en-US" sz="2200" b="0" i="0" u="none" strike="noStrike" baseline="0" dirty="0">
                <a:solidFill>
                  <a:srgbClr val="000000"/>
                </a:solidFill>
                <a:latin typeface="Code"/>
              </a:rPr>
              <a:t>What are the relationships between their agency, positionality, classroom participation,</a:t>
            </a:r>
            <a:r>
              <a:rPr lang="tr-TR" sz="2200" b="0" i="0" u="none" strike="noStrike" baseline="0" dirty="0">
                <a:solidFill>
                  <a:srgbClr val="000000"/>
                </a:solidFill>
                <a:latin typeface="Code"/>
              </a:rPr>
              <a:t> </a:t>
            </a:r>
            <a:r>
              <a:rPr lang="en-US" sz="2200" b="0" i="0" u="none" strike="noStrike" baseline="0" dirty="0">
                <a:solidFill>
                  <a:srgbClr val="000000"/>
                </a:solidFill>
                <a:latin typeface="Code"/>
              </a:rPr>
              <a:t>and personal transformation? </a:t>
            </a:r>
            <a:endParaRPr lang="tr-TR" sz="2200" dirty="0"/>
          </a:p>
        </p:txBody>
      </p:sp>
      <p:sp>
        <p:nvSpPr>
          <p:cNvPr id="5" name="Başlık 1">
            <a:extLst>
              <a:ext uri="{FF2B5EF4-FFF2-40B4-BE49-F238E27FC236}">
                <a16:creationId xmlns:a16="http://schemas.microsoft.com/office/drawing/2014/main" id="{D33DA7A7-768A-58F0-873C-DAFC3FC14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825" y="5867400"/>
            <a:ext cx="9601200" cy="528638"/>
          </a:xfrm>
        </p:spPr>
        <p:txBody>
          <a:bodyPr>
            <a:normAutofit/>
          </a:bodyPr>
          <a:lstStyle/>
          <a:p>
            <a:r>
              <a:rPr kumimoji="0" lang="tr-TR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de"/>
                <a:ea typeface="+mn-ea"/>
                <a:cs typeface="+mn-cs"/>
              </a:rPr>
              <a:t>Morito</a:t>
            </a:r>
            <a:r>
              <a:rPr kumimoji="0" lang="tr-T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de"/>
                <a:ea typeface="+mn-ea"/>
                <a:cs typeface="+mn-cs"/>
              </a:rPr>
              <a:t>, N. (2004). </a:t>
            </a:r>
            <a:r>
              <a:rPr kumimoji="0" lang="tr-TR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de"/>
                <a:ea typeface="+mn-ea"/>
                <a:cs typeface="+mn-cs"/>
              </a:rPr>
              <a:t>Negotiating</a:t>
            </a:r>
            <a:r>
              <a:rPr kumimoji="0" lang="tr-T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de"/>
                <a:ea typeface="+mn-ea"/>
                <a:cs typeface="+mn-cs"/>
              </a:rPr>
              <a:t> </a:t>
            </a:r>
            <a:r>
              <a:rPr kumimoji="0" lang="tr-TR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de"/>
                <a:ea typeface="+mn-ea"/>
                <a:cs typeface="+mn-cs"/>
              </a:rPr>
              <a:t>participation</a:t>
            </a:r>
            <a:r>
              <a:rPr kumimoji="0" lang="tr-T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de"/>
                <a:ea typeface="+mn-ea"/>
                <a:cs typeface="+mn-cs"/>
              </a:rPr>
              <a:t> </a:t>
            </a:r>
            <a:r>
              <a:rPr kumimoji="0" lang="tr-TR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de"/>
                <a:ea typeface="+mn-ea"/>
                <a:cs typeface="+mn-cs"/>
              </a:rPr>
              <a:t>and</a:t>
            </a:r>
            <a:r>
              <a:rPr kumimoji="0" lang="tr-T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de"/>
                <a:ea typeface="+mn-ea"/>
                <a:cs typeface="+mn-cs"/>
              </a:rPr>
              <a:t> </a:t>
            </a:r>
            <a:r>
              <a:rPr kumimoji="0" lang="tr-TR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de"/>
                <a:ea typeface="+mn-ea"/>
                <a:cs typeface="+mn-cs"/>
              </a:rPr>
              <a:t>identity</a:t>
            </a:r>
            <a:r>
              <a:rPr kumimoji="0" lang="tr-T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de"/>
                <a:ea typeface="+mn-ea"/>
                <a:cs typeface="+mn-cs"/>
              </a:rPr>
              <a:t> in </a:t>
            </a:r>
            <a:r>
              <a:rPr kumimoji="0" lang="tr-TR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de"/>
                <a:ea typeface="+mn-ea"/>
                <a:cs typeface="+mn-cs"/>
              </a:rPr>
              <a:t>second</a:t>
            </a:r>
            <a:r>
              <a:rPr kumimoji="0" lang="tr-T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de"/>
                <a:ea typeface="+mn-ea"/>
                <a:cs typeface="+mn-cs"/>
              </a:rPr>
              <a:t> </a:t>
            </a:r>
            <a:r>
              <a:rPr kumimoji="0" lang="tr-TR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de"/>
                <a:ea typeface="+mn-ea"/>
                <a:cs typeface="+mn-cs"/>
              </a:rPr>
              <a:t>language</a:t>
            </a:r>
            <a:r>
              <a:rPr kumimoji="0" lang="tr-T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de"/>
                <a:ea typeface="+mn-ea"/>
                <a:cs typeface="+mn-cs"/>
              </a:rPr>
              <a:t> </a:t>
            </a:r>
            <a:r>
              <a:rPr kumimoji="0" lang="tr-TR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de"/>
                <a:ea typeface="+mn-ea"/>
                <a:cs typeface="+mn-cs"/>
              </a:rPr>
              <a:t>academic</a:t>
            </a:r>
            <a:r>
              <a:rPr kumimoji="0" lang="tr-T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de"/>
                <a:ea typeface="+mn-ea"/>
                <a:cs typeface="+mn-cs"/>
              </a:rPr>
              <a:t> </a:t>
            </a:r>
            <a:r>
              <a:rPr kumimoji="0" lang="tr-TR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de"/>
                <a:ea typeface="+mn-ea"/>
                <a:cs typeface="+mn-cs"/>
              </a:rPr>
              <a:t>communities</a:t>
            </a:r>
            <a:r>
              <a:rPr kumimoji="0" lang="tr-T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de"/>
                <a:ea typeface="+mn-ea"/>
                <a:cs typeface="+mn-cs"/>
              </a:rPr>
              <a:t>. </a:t>
            </a:r>
            <a:r>
              <a:rPr kumimoji="0" lang="tr-TR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de"/>
                <a:ea typeface="+mn-ea"/>
                <a:cs typeface="+mn-cs"/>
              </a:rPr>
              <a:t>TESOL </a:t>
            </a:r>
            <a:r>
              <a:rPr kumimoji="0" lang="tr-TR" sz="12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de"/>
                <a:ea typeface="+mn-ea"/>
                <a:cs typeface="+mn-cs"/>
              </a:rPr>
              <a:t>Quarterly</a:t>
            </a:r>
            <a:r>
              <a:rPr kumimoji="0" lang="tr-TR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de"/>
                <a:ea typeface="+mn-ea"/>
                <a:cs typeface="+mn-cs"/>
              </a:rPr>
              <a:t>, 38</a:t>
            </a:r>
            <a:r>
              <a:rPr kumimoji="0" lang="tr-T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de"/>
                <a:ea typeface="+mn-ea"/>
                <a:cs typeface="+mn-cs"/>
              </a:rPr>
              <a:t>(4), 573-603</a:t>
            </a:r>
            <a:endParaRPr lang="tr-TR" sz="1200" dirty="0"/>
          </a:p>
        </p:txBody>
      </p:sp>
    </p:spTree>
    <p:extLst>
      <p:ext uri="{BB962C8B-B14F-4D97-AF65-F5344CB8AC3E}">
        <p14:creationId xmlns:p14="http://schemas.microsoft.com/office/powerpoint/2010/main" val="1590193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79DF5BD7-0509-4771-A005-9DEDA4DAC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359229"/>
            <a:ext cx="9601200" cy="5508171"/>
          </a:xfrm>
        </p:spPr>
        <p:txBody>
          <a:bodyPr>
            <a:normAutofit/>
          </a:bodyPr>
          <a:lstStyle/>
          <a:p>
            <a:pPr algn="l"/>
            <a:r>
              <a:rPr lang="en-US" sz="2200" b="0" i="0" u="none" strike="noStrike" baseline="0" dirty="0">
                <a:latin typeface="AdvTTec369687"/>
              </a:rPr>
              <a:t>Taken as a whole, research on assessment shows that the design of assessment</a:t>
            </a:r>
            <a:r>
              <a:rPr lang="tr-TR" sz="2200" b="0" i="0" u="none" strike="noStrike" baseline="0" dirty="0">
                <a:latin typeface="AdvTTec369687"/>
              </a:rPr>
              <a:t> </a:t>
            </a:r>
            <a:r>
              <a:rPr lang="en-US" sz="2200" b="0" i="0" u="none" strike="noStrike" baseline="0" dirty="0">
                <a:latin typeface="AdvTTec369687"/>
              </a:rPr>
              <a:t>tasks in</a:t>
            </a:r>
            <a:r>
              <a:rPr lang="en-US" sz="2200" b="0" i="0" u="none" strike="noStrike" baseline="0" dirty="0">
                <a:latin typeface="AdvTTec369687+fb"/>
              </a:rPr>
              <a:t>fl</a:t>
            </a:r>
            <a:r>
              <a:rPr lang="en-US" sz="2200" b="0" i="0" u="none" strike="noStrike" baseline="0" dirty="0">
                <a:latin typeface="AdvTTec369687"/>
              </a:rPr>
              <a:t>uences students</a:t>
            </a:r>
            <a:r>
              <a:rPr lang="en-US" sz="2200" b="0" i="0" u="none" strike="noStrike" baseline="0" dirty="0">
                <a:latin typeface="AdvTTec369687+20"/>
              </a:rPr>
              <a:t>’ </a:t>
            </a:r>
            <a:r>
              <a:rPr lang="en-US" sz="2200" b="0" i="0" u="none" strike="noStrike" baseline="0" dirty="0">
                <a:latin typeface="AdvTTec369687"/>
              </a:rPr>
              <a:t>learning in a number of ways. It sends messages about</a:t>
            </a:r>
            <a:r>
              <a:rPr lang="tr-TR" sz="2200" b="0" i="0" u="none" strike="noStrike" baseline="0" dirty="0">
                <a:latin typeface="AdvTTec369687"/>
              </a:rPr>
              <a:t> </a:t>
            </a:r>
            <a:r>
              <a:rPr lang="en-US" sz="2200" b="0" i="0" u="none" strike="noStrike" baseline="0" dirty="0">
                <a:latin typeface="AdvTTec369687"/>
              </a:rPr>
              <a:t>what counts as important knowledge; it has an impact on students</a:t>
            </a:r>
            <a:r>
              <a:rPr lang="en-US" sz="2200" b="0" i="0" u="none" strike="noStrike" baseline="0" dirty="0">
                <a:latin typeface="AdvTTec369687+20"/>
              </a:rPr>
              <a:t>’ </a:t>
            </a:r>
            <a:r>
              <a:rPr lang="en-US" sz="2200" b="0" i="0" u="none" strike="noStrike" baseline="0" dirty="0">
                <a:latin typeface="AdvTTec369687"/>
              </a:rPr>
              <a:t>approach to</a:t>
            </a:r>
            <a:r>
              <a:rPr lang="tr-TR" sz="2200" b="0" i="0" u="none" strike="noStrike" baseline="0" dirty="0">
                <a:latin typeface="AdvTTec369687"/>
              </a:rPr>
              <a:t> </a:t>
            </a:r>
            <a:r>
              <a:rPr lang="en-US" sz="2200" b="0" i="0" u="none" strike="noStrike" baseline="0" dirty="0">
                <a:latin typeface="AdvTTec369687"/>
              </a:rPr>
              <a:t>learning and gives feedback to students about their learning. However, during their</a:t>
            </a:r>
            <a:r>
              <a:rPr lang="tr-TR" sz="2200" b="0" i="0" u="none" strike="noStrike" baseline="0" dirty="0">
                <a:latin typeface="AdvTTec369687"/>
              </a:rPr>
              <a:t> </a:t>
            </a:r>
            <a:r>
              <a:rPr lang="en-US" sz="2200" b="0" i="0" u="none" strike="noStrike" baseline="0" dirty="0">
                <a:latin typeface="AdvTTec369687"/>
              </a:rPr>
              <a:t>undergraduate studies, students are likely to encounter several different types of</a:t>
            </a:r>
            <a:r>
              <a:rPr lang="tr-TR" sz="2200" b="0" i="0" u="none" strike="noStrike" baseline="0" dirty="0">
                <a:latin typeface="AdvTTec369687"/>
              </a:rPr>
              <a:t> </a:t>
            </a:r>
            <a:r>
              <a:rPr lang="en-US" sz="2200" b="0" i="0" u="none" strike="noStrike" baseline="0" dirty="0">
                <a:latin typeface="AdvTTec369687"/>
              </a:rPr>
              <a:t>assessment designed by different teachers, each of whom may have a different</a:t>
            </a:r>
            <a:r>
              <a:rPr lang="tr-TR" sz="2200" b="0" i="0" u="none" strike="noStrike" baseline="0" dirty="0">
                <a:latin typeface="AdvTTec369687"/>
              </a:rPr>
              <a:t> </a:t>
            </a:r>
            <a:r>
              <a:rPr lang="en-US" sz="2200" b="0" i="0" u="none" strike="noStrike" baseline="0" dirty="0">
                <a:latin typeface="AdvTTec369687"/>
              </a:rPr>
              <a:t>orientation to assessment. How does this affect students</a:t>
            </a:r>
            <a:r>
              <a:rPr lang="en-US" sz="2200" b="0" i="0" u="none" strike="noStrike" baseline="0" dirty="0">
                <a:latin typeface="AdvTTec369687+20"/>
              </a:rPr>
              <a:t>’ </a:t>
            </a:r>
            <a:r>
              <a:rPr lang="en-US" sz="2200" b="0" i="0" u="none" strike="noStrike" baseline="0" dirty="0">
                <a:latin typeface="AdvTTec369687"/>
              </a:rPr>
              <a:t>experiences of assessment?</a:t>
            </a:r>
            <a:r>
              <a:rPr lang="tr-TR" sz="2200" b="0" i="0" u="none" strike="noStrike" baseline="0" dirty="0">
                <a:latin typeface="AdvTTec369687"/>
              </a:rPr>
              <a:t> </a:t>
            </a:r>
            <a:r>
              <a:rPr lang="en-US" sz="2200" b="0" i="0" u="none" strike="noStrike" baseline="0" dirty="0">
                <a:latin typeface="AdvTTec369687"/>
              </a:rPr>
              <a:t>In order to better understand this more fully, we chose an undergraduate course</a:t>
            </a:r>
            <a:r>
              <a:rPr lang="tr-TR" sz="2200" b="0" i="0" u="none" strike="noStrike" baseline="0" dirty="0">
                <a:latin typeface="AdvTTec369687"/>
              </a:rPr>
              <a:t> </a:t>
            </a:r>
            <a:r>
              <a:rPr lang="en-US" sz="2200" b="0" i="0" u="none" strike="noStrike" baseline="0" dirty="0">
                <a:latin typeface="AdvTTec369687"/>
              </a:rPr>
              <a:t>with two different types of formative assessment, which we aimed to explore from</a:t>
            </a:r>
            <a:r>
              <a:rPr lang="tr-TR" sz="2200" b="0" i="0" u="none" strike="noStrike" baseline="0" dirty="0">
                <a:latin typeface="AdvTTec369687"/>
              </a:rPr>
              <a:t> </a:t>
            </a:r>
            <a:r>
              <a:rPr lang="en-US" sz="2200" b="0" i="0" u="none" strike="noStrike" baseline="0" dirty="0">
                <a:latin typeface="AdvTTec369687"/>
              </a:rPr>
              <a:t>students</a:t>
            </a:r>
            <a:r>
              <a:rPr lang="en-US" sz="2200" b="0" i="0" u="none" strike="noStrike" baseline="0" dirty="0">
                <a:latin typeface="AdvTTec369687+20"/>
              </a:rPr>
              <a:t>’ </a:t>
            </a:r>
            <a:r>
              <a:rPr lang="en-US" sz="2200" b="0" i="0" u="none" strike="noStrike" baseline="0" dirty="0">
                <a:latin typeface="AdvTTec369687"/>
              </a:rPr>
              <a:t>point of view. We chose an exploratory research design, rather than a</a:t>
            </a:r>
            <a:r>
              <a:rPr lang="tr-TR" sz="2200" b="0" i="0" u="none" strike="noStrike" baseline="0" dirty="0">
                <a:latin typeface="AdvTTec369687"/>
              </a:rPr>
              <a:t> </a:t>
            </a:r>
            <a:r>
              <a:rPr lang="en-US" sz="2200" b="0" i="0" u="none" strike="noStrike" baseline="0" dirty="0">
                <a:latin typeface="AdvTTec369687"/>
              </a:rPr>
              <a:t>comparative study. </a:t>
            </a:r>
            <a:endParaRPr lang="tr-TR" sz="2200" b="0" i="0" u="none" strike="noStrike" baseline="0" dirty="0">
              <a:latin typeface="AdvTTec369687"/>
            </a:endParaRPr>
          </a:p>
          <a:p>
            <a:pPr algn="l"/>
            <a:r>
              <a:rPr lang="en-US" sz="2200" b="0" i="0" u="none" strike="noStrike" baseline="0" dirty="0">
                <a:latin typeface="AdvTTec369687"/>
              </a:rPr>
              <a:t>The speci</a:t>
            </a:r>
            <a:r>
              <a:rPr lang="en-US" sz="2200" b="0" i="0" u="none" strike="noStrike" baseline="0" dirty="0">
                <a:latin typeface="AdvTTec369687+fb"/>
              </a:rPr>
              <a:t>fi</a:t>
            </a:r>
            <a:r>
              <a:rPr lang="en-US" sz="2200" b="0" i="0" u="none" strike="noStrike" baseline="0" dirty="0">
                <a:latin typeface="AdvTTec369687"/>
              </a:rPr>
              <a:t>c research questions were as follows: </a:t>
            </a:r>
            <a:endParaRPr lang="tr-TR" sz="2200" b="0" i="0" u="none" strike="noStrike" baseline="0" dirty="0">
              <a:latin typeface="AdvTTec369687"/>
            </a:endParaRPr>
          </a:p>
          <a:p>
            <a:pPr lvl="1"/>
            <a:r>
              <a:rPr lang="en-US" sz="2200" b="0" i="0" u="none" strike="noStrike" baseline="0" dirty="0">
                <a:latin typeface="AdvTTec369687"/>
              </a:rPr>
              <a:t>In which ways</a:t>
            </a:r>
            <a:r>
              <a:rPr lang="tr-TR" sz="2200" b="0" i="0" u="none" strike="noStrike" baseline="0" dirty="0">
                <a:latin typeface="AdvTTec369687"/>
              </a:rPr>
              <a:t> </a:t>
            </a:r>
            <a:r>
              <a:rPr lang="en-US" sz="2200" b="0" i="0" u="none" strike="noStrike" baseline="0" dirty="0">
                <a:latin typeface="AdvTTec369687"/>
              </a:rPr>
              <a:t>can these methods of formative assessments act as tools for learning? </a:t>
            </a:r>
            <a:endParaRPr lang="tr-TR" sz="2200" b="0" i="0" u="none" strike="noStrike" baseline="0" dirty="0">
              <a:latin typeface="AdvTTec369687"/>
            </a:endParaRPr>
          </a:p>
          <a:p>
            <a:pPr lvl="1"/>
            <a:r>
              <a:rPr lang="en-US" sz="2200" b="0" i="0" u="none" strike="noStrike" baseline="0" dirty="0">
                <a:latin typeface="AdvTTec369687"/>
              </a:rPr>
              <a:t>How do students</a:t>
            </a:r>
            <a:r>
              <a:rPr lang="tr-TR" sz="2200" b="0" i="0" u="none" strike="noStrike" baseline="0" dirty="0">
                <a:latin typeface="AdvTTec369687"/>
              </a:rPr>
              <a:t> </a:t>
            </a:r>
            <a:r>
              <a:rPr lang="en-US" sz="2200" b="0" i="0" u="none" strike="noStrike" baseline="0" dirty="0">
                <a:latin typeface="AdvTTec369687"/>
              </a:rPr>
              <a:t>experience and perceive these two types of formative assessment?</a:t>
            </a:r>
            <a:endParaRPr lang="tr-TR" sz="2200" dirty="0"/>
          </a:p>
        </p:txBody>
      </p:sp>
      <p:sp>
        <p:nvSpPr>
          <p:cNvPr id="5" name="Başlık 1">
            <a:extLst>
              <a:ext uri="{FF2B5EF4-FFF2-40B4-BE49-F238E27FC236}">
                <a16:creationId xmlns:a16="http://schemas.microsoft.com/office/drawing/2014/main" id="{4EB6D6C6-2E42-E5D3-40D7-7FD787E5D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5965371"/>
            <a:ext cx="9601200" cy="413657"/>
          </a:xfrm>
        </p:spPr>
        <p:txBody>
          <a:bodyPr>
            <a:normAutofit/>
          </a:bodyPr>
          <a:lstStyle/>
          <a:p>
            <a:r>
              <a:rPr lang="tr-TR" sz="1100" b="0" i="0" u="none" strike="noStrike" baseline="0" dirty="0" err="1">
                <a:latin typeface="Trebuchet MS" panose="020B0603020202020204" pitchFamily="34" charset="0"/>
              </a:rPr>
              <a:t>Weurlander</a:t>
            </a:r>
            <a:r>
              <a:rPr lang="tr-TR" sz="1100" b="0" i="0" u="none" strike="noStrike" baseline="0" dirty="0">
                <a:latin typeface="Trebuchet MS" panose="020B0603020202020204" pitchFamily="34" charset="0"/>
              </a:rPr>
              <a:t>, M., </a:t>
            </a:r>
            <a:r>
              <a:rPr lang="tr-TR" sz="1100" b="0" i="0" u="none" strike="noStrike" baseline="0" dirty="0" err="1">
                <a:latin typeface="Trebuchet MS" panose="020B0603020202020204" pitchFamily="34" charset="0"/>
              </a:rPr>
              <a:t>Söderberg</a:t>
            </a:r>
            <a:r>
              <a:rPr lang="tr-TR" sz="1100" b="0" i="0" u="none" strike="noStrike" baseline="0" dirty="0">
                <a:latin typeface="Trebuchet MS" panose="020B0603020202020204" pitchFamily="34" charset="0"/>
              </a:rPr>
              <a:t>, M., </a:t>
            </a:r>
            <a:r>
              <a:rPr lang="tr-TR" sz="1100" b="0" i="0" u="none" strike="noStrike" baseline="0" dirty="0" err="1">
                <a:latin typeface="Trebuchet MS" panose="020B0603020202020204" pitchFamily="34" charset="0"/>
              </a:rPr>
              <a:t>Scheja</a:t>
            </a:r>
            <a:r>
              <a:rPr lang="tr-TR" sz="1100" b="0" i="0" u="none" strike="noStrike" baseline="0" dirty="0">
                <a:latin typeface="Trebuchet MS" panose="020B0603020202020204" pitchFamily="34" charset="0"/>
              </a:rPr>
              <a:t>, M., </a:t>
            </a:r>
            <a:r>
              <a:rPr lang="tr-TR" sz="1100" b="0" i="0" u="none" strike="noStrike" baseline="0" dirty="0" err="1">
                <a:latin typeface="Trebuchet MS" panose="020B0603020202020204" pitchFamily="34" charset="0"/>
              </a:rPr>
              <a:t>Hult</a:t>
            </a:r>
            <a:r>
              <a:rPr lang="tr-TR" sz="1100" b="0" i="0" u="none" strike="noStrike" baseline="0" dirty="0">
                <a:latin typeface="Trebuchet MS" panose="020B0603020202020204" pitchFamily="34" charset="0"/>
              </a:rPr>
              <a:t>, H. &amp; </a:t>
            </a:r>
            <a:r>
              <a:rPr lang="en-US" sz="1100" b="0" i="0" u="none" strike="noStrike" baseline="0" dirty="0" err="1">
                <a:latin typeface="Trebuchet MS" panose="020B0603020202020204" pitchFamily="34" charset="0"/>
              </a:rPr>
              <a:t>Wernerso</a:t>
            </a:r>
            <a:r>
              <a:rPr lang="tr-TR" sz="1100" b="0" i="0" u="none" strike="noStrike" baseline="0" dirty="0">
                <a:latin typeface="Trebuchet MS" panose="020B0603020202020204" pitchFamily="34" charset="0"/>
              </a:rPr>
              <a:t>n, A.</a:t>
            </a:r>
            <a:r>
              <a:rPr lang="en-US" sz="1100" b="0" i="0" u="none" strike="noStrike" baseline="0" dirty="0">
                <a:latin typeface="Trebuchet MS" panose="020B0603020202020204" pitchFamily="34" charset="0"/>
              </a:rPr>
              <a:t> (2012): Exploring formative assessment as a tool for learning: students’ experiences of</a:t>
            </a:r>
            <a:r>
              <a:rPr lang="tr-TR" sz="1100" b="0" i="0" u="none" strike="noStrike" baseline="0" dirty="0">
                <a:latin typeface="Trebuchet MS" panose="020B0603020202020204" pitchFamily="34" charset="0"/>
              </a:rPr>
              <a:t> </a:t>
            </a:r>
            <a:r>
              <a:rPr lang="en-US" sz="1100" b="0" i="0" u="none" strike="noStrike" baseline="0" dirty="0">
                <a:latin typeface="Trebuchet MS" panose="020B0603020202020204" pitchFamily="34" charset="0"/>
              </a:rPr>
              <a:t>different methods of formative assessment, </a:t>
            </a:r>
            <a:r>
              <a:rPr lang="en-US" sz="1100" b="0" i="1" u="none" strike="noStrike" baseline="0" dirty="0">
                <a:latin typeface="Trebuchet MS" panose="020B0603020202020204" pitchFamily="34" charset="0"/>
              </a:rPr>
              <a:t>Assessment &amp;</a:t>
            </a:r>
            <a:r>
              <a:rPr lang="tr-TR" sz="1100" b="0" i="1" u="none" strike="noStrike" baseline="0" dirty="0">
                <a:latin typeface="Trebuchet MS" panose="020B0603020202020204" pitchFamily="34" charset="0"/>
              </a:rPr>
              <a:t> </a:t>
            </a:r>
            <a:r>
              <a:rPr lang="en-US" sz="1100" b="0" i="1" u="none" strike="noStrike" baseline="0" dirty="0">
                <a:latin typeface="Trebuchet MS" panose="020B0603020202020204" pitchFamily="34" charset="0"/>
              </a:rPr>
              <a:t>Evaluation in Higher Education</a:t>
            </a:r>
            <a:r>
              <a:rPr lang="en-US" sz="1100" b="0" i="0" u="none" strike="noStrike" baseline="0" dirty="0">
                <a:latin typeface="Trebuchet MS" panose="020B0603020202020204" pitchFamily="34" charset="0"/>
              </a:rPr>
              <a:t>, </a:t>
            </a:r>
            <a:r>
              <a:rPr lang="en-US" sz="1100" b="0" i="1" u="none" strike="noStrike" baseline="0" dirty="0">
                <a:latin typeface="Trebuchet MS" panose="020B0603020202020204" pitchFamily="34" charset="0"/>
              </a:rPr>
              <a:t>37</a:t>
            </a:r>
            <a:r>
              <a:rPr lang="tr-TR" sz="1100" b="0" u="none" strike="noStrike" baseline="0" dirty="0">
                <a:latin typeface="Trebuchet MS" panose="020B0603020202020204" pitchFamily="34" charset="0"/>
              </a:rPr>
              <a:t>(</a:t>
            </a:r>
            <a:r>
              <a:rPr lang="en-US" sz="1100" b="0" u="none" strike="noStrike" baseline="0" dirty="0">
                <a:latin typeface="Trebuchet MS" panose="020B0603020202020204" pitchFamily="34" charset="0"/>
              </a:rPr>
              <a:t>6</a:t>
            </a:r>
            <a:r>
              <a:rPr lang="tr-TR" sz="1100" b="0" u="none" strike="noStrike" baseline="0" dirty="0">
                <a:latin typeface="Trebuchet MS" panose="020B0603020202020204" pitchFamily="34" charset="0"/>
              </a:rPr>
              <a:t>)</a:t>
            </a:r>
            <a:r>
              <a:rPr lang="en-US" sz="1100" b="0" i="0" u="none" strike="noStrike" baseline="0" dirty="0">
                <a:latin typeface="Trebuchet MS" panose="020B0603020202020204" pitchFamily="34" charset="0"/>
              </a:rPr>
              <a:t>,</a:t>
            </a:r>
            <a:r>
              <a:rPr lang="tr-TR" sz="1100" b="0" i="0" u="none" strike="noStrike" baseline="0" dirty="0">
                <a:latin typeface="Trebuchet MS" panose="020B0603020202020204" pitchFamily="34" charset="0"/>
              </a:rPr>
              <a:t> 747-760</a:t>
            </a:r>
            <a:endParaRPr lang="tr-TR" sz="1100" dirty="0"/>
          </a:p>
        </p:txBody>
      </p:sp>
    </p:spTree>
    <p:extLst>
      <p:ext uri="{BB962C8B-B14F-4D97-AF65-F5344CB8AC3E}">
        <p14:creationId xmlns:p14="http://schemas.microsoft.com/office/powerpoint/2010/main" val="3504740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 Başlık 4">
            <a:extLst>
              <a:ext uri="{FF2B5EF4-FFF2-40B4-BE49-F238E27FC236}">
                <a16:creationId xmlns:a16="http://schemas.microsoft.com/office/drawing/2014/main" id="{5999F0B2-2978-3008-2277-0D6F920F78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Başlık 1">
            <a:extLst>
              <a:ext uri="{FF2B5EF4-FFF2-40B4-BE49-F238E27FC236}">
                <a16:creationId xmlns:a16="http://schemas.microsoft.com/office/drawing/2014/main" id="{0562E60E-1092-5B0E-E026-6FF987461F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4525" y="1789113"/>
            <a:ext cx="8361363" cy="2097087"/>
          </a:xfrm>
        </p:spPr>
        <p:txBody>
          <a:bodyPr/>
          <a:lstStyle/>
          <a:p>
            <a:r>
              <a:rPr lang="tr-TR" sz="2800" b="1" dirty="0" err="1"/>
              <a:t>DevelopIng</a:t>
            </a:r>
            <a:r>
              <a:rPr lang="tr-TR" sz="2800" b="1" dirty="0"/>
              <a:t> </a:t>
            </a:r>
            <a:r>
              <a:rPr lang="tr-TR" sz="2800" b="1" dirty="0" err="1"/>
              <a:t>QualItatIve</a:t>
            </a:r>
            <a:r>
              <a:rPr lang="tr-TR" sz="2800" b="1" dirty="0"/>
              <a:t> </a:t>
            </a:r>
            <a:r>
              <a:rPr lang="tr-TR" sz="2800" b="1" dirty="0" err="1"/>
              <a:t>Research</a:t>
            </a:r>
            <a:r>
              <a:rPr lang="tr-TR" sz="2800" b="1" dirty="0"/>
              <a:t> </a:t>
            </a:r>
            <a:r>
              <a:rPr lang="tr-TR" sz="2800" b="1" dirty="0" err="1"/>
              <a:t>QuestIons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2336484635"/>
      </p:ext>
    </p:extLst>
  </p:cSld>
  <p:clrMapOvr>
    <a:masterClrMapping/>
  </p:clrMapOvr>
</p:sld>
</file>

<file path=ppt/theme/theme1.xml><?xml version="1.0" encoding="utf-8"?>
<a:theme xmlns:a="http://schemas.openxmlformats.org/drawingml/2006/main" name="Kırpma">
  <a:themeElements>
    <a:clrScheme name="Kırpma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Kırpma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ırpma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TM10001105[[fn=Kırpma]]</Template>
  <TotalTime>32</TotalTime>
  <Words>1152</Words>
  <Application>Microsoft Office PowerPoint</Application>
  <PresentationFormat>Geniş ekran</PresentationFormat>
  <Paragraphs>102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4" baseType="lpstr">
      <vt:lpstr>AdvTTec369687</vt:lpstr>
      <vt:lpstr>AdvTTec369687+20</vt:lpstr>
      <vt:lpstr>AdvTTec369687+fb</vt:lpstr>
      <vt:lpstr>Calibri</vt:lpstr>
      <vt:lpstr>Code</vt:lpstr>
      <vt:lpstr>Franklin Gothic Book</vt:lpstr>
      <vt:lpstr>Trebuchet MS</vt:lpstr>
      <vt:lpstr>Kırpma</vt:lpstr>
      <vt:lpstr>WrItIng QualItatIve Purpose Statements / Research QuestIons</vt:lpstr>
      <vt:lpstr>Purpose Statement</vt:lpstr>
      <vt:lpstr>A sample purpose statement</vt:lpstr>
      <vt:lpstr>PowerPoint Sunusu</vt:lpstr>
      <vt:lpstr>Importance of Research Question(s)</vt:lpstr>
      <vt:lpstr>SOME EXAMPLES FROM PUBLISHED ARTICLES</vt:lpstr>
      <vt:lpstr>Morito, N. (2004). Negotiating participation and identity in second language academic communities. TESOL Quarterly, 38(4), 573-603</vt:lpstr>
      <vt:lpstr>Weurlander, M., Söderberg, M., Scheja, M., Hult, H. &amp; Wernerson, A. (2012): Exploring formative assessment as a tool for learning: students’ experiences of different methods of formative assessment, Assessment &amp; Evaluation in Higher Education, 37(6), 747-760</vt:lpstr>
      <vt:lpstr>DevelopIng QualItatIve Research QuestIons</vt:lpstr>
      <vt:lpstr>General Info</vt:lpstr>
      <vt:lpstr>Some Tips to Devise  Research Questions</vt:lpstr>
      <vt:lpstr>PowerPoint Sunusu</vt:lpstr>
      <vt:lpstr>Central Questions</vt:lpstr>
      <vt:lpstr>Some Poor Examples</vt:lpstr>
      <vt:lpstr>Subquestions</vt:lpstr>
      <vt:lpstr>Sample Subquestions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QualItatIve Purpose Statements / Research QuestIons</dc:title>
  <dc:creator>Sehnaz Sahinkarakas</dc:creator>
  <cp:lastModifiedBy>Sehnaz Sahinkarakas</cp:lastModifiedBy>
  <cp:revision>6</cp:revision>
  <dcterms:created xsi:type="dcterms:W3CDTF">2023-10-20T09:58:04Z</dcterms:created>
  <dcterms:modified xsi:type="dcterms:W3CDTF">2023-10-20T10:30:59Z</dcterms:modified>
</cp:coreProperties>
</file>