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85" r:id="rId3"/>
    <p:sldId id="257" r:id="rId4"/>
    <p:sldId id="259" r:id="rId5"/>
    <p:sldId id="258" r:id="rId6"/>
    <p:sldId id="261" r:id="rId7"/>
    <p:sldId id="260" r:id="rId8"/>
    <p:sldId id="262" r:id="rId9"/>
    <p:sldId id="286" r:id="rId10"/>
    <p:sldId id="263" r:id="rId11"/>
    <p:sldId id="264" r:id="rId12"/>
    <p:sldId id="265" r:id="rId13"/>
    <p:sldId id="287" r:id="rId14"/>
    <p:sldId id="266" r:id="rId15"/>
    <p:sldId id="270" r:id="rId16"/>
    <p:sldId id="267" r:id="rId17"/>
    <p:sldId id="268" r:id="rId18"/>
    <p:sldId id="269" r:id="rId19"/>
    <p:sldId id="288" r:id="rId20"/>
    <p:sldId id="271" r:id="rId21"/>
    <p:sldId id="272" r:id="rId22"/>
    <p:sldId id="273" r:id="rId23"/>
    <p:sldId id="289" r:id="rId24"/>
    <p:sldId id="274" r:id="rId25"/>
    <p:sldId id="275" r:id="rId26"/>
    <p:sldId id="276" r:id="rId27"/>
    <p:sldId id="290" r:id="rId28"/>
    <p:sldId id="282" r:id="rId29"/>
    <p:sldId id="283" r:id="rId30"/>
    <p:sldId id="284" r:id="rId31"/>
    <p:sldId id="278" r:id="rId32"/>
    <p:sldId id="280" r:id="rId33"/>
    <p:sldId id="281"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p:cViewPr varScale="1">
        <p:scale>
          <a:sx n="110" d="100"/>
          <a:sy n="110" d="100"/>
        </p:scale>
        <p:origin x="16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70B09DA-581B-4FC0-AD46-5DDAC4CFB21D}" type="datetimeFigureOut">
              <a:rPr lang="tr-TR" smtClean="0"/>
              <a:t>15.04.2022</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5B0772A7-B424-4E4B-8606-C0A4D12B0DB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70B09DA-581B-4FC0-AD46-5DDAC4CFB21D}" type="datetimeFigureOut">
              <a:rPr lang="tr-TR" smtClean="0"/>
              <a:t>15.04.2022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772A7-B424-4E4B-8606-C0A4D12B0DB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470B09DA-581B-4FC0-AD46-5DDAC4CFB21D}" type="datetimeFigureOut">
              <a:rPr lang="tr-TR" smtClean="0"/>
              <a:t>15.04.2022</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5B0772A7-B424-4E4B-8606-C0A4D12B0DB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470B09DA-581B-4FC0-AD46-5DDAC4CFB21D}" type="datetimeFigureOut">
              <a:rPr lang="tr-TR" smtClean="0"/>
              <a:t>15.04.2022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5B0772A7-B424-4E4B-8606-C0A4D12B0DBD}"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470B09DA-581B-4FC0-AD46-5DDAC4CFB21D}" type="datetimeFigureOut">
              <a:rPr lang="tr-TR" smtClean="0"/>
              <a:t>15.04.2022</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B0772A7-B424-4E4B-8606-C0A4D12B0DBD}"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470B09DA-581B-4FC0-AD46-5DDAC4CFB21D}" type="datetimeFigureOut">
              <a:rPr lang="tr-TR" smtClean="0"/>
              <a:t>15.04.2022</a:t>
            </a:fld>
            <a:endParaRPr lang="tr-TR"/>
          </a:p>
        </p:txBody>
      </p:sp>
      <p:sp>
        <p:nvSpPr>
          <p:cNvPr id="10" name="Slayt Numarası Yer Tutucusu 9"/>
          <p:cNvSpPr>
            <a:spLocks noGrp="1"/>
          </p:cNvSpPr>
          <p:nvPr>
            <p:ph type="sldNum" sz="quarter" idx="16"/>
          </p:nvPr>
        </p:nvSpPr>
        <p:spPr/>
        <p:txBody>
          <a:bodyPr rtlCol="0"/>
          <a:lstStyle/>
          <a:p>
            <a:fld id="{5B0772A7-B424-4E4B-8606-C0A4D12B0DBD}"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470B09DA-581B-4FC0-AD46-5DDAC4CFB21D}" type="datetimeFigureOut">
              <a:rPr lang="tr-TR" smtClean="0"/>
              <a:t>15.04.2022</a:t>
            </a:fld>
            <a:endParaRPr lang="tr-TR"/>
          </a:p>
        </p:txBody>
      </p:sp>
      <p:sp>
        <p:nvSpPr>
          <p:cNvPr id="12" name="Slayt Numarası Yer Tutucusu 11"/>
          <p:cNvSpPr>
            <a:spLocks noGrp="1"/>
          </p:cNvSpPr>
          <p:nvPr>
            <p:ph type="sldNum" sz="quarter" idx="16"/>
          </p:nvPr>
        </p:nvSpPr>
        <p:spPr/>
        <p:txBody>
          <a:bodyPr rtlCol="0"/>
          <a:lstStyle/>
          <a:p>
            <a:fld id="{5B0772A7-B424-4E4B-8606-C0A4D12B0DBD}"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470B09DA-581B-4FC0-AD46-5DDAC4CFB21D}" type="datetimeFigureOut">
              <a:rPr lang="tr-TR" smtClean="0"/>
              <a:t>15.04.2022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5B0772A7-B424-4E4B-8606-C0A4D12B0DB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0B09DA-581B-4FC0-AD46-5DDAC4CFB21D}" type="datetimeFigureOut">
              <a:rPr lang="tr-TR" smtClean="0"/>
              <a:t>15.04.2022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5B0772A7-B424-4E4B-8606-C0A4D12B0DB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470B09DA-581B-4FC0-AD46-5DDAC4CFB21D}" type="datetimeFigureOut">
              <a:rPr lang="tr-TR" smtClean="0"/>
              <a:t>15.04.2022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5B0772A7-B424-4E4B-8606-C0A4D12B0DBD}"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470B09DA-581B-4FC0-AD46-5DDAC4CFB21D}" type="datetimeFigureOut">
              <a:rPr lang="tr-TR" smtClean="0"/>
              <a:t>15.04.2022</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5B0772A7-B424-4E4B-8606-C0A4D12B0DBD}"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70B09DA-581B-4FC0-AD46-5DDAC4CFB21D}" type="datetimeFigureOut">
              <a:rPr lang="tr-TR" smtClean="0"/>
              <a:t>15.04.2022</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B0772A7-B424-4E4B-8606-C0A4D12B0DB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illiyet.com.tr/haberleri/tahvil" TargetMode="External"/><Relationship Id="rId2" Type="http://schemas.openxmlformats.org/officeDocument/2006/relationships/hyperlink" Target="https://www.milliyet.com.tr/haberleri/devlet-tahvil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milliyet.com.tr/haberleri/hazin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illiyet.com.tr/uzmanpara/doviz-nedir-ve-nasil-belirlenir-doviz-kuru-cesitleri-nelerdir-6384873" TargetMode="External"/><Relationship Id="rId7" Type="http://schemas.openxmlformats.org/officeDocument/2006/relationships/hyperlink" Target="https://www.milliyet.com.tr/uzmanpara/eurobond-nedir-nasil-alinir-ve-nasil-hesaplanir-6380775?utm_source=go" TargetMode="External"/><Relationship Id="rId2" Type="http://schemas.openxmlformats.org/officeDocument/2006/relationships/hyperlink" Target="https://www.hurriyet.com.tr/egitim/faiz-nedir-ve-nasil-belirlenir-faiz-cesitleri-negatif-faiz-bilesik-faiz-ve-reel-faiz-anlami-41817618" TargetMode="External"/><Relationship Id="rId1" Type="http://schemas.openxmlformats.org/officeDocument/2006/relationships/slideLayout" Target="../slideLayouts/slideLayout2.xml"/><Relationship Id="rId6" Type="http://schemas.openxmlformats.org/officeDocument/2006/relationships/hyperlink" Target="https://www.milliyet.com.tr/uzmanpara/hazine-bonosu-nedir-ozellikleri-nelerdir-ve-nasil-alinir-6386426" TargetMode="External"/><Relationship Id="rId5" Type="http://schemas.openxmlformats.org/officeDocument/2006/relationships/hyperlink" Target="https://www.milliyet.com.tr/uzmanpara/devlet-tahvili-nedir-nasil-alinir-6386441" TargetMode="External"/><Relationship Id="rId4" Type="http://schemas.openxmlformats.org/officeDocument/2006/relationships/hyperlink" Target="https://www.doviz.com/makale/hisse-senedi-nedir-ve-nasil-alinir/2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399" y="281719"/>
            <a:ext cx="7772400" cy="1470025"/>
          </a:xfrm>
        </p:spPr>
        <p:txBody>
          <a:bodyPr/>
          <a:lstStyle/>
          <a:p>
            <a:r>
              <a:rPr lang="tr-TR" dirty="0" smtClean="0"/>
              <a:t>          ÇAĞ ÜNİVERSİTESİ </a:t>
            </a:r>
            <a:endParaRPr lang="tr-TR" dirty="0"/>
          </a:p>
        </p:txBody>
      </p:sp>
      <p:sp>
        <p:nvSpPr>
          <p:cNvPr id="3" name="Alt Başlık 2"/>
          <p:cNvSpPr>
            <a:spLocks noGrp="1"/>
          </p:cNvSpPr>
          <p:nvPr>
            <p:ph type="subTitle" idx="1"/>
          </p:nvPr>
        </p:nvSpPr>
        <p:spPr>
          <a:xfrm>
            <a:off x="1329748" y="2433638"/>
            <a:ext cx="6400800" cy="3240360"/>
          </a:xfrm>
        </p:spPr>
        <p:txBody>
          <a:bodyPr/>
          <a:lstStyle/>
          <a:p>
            <a:pPr algn="just"/>
            <a:r>
              <a:rPr lang="tr-TR" dirty="0" smtClean="0">
                <a:solidFill>
                  <a:schemeClr val="tx1"/>
                </a:solidFill>
                <a:latin typeface="Bahnschrift SemiBold Condensed" panose="020B0502040204020203" pitchFamily="34" charset="0"/>
              </a:rPr>
              <a:t>Ahmet Üçok </a:t>
            </a:r>
            <a:r>
              <a:rPr lang="tr-TR" dirty="0" smtClean="0">
                <a:solidFill>
                  <a:schemeClr val="tx1"/>
                </a:solidFill>
                <a:latin typeface="Bahnschrift SemiBold Condensed" panose="020B0502040204020203" pitchFamily="34" charset="0"/>
              </a:rPr>
              <a:t> </a:t>
            </a:r>
            <a:r>
              <a:rPr lang="tr-TR" u="sng" dirty="0" smtClean="0">
                <a:solidFill>
                  <a:schemeClr val="tx1"/>
                </a:solidFill>
                <a:latin typeface="Bahnschrift SemiBold Condensed" panose="020B0502040204020203" pitchFamily="34" charset="0"/>
              </a:rPr>
              <a:t>Numara:</a:t>
            </a:r>
            <a:r>
              <a:rPr lang="tr-TR" u="sng" dirty="0" smtClean="0">
                <a:solidFill>
                  <a:schemeClr val="tx1"/>
                </a:solidFill>
                <a:latin typeface="Bahnschrift SemiBold Condensed" panose="020B0502040204020203" pitchFamily="34" charset="0"/>
              </a:rPr>
              <a:t> </a:t>
            </a:r>
            <a:r>
              <a:rPr lang="tr-TR" dirty="0" smtClean="0">
                <a:solidFill>
                  <a:schemeClr val="tx1"/>
                </a:solidFill>
                <a:latin typeface="Bahnschrift SemiBold Condensed" panose="020B0502040204020203" pitchFamily="34" charset="0"/>
              </a:rPr>
              <a:t>2020137003   </a:t>
            </a:r>
            <a:r>
              <a:rPr lang="tr-TR" u="sng" dirty="0" smtClean="0">
                <a:solidFill>
                  <a:schemeClr val="tx1"/>
                </a:solidFill>
                <a:latin typeface="Bahnschrift SemiBold Condensed" panose="020B0502040204020203" pitchFamily="34" charset="0"/>
              </a:rPr>
              <a:t>Ders: </a:t>
            </a:r>
            <a:r>
              <a:rPr lang="tr-TR" dirty="0" smtClean="0">
                <a:solidFill>
                  <a:schemeClr val="tx1"/>
                </a:solidFill>
                <a:latin typeface="Bahnschrift SemiBold Condensed" panose="020B0502040204020203" pitchFamily="34" charset="0"/>
              </a:rPr>
              <a:t>Bitirme Projesi</a:t>
            </a:r>
            <a:endParaRPr lang="tr-TR" dirty="0">
              <a:solidFill>
                <a:schemeClr val="tx1"/>
              </a:solidFill>
              <a:latin typeface="Bahnschrift SemiBold Condensed" panose="020B0502040204020203" pitchFamily="34" charset="0"/>
            </a:endParaRPr>
          </a:p>
          <a:p>
            <a:pPr algn="just"/>
            <a:r>
              <a:rPr lang="tr-TR" u="sng" dirty="0" smtClean="0">
                <a:solidFill>
                  <a:schemeClr val="tx1"/>
                </a:solidFill>
                <a:latin typeface="Bahnschrift SemiBold Condensed" panose="020B0502040204020203" pitchFamily="34" charset="0"/>
              </a:rPr>
              <a:t>Konu: </a:t>
            </a:r>
            <a:r>
              <a:rPr lang="tr-TR" dirty="0" smtClean="0">
                <a:solidFill>
                  <a:schemeClr val="tx1"/>
                </a:solidFill>
                <a:latin typeface="Bahnschrift SemiBold Condensed" panose="020B0502040204020203" pitchFamily="34" charset="0"/>
              </a:rPr>
              <a:t>Faiz, hisse senetleri , devlet tahvili ,hazine bonosu ,</a:t>
            </a:r>
            <a:r>
              <a:rPr lang="tr-TR" dirty="0" err="1" smtClean="0">
                <a:solidFill>
                  <a:schemeClr val="tx1"/>
                </a:solidFill>
                <a:latin typeface="Bahnschrift SemiBold Condensed" panose="020B0502040204020203" pitchFamily="34" charset="0"/>
              </a:rPr>
              <a:t>eurobond</a:t>
            </a:r>
            <a:r>
              <a:rPr lang="tr-TR" dirty="0" smtClean="0">
                <a:solidFill>
                  <a:schemeClr val="tx1"/>
                </a:solidFill>
                <a:latin typeface="Bahnschrift SemiBold Condensed" panose="020B0502040204020203" pitchFamily="34" charset="0"/>
              </a:rPr>
              <a:t> gibi finansal yatırım araçlarının tüm boyutları.</a:t>
            </a:r>
            <a:endParaRPr lang="tr-TR" dirty="0">
              <a:solidFill>
                <a:schemeClr val="tx1"/>
              </a:solidFill>
              <a:latin typeface="Bahnschrift SemiBold Condensed" panose="020B0502040204020203"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433638"/>
          </a:xfrm>
          <a:prstGeom prst="rect">
            <a:avLst/>
          </a:prstGeom>
        </p:spPr>
      </p:pic>
    </p:spTree>
    <p:extLst>
      <p:ext uri="{BB962C8B-B14F-4D97-AF65-F5344CB8AC3E}">
        <p14:creationId xmlns:p14="http://schemas.microsoft.com/office/powerpoint/2010/main" val="24704255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Döviz Nedir?</a:t>
            </a:r>
            <a:endParaRPr lang="tr-TR" dirty="0"/>
          </a:p>
        </p:txBody>
      </p:sp>
      <p:sp>
        <p:nvSpPr>
          <p:cNvPr id="3" name="İçerik Yer Tutucusu 2"/>
          <p:cNvSpPr>
            <a:spLocks noGrp="1"/>
          </p:cNvSpPr>
          <p:nvPr>
            <p:ph sz="quarter" idx="1"/>
          </p:nvPr>
        </p:nvSpPr>
        <p:spPr/>
        <p:txBody>
          <a:bodyPr>
            <a:normAutofit fontScale="85000" lnSpcReduction="20000"/>
          </a:bodyPr>
          <a:lstStyle/>
          <a:p>
            <a:r>
              <a:rPr lang="tr-TR" dirty="0"/>
              <a:t>Özellikle ithalat için döviz en önemli hususlardan biridir. Örneğin Türkiye'de bir işletmenin Yurtdışından ithal ürün alabilmesi için, Euro veya dolara ihtiyaç duyar. Tabii sadece bu para birimleri değil dünyanın farklı ülkelerinden değişik para birimleri de gerekir. O yüzden Türk Lirası vermek suretiyle yabancı para birimi olarak ithalat sağlar. Bu doğrultuda dış ekonomik ilişkiler bazında gerçekleşen parça değişimi döviz olarak bilinmektedir. Kısaca döviz yabancı para birimleri üzerinden yapılan çevrim şeklinde de ifade edilebilir. Böylece hem borsa üzerinden devamlı uluslararası çapta yatırım gerçekleştirilir hem de farklı ithal ürünler ülkeye giriş yapar.</a:t>
            </a:r>
          </a:p>
        </p:txBody>
      </p:sp>
    </p:spTree>
    <p:extLst>
      <p:ext uri="{BB962C8B-B14F-4D97-AF65-F5344CB8AC3E}">
        <p14:creationId xmlns:p14="http://schemas.microsoft.com/office/powerpoint/2010/main" val="660390911"/>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Döviz Nasıl Belirlenir?</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a:t>Genel olarak döviz sabit kur rejimi üzerinden merkez bankaları ile beraber devlet bünyesinde belirlenmektedir. Bu doğrultuda yasal olarak kontrol eden otoriteler tarafından belli bir sabit değer ortaya çıkarılır. Belirlenmiş olan sabit değerin değişmesi yine merkez bankası veya devlete bağlı olarak bu otoriteler üzerinden gerçekleşir. Bu da ekonomik açıdan yaşanan gelişmeler kapsamında belirlenmektedir. Böylece ülke çapında bazı para birimleri değer kaybederken bazıları da otomatik olarak değer kazanır.</a:t>
            </a:r>
          </a:p>
        </p:txBody>
      </p:sp>
    </p:spTree>
    <p:extLst>
      <p:ext uri="{BB962C8B-B14F-4D97-AF65-F5344CB8AC3E}">
        <p14:creationId xmlns:p14="http://schemas.microsoft.com/office/powerpoint/2010/main" val="1494043107"/>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Döviz Kuru Çeşitleri Nelerdir?</a:t>
            </a:r>
            <a:endParaRPr lang="tr-TR" dirty="0"/>
          </a:p>
        </p:txBody>
      </p:sp>
      <p:sp>
        <p:nvSpPr>
          <p:cNvPr id="3" name="İçerik Yer Tutucusu 2"/>
          <p:cNvSpPr>
            <a:spLocks noGrp="1"/>
          </p:cNvSpPr>
          <p:nvPr>
            <p:ph sz="quarter" idx="1"/>
          </p:nvPr>
        </p:nvSpPr>
        <p:spPr/>
        <p:txBody>
          <a:bodyPr>
            <a:normAutofit fontScale="70000" lnSpcReduction="20000"/>
          </a:bodyPr>
          <a:lstStyle/>
          <a:p>
            <a:r>
              <a:rPr lang="tr-TR" dirty="0"/>
              <a:t>Amaca bağlı olarak para politikaları kapsamında uluslararası çapta birçok farklı döviz kuru çeşidi bulunmaktadır.</a:t>
            </a:r>
            <a:br>
              <a:rPr lang="tr-TR" dirty="0"/>
            </a:br>
            <a:r>
              <a:rPr lang="tr-TR" dirty="0"/>
              <a:t/>
            </a:r>
            <a:br>
              <a:rPr lang="tr-TR" dirty="0"/>
            </a:br>
            <a:r>
              <a:rPr lang="tr-TR" u="sng" dirty="0">
                <a:solidFill>
                  <a:srgbClr val="FF0000"/>
                </a:solidFill>
              </a:rPr>
              <a:t>- Nominal kur</a:t>
            </a:r>
            <a:br>
              <a:rPr lang="tr-TR" u="sng" dirty="0">
                <a:solidFill>
                  <a:srgbClr val="FF0000"/>
                </a:solidFill>
              </a:rPr>
            </a:br>
            <a:r>
              <a:rPr lang="tr-TR" u="sng" dirty="0">
                <a:solidFill>
                  <a:srgbClr val="FF0000"/>
                </a:solidFill>
              </a:rPr>
              <a:t>- </a:t>
            </a:r>
            <a:r>
              <a:rPr lang="tr-TR" u="sng" dirty="0" err="1">
                <a:solidFill>
                  <a:srgbClr val="FF0000"/>
                </a:solidFill>
              </a:rPr>
              <a:t>Ree</a:t>
            </a:r>
            <a:r>
              <a:rPr lang="tr-TR" u="sng" dirty="0">
                <a:solidFill>
                  <a:srgbClr val="FF0000"/>
                </a:solidFill>
              </a:rPr>
              <a:t> kur</a:t>
            </a:r>
            <a:br>
              <a:rPr lang="tr-TR" u="sng" dirty="0">
                <a:solidFill>
                  <a:srgbClr val="FF0000"/>
                </a:solidFill>
              </a:rPr>
            </a:br>
            <a:r>
              <a:rPr lang="tr-TR" u="sng" dirty="0">
                <a:solidFill>
                  <a:srgbClr val="FF0000"/>
                </a:solidFill>
              </a:rPr>
              <a:t>- Çapraz kur</a:t>
            </a:r>
            <a:br>
              <a:rPr lang="tr-TR" u="sng" dirty="0">
                <a:solidFill>
                  <a:srgbClr val="FF0000"/>
                </a:solidFill>
              </a:rPr>
            </a:br>
            <a:r>
              <a:rPr lang="tr-TR" u="sng" dirty="0">
                <a:solidFill>
                  <a:srgbClr val="FF0000"/>
                </a:solidFill>
              </a:rPr>
              <a:t>- Efektif kur</a:t>
            </a:r>
            <a:br>
              <a:rPr lang="tr-TR" u="sng" dirty="0">
                <a:solidFill>
                  <a:srgbClr val="FF0000"/>
                </a:solidFill>
              </a:rPr>
            </a:br>
            <a:r>
              <a:rPr lang="tr-TR" dirty="0"/>
              <a:t/>
            </a:r>
            <a:br>
              <a:rPr lang="tr-TR" dirty="0"/>
            </a:br>
            <a:r>
              <a:rPr lang="tr-TR" dirty="0"/>
              <a:t>Bu kurlar hem para hem de enflasyon ile beraber ülke ekonomilerine bağlı olarak ele alınır ve değerlendirilir. Böylece ülkelerin merkez bankaları ile beraber devlet kapsamında, döviz kurları hesaplanır ve belirlenir. Bu doğrultuda özel döviz kuru hesaplama aracı kullanılır. Bu sayede işlem gören tüm para birimleri açısından, güncel alış ve satış kuru ortaya çıkarılmaktadır. Özellikle söz konusu döviz alım satımı ile beraber borsa olduğu zaman, dövizin işlenmesi ve hesaplanması büyük bir öneme sahiptir. Ayrıca bu durum gelecek üzerine öngörüleri de ortaya çıkarır.</a:t>
            </a:r>
          </a:p>
        </p:txBody>
      </p:sp>
    </p:spTree>
    <p:extLst>
      <p:ext uri="{BB962C8B-B14F-4D97-AF65-F5344CB8AC3E}">
        <p14:creationId xmlns:p14="http://schemas.microsoft.com/office/powerpoint/2010/main" val="1683536133"/>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Tree>
    <p:extLst>
      <p:ext uri="{BB962C8B-B14F-4D97-AF65-F5344CB8AC3E}">
        <p14:creationId xmlns:p14="http://schemas.microsoft.com/office/powerpoint/2010/main" val="3826651011"/>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Hisse Senedi Nedir?</a:t>
            </a:r>
            <a:endParaRPr lang="tr-TR" dirty="0"/>
          </a:p>
        </p:txBody>
      </p:sp>
      <p:sp>
        <p:nvSpPr>
          <p:cNvPr id="3" name="İçerik Yer Tutucusu 2"/>
          <p:cNvSpPr>
            <a:spLocks noGrp="1"/>
          </p:cNvSpPr>
          <p:nvPr>
            <p:ph sz="quarter" idx="1"/>
          </p:nvPr>
        </p:nvSpPr>
        <p:spPr/>
        <p:txBody>
          <a:bodyPr>
            <a:normAutofit lnSpcReduction="10000"/>
          </a:bodyPr>
          <a:lstStyle/>
          <a:p>
            <a:r>
              <a:rPr lang="tr-TR" dirty="0"/>
              <a:t>Hisse Senedi, sermaye şirketlerinin ortaklarına sermaye paylarını belgelendirmek amacı ile verdikleri kıymetli evraklardır.</a:t>
            </a:r>
            <a:br>
              <a:rPr lang="tr-TR" dirty="0"/>
            </a:br>
            <a:r>
              <a:rPr lang="tr-TR" dirty="0"/>
              <a:t>Yatırımcılar, Borsa İstanbul'da şirket hisselerini alarak diledikleri şirketin sermayedarı olabilirler. Satın alınan hisse senedi ile, şirketin sermayesini temsil eden paylar oranında yatırımcılar yönetime katılma, oy kullanma, kar payı alma ve sermaye artırımlarına katılabilme hakkı kazanırlar.</a:t>
            </a:r>
          </a:p>
        </p:txBody>
      </p:sp>
    </p:spTree>
    <p:extLst>
      <p:ext uri="{BB962C8B-B14F-4D97-AF65-F5344CB8AC3E}">
        <p14:creationId xmlns:p14="http://schemas.microsoft.com/office/powerpoint/2010/main" val="1086689883"/>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Hisse Senedi Nasıl Nereden Alınır?</a:t>
            </a:r>
            <a:endParaRPr lang="tr-TR" dirty="0"/>
          </a:p>
        </p:txBody>
      </p:sp>
      <p:sp>
        <p:nvSpPr>
          <p:cNvPr id="3" name="İçerik Yer Tutucusu 2"/>
          <p:cNvSpPr>
            <a:spLocks noGrp="1"/>
          </p:cNvSpPr>
          <p:nvPr>
            <p:ph sz="quarter" idx="1"/>
          </p:nvPr>
        </p:nvSpPr>
        <p:spPr/>
        <p:txBody>
          <a:bodyPr/>
          <a:lstStyle/>
          <a:p>
            <a:r>
              <a:rPr lang="tr-TR" dirty="0"/>
              <a:t>Günümüz teknolojisinde  yatırımcı açısından hisse senedi alıp satmak gerçekten çok kolay. Hisse senetlerini, SPK tarafından yetkilendirilmiş aracı kurumlar veya banka aracı kurumlar üzerinden bir yatırım hesabı açarak alıp satabilirsiniz.</a:t>
            </a:r>
          </a:p>
        </p:txBody>
      </p:sp>
    </p:spTree>
    <p:extLst>
      <p:ext uri="{BB962C8B-B14F-4D97-AF65-F5344CB8AC3E}">
        <p14:creationId xmlns:p14="http://schemas.microsoft.com/office/powerpoint/2010/main" val="4235148898"/>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24744"/>
            <a:ext cx="8153400" cy="45719"/>
          </a:xfrm>
        </p:spPr>
        <p:txBody>
          <a:bodyPr>
            <a:normAutofit fontScale="90000"/>
          </a:bodyPr>
          <a:lstStyle/>
          <a:p>
            <a:r>
              <a:rPr lang="tr-TR" dirty="0"/>
              <a:t>Hisse Senedi </a:t>
            </a:r>
            <a:r>
              <a:rPr lang="tr-TR" dirty="0" smtClean="0"/>
              <a:t>Türleri:</a:t>
            </a:r>
            <a:r>
              <a:rPr lang="tr-TR" dirty="0"/>
              <a:t/>
            </a:r>
            <a:br>
              <a:rPr lang="tr-TR" dirty="0"/>
            </a:br>
            <a:endParaRPr lang="tr-TR" dirty="0"/>
          </a:p>
        </p:txBody>
      </p:sp>
      <p:sp>
        <p:nvSpPr>
          <p:cNvPr id="3" name="İçerik Yer Tutucusu 2"/>
          <p:cNvSpPr>
            <a:spLocks noGrp="1"/>
          </p:cNvSpPr>
          <p:nvPr>
            <p:ph sz="quarter" idx="1"/>
          </p:nvPr>
        </p:nvSpPr>
        <p:spPr/>
        <p:txBody>
          <a:bodyPr>
            <a:normAutofit fontScale="85000" lnSpcReduction="20000"/>
          </a:bodyPr>
          <a:lstStyle/>
          <a:p>
            <a:r>
              <a:rPr lang="tr-TR" b="1" dirty="0"/>
              <a:t>Hamiline ve Nama Yazılı </a:t>
            </a:r>
            <a:r>
              <a:rPr lang="tr-TR" b="1" dirty="0" smtClean="0"/>
              <a:t>Paylar:</a:t>
            </a:r>
            <a:r>
              <a:rPr lang="tr-TR" dirty="0"/>
              <a:t/>
            </a:r>
            <a:br>
              <a:rPr lang="tr-TR" dirty="0"/>
            </a:br>
            <a:r>
              <a:rPr lang="tr-TR" dirty="0"/>
              <a:t>Hamiline yazılı paylar teslim ile, nama yazılı paylar ise ciro ve teslim ile devredilmektedir. Borsa İstanbul'da hamiline yazılı paylar ve şirket yönetim kurulunun beyaz ciroyla devrine dair karar almış olması şartıyla nama yazılı paylar işlem görebilmektedir.</a:t>
            </a:r>
            <a:br>
              <a:rPr lang="tr-TR" dirty="0"/>
            </a:br>
            <a:r>
              <a:rPr lang="tr-TR" dirty="0"/>
              <a:t/>
            </a:r>
            <a:br>
              <a:rPr lang="tr-TR" dirty="0"/>
            </a:br>
            <a:r>
              <a:rPr lang="tr-TR" b="1" dirty="0"/>
              <a:t>Adi ve İmtiyazlı </a:t>
            </a:r>
            <a:r>
              <a:rPr lang="tr-TR" b="1" dirty="0" smtClean="0"/>
              <a:t>Paylar:</a:t>
            </a:r>
            <a:r>
              <a:rPr lang="tr-TR" dirty="0"/>
              <a:t/>
            </a:r>
            <a:br>
              <a:rPr lang="tr-TR" dirty="0"/>
            </a:br>
            <a:r>
              <a:rPr lang="tr-TR" dirty="0"/>
              <a:t>Adi paylar, sahiplerine eşit hak sağlamaktadır. Paylar, ana sözleşmede aksine bir hüküm yoksa adi pay niteliğindedir. İmtiyazlı paylar, sahiplerine kâra iştirak ve genel kurulda oy kullanma bakımından ayrıcalıklı bir takım haklar sağlamaktadır. Hisse senedinize göre bu haklara sahip olabilirsiniz.</a:t>
            </a:r>
          </a:p>
        </p:txBody>
      </p:sp>
    </p:spTree>
    <p:extLst>
      <p:ext uri="{BB962C8B-B14F-4D97-AF65-F5344CB8AC3E}">
        <p14:creationId xmlns:p14="http://schemas.microsoft.com/office/powerpoint/2010/main" val="1924807911"/>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55000" lnSpcReduction="20000"/>
          </a:bodyPr>
          <a:lstStyle/>
          <a:p>
            <a:r>
              <a:rPr lang="tr-TR" b="1" dirty="0"/>
              <a:t>Bedelsiz ve Bedelli Paylar</a:t>
            </a:r>
            <a:r>
              <a:rPr lang="tr-TR" dirty="0"/>
              <a:t/>
            </a:r>
            <a:br>
              <a:rPr lang="tr-TR" dirty="0"/>
            </a:br>
            <a:r>
              <a:rPr lang="tr-TR" dirty="0"/>
              <a:t>Bedelsiz sermaye artırımı, şirketlerin iç kaynaklarından sermayeye aktardıkları tutar karşılığında çıkardıkları payların bir bedel alınmaksızın ortaklara dağıtılmasıdır. Bu işlem sonucunda çıkarılan paylar bedelsiz paydır. Bedelsiz sermaye artırımı dışarıdan fon girişine yol açmamaktadır.</a:t>
            </a:r>
            <a:br>
              <a:rPr lang="tr-TR" dirty="0"/>
            </a:br>
            <a:r>
              <a:rPr lang="tr-TR" dirty="0"/>
              <a:t/>
            </a:r>
            <a:br>
              <a:rPr lang="tr-TR" dirty="0"/>
            </a:br>
            <a:r>
              <a:rPr lang="tr-TR" dirty="0"/>
              <a:t>Bedelli sermaye artırımı, şirketlerin yeni fon kaynağı temin etmek amacıyla çıkardıkları "bedelli" paylarını, nominal değerinden veya daha yüksek bir fiyattan satmalarıdır. Bedelli paylar, mevcut ortaklara satılabileceği gibi (rüçhan hakkı) diğer yatırımcılara da satılabilmektedir.</a:t>
            </a:r>
            <a:br>
              <a:rPr lang="tr-TR" dirty="0"/>
            </a:br>
            <a:r>
              <a:rPr lang="tr-TR" dirty="0"/>
              <a:t/>
            </a:r>
            <a:br>
              <a:rPr lang="tr-TR" dirty="0"/>
            </a:br>
            <a:r>
              <a:rPr lang="tr-TR" b="1" dirty="0"/>
              <a:t>Primli ve Primsiz Paylar</a:t>
            </a:r>
            <a:r>
              <a:rPr lang="tr-TR" dirty="0"/>
              <a:t/>
            </a:r>
            <a:br>
              <a:rPr lang="tr-TR" dirty="0"/>
            </a:br>
            <a:r>
              <a:rPr lang="tr-TR" dirty="0"/>
              <a:t>Üzerinde yazılı değer (nominal değer) ile ihraç edilen paylar primsiz, nominal değerinden yüksek bir bedelle ihraç edilen paylar ise primli paylardır. Borsa İstanbul'da </a:t>
            </a:r>
            <a:r>
              <a:rPr lang="tr-TR" dirty="0" err="1"/>
              <a:t>kote</a:t>
            </a:r>
            <a:r>
              <a:rPr lang="tr-TR" dirty="0"/>
              <a:t> şirketler kayıtlı sermaye sistemine tabi olup, esas sözleşmelerinde hüküm bulunması halinde, yönetim kurulu kararı ile primli pay ihraç edebilmektedir.</a:t>
            </a:r>
            <a:br>
              <a:rPr lang="tr-TR" dirty="0"/>
            </a:br>
            <a:r>
              <a:rPr lang="tr-TR" dirty="0"/>
              <a:t/>
            </a:r>
            <a:br>
              <a:rPr lang="tr-TR" dirty="0"/>
            </a:br>
            <a:r>
              <a:rPr lang="tr-TR" b="1" dirty="0"/>
              <a:t>Kurucu ve İntifa Paylar</a:t>
            </a:r>
            <a:r>
              <a:rPr lang="tr-TR" dirty="0"/>
              <a:t/>
            </a:r>
            <a:br>
              <a:rPr lang="tr-TR" dirty="0"/>
            </a:br>
            <a:r>
              <a:rPr lang="tr-TR" dirty="0"/>
              <a:t>Kurucu paylar, kuruluş hizmeti karşılığında ana sözleşme hükümleri gereğince şirket kârının bir kısmına iştirak hakkı veren ve daima kurucuların adlarına yazılı olmak şartıyla ihraç edilen paylardır. Kurucu paylar, belli bir sermaye payını temsil etmediği gibi şirket yönetimine katılma hakkı da vermemektedir.</a:t>
            </a:r>
          </a:p>
        </p:txBody>
      </p:sp>
    </p:spTree>
    <p:extLst>
      <p:ext uri="{BB962C8B-B14F-4D97-AF65-F5344CB8AC3E}">
        <p14:creationId xmlns:p14="http://schemas.microsoft.com/office/powerpoint/2010/main" val="3629122395"/>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62500" lnSpcReduction="20000"/>
          </a:bodyPr>
          <a:lstStyle/>
          <a:p>
            <a:r>
              <a:rPr lang="tr-TR" b="1" dirty="0"/>
              <a:t>Halka Arz Nedir?</a:t>
            </a:r>
            <a:r>
              <a:rPr lang="tr-TR" dirty="0"/>
              <a:t/>
            </a:r>
            <a:br>
              <a:rPr lang="tr-TR" dirty="0"/>
            </a:br>
            <a:r>
              <a:rPr lang="tr-TR" dirty="0"/>
              <a:t>Halka arz, bir anonim şirket ya da ortaklığın yeni kaynak sağlamak amacıyla hisse senetlerini, borsa yatırımcılarına ilan yoluyla duyurarak satışını yapması ve böylece sermaye sağlamasıdır. Şirket hisse senetlerinin, borsa ya da organize piyasalarda devamlı işlem görmesidir.</a:t>
            </a:r>
            <a:br>
              <a:rPr lang="tr-TR" dirty="0"/>
            </a:br>
            <a:r>
              <a:rPr lang="tr-TR" dirty="0"/>
              <a:t/>
            </a:r>
            <a:br>
              <a:rPr lang="tr-TR" dirty="0"/>
            </a:br>
            <a:r>
              <a:rPr lang="tr-TR" b="1" dirty="0"/>
              <a:t>Temettü Nedir?</a:t>
            </a:r>
            <a:r>
              <a:rPr lang="tr-TR" dirty="0"/>
              <a:t/>
            </a:r>
            <a:br>
              <a:rPr lang="tr-TR" dirty="0"/>
            </a:br>
            <a:r>
              <a:rPr lang="tr-TR" dirty="0"/>
              <a:t>Temettü, bir şirketin bir yıllık faaliyet dönemi sonucunda elde ettiği Net Dönem Karı üzerinden pay sahiplerine dağıttıkları kar payına verilen isim.</a:t>
            </a:r>
            <a:br>
              <a:rPr lang="tr-TR" dirty="0"/>
            </a:br>
            <a:r>
              <a:rPr lang="tr-TR" dirty="0"/>
              <a:t/>
            </a:r>
            <a:br>
              <a:rPr lang="tr-TR" dirty="0"/>
            </a:br>
            <a:r>
              <a:rPr lang="tr-TR" b="1" dirty="0"/>
              <a:t>Rüçhan Hakkı Nedir?</a:t>
            </a:r>
            <a:r>
              <a:rPr lang="tr-TR" dirty="0"/>
              <a:t/>
            </a:r>
            <a:br>
              <a:rPr lang="tr-TR" dirty="0"/>
            </a:br>
            <a:r>
              <a:rPr lang="tr-TR" dirty="0"/>
              <a:t>Bir şirketin mevcut pay sahiplerinin, Bedelli Sermaye artırımı yapılması ile oluşacak olan yeni payları öncelikli olarak satın alma hakkına "rüçhan hakkı" denir.</a:t>
            </a:r>
            <a:br>
              <a:rPr lang="tr-TR" dirty="0"/>
            </a:br>
            <a:r>
              <a:rPr lang="tr-TR" dirty="0"/>
              <a:t/>
            </a:r>
            <a:br>
              <a:rPr lang="tr-TR" dirty="0"/>
            </a:br>
            <a:r>
              <a:rPr lang="tr-TR" b="1" dirty="0"/>
              <a:t>Kredili İşlem Nedir?</a:t>
            </a:r>
            <a:r>
              <a:rPr lang="tr-TR" dirty="0"/>
              <a:t/>
            </a:r>
            <a:br>
              <a:rPr lang="tr-TR" dirty="0"/>
            </a:br>
            <a:r>
              <a:rPr lang="tr-TR" dirty="0"/>
              <a:t>Aracı kurumu, menkul kıymet alım satımında kullanılmak üzere sahip oldukları portföy büyüklüğü üzerinde bir tutarda işlem yapabilmesi için yatırımcılarına belirli yüzdesel oranlar uygulayarak tanımlanan limitlerdir.</a:t>
            </a:r>
          </a:p>
        </p:txBody>
      </p:sp>
    </p:spTree>
    <p:extLst>
      <p:ext uri="{BB962C8B-B14F-4D97-AF65-F5344CB8AC3E}">
        <p14:creationId xmlns:p14="http://schemas.microsoft.com/office/powerpoint/2010/main" val="9575875"/>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532377498"/>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Tree>
    <p:extLst>
      <p:ext uri="{BB962C8B-B14F-4D97-AF65-F5344CB8AC3E}">
        <p14:creationId xmlns:p14="http://schemas.microsoft.com/office/powerpoint/2010/main" val="36660710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Devlet Tahvili Nedir?</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a:t/>
            </a:r>
            <a:br>
              <a:rPr lang="tr-TR" dirty="0"/>
            </a:br>
            <a:r>
              <a:rPr lang="tr-TR" dirty="0"/>
              <a:t/>
            </a:r>
            <a:br>
              <a:rPr lang="tr-TR" dirty="0"/>
            </a:br>
            <a:r>
              <a:rPr lang="tr-TR" dirty="0"/>
              <a:t>Hazine ve Maliye Bakanlığı'nın hazırladığı ve Merkez Bankasının satışa sunduğu tahvillerdir. Devlet tahvilleri ilk elden satışa sunulan tahvillerdir. Risk almayı sevmeyen yatırımcıların en sevdiği araç olarak bilinmektedir. Kuponlu ve iskontolu olarak iki çeşit </a:t>
            </a:r>
            <a:r>
              <a:rPr lang="tr-TR" dirty="0">
                <a:hlinkClick r:id="rId2"/>
              </a:rPr>
              <a:t>devlet tahvili</a:t>
            </a:r>
            <a:r>
              <a:rPr lang="tr-TR" dirty="0"/>
              <a:t> ihraç edilmektedir. </a:t>
            </a:r>
            <a:r>
              <a:rPr lang="tr-TR" dirty="0">
                <a:hlinkClick r:id="rId3"/>
              </a:rPr>
              <a:t>Tahvil</a:t>
            </a:r>
            <a:r>
              <a:rPr lang="tr-TR" dirty="0"/>
              <a:t> iki yıldan uzun bir vadeye sahipse kuponlu olarak adlandırılır. İki yıldan daha az süreli devlet tahvilleri ise iskontolu olarak adlandırılmaktadır.</a:t>
            </a:r>
            <a:br>
              <a:rPr lang="tr-TR" dirty="0"/>
            </a:br>
            <a:endParaRPr lang="tr-TR" dirty="0"/>
          </a:p>
        </p:txBody>
      </p:sp>
    </p:spTree>
    <p:extLst>
      <p:ext uri="{BB962C8B-B14F-4D97-AF65-F5344CB8AC3E}">
        <p14:creationId xmlns:p14="http://schemas.microsoft.com/office/powerpoint/2010/main" val="2877027770"/>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Devlet Tahvili Nasıl Alınır?</a:t>
            </a:r>
            <a:endParaRPr lang="tr-TR" dirty="0"/>
          </a:p>
        </p:txBody>
      </p:sp>
      <p:sp>
        <p:nvSpPr>
          <p:cNvPr id="3" name="İçerik Yer Tutucusu 2"/>
          <p:cNvSpPr>
            <a:spLocks noGrp="1"/>
          </p:cNvSpPr>
          <p:nvPr>
            <p:ph sz="quarter" idx="1"/>
          </p:nvPr>
        </p:nvSpPr>
        <p:spPr/>
        <p:txBody>
          <a:bodyPr>
            <a:normAutofit lnSpcReduction="10000"/>
          </a:bodyPr>
          <a:lstStyle/>
          <a:p>
            <a:r>
              <a:rPr lang="tr-TR" dirty="0"/>
              <a:t>Satışa sunulan devlet tahvili yatırımcılar tarafından bankalar ve aracı kurumlardan satın alabilirler. Emanet kasalarda ücretsiz olarak devlet tahvilleri saklanabilmektedir. Bunun için banka ya da aracı kurumlarda bir hesap açılması gereklidir. Özellikle yatırımcılar risklerini dengede tutabilmek için mutlaka devlet tahvili bulundururlar. Devlet tahvili risksiz bir yatırım aracı olduğundan riskleri dengelemek amacıyla tüm yatırımcılar tarafından değerlidir.</a:t>
            </a:r>
          </a:p>
        </p:txBody>
      </p:sp>
    </p:spTree>
    <p:extLst>
      <p:ext uri="{BB962C8B-B14F-4D97-AF65-F5344CB8AC3E}">
        <p14:creationId xmlns:p14="http://schemas.microsoft.com/office/powerpoint/2010/main" val="4147568140"/>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Devlet Tahvilinin </a:t>
            </a:r>
            <a:r>
              <a:rPr lang="tr-TR" b="1" dirty="0" smtClean="0"/>
              <a:t>Avantajları:</a:t>
            </a:r>
            <a:endParaRPr lang="tr-TR" dirty="0"/>
          </a:p>
        </p:txBody>
      </p:sp>
      <p:sp>
        <p:nvSpPr>
          <p:cNvPr id="3" name="İçerik Yer Tutucusu 2"/>
          <p:cNvSpPr>
            <a:spLocks noGrp="1"/>
          </p:cNvSpPr>
          <p:nvPr>
            <p:ph sz="quarter" idx="1"/>
          </p:nvPr>
        </p:nvSpPr>
        <p:spPr/>
        <p:txBody>
          <a:bodyPr>
            <a:normAutofit fontScale="85000" lnSpcReduction="10000"/>
          </a:bodyPr>
          <a:lstStyle/>
          <a:p>
            <a:pPr fontAlgn="base"/>
            <a:r>
              <a:rPr lang="tr-TR" dirty="0"/>
              <a:t>Öncelikle devletin güvencesi altında olan bir yatırım aracıdır. En risksiz yatırım araçları arasında ilk sıralardadır. Belirlenen vade sonunda ne kadar kar elde edeceğinizi tahvili alınırken dahi bilinmektedir. Getirisi belli olan bir yatırımdır. Anapara geri alınacağı gibi belli bir kar elde edilmesi garanti altındadır. İkinci el piyasası bulunan bir yatırımdır. Vadesi gelmeden de eğer yatırımcı isterse tahvil senedini kolayca bozdurma imkanına sahiptir.</a:t>
            </a:r>
          </a:p>
          <a:p>
            <a:pPr marL="0" indent="0" fontAlgn="base">
              <a:buNone/>
            </a:pPr>
            <a:r>
              <a:rPr lang="tr-TR" dirty="0"/>
              <a:t> </a:t>
            </a:r>
          </a:p>
          <a:p>
            <a:pPr marL="0" indent="0">
              <a:buNone/>
            </a:pPr>
            <a:r>
              <a:rPr lang="tr-TR" dirty="0"/>
              <a:t/>
            </a:r>
            <a:br>
              <a:rPr lang="tr-TR" dirty="0"/>
            </a:br>
            <a:endParaRPr lang="tr-TR" dirty="0"/>
          </a:p>
        </p:txBody>
      </p:sp>
    </p:spTree>
    <p:extLst>
      <p:ext uri="{BB962C8B-B14F-4D97-AF65-F5344CB8AC3E}">
        <p14:creationId xmlns:p14="http://schemas.microsoft.com/office/powerpoint/2010/main" val="2539742665"/>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032" y="0"/>
            <a:ext cx="9168032" cy="6858000"/>
          </a:xfrm>
        </p:spPr>
      </p:pic>
    </p:spTree>
    <p:extLst>
      <p:ext uri="{BB962C8B-B14F-4D97-AF65-F5344CB8AC3E}">
        <p14:creationId xmlns:p14="http://schemas.microsoft.com/office/powerpoint/2010/main" val="2555410565"/>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Hazine Bonosu Nedir?</a:t>
            </a:r>
            <a:endParaRPr lang="tr-TR" dirty="0"/>
          </a:p>
        </p:txBody>
      </p:sp>
      <p:sp>
        <p:nvSpPr>
          <p:cNvPr id="3" name="İçerik Yer Tutucusu 2"/>
          <p:cNvSpPr>
            <a:spLocks noGrp="1"/>
          </p:cNvSpPr>
          <p:nvPr>
            <p:ph sz="quarter" idx="1"/>
          </p:nvPr>
        </p:nvSpPr>
        <p:spPr>
          <a:xfrm>
            <a:off x="612648" y="1600200"/>
            <a:ext cx="8153400" cy="5069160"/>
          </a:xfrm>
        </p:spPr>
        <p:txBody>
          <a:bodyPr>
            <a:normAutofit/>
          </a:bodyPr>
          <a:lstStyle/>
          <a:p>
            <a:r>
              <a:rPr lang="tr-TR" dirty="0"/>
              <a:t/>
            </a:r>
            <a:br>
              <a:rPr lang="tr-TR" dirty="0"/>
            </a:br>
            <a:r>
              <a:rPr lang="tr-TR" dirty="0">
                <a:hlinkClick r:id="rId2"/>
              </a:rPr>
              <a:t>Hazine</a:t>
            </a:r>
            <a:r>
              <a:rPr lang="tr-TR" dirty="0"/>
              <a:t> bonosu devletin kısa vadeli borçlarına kısa süre içinde fon elde etmesi satılan senetlerdir. En fazla 1 yıl vadeye sahip olunur. Hazine bonosu bir kısa vadeli ve risksiz bir yatırım aracı olarak açıklanır. Vadesi 1 yıldan kısa borçlanma aracı olduğundan getirisi daha az olarak bilinir. Yatırımcı vade sonunda parasını faiz getirisi ile birlikte elde eder. Piyasada en risksiz getiri sağlayan yatırım aracı hazine bonosudur</a:t>
            </a:r>
            <a:r>
              <a:rPr lang="tr-TR" dirty="0" smtClean="0"/>
              <a:t>.</a:t>
            </a:r>
          </a:p>
          <a:p>
            <a:pPr marL="0" indent="0">
              <a:buNone/>
            </a:pPr>
            <a:endParaRPr lang="tr-TR" dirty="0"/>
          </a:p>
        </p:txBody>
      </p:sp>
    </p:spTree>
    <p:extLst>
      <p:ext uri="{BB962C8B-B14F-4D97-AF65-F5344CB8AC3E}">
        <p14:creationId xmlns:p14="http://schemas.microsoft.com/office/powerpoint/2010/main" val="3078714616"/>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Hazine Bonosu Özellikleri Nelerdir?</a:t>
            </a:r>
            <a:r>
              <a:rPr lang="tr-TR" dirty="0"/>
              <a:t/>
            </a:r>
            <a:br>
              <a:rPr lang="tr-TR" dirty="0"/>
            </a:br>
            <a:endParaRPr lang="tr-TR" dirty="0"/>
          </a:p>
        </p:txBody>
      </p:sp>
      <p:sp>
        <p:nvSpPr>
          <p:cNvPr id="3" name="İçerik Yer Tutucusu 2"/>
          <p:cNvSpPr>
            <a:spLocks noGrp="1"/>
          </p:cNvSpPr>
          <p:nvPr>
            <p:ph sz="quarter" idx="1"/>
          </p:nvPr>
        </p:nvSpPr>
        <p:spPr/>
        <p:txBody>
          <a:bodyPr>
            <a:normAutofit lnSpcReduction="10000"/>
          </a:bodyPr>
          <a:lstStyle/>
          <a:p>
            <a:r>
              <a:rPr lang="tr-TR" dirty="0"/>
              <a:t>Vadeleri 1 yılı aşmayan devlet iç borçlanma özelliğine sahiptir</a:t>
            </a:r>
            <a:r>
              <a:rPr lang="tr-TR" dirty="0" smtClean="0"/>
              <a:t>.</a:t>
            </a:r>
          </a:p>
          <a:p>
            <a:r>
              <a:rPr lang="tr-TR" dirty="0"/>
              <a:t>Hazine bonoları 1. el piyasalarda işlem görmektedir</a:t>
            </a:r>
            <a:r>
              <a:rPr lang="tr-TR" dirty="0" smtClean="0"/>
              <a:t>.</a:t>
            </a:r>
          </a:p>
          <a:p>
            <a:pPr fontAlgn="base"/>
            <a:r>
              <a:rPr lang="tr-TR" dirty="0"/>
              <a:t>Hazine bonoları vade sürelerinin sonuna kadar tutulduğunda yatırımcıya vade sonunda faiz getirisiyle geri ödemeyi garanti eder.</a:t>
            </a:r>
          </a:p>
          <a:p>
            <a:pPr fontAlgn="base"/>
            <a:r>
              <a:rPr lang="tr-TR" dirty="0"/>
              <a:t>Hazine bonoları güvenilirdir.</a:t>
            </a:r>
          </a:p>
          <a:p>
            <a:pPr fontAlgn="base"/>
            <a:r>
              <a:rPr lang="tr-TR" dirty="0"/>
              <a:t>Hazine bonoları Hazine Müsteşarlığı tarafından hazırlanır.</a:t>
            </a:r>
          </a:p>
          <a:p>
            <a:endParaRPr lang="tr-TR" dirty="0"/>
          </a:p>
        </p:txBody>
      </p:sp>
    </p:spTree>
    <p:extLst>
      <p:ext uri="{BB962C8B-B14F-4D97-AF65-F5344CB8AC3E}">
        <p14:creationId xmlns:p14="http://schemas.microsoft.com/office/powerpoint/2010/main" val="2472423884"/>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Hazine Bonosu Nasıl Alınır?</a:t>
            </a:r>
            <a:r>
              <a:rPr lang="tr-TR" dirty="0"/>
              <a:t/>
            </a:r>
            <a:br>
              <a:rPr lang="tr-TR" dirty="0"/>
            </a:br>
            <a:endParaRPr lang="tr-TR" dirty="0"/>
          </a:p>
        </p:txBody>
      </p:sp>
      <p:sp>
        <p:nvSpPr>
          <p:cNvPr id="3" name="İçerik Yer Tutucusu 2"/>
          <p:cNvSpPr>
            <a:spLocks noGrp="1"/>
          </p:cNvSpPr>
          <p:nvPr>
            <p:ph sz="quarter" idx="1"/>
          </p:nvPr>
        </p:nvSpPr>
        <p:spPr/>
        <p:txBody>
          <a:bodyPr/>
          <a:lstStyle/>
          <a:p>
            <a:r>
              <a:rPr lang="tr-TR" dirty="0"/>
              <a:t>Sabit getirili menkul kıymetlere talep çok fazla olduğu için likit akışı yüksektir. Banka ve aracı kurumlardan hazine bonosu alınır. Hazine bonoları alınıp satılır. Belirli vadedeki bir bononun fiyatı satmak ve alınmak istenen zaman aralığındaki dengeye göre değişiklik gösterir.</a:t>
            </a:r>
          </a:p>
        </p:txBody>
      </p:sp>
    </p:spTree>
    <p:extLst>
      <p:ext uri="{BB962C8B-B14F-4D97-AF65-F5344CB8AC3E}">
        <p14:creationId xmlns:p14="http://schemas.microsoft.com/office/powerpoint/2010/main" val="2833226660"/>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830566865"/>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Eurobond</a:t>
            </a:r>
            <a:r>
              <a:rPr lang="tr-TR" b="1" dirty="0"/>
              <a:t> Nedir?</a:t>
            </a:r>
            <a:r>
              <a:rPr lang="tr-TR" dirty="0"/>
              <a:t/>
            </a:r>
            <a:br>
              <a:rPr lang="tr-TR" dirty="0"/>
            </a:br>
            <a:endParaRPr lang="tr-TR" dirty="0"/>
          </a:p>
        </p:txBody>
      </p:sp>
      <p:sp>
        <p:nvSpPr>
          <p:cNvPr id="3" name="İçerik Yer Tutucusu 2"/>
          <p:cNvSpPr>
            <a:spLocks noGrp="1"/>
          </p:cNvSpPr>
          <p:nvPr>
            <p:ph sz="quarter" idx="1"/>
          </p:nvPr>
        </p:nvSpPr>
        <p:spPr/>
        <p:txBody>
          <a:bodyPr>
            <a:normAutofit fontScale="85000" lnSpcReduction="20000"/>
          </a:bodyPr>
          <a:lstStyle/>
          <a:p>
            <a:r>
              <a:rPr lang="tr-TR" dirty="0"/>
              <a:t>Devlet ya da şirketler kaynak bulabilmek için döviz üzerinden uluslararası çapta piyasaya birtakım yatırım araçlarını satışa sunar. Uzun vadeli ve ayrıca kupon ödemeli sabit getirisi bulunan bu yatırım araçlarına </a:t>
            </a:r>
            <a:r>
              <a:rPr lang="tr-TR" dirty="0" err="1"/>
              <a:t>eurobond</a:t>
            </a:r>
            <a:r>
              <a:rPr lang="tr-TR" dirty="0"/>
              <a:t> denir. </a:t>
            </a:r>
            <a:r>
              <a:rPr lang="tr-TR" dirty="0" err="1"/>
              <a:t>Eurobond</a:t>
            </a:r>
            <a:r>
              <a:rPr lang="tr-TR" dirty="0"/>
              <a:t> terimi genel olarak </a:t>
            </a:r>
            <a:r>
              <a:rPr lang="tr-TR" dirty="0" err="1"/>
              <a:t>eurodollar</a:t>
            </a:r>
            <a:r>
              <a:rPr lang="tr-TR" dirty="0"/>
              <a:t> kavramından çevrilmiş bir sistemdir. Özellikle zamanlaması doğru şekilde ele alındığında, tahvil üzerinden, yatırımcısına iyi bir kazanç sağlayan sistem olarak dile getirmek mümkün. Öyle ki günümüzde şu an dünya çapında işlem hacmi 100 trilyon doları aşmış durumda. Faiz ve değer artışı üzerine kurulu bir sistem olarak öne çıkan </a:t>
            </a:r>
            <a:r>
              <a:rPr lang="tr-TR" dirty="0" err="1"/>
              <a:t>eurobond</a:t>
            </a:r>
            <a:r>
              <a:rPr lang="tr-TR" dirty="0"/>
              <a:t>, bu sebepten dolayı doğru zamanlama üzerinden değerlendirmesi gereken bir yapıdır.</a:t>
            </a:r>
            <a:endParaRPr lang="tr-TR" dirty="0"/>
          </a:p>
        </p:txBody>
      </p:sp>
    </p:spTree>
    <p:extLst>
      <p:ext uri="{BB962C8B-B14F-4D97-AF65-F5344CB8AC3E}">
        <p14:creationId xmlns:p14="http://schemas.microsoft.com/office/powerpoint/2010/main" val="957645581"/>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Eurobond</a:t>
            </a:r>
            <a:r>
              <a:rPr lang="tr-TR" b="1" dirty="0"/>
              <a:t> Nasıl Alınır?</a:t>
            </a:r>
            <a:endParaRPr lang="tr-TR" dirty="0"/>
          </a:p>
        </p:txBody>
      </p:sp>
      <p:sp>
        <p:nvSpPr>
          <p:cNvPr id="3" name="İçerik Yer Tutucusu 2"/>
          <p:cNvSpPr>
            <a:spLocks noGrp="1"/>
          </p:cNvSpPr>
          <p:nvPr>
            <p:ph sz="quarter" idx="1"/>
          </p:nvPr>
        </p:nvSpPr>
        <p:spPr/>
        <p:txBody>
          <a:bodyPr>
            <a:normAutofit fontScale="70000" lnSpcReduction="20000"/>
          </a:bodyPr>
          <a:lstStyle/>
          <a:p>
            <a:r>
              <a:rPr lang="tr-TR" dirty="0"/>
              <a:t>Herhangi bir yatırımcı dilediği zaman </a:t>
            </a:r>
            <a:r>
              <a:rPr lang="tr-TR" dirty="0" err="1"/>
              <a:t>eurobondu</a:t>
            </a:r>
            <a:r>
              <a:rPr lang="tr-TR" dirty="0"/>
              <a:t>, bankalar veya aracı finansal kurumları değerlendirmek suretiyle alabilir. Aynı zamanda yine bu kurumlar programında satışını güvenli şekilde gerçekleştirebilir</a:t>
            </a:r>
            <a:r>
              <a:rPr lang="tr-TR" dirty="0" smtClean="0"/>
              <a:t>.</a:t>
            </a:r>
          </a:p>
          <a:p>
            <a:r>
              <a:rPr lang="tr-TR" dirty="0"/>
              <a:t>  Amerikan hazine bonolarının kendine referans alan bu sistem kapsamında, yatırımcılar riskleri özümleme imkanı elde ederek buna göre işlem yapma şansı yakalamaktadır</a:t>
            </a:r>
            <a:r>
              <a:rPr lang="tr-TR" dirty="0" smtClean="0"/>
              <a:t>.</a:t>
            </a:r>
          </a:p>
          <a:p>
            <a:r>
              <a:rPr lang="tr-TR" dirty="0"/>
              <a:t>- Amerikan doları</a:t>
            </a:r>
            <a:r>
              <a:rPr lang="tr-TR" dirty="0"/>
              <a:t/>
            </a:r>
            <a:br>
              <a:rPr lang="tr-TR" dirty="0"/>
            </a:br>
            <a:r>
              <a:rPr lang="tr-TR" dirty="0"/>
              <a:t>- Euro</a:t>
            </a:r>
            <a:r>
              <a:rPr lang="tr-TR" dirty="0"/>
              <a:t/>
            </a:r>
            <a:br>
              <a:rPr lang="tr-TR" dirty="0"/>
            </a:br>
            <a:r>
              <a:rPr lang="tr-TR" dirty="0"/>
              <a:t>- İsviçre frangı</a:t>
            </a:r>
            <a:r>
              <a:rPr lang="tr-TR" dirty="0"/>
              <a:t/>
            </a:r>
            <a:br>
              <a:rPr lang="tr-TR" dirty="0"/>
            </a:br>
            <a:r>
              <a:rPr lang="tr-TR" dirty="0"/>
              <a:t>- Japon </a:t>
            </a:r>
            <a:r>
              <a:rPr lang="tr-TR" dirty="0" smtClean="0"/>
              <a:t>Yeni</a:t>
            </a:r>
          </a:p>
          <a:p>
            <a:r>
              <a:rPr lang="tr-TR" dirty="0"/>
              <a:t>Bu şekilde daha birçok farklı para birimi kapsamında </a:t>
            </a:r>
            <a:r>
              <a:rPr lang="tr-TR" dirty="0" err="1"/>
              <a:t>eurobond</a:t>
            </a:r>
            <a:r>
              <a:rPr lang="tr-TR" dirty="0"/>
              <a:t> üzerinden işlem gerçekleştirmek mümkün. Amerikan doları üzerinden gerçekleştirilen </a:t>
            </a:r>
            <a:r>
              <a:rPr lang="tr-TR" dirty="0" err="1"/>
              <a:t>eurobond</a:t>
            </a:r>
            <a:r>
              <a:rPr lang="tr-TR" dirty="0"/>
              <a:t> işlemi ile beraber, yılda 2 defa kupon ödemesi sağlanır. Yani bir yıl içerisinde yatırımcı iki defa faiz ödemesi alabilmektedir</a:t>
            </a:r>
            <a:r>
              <a:rPr lang="tr-TR" dirty="0" smtClean="0"/>
              <a:t>.</a:t>
            </a:r>
          </a:p>
          <a:p>
            <a:endParaRPr lang="tr-TR" dirty="0"/>
          </a:p>
        </p:txBody>
      </p:sp>
    </p:spTree>
    <p:extLst>
      <p:ext uri="{BB962C8B-B14F-4D97-AF65-F5344CB8AC3E}">
        <p14:creationId xmlns:p14="http://schemas.microsoft.com/office/powerpoint/2010/main" val="2271238946"/>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1040160"/>
          </a:xfrm>
        </p:spPr>
        <p:txBody>
          <a:bodyPr>
            <a:normAutofit/>
          </a:bodyPr>
          <a:lstStyle/>
          <a:p>
            <a:r>
              <a:rPr lang="tr-TR" dirty="0" smtClean="0"/>
              <a:t>Faiz Nedir?</a:t>
            </a:r>
            <a:endParaRPr lang="tr-TR" dirty="0"/>
          </a:p>
        </p:txBody>
      </p:sp>
      <p:sp>
        <p:nvSpPr>
          <p:cNvPr id="3" name="İçerik Yer Tutucusu 2"/>
          <p:cNvSpPr>
            <a:spLocks noGrp="1"/>
          </p:cNvSpPr>
          <p:nvPr>
            <p:ph sz="quarter" idx="1"/>
          </p:nvPr>
        </p:nvSpPr>
        <p:spPr/>
        <p:txBody>
          <a:bodyPr>
            <a:normAutofit fontScale="62500" lnSpcReduction="20000"/>
          </a:bodyPr>
          <a:lstStyle/>
          <a:p>
            <a:r>
              <a:rPr lang="tr-TR" dirty="0"/>
              <a:t>Piyasa açısından faizi, tasarruf sahibinin, tasarrufunu, ihtiyacı olana belirli süre için kullandırmasının karşılığı olarak alınan bedeldir. Ödünç olarak verilen bir paranın, geriye ödenirken ödünç kirasının da birlikte verilmesi şeklinde anlatılır</a:t>
            </a:r>
            <a:r>
              <a:rPr lang="tr-TR" dirty="0" smtClean="0"/>
              <a:t>.</a:t>
            </a:r>
            <a:r>
              <a:rPr lang="tr-TR" dirty="0"/>
              <a:t> Paranın miktarına ve borcun ödenmesine süresine bağlı olarak, piyasalarda ele alındığı zaman faiz miktarı değişkenlik gösterir. Bazen gecikmiş doğrudan ve parasal olmayan borçlar için de faiz uygulanabilir.</a:t>
            </a:r>
          </a:p>
          <a:p>
            <a:r>
              <a:rPr lang="tr-TR" dirty="0"/>
              <a:t> Piyasada üretim faktörleri şeklinde de bilinen ham madde, sermaye, emek, toprak gibi unsurların getirileri birbirinden çok farklıdır. Bu üretim faktörlerinden sermayenin getirisine de faiz ismi verilir. Faiz en temel manada ikiye ayrılır. Bunlar ise, nominal faiz ve reel faizdir. Nominal faiz, enflasyon oranından arındırılmamış olan faiz çeşididir. Reel faiz ise, fiyat artışlarından arındırılmış olan faiz çeşididir. Faiz, ekonominin her alanında kullanılan önemli bir ölçüttür. Ekonomi bilimi açısından faiz iki farklı şekilde </a:t>
            </a:r>
            <a:r>
              <a:rPr lang="tr-TR" dirty="0" smtClean="0"/>
              <a:t>tanımlanır. Bunlar ise; </a:t>
            </a:r>
            <a:r>
              <a:rPr lang="tr-TR" dirty="0"/>
              <a:t>Bir borç anlaşmasının satışı sonunda elde edilen getiri miktarı,</a:t>
            </a:r>
          </a:p>
          <a:p>
            <a:r>
              <a:rPr lang="tr-TR" dirty="0"/>
              <a:t>Üretim amacı ile kullanılan sermayenin getiri oranıdır.</a:t>
            </a:r>
          </a:p>
          <a:p>
            <a:endParaRPr lang="tr-TR" dirty="0"/>
          </a:p>
        </p:txBody>
      </p:sp>
    </p:spTree>
    <p:extLst>
      <p:ext uri="{BB962C8B-B14F-4D97-AF65-F5344CB8AC3E}">
        <p14:creationId xmlns:p14="http://schemas.microsoft.com/office/powerpoint/2010/main" val="137203039"/>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Eurobond</a:t>
            </a:r>
            <a:r>
              <a:rPr lang="tr-TR" b="1" dirty="0"/>
              <a:t> Nereden Alınır?</a:t>
            </a:r>
            <a:endParaRPr lang="tr-TR" dirty="0"/>
          </a:p>
        </p:txBody>
      </p:sp>
      <p:sp>
        <p:nvSpPr>
          <p:cNvPr id="3" name="İçerik Yer Tutucusu 2"/>
          <p:cNvSpPr>
            <a:spLocks noGrp="1"/>
          </p:cNvSpPr>
          <p:nvPr>
            <p:ph sz="quarter" idx="1"/>
          </p:nvPr>
        </p:nvSpPr>
        <p:spPr/>
        <p:txBody>
          <a:bodyPr/>
          <a:lstStyle/>
          <a:p>
            <a:r>
              <a:rPr lang="tr-TR" dirty="0"/>
              <a:t>T</a:t>
            </a:r>
            <a:r>
              <a:rPr lang="tr-TR" dirty="0" smtClean="0"/>
              <a:t>ürkiye </a:t>
            </a:r>
            <a:r>
              <a:rPr lang="tr-TR" dirty="0"/>
              <a:t>üzerinden </a:t>
            </a:r>
            <a:r>
              <a:rPr lang="tr-TR" dirty="0" err="1"/>
              <a:t>eurobond</a:t>
            </a:r>
            <a:r>
              <a:rPr lang="tr-TR" dirty="0"/>
              <a:t> birçok farklı banka eşliğinde alınabilmektedir. Bunlar içerisinde Ziraat Bankası, </a:t>
            </a:r>
            <a:r>
              <a:rPr lang="tr-TR" dirty="0" err="1"/>
              <a:t>VakıfBank</a:t>
            </a:r>
            <a:r>
              <a:rPr lang="tr-TR" dirty="0"/>
              <a:t>, Halkbank, Denizbank, Finansbank ve Akbank gibi birçok değişik banka üzerinden alım satım işlemi gerçekleştirilebilir.</a:t>
            </a:r>
            <a:endParaRPr lang="tr-TR" dirty="0"/>
          </a:p>
        </p:txBody>
      </p:sp>
    </p:spTree>
    <p:extLst>
      <p:ext uri="{BB962C8B-B14F-4D97-AF65-F5344CB8AC3E}">
        <p14:creationId xmlns:p14="http://schemas.microsoft.com/office/powerpoint/2010/main" val="3314767199"/>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a:t>Eurobond</a:t>
            </a:r>
            <a:r>
              <a:rPr lang="tr-TR" b="1" dirty="0"/>
              <a:t> Özellikleri</a:t>
            </a:r>
            <a:br>
              <a:rPr lang="tr-TR" b="1" dirty="0"/>
            </a:br>
            <a:endParaRPr lang="tr-TR" dirty="0"/>
          </a:p>
        </p:txBody>
      </p:sp>
      <p:sp>
        <p:nvSpPr>
          <p:cNvPr id="3" name="İçerik Yer Tutucusu 2"/>
          <p:cNvSpPr>
            <a:spLocks noGrp="1"/>
          </p:cNvSpPr>
          <p:nvPr>
            <p:ph sz="quarter" idx="1"/>
          </p:nvPr>
        </p:nvSpPr>
        <p:spPr/>
        <p:txBody>
          <a:bodyPr>
            <a:normAutofit fontScale="92500" lnSpcReduction="10000"/>
          </a:bodyPr>
          <a:lstStyle/>
          <a:p>
            <a:pPr fontAlgn="t"/>
            <a:r>
              <a:rPr lang="tr-TR" dirty="0"/>
              <a:t>İhraç eden kurumun güvencesindedir.</a:t>
            </a:r>
          </a:p>
          <a:p>
            <a:pPr fontAlgn="t"/>
            <a:r>
              <a:rPr lang="tr-TR" dirty="0"/>
              <a:t>Hamiline yazılı olarak çıkmaktadır.</a:t>
            </a:r>
          </a:p>
          <a:p>
            <a:pPr fontAlgn="t"/>
            <a:r>
              <a:rPr lang="tr-TR" dirty="0"/>
              <a:t>Kupon faiziyle dönemsel nakit akımı sağlamaktadır.</a:t>
            </a:r>
          </a:p>
          <a:p>
            <a:pPr fontAlgn="t"/>
            <a:r>
              <a:rPr lang="tr-TR" dirty="0"/>
              <a:t>Yüksek likidite değerine sahiptir.</a:t>
            </a:r>
          </a:p>
          <a:p>
            <a:pPr fontAlgn="t"/>
            <a:r>
              <a:rPr lang="tr-TR" dirty="0"/>
              <a:t>Vade sonunu beklemeden, işlem yapılacak tarihteki piyasa koşullarındaki fiyatlara göre nakde çevrilebilir.</a:t>
            </a:r>
          </a:p>
          <a:p>
            <a:pPr fontAlgn="t"/>
            <a:r>
              <a:rPr lang="tr-TR" dirty="0"/>
              <a:t>Anapara ve kupon ödemeleri </a:t>
            </a:r>
            <a:r>
              <a:rPr lang="tr-TR" dirty="0" err="1"/>
              <a:t>Eurobond’un</a:t>
            </a:r>
            <a:r>
              <a:rPr lang="tr-TR" dirty="0"/>
              <a:t> ihraç edildiği döviz cinsi üzerinden yapılır.</a:t>
            </a:r>
          </a:p>
          <a:p>
            <a:endParaRPr lang="tr-TR" dirty="0"/>
          </a:p>
        </p:txBody>
      </p:sp>
    </p:spTree>
    <p:extLst>
      <p:ext uri="{BB962C8B-B14F-4D97-AF65-F5344CB8AC3E}">
        <p14:creationId xmlns:p14="http://schemas.microsoft.com/office/powerpoint/2010/main" val="39821704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648" y="620688"/>
            <a:ext cx="8153400" cy="598512"/>
          </a:xfrm>
        </p:spPr>
        <p:txBody>
          <a:bodyPr>
            <a:normAutofit fontScale="90000"/>
          </a:bodyPr>
          <a:lstStyle/>
          <a:p>
            <a:r>
              <a:rPr lang="tr-TR" b="1" dirty="0" err="1"/>
              <a:t>Eurobond’un</a:t>
            </a:r>
            <a:r>
              <a:rPr lang="tr-TR" b="1" dirty="0"/>
              <a:t> Anapara Koruması Var mı?</a:t>
            </a:r>
            <a:br>
              <a:rPr lang="tr-TR" b="1" dirty="0"/>
            </a:br>
            <a:endParaRPr lang="tr-TR" dirty="0"/>
          </a:p>
        </p:txBody>
      </p:sp>
      <p:sp>
        <p:nvSpPr>
          <p:cNvPr id="3" name="İçerik Yer Tutucusu 2"/>
          <p:cNvSpPr>
            <a:spLocks noGrp="1"/>
          </p:cNvSpPr>
          <p:nvPr>
            <p:ph sz="quarter" idx="1"/>
          </p:nvPr>
        </p:nvSpPr>
        <p:spPr/>
        <p:txBody>
          <a:bodyPr/>
          <a:lstStyle/>
          <a:p>
            <a:r>
              <a:rPr lang="tr-TR" dirty="0" err="1"/>
              <a:t>Eurobond</a:t>
            </a:r>
            <a:r>
              <a:rPr lang="tr-TR" dirty="0"/>
              <a:t> vade tarihine kadar hesapta tutulduğu takdirde anapara ve faizin tamamının ödenmesi garantilidir. </a:t>
            </a:r>
            <a:r>
              <a:rPr lang="tr-TR" dirty="0" err="1"/>
              <a:t>Eurobond</a:t>
            </a:r>
            <a:r>
              <a:rPr lang="tr-TR" dirty="0"/>
              <a:t> vadesi dolmadan ikincil piyasada nakde dönüştürülmek istenirse, piyasada geçerli fiyatlardan satış yapılacağı için vade sonunun beklenilmesi durumundaki kazanca göre daha az getiri veya zararla da karşılaşılabilir.</a:t>
            </a:r>
          </a:p>
        </p:txBody>
      </p:sp>
    </p:spTree>
    <p:extLst>
      <p:ext uri="{BB962C8B-B14F-4D97-AF65-F5344CB8AC3E}">
        <p14:creationId xmlns:p14="http://schemas.microsoft.com/office/powerpoint/2010/main" val="3977613187"/>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normAutofit fontScale="77500" lnSpcReduction="20000"/>
          </a:bodyPr>
          <a:lstStyle/>
          <a:p>
            <a:r>
              <a:rPr lang="tr-TR" dirty="0">
                <a:hlinkClick r:id="rId2"/>
              </a:rPr>
              <a:t>https://</a:t>
            </a:r>
            <a:r>
              <a:rPr lang="tr-TR" dirty="0" smtClean="0">
                <a:hlinkClick r:id="rId2"/>
              </a:rPr>
              <a:t>www.hurriyet.com.tr/egitim/faiz-nedir-ve-nasil-belirlenir-faiz-cesitleri-negatif-faiz-bilesik-faiz-ve-reel-faiz-anlami-41817618</a:t>
            </a:r>
            <a:endParaRPr lang="tr-TR" dirty="0" smtClean="0"/>
          </a:p>
          <a:p>
            <a:r>
              <a:rPr lang="tr-TR" dirty="0">
                <a:hlinkClick r:id="rId3"/>
              </a:rPr>
              <a:t>https://</a:t>
            </a:r>
            <a:r>
              <a:rPr lang="tr-TR" dirty="0" smtClean="0">
                <a:hlinkClick r:id="rId3"/>
              </a:rPr>
              <a:t>www.milliyet.com.tr/uzmanpara/doviz-nedir-ve-nasil-belirlenir-doviz-kuru-cesitleri-nelerdir-6384873</a:t>
            </a:r>
            <a:endParaRPr lang="tr-TR" dirty="0" smtClean="0"/>
          </a:p>
          <a:p>
            <a:r>
              <a:rPr lang="tr-TR" dirty="0">
                <a:hlinkClick r:id="rId4"/>
              </a:rPr>
              <a:t>https://</a:t>
            </a:r>
            <a:r>
              <a:rPr lang="tr-TR" dirty="0" smtClean="0">
                <a:hlinkClick r:id="rId4"/>
              </a:rPr>
              <a:t>www.doviz.com/makale/hisse-senedi-nedir-ve-nasil-alinir/21</a:t>
            </a:r>
            <a:endParaRPr lang="tr-TR" dirty="0" smtClean="0"/>
          </a:p>
          <a:p>
            <a:r>
              <a:rPr lang="tr-TR" dirty="0">
                <a:hlinkClick r:id="rId5"/>
              </a:rPr>
              <a:t>https://</a:t>
            </a:r>
            <a:r>
              <a:rPr lang="tr-TR" dirty="0" smtClean="0">
                <a:hlinkClick r:id="rId5"/>
              </a:rPr>
              <a:t>www.milliyet.com.tr/uzmanpara/devlet-tahvili-nedir-nasil-alinir-6386441</a:t>
            </a:r>
            <a:endParaRPr lang="tr-TR" dirty="0" smtClean="0"/>
          </a:p>
          <a:p>
            <a:r>
              <a:rPr lang="tr-TR" dirty="0">
                <a:hlinkClick r:id="rId6"/>
              </a:rPr>
              <a:t>https://</a:t>
            </a:r>
            <a:r>
              <a:rPr lang="tr-TR" dirty="0" smtClean="0">
                <a:hlinkClick r:id="rId6"/>
              </a:rPr>
              <a:t>www.milliyet.com.tr/uzmanpara/hazine-bonosu-nedir-ozellikleri-nelerdir-ve-nasil-alinir-6386426</a:t>
            </a:r>
            <a:endParaRPr lang="tr-TR" dirty="0" smtClean="0"/>
          </a:p>
          <a:p>
            <a:r>
              <a:rPr lang="tr-TR" dirty="0">
                <a:hlinkClick r:id="rId7"/>
              </a:rPr>
              <a:t>https://</a:t>
            </a:r>
            <a:r>
              <a:rPr lang="tr-TR" dirty="0" smtClean="0">
                <a:hlinkClick r:id="rId7"/>
              </a:rPr>
              <a:t>www.milliyet.com.tr/uzmanpara/eurobond-nedir-nasil-alinir-ve-nasil-hesaplanir-6380775?utm_source=go</a:t>
            </a:r>
            <a:endParaRPr lang="tr-TR" dirty="0" smtClean="0"/>
          </a:p>
          <a:p>
            <a:r>
              <a:rPr lang="tr-TR" dirty="0" smtClean="0"/>
              <a:t>Görseller Google görsellerden alınmıştır.</a:t>
            </a:r>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176750789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Faiz </a:t>
            </a:r>
            <a:r>
              <a:rPr lang="tr-TR" dirty="0" smtClean="0"/>
              <a:t>Çeşitleri:</a:t>
            </a:r>
            <a:endParaRPr lang="tr-TR" dirty="0"/>
          </a:p>
        </p:txBody>
      </p:sp>
      <p:sp>
        <p:nvSpPr>
          <p:cNvPr id="3" name="İçerik Yer Tutucusu 2"/>
          <p:cNvSpPr>
            <a:spLocks noGrp="1"/>
          </p:cNvSpPr>
          <p:nvPr>
            <p:ph sz="quarter" idx="1"/>
          </p:nvPr>
        </p:nvSpPr>
        <p:spPr/>
        <p:txBody>
          <a:bodyPr>
            <a:normAutofit fontScale="77500" lnSpcReduction="20000"/>
          </a:bodyPr>
          <a:lstStyle/>
          <a:p>
            <a:r>
              <a:rPr lang="tr-TR" dirty="0"/>
              <a:t> Genellikle borç ve alacak ya da uygulanmış olan faiz borcun vadesine ve yapısına göre farklılık gösterir. Buna bağlı olarak faizin pek çok çeşidi bulunur. Özellikle de bu konuda bankaların uyguladığı faiz çeşitleri vardır. Bunlar ise,</a:t>
            </a:r>
          </a:p>
          <a:p>
            <a:r>
              <a:rPr lang="tr-TR" dirty="0">
                <a:solidFill>
                  <a:srgbClr val="FF0000"/>
                </a:solidFill>
              </a:rPr>
              <a:t>Mevduat faizleri</a:t>
            </a:r>
          </a:p>
          <a:p>
            <a:r>
              <a:rPr lang="tr-TR" dirty="0">
                <a:solidFill>
                  <a:srgbClr val="FF0000"/>
                </a:solidFill>
              </a:rPr>
              <a:t>Banka faizleri</a:t>
            </a:r>
          </a:p>
          <a:p>
            <a:r>
              <a:rPr lang="tr-TR" dirty="0">
                <a:solidFill>
                  <a:srgbClr val="FF0000"/>
                </a:solidFill>
              </a:rPr>
              <a:t>Devlet faizleri</a:t>
            </a:r>
          </a:p>
          <a:p>
            <a:r>
              <a:rPr lang="tr-TR" dirty="0">
                <a:solidFill>
                  <a:srgbClr val="FF0000"/>
                </a:solidFill>
              </a:rPr>
              <a:t>Kredi faizleri</a:t>
            </a:r>
          </a:p>
          <a:p>
            <a:r>
              <a:rPr lang="tr-TR" dirty="0">
                <a:solidFill>
                  <a:srgbClr val="FF0000"/>
                </a:solidFill>
              </a:rPr>
              <a:t>Tahvil ve bono faizi</a:t>
            </a:r>
          </a:p>
          <a:p>
            <a:r>
              <a:rPr lang="tr-TR" dirty="0">
                <a:solidFill>
                  <a:srgbClr val="FF0000"/>
                </a:solidFill>
              </a:rPr>
              <a:t>Gösterge faizi</a:t>
            </a:r>
          </a:p>
          <a:p>
            <a:r>
              <a:rPr lang="tr-TR" dirty="0"/>
              <a:t>Bu faiz çeşitleri de bazıları bankalar aracılığı ile bazı devlet kurumları üzerinden gerçekleştirilen oranlardır.</a:t>
            </a:r>
          </a:p>
          <a:p>
            <a:endParaRPr lang="tr-TR" dirty="0"/>
          </a:p>
        </p:txBody>
      </p:sp>
    </p:spTree>
    <p:extLst>
      <p:ext uri="{BB962C8B-B14F-4D97-AF65-F5344CB8AC3E}">
        <p14:creationId xmlns:p14="http://schemas.microsoft.com/office/powerpoint/2010/main" val="23283165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153400" cy="238472"/>
          </a:xfrm>
        </p:spPr>
        <p:txBody>
          <a:bodyPr>
            <a:normAutofit fontScale="90000"/>
          </a:bodyPr>
          <a:lstStyle/>
          <a:p>
            <a:r>
              <a:rPr lang="tr-TR" dirty="0"/>
              <a:t/>
            </a:r>
            <a:br>
              <a:rPr lang="tr-TR" dirty="0"/>
            </a:br>
            <a:r>
              <a:rPr lang="tr-TR" dirty="0" smtClean="0"/>
              <a:t>Negatif Faiz Ne Anlama Gelir?</a:t>
            </a:r>
            <a:endParaRPr lang="tr-TR" dirty="0"/>
          </a:p>
        </p:txBody>
      </p:sp>
      <p:sp>
        <p:nvSpPr>
          <p:cNvPr id="3" name="İçerik Yer Tutucusu 2"/>
          <p:cNvSpPr>
            <a:spLocks noGrp="1"/>
          </p:cNvSpPr>
          <p:nvPr>
            <p:ph sz="quarter" idx="1"/>
          </p:nvPr>
        </p:nvSpPr>
        <p:spPr/>
        <p:txBody>
          <a:bodyPr/>
          <a:lstStyle/>
          <a:p>
            <a:r>
              <a:rPr lang="tr-TR" dirty="0"/>
              <a:t>Merkez bankalarının bankalara uyguladığı faize negatif faiz ismi verilir. Diğer bir tanımla da uyguladığı bu faizlerin negatif oranda düşürülmesi anlamına gelir. Bu doğrultuda bankalar, Merkez Bankasına yatırdıkları para üzerinden faiz almaz aksine faiz ödemesi gerçekleştirirler.</a:t>
            </a:r>
          </a:p>
        </p:txBody>
      </p:sp>
    </p:spTree>
    <p:extLst>
      <p:ext uri="{BB962C8B-B14F-4D97-AF65-F5344CB8AC3E}">
        <p14:creationId xmlns:p14="http://schemas.microsoft.com/office/powerpoint/2010/main" val="135243088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Reel Faiz Ne Anlama Gelir?</a:t>
            </a:r>
          </a:p>
        </p:txBody>
      </p:sp>
      <p:sp>
        <p:nvSpPr>
          <p:cNvPr id="3" name="İçerik Yer Tutucusu 2"/>
          <p:cNvSpPr>
            <a:spLocks noGrp="1"/>
          </p:cNvSpPr>
          <p:nvPr>
            <p:ph sz="quarter" idx="1"/>
          </p:nvPr>
        </p:nvSpPr>
        <p:spPr/>
        <p:txBody>
          <a:bodyPr/>
          <a:lstStyle/>
          <a:p>
            <a:r>
              <a:rPr lang="tr-TR" dirty="0"/>
              <a:t>Reel faiz oranı aynı zamanda gerçek faiz oranı olarak da bilinir. Diğer bir tabirle de enflasyondan arındırılmış olan faiz şekilde de değerlendirilir. Kısacası, nominal faiz oranının enflasyondan arındırılması olarak ifade edilir. Gerçek faiz oranı, faiz hesaplamalarında çok sık kullanılır.</a:t>
            </a:r>
          </a:p>
        </p:txBody>
      </p:sp>
    </p:spTree>
    <p:extLst>
      <p:ext uri="{BB962C8B-B14F-4D97-AF65-F5344CB8AC3E}">
        <p14:creationId xmlns:p14="http://schemas.microsoft.com/office/powerpoint/2010/main" val="3965348271"/>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Bileşik Faiz Ne Anlama Gelir?</a:t>
            </a:r>
          </a:p>
        </p:txBody>
      </p:sp>
      <p:sp>
        <p:nvSpPr>
          <p:cNvPr id="3" name="İçerik Yer Tutucusu 2"/>
          <p:cNvSpPr>
            <a:spLocks noGrp="1"/>
          </p:cNvSpPr>
          <p:nvPr>
            <p:ph sz="quarter" idx="1"/>
          </p:nvPr>
        </p:nvSpPr>
        <p:spPr/>
        <p:txBody>
          <a:bodyPr/>
          <a:lstStyle/>
          <a:p>
            <a:r>
              <a:rPr lang="tr-TR" dirty="0"/>
              <a:t>Belli bir dönem içinde elde edilmiş olan anapara ve faiz ile birlikte, diğer birim dönemde hesaba katılan faiz ve anaparanın yeni tutar üzerinden faiz hesaplamasına girmesi durumudur. Bu anlamda bir dönemden sonra gelen faizin üzerine bir de aylık faiz ödemesi gerçekleştirilir. Bileşik faiz, faiz hesaplamalarında sıkça karşımıza çıkan bir hesaplama biçimidir.</a:t>
            </a:r>
          </a:p>
        </p:txBody>
      </p:sp>
    </p:spTree>
    <p:extLst>
      <p:ext uri="{BB962C8B-B14F-4D97-AF65-F5344CB8AC3E}">
        <p14:creationId xmlns:p14="http://schemas.microsoft.com/office/powerpoint/2010/main" val="290740158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Faizler Neye Göre Belirlenir?</a:t>
            </a:r>
          </a:p>
        </p:txBody>
      </p:sp>
      <p:sp>
        <p:nvSpPr>
          <p:cNvPr id="3" name="İçerik Yer Tutucusu 2"/>
          <p:cNvSpPr>
            <a:spLocks noGrp="1"/>
          </p:cNvSpPr>
          <p:nvPr>
            <p:ph sz="quarter" idx="1"/>
          </p:nvPr>
        </p:nvSpPr>
        <p:spPr/>
        <p:txBody>
          <a:bodyPr/>
          <a:lstStyle/>
          <a:p>
            <a:r>
              <a:rPr lang="tr-TR" dirty="0"/>
              <a:t>Faizler pek çok kritere bağlı olarak belirlenir ve pek çok faktöre göre değişkenlik gösterir. Bunlar içinde faiz çeşitleri ile birlikte, ana paranın miktarı ile geçen süre faizin belirlenmesi için önemlidir. Ülke ekonomisi ile birlikte ithalat ve ihracat gibi pek çok unsur da daha sürecin biçimlenmesinde önemli bir rol oynar. Faizler, ekonominin her alanında önemli bir rol oynar.</a:t>
            </a:r>
          </a:p>
        </p:txBody>
      </p:sp>
    </p:spTree>
    <p:extLst>
      <p:ext uri="{BB962C8B-B14F-4D97-AF65-F5344CB8AC3E}">
        <p14:creationId xmlns:p14="http://schemas.microsoft.com/office/powerpoint/2010/main" val="333304047"/>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98" y="0"/>
            <a:ext cx="9142702" cy="6858000"/>
          </a:xfrm>
        </p:spPr>
      </p:pic>
    </p:spTree>
    <p:extLst>
      <p:ext uri="{BB962C8B-B14F-4D97-AF65-F5344CB8AC3E}">
        <p14:creationId xmlns:p14="http://schemas.microsoft.com/office/powerpoint/2010/main" val="4231137136"/>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94</TotalTime>
  <Words>1101</Words>
  <Application>Microsoft Office PowerPoint</Application>
  <PresentationFormat>Ekran Gösterisi (4:3)</PresentationFormat>
  <Paragraphs>85</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Bahnschrift SemiBold Condensed</vt:lpstr>
      <vt:lpstr>Tw Cen MT</vt:lpstr>
      <vt:lpstr>Wingdings</vt:lpstr>
      <vt:lpstr>Wingdings 2</vt:lpstr>
      <vt:lpstr>Medyan</vt:lpstr>
      <vt:lpstr>          ÇAĞ ÜNİVERSİTESİ </vt:lpstr>
      <vt:lpstr>PowerPoint Sunusu</vt:lpstr>
      <vt:lpstr>Faiz Nedir?</vt:lpstr>
      <vt:lpstr>Faiz Çeşitleri:</vt:lpstr>
      <vt:lpstr> Negatif Faiz Ne Anlama Gelir?</vt:lpstr>
      <vt:lpstr>Reel Faiz Ne Anlama Gelir?</vt:lpstr>
      <vt:lpstr>Bileşik Faiz Ne Anlama Gelir?</vt:lpstr>
      <vt:lpstr> Faizler Neye Göre Belirlenir?</vt:lpstr>
      <vt:lpstr>PowerPoint Sunusu</vt:lpstr>
      <vt:lpstr>Döviz Nedir?</vt:lpstr>
      <vt:lpstr>Döviz Nasıl Belirlenir?</vt:lpstr>
      <vt:lpstr>Döviz Kuru Çeşitleri Nelerdir?</vt:lpstr>
      <vt:lpstr>PowerPoint Sunusu</vt:lpstr>
      <vt:lpstr>Hisse Senedi Nedir?</vt:lpstr>
      <vt:lpstr>Hisse Senedi Nasıl Nereden Alınır?</vt:lpstr>
      <vt:lpstr>Hisse Senedi Türleri: </vt:lpstr>
      <vt:lpstr>PowerPoint Sunusu</vt:lpstr>
      <vt:lpstr>PowerPoint Sunusu</vt:lpstr>
      <vt:lpstr>PowerPoint Sunusu</vt:lpstr>
      <vt:lpstr>Devlet Tahvili Nedir?</vt:lpstr>
      <vt:lpstr>Devlet Tahvili Nasıl Alınır?</vt:lpstr>
      <vt:lpstr>Devlet Tahvilinin Avantajları:</vt:lpstr>
      <vt:lpstr>PowerPoint Sunusu</vt:lpstr>
      <vt:lpstr>Hazine Bonosu Nedir?</vt:lpstr>
      <vt:lpstr>Hazine Bonosu Özellikleri Nelerdir? </vt:lpstr>
      <vt:lpstr>Hazine Bonosu Nasıl Alınır? </vt:lpstr>
      <vt:lpstr>PowerPoint Sunusu</vt:lpstr>
      <vt:lpstr>Eurobond Nedir? </vt:lpstr>
      <vt:lpstr>Eurobond Nasıl Alınır?</vt:lpstr>
      <vt:lpstr>Eurobond Nereden Alınır?</vt:lpstr>
      <vt:lpstr>Eurobond Özellikleri </vt:lpstr>
      <vt:lpstr>Eurobond’un Anapara Koruması Var mı? </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 ÜNİVERSİTESİ</dc:title>
  <dc:creator>ASUS</dc:creator>
  <cp:lastModifiedBy>CcbootHakan</cp:lastModifiedBy>
  <cp:revision>10</cp:revision>
  <dcterms:created xsi:type="dcterms:W3CDTF">2022-04-14T10:48:01Z</dcterms:created>
  <dcterms:modified xsi:type="dcterms:W3CDTF">2022-04-15T10:44:06Z</dcterms:modified>
</cp:coreProperties>
</file>