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4" r:id="rId1"/>
  </p:sldMasterIdLst>
  <p:notesMasterIdLst>
    <p:notesMasterId r:id="rId30"/>
  </p:notesMasterIdLst>
  <p:handoutMasterIdLst>
    <p:handoutMasterId r:id="rId31"/>
  </p:handoutMasterIdLst>
  <p:sldIdLst>
    <p:sldId id="256" r:id="rId2"/>
    <p:sldId id="258" r:id="rId3"/>
    <p:sldId id="259" r:id="rId4"/>
    <p:sldId id="261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9" r:id="rId13"/>
    <p:sldId id="268" r:id="rId14"/>
    <p:sldId id="270" r:id="rId15"/>
    <p:sldId id="271" r:id="rId16"/>
    <p:sldId id="272" r:id="rId17"/>
    <p:sldId id="283" r:id="rId18"/>
    <p:sldId id="284" r:id="rId19"/>
    <p:sldId id="273" r:id="rId20"/>
    <p:sldId id="274" r:id="rId21"/>
    <p:sldId id="279" r:id="rId22"/>
    <p:sldId id="276" r:id="rId23"/>
    <p:sldId id="277" r:id="rId24"/>
    <p:sldId id="278" r:id="rId25"/>
    <p:sldId id="280" r:id="rId26"/>
    <p:sldId id="275" r:id="rId27"/>
    <p:sldId id="286" r:id="rId28"/>
    <p:sldId id="281" r:id="rId29"/>
  </p:sldIdLst>
  <p:sldSz cx="9144000" cy="6858000" type="screen4x3"/>
  <p:notesSz cx="6858000" cy="91440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W" initials="AW" lastIdx="5" clrIdx="0">
    <p:extLst>
      <p:ext uri="{19B8F6BF-5375-455C-9EA6-DF929625EA0E}">
        <p15:presenceInfo xmlns:p15="http://schemas.microsoft.com/office/powerpoint/2012/main" xmlns="" userId="AW" providerId="None"/>
      </p:ext>
    </p:extLst>
  </p:cmAuthor>
  <p:cmAuthor id="2" name="mlarmon" initials="m" lastIdx="7" clrIdx="1">
    <p:extLst>
      <p:ext uri="{19B8F6BF-5375-455C-9EA6-DF929625EA0E}">
        <p15:presenceInfo xmlns:p15="http://schemas.microsoft.com/office/powerpoint/2012/main" xmlns="" userId="mlarmon" providerId="None"/>
      </p:ext>
    </p:extLst>
  </p:cmAuthor>
  <p:cmAuthor id="3" name="Matt Will" initials="MW" lastIdx="4" clrIdx="2">
    <p:extLst>
      <p:ext uri="{19B8F6BF-5375-455C-9EA6-DF929625EA0E}">
        <p15:presenceInfo xmlns:p15="http://schemas.microsoft.com/office/powerpoint/2012/main" xmlns="" userId="e6e855e49a24a0b6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5C7683"/>
    <a:srgbClr val="992D4F"/>
    <a:srgbClr val="458B8A"/>
    <a:srgbClr val="FFFFFF"/>
    <a:srgbClr val="C0D5EA"/>
    <a:srgbClr val="CCECFF"/>
    <a:srgbClr val="85C2FF"/>
    <a:srgbClr val="91C9C8"/>
    <a:srgbClr val="9DCFCE"/>
    <a:srgbClr val="79BDB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032" autoAdjust="0"/>
    <p:restoredTop sz="94386" autoAdjust="0"/>
  </p:normalViewPr>
  <p:slideViewPr>
    <p:cSldViewPr>
      <p:cViewPr>
        <p:scale>
          <a:sx n="90" d="100"/>
          <a:sy n="90" d="100"/>
        </p:scale>
        <p:origin x="-1090" y="-3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70" d="100"/>
        <a:sy n="170" d="100"/>
      </p:scale>
      <p:origin x="0" y="-792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17.xml"/><Relationship Id="rId2" Type="http://schemas.openxmlformats.org/officeDocument/2006/relationships/slide" Target="slides/slide16.xml"/><Relationship Id="rId1" Type="http://schemas.openxmlformats.org/officeDocument/2006/relationships/slide" Target="slides/slide10.xml"/><Relationship Id="rId5" Type="http://schemas.openxmlformats.org/officeDocument/2006/relationships/slide" Target="slides/slide22.xml"/><Relationship Id="rId4" Type="http://schemas.openxmlformats.org/officeDocument/2006/relationships/slide" Target="slides/slide1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957194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1372815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 dirty="0"/>
          </a:p>
        </p:txBody>
      </p:sp>
      <p:sp>
        <p:nvSpPr>
          <p:cNvPr id="30723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0" rIns="19050" bIns="0" anchor="b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altLang="en-US" sz="1000" i="1" dirty="0"/>
              <a:t>2</a:t>
            </a:r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 dirty="0"/>
          </a:p>
        </p:txBody>
      </p:sp>
      <p:sp>
        <p:nvSpPr>
          <p:cNvPr id="30725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 dirty="0"/>
          </a:p>
        </p:txBody>
      </p:sp>
      <p:sp>
        <p:nvSpPr>
          <p:cNvPr id="30726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30727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62715847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 dirty="0"/>
          </a:p>
        </p:txBody>
      </p:sp>
      <p:sp>
        <p:nvSpPr>
          <p:cNvPr id="38915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0" rIns="19050" bIns="0" anchor="b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altLang="en-US" sz="1000" i="1" dirty="0"/>
              <a:t>12</a:t>
            </a:r>
          </a:p>
        </p:txBody>
      </p:sp>
      <p:sp>
        <p:nvSpPr>
          <p:cNvPr id="38916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 dirty="0"/>
          </a:p>
        </p:txBody>
      </p:sp>
      <p:sp>
        <p:nvSpPr>
          <p:cNvPr id="38917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 dirty="0"/>
          </a:p>
        </p:txBody>
      </p:sp>
      <p:sp>
        <p:nvSpPr>
          <p:cNvPr id="38918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38919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5050178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 dirty="0"/>
          </a:p>
        </p:txBody>
      </p:sp>
      <p:sp>
        <p:nvSpPr>
          <p:cNvPr id="40963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0" rIns="19050" bIns="0" anchor="b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altLang="en-US" sz="1000" i="1" dirty="0"/>
              <a:t>14</a:t>
            </a:r>
          </a:p>
        </p:txBody>
      </p:sp>
      <p:sp>
        <p:nvSpPr>
          <p:cNvPr id="40964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 dirty="0"/>
          </a:p>
        </p:txBody>
      </p:sp>
      <p:sp>
        <p:nvSpPr>
          <p:cNvPr id="40965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 dirty="0"/>
          </a:p>
        </p:txBody>
      </p:sp>
      <p:sp>
        <p:nvSpPr>
          <p:cNvPr id="40966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40967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0751701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 dirty="0"/>
          </a:p>
        </p:txBody>
      </p:sp>
      <p:sp>
        <p:nvSpPr>
          <p:cNvPr id="41987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0" rIns="19050" bIns="0" anchor="b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altLang="en-US" sz="1000" i="1" dirty="0"/>
              <a:t>15</a:t>
            </a:r>
          </a:p>
        </p:txBody>
      </p:sp>
      <p:sp>
        <p:nvSpPr>
          <p:cNvPr id="41988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 dirty="0"/>
          </a:p>
        </p:txBody>
      </p:sp>
      <p:sp>
        <p:nvSpPr>
          <p:cNvPr id="41989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 dirty="0"/>
          </a:p>
        </p:txBody>
      </p:sp>
      <p:sp>
        <p:nvSpPr>
          <p:cNvPr id="41990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41991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22227452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 dirty="0"/>
          </a:p>
        </p:txBody>
      </p:sp>
      <p:sp>
        <p:nvSpPr>
          <p:cNvPr id="43011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0" rIns="19050" bIns="0" anchor="b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altLang="en-US" sz="1000" i="1" dirty="0"/>
              <a:t>18</a:t>
            </a:r>
          </a:p>
        </p:txBody>
      </p:sp>
      <p:sp>
        <p:nvSpPr>
          <p:cNvPr id="43012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 dirty="0"/>
          </a:p>
        </p:txBody>
      </p:sp>
      <p:sp>
        <p:nvSpPr>
          <p:cNvPr id="43013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 dirty="0"/>
          </a:p>
        </p:txBody>
      </p:sp>
      <p:sp>
        <p:nvSpPr>
          <p:cNvPr id="43014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43015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28023614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 dirty="0"/>
          </a:p>
        </p:txBody>
      </p:sp>
      <p:sp>
        <p:nvSpPr>
          <p:cNvPr id="43011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0" rIns="19050" bIns="0" anchor="b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altLang="en-US" sz="1000" i="1" dirty="0"/>
              <a:t>18</a:t>
            </a:r>
          </a:p>
        </p:txBody>
      </p:sp>
      <p:sp>
        <p:nvSpPr>
          <p:cNvPr id="43012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 dirty="0"/>
          </a:p>
        </p:txBody>
      </p:sp>
      <p:sp>
        <p:nvSpPr>
          <p:cNvPr id="43013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 dirty="0"/>
          </a:p>
        </p:txBody>
      </p:sp>
      <p:sp>
        <p:nvSpPr>
          <p:cNvPr id="43014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43015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59741190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 dirty="0"/>
          </a:p>
        </p:txBody>
      </p:sp>
      <p:sp>
        <p:nvSpPr>
          <p:cNvPr id="43011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0" rIns="19050" bIns="0" anchor="b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altLang="en-US" sz="1000" i="1" dirty="0"/>
              <a:t>18</a:t>
            </a:r>
          </a:p>
        </p:txBody>
      </p:sp>
      <p:sp>
        <p:nvSpPr>
          <p:cNvPr id="43012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 dirty="0"/>
          </a:p>
        </p:txBody>
      </p:sp>
      <p:sp>
        <p:nvSpPr>
          <p:cNvPr id="43013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 dirty="0"/>
          </a:p>
        </p:txBody>
      </p:sp>
      <p:sp>
        <p:nvSpPr>
          <p:cNvPr id="43014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43015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57016845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 dirty="0"/>
          </a:p>
        </p:txBody>
      </p:sp>
      <p:sp>
        <p:nvSpPr>
          <p:cNvPr id="44035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0" rIns="19050" bIns="0" anchor="b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altLang="en-US" sz="1000" i="1" dirty="0"/>
              <a:t>19</a:t>
            </a:r>
          </a:p>
        </p:txBody>
      </p:sp>
      <p:sp>
        <p:nvSpPr>
          <p:cNvPr id="44036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 dirty="0"/>
          </a:p>
        </p:txBody>
      </p:sp>
      <p:sp>
        <p:nvSpPr>
          <p:cNvPr id="44037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 dirty="0"/>
          </a:p>
        </p:txBody>
      </p:sp>
      <p:sp>
        <p:nvSpPr>
          <p:cNvPr id="44038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44039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2225297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 dirty="0"/>
          </a:p>
        </p:txBody>
      </p:sp>
      <p:sp>
        <p:nvSpPr>
          <p:cNvPr id="46083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0" rIns="19050" bIns="0" anchor="b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altLang="en-US" sz="1000" i="1" dirty="0"/>
              <a:t>23</a:t>
            </a:r>
          </a:p>
        </p:txBody>
      </p:sp>
      <p:sp>
        <p:nvSpPr>
          <p:cNvPr id="46084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 dirty="0"/>
          </a:p>
        </p:txBody>
      </p:sp>
      <p:sp>
        <p:nvSpPr>
          <p:cNvPr id="46085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 dirty="0"/>
          </a:p>
        </p:txBody>
      </p:sp>
      <p:sp>
        <p:nvSpPr>
          <p:cNvPr id="46086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46087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04908586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 dirty="0"/>
          </a:p>
        </p:txBody>
      </p:sp>
      <p:sp>
        <p:nvSpPr>
          <p:cNvPr id="47107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0" rIns="19050" bIns="0" anchor="b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altLang="en-US" sz="1000" i="1" dirty="0"/>
              <a:t>24</a:t>
            </a:r>
          </a:p>
        </p:txBody>
      </p:sp>
      <p:sp>
        <p:nvSpPr>
          <p:cNvPr id="47108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 dirty="0"/>
          </a:p>
        </p:txBody>
      </p:sp>
      <p:sp>
        <p:nvSpPr>
          <p:cNvPr id="47109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 dirty="0"/>
          </a:p>
        </p:txBody>
      </p:sp>
      <p:sp>
        <p:nvSpPr>
          <p:cNvPr id="47110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47111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29092019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 dirty="0"/>
          </a:p>
        </p:txBody>
      </p:sp>
      <p:sp>
        <p:nvSpPr>
          <p:cNvPr id="48131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0" rIns="19050" bIns="0" anchor="b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altLang="en-US" sz="1000" i="1" dirty="0"/>
              <a:t>26</a:t>
            </a:r>
          </a:p>
        </p:txBody>
      </p:sp>
      <p:sp>
        <p:nvSpPr>
          <p:cNvPr id="48132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 dirty="0"/>
          </a:p>
        </p:txBody>
      </p:sp>
      <p:sp>
        <p:nvSpPr>
          <p:cNvPr id="48133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 dirty="0"/>
          </a:p>
        </p:txBody>
      </p:sp>
      <p:sp>
        <p:nvSpPr>
          <p:cNvPr id="48134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48135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318801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 dirty="0"/>
          </a:p>
        </p:txBody>
      </p:sp>
      <p:sp>
        <p:nvSpPr>
          <p:cNvPr id="31747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0" rIns="19050" bIns="0" anchor="b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altLang="en-US" sz="1000" i="1" dirty="0"/>
              <a:t>3</a:t>
            </a:r>
          </a:p>
        </p:txBody>
      </p:sp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 dirty="0"/>
          </a:p>
        </p:txBody>
      </p:sp>
      <p:sp>
        <p:nvSpPr>
          <p:cNvPr id="31749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 dirty="0"/>
          </a:p>
        </p:txBody>
      </p:sp>
      <p:sp>
        <p:nvSpPr>
          <p:cNvPr id="31750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31751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7394137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484419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 dirty="0"/>
          </a:p>
        </p:txBody>
      </p:sp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0" rIns="19050" bIns="0" anchor="b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altLang="en-US" sz="1000" i="1" dirty="0"/>
              <a:t>20</a:t>
            </a:r>
          </a:p>
        </p:txBody>
      </p:sp>
      <p:sp>
        <p:nvSpPr>
          <p:cNvPr id="45060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 dirty="0"/>
          </a:p>
        </p:txBody>
      </p:sp>
      <p:sp>
        <p:nvSpPr>
          <p:cNvPr id="45061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 dirty="0"/>
          </a:p>
        </p:txBody>
      </p:sp>
      <p:sp>
        <p:nvSpPr>
          <p:cNvPr id="45062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45063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439866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 dirty="0"/>
          </a:p>
        </p:txBody>
      </p:sp>
      <p:sp>
        <p:nvSpPr>
          <p:cNvPr id="32771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0" rIns="19050" bIns="0" anchor="b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altLang="en-US" sz="1000" i="1" dirty="0"/>
              <a:t>5</a:t>
            </a:r>
          </a:p>
        </p:txBody>
      </p:sp>
      <p:sp>
        <p:nvSpPr>
          <p:cNvPr id="32772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 dirty="0"/>
          </a:p>
        </p:txBody>
      </p:sp>
      <p:sp>
        <p:nvSpPr>
          <p:cNvPr id="32773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 dirty="0"/>
          </a:p>
        </p:txBody>
      </p:sp>
      <p:sp>
        <p:nvSpPr>
          <p:cNvPr id="32774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32775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8538951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 dirty="0"/>
          </a:p>
        </p:txBody>
      </p:sp>
      <p:sp>
        <p:nvSpPr>
          <p:cNvPr id="33795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0" rIns="19050" bIns="0" anchor="b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altLang="en-US" sz="1000" i="1" dirty="0"/>
              <a:t>3</a:t>
            </a:r>
          </a:p>
        </p:txBody>
      </p:sp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 dirty="0"/>
          </a:p>
        </p:txBody>
      </p:sp>
      <p:sp>
        <p:nvSpPr>
          <p:cNvPr id="33797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 dirty="0"/>
          </a:p>
        </p:txBody>
      </p:sp>
      <p:sp>
        <p:nvSpPr>
          <p:cNvPr id="33798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33799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062527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 dirty="0"/>
          </a:p>
        </p:txBody>
      </p:sp>
      <p:sp>
        <p:nvSpPr>
          <p:cNvPr id="34819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0" rIns="19050" bIns="0" anchor="b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altLang="en-US" sz="1000" i="1" dirty="0"/>
              <a:t>6</a:t>
            </a:r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 dirty="0"/>
          </a:p>
        </p:txBody>
      </p:sp>
      <p:sp>
        <p:nvSpPr>
          <p:cNvPr id="34821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 dirty="0"/>
          </a:p>
        </p:txBody>
      </p:sp>
      <p:sp>
        <p:nvSpPr>
          <p:cNvPr id="34822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34823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8897925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 dirty="0"/>
          </a:p>
        </p:txBody>
      </p:sp>
      <p:sp>
        <p:nvSpPr>
          <p:cNvPr id="35843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0" rIns="19050" bIns="0" anchor="b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altLang="en-US" sz="1000" i="1" dirty="0"/>
              <a:t>8</a:t>
            </a:r>
          </a:p>
        </p:txBody>
      </p:sp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 dirty="0"/>
          </a:p>
        </p:txBody>
      </p:sp>
      <p:sp>
        <p:nvSpPr>
          <p:cNvPr id="35845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 dirty="0"/>
          </a:p>
        </p:txBody>
      </p:sp>
      <p:sp>
        <p:nvSpPr>
          <p:cNvPr id="35846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35847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605380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 dirty="0"/>
          </a:p>
        </p:txBody>
      </p:sp>
      <p:sp>
        <p:nvSpPr>
          <p:cNvPr id="36867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0" rIns="19050" bIns="0" anchor="b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altLang="en-US" sz="1000" i="1" dirty="0"/>
              <a:t>10</a:t>
            </a:r>
          </a:p>
        </p:txBody>
      </p:sp>
      <p:sp>
        <p:nvSpPr>
          <p:cNvPr id="36868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 dirty="0"/>
          </a:p>
        </p:txBody>
      </p:sp>
      <p:sp>
        <p:nvSpPr>
          <p:cNvPr id="36869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 dirty="0"/>
          </a:p>
        </p:txBody>
      </p:sp>
      <p:sp>
        <p:nvSpPr>
          <p:cNvPr id="36870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36871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50060660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 dirty="0"/>
          </a:p>
        </p:txBody>
      </p:sp>
      <p:sp>
        <p:nvSpPr>
          <p:cNvPr id="37891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0" rIns="19050" bIns="0" anchor="b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altLang="en-US" sz="1000" i="1" dirty="0"/>
              <a:t>11</a:t>
            </a:r>
          </a:p>
        </p:txBody>
      </p:sp>
      <p:sp>
        <p:nvSpPr>
          <p:cNvPr id="37892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 dirty="0"/>
          </a:p>
        </p:txBody>
      </p:sp>
      <p:sp>
        <p:nvSpPr>
          <p:cNvPr id="37893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 dirty="0"/>
          </a:p>
        </p:txBody>
      </p:sp>
      <p:sp>
        <p:nvSpPr>
          <p:cNvPr id="37894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37895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75041952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 dirty="0"/>
          </a:p>
        </p:txBody>
      </p:sp>
      <p:sp>
        <p:nvSpPr>
          <p:cNvPr id="39939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0" rIns="19050" bIns="0" anchor="b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altLang="en-US" sz="1000" i="1" dirty="0"/>
              <a:t>13</a:t>
            </a:r>
          </a:p>
        </p:txBody>
      </p:sp>
      <p:sp>
        <p:nvSpPr>
          <p:cNvPr id="39940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 dirty="0"/>
          </a:p>
        </p:txBody>
      </p:sp>
      <p:sp>
        <p:nvSpPr>
          <p:cNvPr id="39941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 dirty="0"/>
          </a:p>
        </p:txBody>
      </p:sp>
      <p:sp>
        <p:nvSpPr>
          <p:cNvPr id="39942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39943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689851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2"/>
          <p:cNvSpPr>
            <a:spLocks noChangeArrowheads="1"/>
          </p:cNvSpPr>
          <p:nvPr/>
        </p:nvSpPr>
        <p:spPr bwMode="auto">
          <a:xfrm>
            <a:off x="-3845" y="6976"/>
            <a:ext cx="9136311" cy="6858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2" name="Rectangle 3"/>
          <p:cNvSpPr>
            <a:spLocks noChangeArrowheads="1"/>
          </p:cNvSpPr>
          <p:nvPr/>
        </p:nvSpPr>
        <p:spPr bwMode="auto">
          <a:xfrm>
            <a:off x="-3845" y="6567983"/>
            <a:ext cx="9144000" cy="321931"/>
          </a:xfrm>
          <a:prstGeom prst="rect">
            <a:avLst/>
          </a:prstGeom>
          <a:solidFill>
            <a:srgbClr val="5C7683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4" name="Text Box 8"/>
          <p:cNvSpPr txBox="1">
            <a:spLocks noChangeArrowheads="1"/>
          </p:cNvSpPr>
          <p:nvPr/>
        </p:nvSpPr>
        <p:spPr bwMode="auto">
          <a:xfrm>
            <a:off x="3789028" y="6567984"/>
            <a:ext cx="533400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en-US" sz="1100" b="1" i="0" dirty="0">
                <a:solidFill>
                  <a:schemeClr val="tx1"/>
                </a:solidFill>
                <a:latin typeface="Arial Narrow" panose="020B0606020202030204" pitchFamily="34" charset="0"/>
                <a:cs typeface="Times New Roman" pitchFamily="18" charset="0"/>
              </a:rPr>
              <a:t>Copyright © 2018 by The McGraw-Hill Companies, Inc. All rights reserved</a:t>
            </a:r>
            <a:r>
              <a:rPr lang="en-US" sz="1100" b="1" i="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0" y="0"/>
            <a:ext cx="9144000" cy="495300"/>
          </a:xfrm>
          <a:prstGeom prst="rect">
            <a:avLst/>
          </a:prstGeom>
          <a:solidFill>
            <a:srgbClr val="5C7683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" name="Rectangle 3"/>
          <p:cNvSpPr>
            <a:spLocks noChangeArrowheads="1"/>
          </p:cNvSpPr>
          <p:nvPr userDrawn="1"/>
        </p:nvSpPr>
        <p:spPr bwMode="auto">
          <a:xfrm>
            <a:off x="-3845" y="6567983"/>
            <a:ext cx="9144000" cy="321931"/>
          </a:xfrm>
          <a:prstGeom prst="rect">
            <a:avLst/>
          </a:prstGeom>
          <a:solidFill>
            <a:srgbClr val="5C7683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3" name="Text Box 8"/>
          <p:cNvSpPr txBox="1">
            <a:spLocks noChangeArrowheads="1"/>
          </p:cNvSpPr>
          <p:nvPr userDrawn="1"/>
        </p:nvSpPr>
        <p:spPr bwMode="auto">
          <a:xfrm>
            <a:off x="3789028" y="6567984"/>
            <a:ext cx="533400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en-US" sz="1100" b="0" i="0" dirty="0">
                <a:solidFill>
                  <a:schemeClr val="tx1"/>
                </a:solidFill>
                <a:latin typeface="Arial Narrow" panose="020B0606020202030204" pitchFamily="34" charset="0"/>
                <a:cs typeface="Times New Roman" pitchFamily="18" charset="0"/>
              </a:rPr>
              <a:t>Copyright © 2020 by The McGraw-Hill Companies, Inc. All rights reserved</a:t>
            </a:r>
            <a:r>
              <a:rPr lang="en-US" sz="1100" b="0" i="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</a:p>
        </p:txBody>
      </p:sp>
      <p:sp>
        <p:nvSpPr>
          <p:cNvPr id="14" name="Rectangle 17"/>
          <p:cNvSpPr>
            <a:spLocks noChangeArrowheads="1"/>
          </p:cNvSpPr>
          <p:nvPr userDrawn="1"/>
        </p:nvSpPr>
        <p:spPr bwMode="auto">
          <a:xfrm>
            <a:off x="2721033" y="914400"/>
            <a:ext cx="32004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 altLang="en-US" sz="4800" b="0" dirty="0">
                <a:solidFill>
                  <a:schemeClr val="tx1"/>
                </a:solidFill>
                <a:latin typeface="Century Gothic" panose="020B0502020202020204" pitchFamily="34" charset="0"/>
              </a:rPr>
              <a:t>Chapter 3</a:t>
            </a:r>
          </a:p>
        </p:txBody>
      </p:sp>
      <p:sp>
        <p:nvSpPr>
          <p:cNvPr id="15" name="Rectangle 19"/>
          <p:cNvSpPr>
            <a:spLocks noChangeArrowheads="1"/>
          </p:cNvSpPr>
          <p:nvPr userDrawn="1"/>
        </p:nvSpPr>
        <p:spPr bwMode="auto">
          <a:xfrm>
            <a:off x="4407712" y="3238919"/>
            <a:ext cx="3746041" cy="11977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3600" b="0" dirty="0">
                <a:solidFill>
                  <a:schemeClr val="tx1"/>
                </a:solidFill>
                <a:latin typeface="Century Gothic" panose="020B0502020202020204" pitchFamily="34" charset="0"/>
              </a:rPr>
              <a:t>Accounting and Finance</a:t>
            </a:r>
          </a:p>
        </p:txBody>
      </p:sp>
      <p:sp>
        <p:nvSpPr>
          <p:cNvPr id="16" name="Rectangle 3"/>
          <p:cNvSpPr>
            <a:spLocks noChangeArrowheads="1"/>
          </p:cNvSpPr>
          <p:nvPr userDrawn="1"/>
        </p:nvSpPr>
        <p:spPr bwMode="auto">
          <a:xfrm>
            <a:off x="0" y="0"/>
            <a:ext cx="9144000" cy="495300"/>
          </a:xfrm>
          <a:prstGeom prst="rect">
            <a:avLst/>
          </a:prstGeom>
          <a:solidFill>
            <a:srgbClr val="5C7683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BF74EE8F-4C2C-4979-AE9B-55EAB672A037}"/>
              </a:ext>
            </a:extLst>
          </p:cNvPr>
          <p:cNvSpPr/>
          <p:nvPr userDrawn="1"/>
        </p:nvSpPr>
        <p:spPr bwMode="auto">
          <a:xfrm>
            <a:off x="533400" y="2286000"/>
            <a:ext cx="2895600" cy="36576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Book Cover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10e</a:t>
            </a:r>
          </a:p>
        </p:txBody>
      </p:sp>
    </p:spTree>
    <p:extLst>
      <p:ext uri="{BB962C8B-B14F-4D97-AF65-F5344CB8AC3E}">
        <p14:creationId xmlns:p14="http://schemas.microsoft.com/office/powerpoint/2010/main" val="8890279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53889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152400"/>
            <a:ext cx="1943100" cy="5943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76900" cy="59436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572946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524000"/>
            <a:ext cx="7772400" cy="4572000"/>
          </a:xfrm>
        </p:spPr>
        <p:txBody>
          <a:bodyPr/>
          <a:lstStyle/>
          <a:p>
            <a:pPr lvl="0"/>
            <a:r>
              <a:rPr lang="en-US" noProof="0" dirty="0"/>
              <a:t>Click icon to add table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8649654" cy="8382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349144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8649654" cy="8382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0572230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524000"/>
            <a:ext cx="7772400" cy="45720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8649654" cy="8382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78551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295400"/>
            <a:ext cx="77724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Box 8"/>
          <p:cNvSpPr txBox="1">
            <a:spLocks noChangeArrowheads="1"/>
          </p:cNvSpPr>
          <p:nvPr userDrawn="1"/>
        </p:nvSpPr>
        <p:spPr bwMode="auto">
          <a:xfrm>
            <a:off x="3276600" y="6553200"/>
            <a:ext cx="533400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en-US" sz="1100" b="0" i="0" dirty="0">
                <a:solidFill>
                  <a:schemeClr val="tx1"/>
                </a:solidFill>
                <a:latin typeface="Arial Narrow" panose="020B0606020202030204" pitchFamily="34" charset="0"/>
                <a:cs typeface="Times New Roman" pitchFamily="18" charset="0"/>
              </a:rPr>
              <a:t>Copyright © 2020 by The McGraw-Hill Companies, Inc. All rights reserved</a:t>
            </a:r>
            <a:r>
              <a:rPr lang="en-US" sz="1100" b="0" i="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45364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121921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524000"/>
            <a:ext cx="38100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38100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Box 8"/>
          <p:cNvSpPr txBox="1">
            <a:spLocks noChangeArrowheads="1"/>
          </p:cNvSpPr>
          <p:nvPr userDrawn="1"/>
        </p:nvSpPr>
        <p:spPr bwMode="auto">
          <a:xfrm>
            <a:off x="3276600" y="6567984"/>
            <a:ext cx="533400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en-US" sz="1100" b="0" i="0" dirty="0">
                <a:solidFill>
                  <a:schemeClr val="tx1"/>
                </a:solidFill>
                <a:latin typeface="Arial Narrow" panose="020B0606020202030204" pitchFamily="34" charset="0"/>
                <a:cs typeface="Times New Roman" pitchFamily="18" charset="0"/>
              </a:rPr>
              <a:t>Copyright © 2020 by The McGraw-Hill Companies, Inc. All rights reserved</a:t>
            </a:r>
            <a:r>
              <a:rPr lang="en-US" sz="1100" b="0" i="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248858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8649654" cy="8382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9865656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571387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308107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7350" y="114300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05200" y="1143001"/>
            <a:ext cx="5111750" cy="5334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7350" y="2305050"/>
            <a:ext cx="3008313" cy="41719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227344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51054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371600"/>
            <a:ext cx="5486400" cy="36607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56721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735542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ChangeArrowheads="1"/>
          </p:cNvSpPr>
          <p:nvPr/>
        </p:nvSpPr>
        <p:spPr bwMode="auto">
          <a:xfrm>
            <a:off x="0" y="990600"/>
            <a:ext cx="9144000" cy="76200"/>
          </a:xfrm>
          <a:prstGeom prst="rect">
            <a:avLst/>
          </a:prstGeom>
          <a:solidFill>
            <a:srgbClr val="992D4F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9331" name="Rectangle 3"/>
          <p:cNvSpPr>
            <a:spLocks noChangeArrowheads="1"/>
          </p:cNvSpPr>
          <p:nvPr/>
        </p:nvSpPr>
        <p:spPr bwMode="auto">
          <a:xfrm>
            <a:off x="0" y="0"/>
            <a:ext cx="9144000" cy="990600"/>
          </a:xfrm>
          <a:prstGeom prst="rect">
            <a:avLst/>
          </a:prstGeom>
          <a:solidFill>
            <a:srgbClr val="5C7683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485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76200"/>
            <a:ext cx="8649654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US" altLang="en-US" dirty="0"/>
          </a:p>
        </p:txBody>
      </p:sp>
      <p:sp>
        <p:nvSpPr>
          <p:cNvPr id="20486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143000"/>
            <a:ext cx="8382000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US" altLang="en-US" dirty="0"/>
          </a:p>
        </p:txBody>
      </p:sp>
      <p:sp>
        <p:nvSpPr>
          <p:cNvPr id="99334" name="Rectangle 6"/>
          <p:cNvSpPr>
            <a:spLocks noChangeArrowheads="1"/>
          </p:cNvSpPr>
          <p:nvPr/>
        </p:nvSpPr>
        <p:spPr bwMode="auto">
          <a:xfrm>
            <a:off x="6477000" y="64008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99337" name="Rectangle 9"/>
          <p:cNvSpPr>
            <a:spLocks noChangeArrowheads="1"/>
          </p:cNvSpPr>
          <p:nvPr/>
        </p:nvSpPr>
        <p:spPr bwMode="auto">
          <a:xfrm>
            <a:off x="8648860" y="6475412"/>
            <a:ext cx="458788" cy="3825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algn="r">
              <a:defRPr/>
            </a:pPr>
            <a:r>
              <a:rPr lang="en-US" sz="1000" b="1" dirty="0">
                <a:solidFill>
                  <a:srgbClr val="455EA0"/>
                </a:solidFill>
                <a:latin typeface="Arial" charset="0"/>
              </a:rPr>
              <a:t>3- </a:t>
            </a:r>
            <a:fld id="{E60E7E61-42B9-45CE-A0EE-FB8F7CCA12F2}" type="slidenum">
              <a:rPr lang="en-US" sz="1000" b="1">
                <a:solidFill>
                  <a:srgbClr val="455EA0"/>
                </a:solidFill>
                <a:latin typeface="Arial" charset="0"/>
              </a:rPr>
              <a:pPr algn="r">
                <a:defRPr/>
              </a:pPr>
              <a:t>‹#›</a:t>
            </a:fld>
            <a:endParaRPr lang="en-US" sz="1000" b="1" dirty="0">
              <a:solidFill>
                <a:srgbClr val="455EA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8742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  <p:sldLayoutId id="2147483676" r:id="rId12"/>
    <p:sldLayoutId id="2147483656" r:id="rId13"/>
    <p:sldLayoutId id="2147483663" r:id="rId14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3800">
          <a:solidFill>
            <a:srgbClr val="FFFFFF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EDFFFF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EDFFFF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EDFFFF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EDFFFF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FFCCFF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FFCCFF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FFCCFF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FFCCFF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sz="2200">
          <a:solidFill>
            <a:srgbClr val="010000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010000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rgbClr val="010000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rgbClr val="010000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rgbClr val="010000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SzPct val="100000"/>
        <a:buChar char="•"/>
        <a:defRPr sz="2000">
          <a:solidFill>
            <a:srgbClr val="010000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SzPct val="100000"/>
        <a:buChar char="•"/>
        <a:defRPr sz="2000">
          <a:solidFill>
            <a:srgbClr val="010000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SzPct val="100000"/>
        <a:buChar char="•"/>
        <a:defRPr sz="2000">
          <a:solidFill>
            <a:srgbClr val="010000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SzPct val="100000"/>
        <a:buChar char="•"/>
        <a:defRPr sz="2000">
          <a:solidFill>
            <a:srgbClr val="01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hyperlink" Target="http://www.irs.gov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F8AEDD2C-05F1-4BD5-AF71-33455B5A269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2209800"/>
            <a:ext cx="3106882" cy="40206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26462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/>
              <a:t>Book Values and Market Values </a:t>
            </a:r>
            <a:r>
              <a:rPr lang="en-US" sz="2000" dirty="0"/>
              <a:t>(3 of 3)</a:t>
            </a:r>
            <a:endParaRPr lang="en-US" altLang="en-US" dirty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219200"/>
            <a:ext cx="7772400" cy="609600"/>
          </a:xfrm>
          <a:noFill/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altLang="en-US" b="1" i="1" u="sng" dirty="0">
                <a:solidFill>
                  <a:schemeClr val="tx1"/>
                </a:solidFill>
              </a:rPr>
              <a:t>Example (continued)</a:t>
            </a:r>
          </a:p>
          <a:p>
            <a:pPr algn="ctr">
              <a:buFont typeface="Wingdings" pitchFamily="2" charset="2"/>
              <a:buNone/>
            </a:pPr>
            <a:endParaRPr lang="en-US" altLang="en-US" sz="1000" b="1" dirty="0">
              <a:solidFill>
                <a:schemeClr val="tx1"/>
              </a:solidFill>
            </a:endParaRPr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552450" y="1981200"/>
            <a:ext cx="7658100" cy="1737360"/>
          </a:xfrm>
          <a:prstGeom prst="roundRect">
            <a:avLst/>
          </a:prstGeom>
          <a:ln w="28575">
            <a:solidFill>
              <a:schemeClr val="accent2">
                <a:lumMod val="60000"/>
                <a:lumOff val="40000"/>
              </a:schemeClr>
            </a:solidFill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buFont typeface="Wingdings" pitchFamily="2" charset="2"/>
              <a:buNone/>
            </a:pPr>
            <a:r>
              <a:rPr lang="en-US" altLang="en-US" sz="3200" dirty="0">
                <a:latin typeface="Calibri" panose="020F0502020204030204" pitchFamily="34" charset="0"/>
              </a:rPr>
              <a:t>Book Value Balance Sheet</a:t>
            </a:r>
          </a:p>
          <a:p>
            <a:pPr>
              <a:buFont typeface="Wingdings" pitchFamily="2" charset="2"/>
              <a:buNone/>
            </a:pPr>
            <a:r>
              <a:rPr lang="en-US" altLang="en-US" sz="2800" dirty="0">
                <a:latin typeface="Calibri" panose="020F0502020204030204" pitchFamily="34" charset="0"/>
              </a:rPr>
              <a:t>Assets = $10 bil			Debt = $4 bil</a:t>
            </a:r>
          </a:p>
          <a:p>
            <a:pPr>
              <a:buFont typeface="Wingdings" pitchFamily="2" charset="2"/>
              <a:buNone/>
            </a:pPr>
            <a:r>
              <a:rPr lang="en-US" altLang="en-US" sz="2800" dirty="0">
                <a:latin typeface="Calibri" panose="020F0502020204030204" pitchFamily="34" charset="0"/>
              </a:rPr>
              <a:t>					Equity = $6 bil</a:t>
            </a:r>
          </a:p>
        </p:txBody>
      </p:sp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552450" y="4572000"/>
            <a:ext cx="7658100" cy="1737360"/>
          </a:xfrm>
          <a:prstGeom prst="roundRect">
            <a:avLst/>
          </a:prstGeom>
          <a:ln w="28575">
            <a:solidFill>
              <a:schemeClr val="accent2">
                <a:lumMod val="60000"/>
                <a:lumOff val="40000"/>
              </a:schemeClr>
            </a:solidFill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t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altLang="en-US" sz="3200" dirty="0">
                <a:latin typeface="Calibri" panose="020F0502020204030204" pitchFamily="34" charset="0"/>
              </a:rPr>
              <a:t>Market Value Balance Sheet</a:t>
            </a:r>
          </a:p>
          <a:p>
            <a:r>
              <a:rPr lang="en-US" altLang="en-US" sz="2800" dirty="0">
                <a:latin typeface="Calibri" panose="020F0502020204030204" pitchFamily="34" charset="0"/>
              </a:rPr>
              <a:t>Assets = $11.5 bil			Debt = $4 bil</a:t>
            </a:r>
          </a:p>
          <a:p>
            <a:r>
              <a:rPr lang="en-US" altLang="en-US" sz="2800" dirty="0">
                <a:latin typeface="Calibri" panose="020F0502020204030204" pitchFamily="34" charset="0"/>
              </a:rPr>
              <a:t>					Equity = $7.5 bil</a:t>
            </a:r>
          </a:p>
        </p:txBody>
      </p:sp>
      <p:cxnSp>
        <p:nvCxnSpPr>
          <p:cNvPr id="4" name="Straight Arrow Connector 3"/>
          <p:cNvCxnSpPr/>
          <p:nvPr/>
        </p:nvCxnSpPr>
        <p:spPr bwMode="auto">
          <a:xfrm>
            <a:off x="6858000" y="3718560"/>
            <a:ext cx="0" cy="70104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>
                <a:lumMod val="85000"/>
                <a:lumOff val="15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" name="Straight Arrow Connector 5"/>
          <p:cNvCxnSpPr>
            <a:stCxn id="16388" idx="2"/>
          </p:cNvCxnSpPr>
          <p:nvPr/>
        </p:nvCxnSpPr>
        <p:spPr bwMode="auto">
          <a:xfrm>
            <a:off x="4381500" y="3718560"/>
            <a:ext cx="0" cy="70104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>
                <a:lumMod val="85000"/>
                <a:lumOff val="15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" name="Straight Arrow Connector 7"/>
          <p:cNvCxnSpPr/>
          <p:nvPr/>
        </p:nvCxnSpPr>
        <p:spPr bwMode="auto">
          <a:xfrm>
            <a:off x="1828800" y="3718560"/>
            <a:ext cx="0" cy="70104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>
                <a:lumMod val="85000"/>
                <a:lumOff val="15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2610370840"/>
      </p:ext>
    </p:extLst>
  </p:cSld>
  <p:clrMapOvr>
    <a:masterClrMapping/>
  </p:clrMapOvr>
  <p:transition spd="med">
    <p:pull dir="d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The Income Statement </a:t>
            </a:r>
            <a:r>
              <a:rPr lang="en-US" altLang="en-US" sz="2000" dirty="0"/>
              <a:t>(1 of 3)</a:t>
            </a:r>
            <a:endParaRPr lang="en-US" alt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3200" dirty="0"/>
              <a:t>Definition</a:t>
            </a:r>
          </a:p>
          <a:p>
            <a:pPr lvl="1"/>
            <a:r>
              <a:rPr lang="en-US" altLang="en-US" sz="2800" dirty="0"/>
              <a:t>Financial statement that shows the revenues, expenses, and net income of a firm over a period of time (from an accounting perspective)</a:t>
            </a:r>
          </a:p>
        </p:txBody>
      </p:sp>
    </p:spTree>
    <p:extLst>
      <p:ext uri="{BB962C8B-B14F-4D97-AF65-F5344CB8AC3E}">
        <p14:creationId xmlns:p14="http://schemas.microsoft.com/office/powerpoint/2010/main" val="1547111226"/>
      </p:ext>
    </p:extLst>
  </p:cSld>
  <p:clrMapOvr>
    <a:masterClrMapping/>
  </p:clrMapOvr>
  <p:transition spd="med">
    <p:pull dir="d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dirty="0"/>
              <a:t>The Income Statement </a:t>
            </a:r>
            <a:r>
              <a:rPr lang="en-US" altLang="en-US" sz="2000" dirty="0"/>
              <a:t>(2 of 3)</a:t>
            </a:r>
            <a:endParaRPr lang="en-US" altLang="en-US" dirty="0"/>
          </a:p>
        </p:txBody>
      </p:sp>
      <p:sp>
        <p:nvSpPr>
          <p:cNvPr id="10" name="TextBox 6"/>
          <p:cNvSpPr txBox="1">
            <a:spLocks noChangeArrowheads="1"/>
          </p:cNvSpPr>
          <p:nvPr/>
        </p:nvSpPr>
        <p:spPr bwMode="auto">
          <a:xfrm>
            <a:off x="859244" y="1219199"/>
            <a:ext cx="72390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dirty="0">
                <a:latin typeface="Calibri" panose="020F0502020204030204" pitchFamily="34" charset="0"/>
              </a:rPr>
              <a:t>Home Depot’s Income Statement (December 31, 2017) </a:t>
            </a:r>
          </a:p>
          <a:p>
            <a:pPr algn="ctr"/>
            <a:r>
              <a:rPr lang="en-US" altLang="en-US" dirty="0">
                <a:latin typeface="Calibri" panose="020F0502020204030204" pitchFamily="34" charset="0"/>
              </a:rPr>
              <a:t>$ Millions</a:t>
            </a:r>
          </a:p>
        </p:txBody>
      </p:sp>
      <p:pic>
        <p:nvPicPr>
          <p:cNvPr id="5" name="Table Placeholder 4">
            <a:extLst>
              <a:ext uri="{FF2B5EF4-FFF2-40B4-BE49-F238E27FC236}">
                <a16:creationId xmlns:a16="http://schemas.microsoft.com/office/drawing/2014/main" xmlns="" id="{D0261DAA-B65D-40FF-AEC7-4C48C00D2F38}"/>
              </a:ext>
            </a:extLst>
          </p:cNvPr>
          <p:cNvPicPr>
            <a:picLocks noGrp="1" noChangeAspect="1"/>
          </p:cNvPicPr>
          <p:nvPr>
            <p:ph type="tbl" idx="1"/>
          </p:nvPr>
        </p:nvPicPr>
        <p:blipFill>
          <a:blip r:embed="rId3"/>
          <a:stretch>
            <a:fillRect/>
          </a:stretch>
        </p:blipFill>
        <p:spPr>
          <a:xfrm>
            <a:off x="1371600" y="2209800"/>
            <a:ext cx="5715000" cy="374339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008628736"/>
      </p:ext>
    </p:extLst>
  </p:cSld>
  <p:clrMapOvr>
    <a:masterClrMapping/>
  </p:clrMapOvr>
  <p:transition spd="med">
    <p:pull dir="d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The Income Statement (3 of 3)</a:t>
            </a:r>
          </a:p>
        </p:txBody>
      </p:sp>
      <p:sp>
        <p:nvSpPr>
          <p:cNvPr id="18437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3200" dirty="0"/>
              <a:t>Earnings Before Interest and Taxes (EBIT)</a:t>
            </a:r>
            <a:endParaRPr lang="en-US" altLang="en-US" sz="2800" dirty="0"/>
          </a:p>
          <a:p>
            <a:pPr marL="182880" indent="0">
              <a:buNone/>
            </a:pPr>
            <a:r>
              <a:rPr lang="en-US" altLang="en-US" sz="2400" dirty="0"/>
              <a:t>EBIT = total revenues + other income - costs - deprecation</a:t>
            </a:r>
          </a:p>
          <a:p>
            <a:pPr marL="731520" indent="0">
              <a:buNone/>
            </a:pPr>
            <a:r>
              <a:rPr lang="en-US" altLang="en-US" sz="2400" dirty="0"/>
              <a:t> = 100,904 + 325 - (66,547 + 17,864) - 2,062</a:t>
            </a:r>
          </a:p>
          <a:p>
            <a:pPr marL="731520" indent="0">
              <a:buNone/>
            </a:pPr>
            <a:r>
              <a:rPr lang="en-US" altLang="en-US" sz="2400" dirty="0"/>
              <a:t>= $ 14,755 million</a:t>
            </a:r>
          </a:p>
          <a:p>
            <a:pPr marL="731520" indent="0">
              <a:buNone/>
            </a:pPr>
            <a:endParaRPr lang="en-US" altLang="en-US" sz="2400" dirty="0"/>
          </a:p>
          <a:p>
            <a:pPr marL="182880" indent="0">
              <a:buNone/>
            </a:pPr>
            <a:r>
              <a:rPr lang="en-US" altLang="en-US" sz="2400" dirty="0">
                <a:latin typeface="Calibri" panose="020F0502020204030204" pitchFamily="34" charset="0"/>
              </a:rPr>
              <a:t>Home Depot’s Income Statement (December 31, 2017)</a:t>
            </a:r>
          </a:p>
          <a:p>
            <a:pPr marL="0" indent="0">
              <a:buNone/>
            </a:pPr>
            <a:endParaRPr lang="en-US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837233049"/>
      </p:ext>
    </p:extLst>
  </p:cSld>
  <p:clrMapOvr>
    <a:masterClrMapping/>
  </p:clrMapOvr>
  <p:transition spd="med">
    <p:pull dir="d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Profits vs. Cash Flows</a:t>
            </a:r>
          </a:p>
        </p:txBody>
      </p:sp>
      <p:sp>
        <p:nvSpPr>
          <p:cNvPr id="126981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3200" dirty="0"/>
              <a:t>Differences</a:t>
            </a:r>
          </a:p>
          <a:p>
            <a:pPr lvl="1"/>
            <a:r>
              <a:rPr lang="en-US" altLang="en-US" sz="2800" dirty="0"/>
              <a:t>“Profits” subtract depreciation (a non-cash expense)</a:t>
            </a:r>
          </a:p>
          <a:p>
            <a:pPr lvl="1"/>
            <a:r>
              <a:rPr lang="en-US" altLang="en-US" sz="2800" dirty="0"/>
              <a:t>“Profits” ignore cash expenditures on new capital (the expense is capitalized)</a:t>
            </a:r>
          </a:p>
          <a:p>
            <a:pPr lvl="1"/>
            <a:r>
              <a:rPr lang="en-US" altLang="en-US" sz="2800" dirty="0"/>
              <a:t>“Profits” record income and expenses at the time of sales, not when the cash exchanges actually occur</a:t>
            </a:r>
          </a:p>
          <a:p>
            <a:pPr lvl="1"/>
            <a:r>
              <a:rPr lang="en-US" altLang="en-US" sz="2800" dirty="0"/>
              <a:t>“Profits” do not consider changes in working capital</a:t>
            </a:r>
          </a:p>
        </p:txBody>
      </p:sp>
    </p:spTree>
    <p:extLst>
      <p:ext uri="{BB962C8B-B14F-4D97-AF65-F5344CB8AC3E}">
        <p14:creationId xmlns:p14="http://schemas.microsoft.com/office/powerpoint/2010/main" val="2191966454"/>
      </p:ext>
    </p:extLst>
  </p:cSld>
  <p:clrMapOvr>
    <a:masterClrMapping/>
  </p:clrMapOvr>
  <p:transition spd="med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69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69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69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69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69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69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269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269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69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69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69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69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69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69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69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981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The Statement of Cash Flows </a:t>
            </a:r>
            <a:r>
              <a:rPr lang="en-US" altLang="en-US" sz="2000" dirty="0"/>
              <a:t>(1 of 4)</a:t>
            </a:r>
            <a:endParaRPr lang="en-US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3200" dirty="0"/>
              <a:t>Definition</a:t>
            </a:r>
          </a:p>
          <a:p>
            <a:pPr lvl="1"/>
            <a:r>
              <a:rPr lang="en-US" altLang="en-US" sz="2800" dirty="0"/>
              <a:t>Financial statement that shows the firm’s cash receipts and cash payments over a period of time</a:t>
            </a:r>
          </a:p>
        </p:txBody>
      </p:sp>
    </p:spTree>
    <p:extLst>
      <p:ext uri="{BB962C8B-B14F-4D97-AF65-F5344CB8AC3E}">
        <p14:creationId xmlns:p14="http://schemas.microsoft.com/office/powerpoint/2010/main" val="483656653"/>
      </p:ext>
    </p:extLst>
  </p:cSld>
  <p:clrMapOvr>
    <a:masterClrMapping/>
  </p:clrMapOvr>
  <p:transition spd="med">
    <p:pull dir="d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dirty="0"/>
              <a:t>The Statement of Cash Flows </a:t>
            </a:r>
            <a:r>
              <a:rPr lang="en-US" altLang="en-US" sz="2000" dirty="0"/>
              <a:t>(2 of 4)</a:t>
            </a:r>
            <a:endParaRPr lang="en-US" altLang="en-US" dirty="0"/>
          </a:p>
        </p:txBody>
      </p:sp>
      <p:sp>
        <p:nvSpPr>
          <p:cNvPr id="9" name="TextBox 6"/>
          <p:cNvSpPr txBox="1">
            <a:spLocks noChangeArrowheads="1"/>
          </p:cNvSpPr>
          <p:nvPr/>
        </p:nvSpPr>
        <p:spPr bwMode="auto">
          <a:xfrm>
            <a:off x="819149" y="1295400"/>
            <a:ext cx="7791451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dirty="0">
                <a:latin typeface="Calibri" panose="020F0502020204030204" pitchFamily="34" charset="0"/>
              </a:rPr>
              <a:t>Home Depot Statement of Cash Flows (December 31, 2017) </a:t>
            </a:r>
          </a:p>
          <a:p>
            <a:pPr algn="ctr"/>
            <a:r>
              <a:rPr lang="en-US" altLang="en-US" dirty="0">
                <a:latin typeface="Calibri" panose="020F0502020204030204" pitchFamily="34" charset="0"/>
              </a:rPr>
              <a:t>$ Millions</a:t>
            </a:r>
          </a:p>
        </p:txBody>
      </p:sp>
      <p:pic>
        <p:nvPicPr>
          <p:cNvPr id="5" name="Table Placeholder 4">
            <a:extLst>
              <a:ext uri="{FF2B5EF4-FFF2-40B4-BE49-F238E27FC236}">
                <a16:creationId xmlns:a16="http://schemas.microsoft.com/office/drawing/2014/main" xmlns="" id="{6D366BBD-06BD-40ED-8F2C-852FD18F3421}"/>
              </a:ext>
            </a:extLst>
          </p:cNvPr>
          <p:cNvPicPr>
            <a:picLocks noGrp="1" noChangeAspect="1"/>
          </p:cNvPicPr>
          <p:nvPr>
            <p:ph type="tbl" idx="1"/>
          </p:nvPr>
        </p:nvPicPr>
        <p:blipFill>
          <a:blip r:embed="rId3"/>
          <a:stretch>
            <a:fillRect/>
          </a:stretch>
        </p:blipFill>
        <p:spPr>
          <a:xfrm>
            <a:off x="990600" y="2514600"/>
            <a:ext cx="6556075" cy="365759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526011334"/>
      </p:ext>
    </p:extLst>
  </p:cSld>
  <p:clrMapOvr>
    <a:masterClrMapping/>
  </p:clrMapOvr>
  <p:transition spd="med">
    <p:pull dir="d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dirty="0"/>
              <a:t>The Statement of Cash Flows </a:t>
            </a:r>
            <a:r>
              <a:rPr lang="en-US" altLang="en-US" sz="2000" dirty="0"/>
              <a:t>(3 of 4)</a:t>
            </a:r>
            <a:endParaRPr lang="en-US" altLang="en-US" dirty="0"/>
          </a:p>
        </p:txBody>
      </p:sp>
      <p:sp>
        <p:nvSpPr>
          <p:cNvPr id="9" name="TextBox 6"/>
          <p:cNvSpPr txBox="1">
            <a:spLocks noChangeArrowheads="1"/>
          </p:cNvSpPr>
          <p:nvPr/>
        </p:nvSpPr>
        <p:spPr bwMode="auto">
          <a:xfrm>
            <a:off x="652462" y="1295400"/>
            <a:ext cx="7839076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dirty="0">
                <a:latin typeface="Calibri" panose="020F0502020204030204" pitchFamily="34" charset="0"/>
              </a:rPr>
              <a:t>Home Depot Statement of Cash Flows (December 31, 2017) (continued)  $ Millions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53A591E5-2763-4D48-9424-C0BA2C089DE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52600" y="2505917"/>
            <a:ext cx="5275634" cy="374292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753423447"/>
      </p:ext>
    </p:extLst>
  </p:cSld>
  <p:clrMapOvr>
    <a:masterClrMapping/>
  </p:clrMapOvr>
  <p:transition spd="med">
    <p:pull dir="d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dirty="0"/>
              <a:t>The Statement of Cash Flows </a:t>
            </a:r>
            <a:r>
              <a:rPr lang="en-US" altLang="en-US" sz="2000" dirty="0"/>
              <a:t>(4 of 4)</a:t>
            </a:r>
            <a:endParaRPr lang="en-US" altLang="en-US" dirty="0"/>
          </a:p>
        </p:txBody>
      </p:sp>
      <p:sp>
        <p:nvSpPr>
          <p:cNvPr id="9" name="TextBox 6"/>
          <p:cNvSpPr txBox="1">
            <a:spLocks noChangeArrowheads="1"/>
          </p:cNvSpPr>
          <p:nvPr/>
        </p:nvSpPr>
        <p:spPr bwMode="auto">
          <a:xfrm>
            <a:off x="685800" y="1435853"/>
            <a:ext cx="8192454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dirty="0">
                <a:latin typeface="Calibri" panose="020F0502020204030204" pitchFamily="34" charset="0"/>
              </a:rPr>
              <a:t>Home Depot Statement of Cash Flows (December 31, 2017) (continued)  $ Millions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734AF954-A55B-4CB1-AE3E-E5F1F07A2FF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800" y="3324275"/>
            <a:ext cx="7183518" cy="146695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699811142"/>
      </p:ext>
    </p:extLst>
  </p:cSld>
  <p:clrMapOvr>
    <a:masterClrMapping/>
  </p:clrMapOvr>
  <p:transition spd="med">
    <p:pull dir="d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Free Cash Flow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914400" y="1295400"/>
            <a:ext cx="7772400" cy="5105400"/>
          </a:xfrm>
        </p:spPr>
        <p:txBody>
          <a:bodyPr>
            <a:noAutofit/>
          </a:bodyPr>
          <a:lstStyle/>
          <a:p>
            <a:r>
              <a:rPr lang="en-US" altLang="en-US" sz="3000" dirty="0"/>
              <a:t>Free Cash Flow (FCF)</a:t>
            </a:r>
          </a:p>
          <a:p>
            <a:pPr lvl="1"/>
            <a:r>
              <a:rPr lang="en-US" altLang="en-US" sz="2600" dirty="0"/>
              <a:t>Cash available for distribution to investors after firm pays for new investments or additions to working capital</a:t>
            </a:r>
          </a:p>
          <a:p>
            <a:pPr marL="1257300" lvl="3" indent="0">
              <a:buNone/>
            </a:pPr>
            <a:r>
              <a:rPr lang="en-US" altLang="en-US" sz="2400" dirty="0"/>
              <a:t>FCF = Net Income </a:t>
            </a:r>
          </a:p>
          <a:p>
            <a:pPr marL="1257300" lvl="3" indent="0">
              <a:buNone/>
            </a:pPr>
            <a:r>
              <a:rPr lang="en-US" altLang="en-US" sz="2400" dirty="0"/>
              <a:t>+ interest </a:t>
            </a:r>
          </a:p>
          <a:p>
            <a:pPr marL="1257300" lvl="3" indent="0">
              <a:buNone/>
            </a:pPr>
            <a:r>
              <a:rPr lang="en-US" altLang="en-US" sz="2400" dirty="0"/>
              <a:t>+ depreciation </a:t>
            </a:r>
          </a:p>
          <a:p>
            <a:pPr marL="1257300" lvl="3" indent="0">
              <a:buNone/>
            </a:pPr>
            <a:r>
              <a:rPr lang="en-US" altLang="en-US" sz="2400" dirty="0"/>
              <a:t>- additions to net working capital</a:t>
            </a:r>
          </a:p>
          <a:p>
            <a:pPr marL="1257300" lvl="3" indent="0">
              <a:buNone/>
            </a:pPr>
            <a:r>
              <a:rPr lang="en-US" altLang="en-US" sz="2400" dirty="0"/>
              <a:t>- capital expenditures</a:t>
            </a:r>
          </a:p>
          <a:p>
            <a:pPr marL="400050" lvl="1" indent="0">
              <a:lnSpc>
                <a:spcPct val="150000"/>
              </a:lnSpc>
              <a:buNone/>
            </a:pPr>
            <a:r>
              <a:rPr lang="en-US" altLang="en-US" sz="2400" dirty="0"/>
              <a:t>Home Depot free cash flow =</a:t>
            </a:r>
          </a:p>
          <a:p>
            <a:pPr marL="400050" lvl="1" indent="0">
              <a:buNone/>
            </a:pPr>
            <a:r>
              <a:rPr lang="en-US" altLang="en-US" sz="2400" dirty="0"/>
              <a:t>$8,630 + $1,057 + $2,062 - $1,066 - $1,955 = $8,728</a:t>
            </a:r>
          </a:p>
        </p:txBody>
      </p:sp>
    </p:spTree>
    <p:extLst>
      <p:ext uri="{BB962C8B-B14F-4D97-AF65-F5344CB8AC3E}">
        <p14:creationId xmlns:p14="http://schemas.microsoft.com/office/powerpoint/2010/main" val="2313439926"/>
      </p:ext>
    </p:extLst>
  </p:cSld>
  <p:clrMapOvr>
    <a:masterClrMapping/>
  </p:clrMapOvr>
  <p:transition spd="med">
    <p:pull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dirty="0"/>
              <a:t>Topics Covered</a:t>
            </a:r>
          </a:p>
        </p:txBody>
      </p:sp>
      <p:sp>
        <p:nvSpPr>
          <p:cNvPr id="108549" name="Rectangle 5"/>
          <p:cNvSpPr>
            <a:spLocks noGrp="1" noChangeArrowheads="1"/>
          </p:cNvSpPr>
          <p:nvPr>
            <p:ph idx="1"/>
          </p:nvPr>
        </p:nvSpPr>
        <p:spPr>
          <a:xfrm>
            <a:off x="838200" y="1305697"/>
            <a:ext cx="7772400" cy="4572000"/>
          </a:xfrm>
          <a:noFill/>
        </p:spPr>
        <p:txBody>
          <a:bodyPr/>
          <a:lstStyle/>
          <a:p>
            <a:pPr marL="966788" indent="-966788">
              <a:buNone/>
            </a:pPr>
            <a:r>
              <a:rPr lang="en-US" altLang="en-US" sz="3200" dirty="0">
                <a:solidFill>
                  <a:schemeClr val="tx1"/>
                </a:solidFill>
              </a:rPr>
              <a:t>3.1	The Balance Sheet</a:t>
            </a:r>
          </a:p>
          <a:p>
            <a:pPr marL="966788" indent="-966788">
              <a:buNone/>
            </a:pPr>
            <a:r>
              <a:rPr lang="en-US" altLang="en-US" sz="3200" dirty="0">
                <a:solidFill>
                  <a:schemeClr val="tx1"/>
                </a:solidFill>
              </a:rPr>
              <a:t>3.2	The Income Statement</a:t>
            </a:r>
          </a:p>
          <a:p>
            <a:pPr marL="966788" indent="-966788">
              <a:buNone/>
            </a:pPr>
            <a:r>
              <a:rPr lang="en-US" altLang="en-US" sz="3200" dirty="0">
                <a:solidFill>
                  <a:schemeClr val="tx1"/>
                </a:solidFill>
              </a:rPr>
              <a:t>3.3	The Statement of Cash Flows</a:t>
            </a:r>
          </a:p>
          <a:p>
            <a:pPr marL="966788" indent="-966788">
              <a:buNone/>
            </a:pPr>
            <a:r>
              <a:rPr lang="en-US" altLang="en-US" sz="3200" dirty="0">
                <a:solidFill>
                  <a:schemeClr val="tx1"/>
                </a:solidFill>
              </a:rPr>
              <a:t>3.4	Accounting Practice and Malpractice</a:t>
            </a:r>
          </a:p>
          <a:p>
            <a:pPr marL="966788" indent="-966788">
              <a:buNone/>
            </a:pPr>
            <a:r>
              <a:rPr lang="en-US" altLang="en-US" sz="3200" dirty="0">
                <a:solidFill>
                  <a:schemeClr val="tx1"/>
                </a:solidFill>
              </a:rPr>
              <a:t>3.5	Taxes</a:t>
            </a:r>
          </a:p>
        </p:txBody>
      </p:sp>
    </p:spTree>
    <p:extLst>
      <p:ext uri="{BB962C8B-B14F-4D97-AF65-F5344CB8AC3E}">
        <p14:creationId xmlns:p14="http://schemas.microsoft.com/office/powerpoint/2010/main" val="877557343"/>
      </p:ext>
    </p:extLst>
  </p:cSld>
  <p:clrMapOvr>
    <a:masterClrMapping/>
  </p:clrMapOvr>
  <p:transition spd="med">
    <p:pull dir="d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dirty="0"/>
              <a:t>Accounting Practice</a:t>
            </a:r>
          </a:p>
        </p:txBody>
      </p:sp>
      <p:sp>
        <p:nvSpPr>
          <p:cNvPr id="133125" name="Rectangle 5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/>
          <a:lstStyle/>
          <a:p>
            <a:r>
              <a:rPr lang="en-US" altLang="en-US" sz="3200" dirty="0"/>
              <a:t>Revenue recognition</a:t>
            </a:r>
          </a:p>
          <a:p>
            <a:r>
              <a:rPr lang="en-US" altLang="en-US" sz="3200" dirty="0"/>
              <a:t>Cookie-jar reserves</a:t>
            </a:r>
          </a:p>
          <a:p>
            <a:r>
              <a:rPr lang="en-US" altLang="en-US" sz="3200" dirty="0"/>
              <a:t>Off-balance sheet assets and liabilities</a:t>
            </a:r>
          </a:p>
        </p:txBody>
      </p:sp>
    </p:spTree>
    <p:extLst>
      <p:ext uri="{BB962C8B-B14F-4D97-AF65-F5344CB8AC3E}">
        <p14:creationId xmlns:p14="http://schemas.microsoft.com/office/powerpoint/2010/main" val="1349350224"/>
      </p:ext>
    </p:extLst>
  </p:cSld>
  <p:clrMapOvr>
    <a:masterClrMapping/>
  </p:clrMapOvr>
  <p:transition spd="med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133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" dur="500"/>
                                        <p:tgtEl>
                                          <p:spTgt spid="1331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7" dur="500"/>
                                        <p:tgtEl>
                                          <p:spTgt spid="1331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25" grpId="0" build="p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Corporate Tax Rates (2018)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3BF6BC4D-1019-446E-B581-E65686EF4477}"/>
              </a:ext>
            </a:extLst>
          </p:cNvPr>
          <p:cNvSpPr/>
          <p:nvPr/>
        </p:nvSpPr>
        <p:spPr>
          <a:xfrm>
            <a:off x="1524000" y="2274838"/>
            <a:ext cx="5410200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GB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Companies pay tax on their income.  The U.S. Tax Cuts and Jobs Act, passed in December 2017, reduced the corporate tax rate from 35% to 21%.  Thus for every $100 that the company earns, it pays $21 in federal tax.</a:t>
            </a:r>
            <a:endParaRPr lang="en-US" sz="54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56929807"/>
      </p:ext>
    </p:extLst>
  </p:cSld>
  <p:clrMapOvr>
    <a:masterClrMapping/>
  </p:clrMapOvr>
  <p:transition spd="med">
    <p:pull dir="d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dirty="0"/>
              <a:t>Taxes </a:t>
            </a:r>
            <a:r>
              <a:rPr lang="en-US" altLang="en-US" sz="2000" dirty="0"/>
              <a:t>(1 of 5)</a:t>
            </a:r>
            <a:endParaRPr lang="en-US" altLang="en-US" dirty="0"/>
          </a:p>
        </p:txBody>
      </p:sp>
      <p:sp>
        <p:nvSpPr>
          <p:cNvPr id="137221" name="Rectangle 5"/>
          <p:cNvSpPr>
            <a:spLocks noGrp="1" noChangeArrowheads="1"/>
          </p:cNvSpPr>
          <p:nvPr>
            <p:ph idx="1"/>
          </p:nvPr>
        </p:nvSpPr>
        <p:spPr>
          <a:xfrm>
            <a:off x="685800" y="1143000"/>
            <a:ext cx="7772400" cy="4572000"/>
          </a:xfrm>
          <a:noFill/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b="1" i="1" u="sng" dirty="0">
                <a:solidFill>
                  <a:schemeClr val="tx1"/>
                </a:solidFill>
              </a:rPr>
              <a:t>Example</a:t>
            </a:r>
            <a:endParaRPr lang="en-US" altLang="en-US" b="1" i="1" dirty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800" i="1" dirty="0">
                <a:solidFill>
                  <a:schemeClr val="tx1"/>
                </a:solidFill>
              </a:rPr>
              <a:t>Taxes and cash flows can be changed by the use of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800" i="1" dirty="0">
                <a:solidFill>
                  <a:schemeClr val="tx1"/>
                </a:solidFill>
              </a:rPr>
              <a:t>debt. Firm A pays part of its profits as debt interest.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800" i="1" dirty="0">
                <a:solidFill>
                  <a:schemeClr val="tx1"/>
                </a:solidFill>
              </a:rPr>
              <a:t>Firm B does not.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20FF1722-AE9F-4A18-873B-B01888B361A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9200" y="3392010"/>
            <a:ext cx="5940759" cy="238661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186454342"/>
      </p:ext>
    </p:extLst>
  </p:cSld>
  <p:clrMapOvr>
    <a:masterClrMapping/>
  </p:clrMapOvr>
  <p:transition spd="med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7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221" grpId="0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dirty="0"/>
              <a:t>Taxes </a:t>
            </a:r>
            <a:r>
              <a:rPr lang="en-US" altLang="en-US" sz="2000" dirty="0"/>
              <a:t>(2 of 5)</a:t>
            </a:r>
            <a:endParaRPr lang="en-US" altLang="en-US" dirty="0"/>
          </a:p>
        </p:txBody>
      </p:sp>
      <p:sp>
        <p:nvSpPr>
          <p:cNvPr id="25605" name="Rectangle 5"/>
          <p:cNvSpPr>
            <a:spLocks noGrp="1" noChangeArrowheads="1"/>
          </p:cNvSpPr>
          <p:nvPr>
            <p:ph idx="1"/>
          </p:nvPr>
        </p:nvSpPr>
        <p:spPr>
          <a:xfrm>
            <a:off x="685800" y="1219200"/>
            <a:ext cx="8077200" cy="4572000"/>
          </a:xfrm>
          <a:noFill/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800" u="sng" dirty="0">
                <a:solidFill>
                  <a:schemeClr val="tx1"/>
                </a:solidFill>
              </a:rPr>
              <a:t>FOOD FOR THOUGHT</a:t>
            </a:r>
            <a:endParaRPr lang="en-US" altLang="en-US" sz="2800" dirty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800" dirty="0">
                <a:solidFill>
                  <a:schemeClr val="tx1"/>
                </a:solidFill>
              </a:rPr>
              <a:t>If you were both the debt and equity holders of the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800" dirty="0">
                <a:solidFill>
                  <a:schemeClr val="tx1"/>
                </a:solidFill>
              </a:rPr>
              <a:t>firm, which would generate more cash flow to you?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altLang="en-US" sz="2800" dirty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800" dirty="0">
                <a:solidFill>
                  <a:schemeClr val="tx1"/>
                </a:solidFill>
              </a:rPr>
              <a:t>				</a:t>
            </a:r>
            <a:endParaRPr lang="en-US" altLang="en-US" sz="2800" b="1" dirty="0">
              <a:solidFill>
                <a:schemeClr val="tx1"/>
              </a:solidFill>
            </a:endParaRPr>
          </a:p>
        </p:txBody>
      </p:sp>
      <p:sp>
        <p:nvSpPr>
          <p:cNvPr id="25607" name="Rectangle 7"/>
          <p:cNvSpPr>
            <a:spLocks noChangeArrowheads="1"/>
          </p:cNvSpPr>
          <p:nvPr/>
        </p:nvSpPr>
        <p:spPr bwMode="auto">
          <a:xfrm>
            <a:off x="7407350" y="4038600"/>
            <a:ext cx="606425" cy="1430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8800" dirty="0">
                <a:latin typeface="Calibri" panose="020F0502020204030204" pitchFamily="34" charset="0"/>
              </a:rPr>
              <a:t>?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A0BFCF44-6260-4B4A-8F9F-11109EF5B0A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7366" y="3252186"/>
            <a:ext cx="5940759" cy="238661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383462036"/>
      </p:ext>
    </p:extLst>
  </p:cSld>
  <p:clrMapOvr>
    <a:masterClrMapping/>
  </p:clrMapOvr>
  <p:transition spd="med">
    <p:pull dir="d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dirty="0"/>
              <a:t>Taxes </a:t>
            </a:r>
            <a:r>
              <a:rPr lang="en-US" altLang="en-US" sz="2000" dirty="0"/>
              <a:t>(3 of 5)</a:t>
            </a:r>
            <a:endParaRPr lang="en-US" altLang="en-US" dirty="0"/>
          </a:p>
        </p:txBody>
      </p:sp>
      <p:sp>
        <p:nvSpPr>
          <p:cNvPr id="141317" name="Rectangle 5"/>
          <p:cNvSpPr>
            <a:spLocks noGrp="1" noChangeArrowheads="1"/>
          </p:cNvSpPr>
          <p:nvPr>
            <p:ph idx="1"/>
          </p:nvPr>
        </p:nvSpPr>
        <p:spPr>
          <a:xfrm>
            <a:off x="685800" y="1219200"/>
            <a:ext cx="8077200" cy="2971800"/>
          </a:xfrm>
          <a:noFill/>
        </p:spPr>
        <p:txBody>
          <a:bodyPr/>
          <a:lstStyle/>
          <a:p>
            <a:pPr>
              <a:lnSpc>
                <a:spcPct val="90000"/>
              </a:lnSpc>
              <a:buNone/>
            </a:pPr>
            <a:r>
              <a:rPr lang="en-US" altLang="en-US" sz="2800" u="sng" dirty="0">
                <a:solidFill>
                  <a:schemeClr val="tx1"/>
                </a:solidFill>
              </a:rPr>
              <a:t>FOOD FOR THOUGHT</a:t>
            </a:r>
            <a:endParaRPr lang="en-US" altLang="en-US" sz="2800" dirty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  <a:buNone/>
            </a:pPr>
            <a:r>
              <a:rPr lang="en-US" altLang="en-US" sz="2800" dirty="0">
                <a:solidFill>
                  <a:schemeClr val="tx1"/>
                </a:solidFill>
              </a:rPr>
              <a:t>If you were both the debt and equity holders of the</a:t>
            </a:r>
          </a:p>
          <a:p>
            <a:pPr>
              <a:lnSpc>
                <a:spcPct val="90000"/>
              </a:lnSpc>
              <a:buNone/>
            </a:pPr>
            <a:r>
              <a:rPr lang="en-US" altLang="en-US" sz="2800" dirty="0">
                <a:solidFill>
                  <a:schemeClr val="tx1"/>
                </a:solidFill>
              </a:rPr>
              <a:t>firm, which would generate more cash flow to you?</a:t>
            </a:r>
          </a:p>
          <a:p>
            <a:pPr>
              <a:buFont typeface="Wingdings" pitchFamily="2" charset="2"/>
              <a:buNone/>
            </a:pPr>
            <a:endParaRPr lang="en-US" altLang="en-US" sz="2800" dirty="0">
              <a:solidFill>
                <a:schemeClr val="tx1"/>
              </a:solidFill>
            </a:endParaRPr>
          </a:p>
          <a:p>
            <a:pPr>
              <a:buFont typeface="Wingdings" pitchFamily="2" charset="2"/>
              <a:buNone/>
            </a:pPr>
            <a:endParaRPr lang="en-US" altLang="en-US" sz="2800" dirty="0">
              <a:solidFill>
                <a:schemeClr val="tx1"/>
              </a:solidFill>
            </a:endParaRPr>
          </a:p>
          <a:p>
            <a:pPr>
              <a:buFont typeface="Wingdings" pitchFamily="2" charset="2"/>
              <a:buNone/>
            </a:pPr>
            <a:r>
              <a:rPr lang="en-US" altLang="en-US" sz="2800" dirty="0">
                <a:solidFill>
                  <a:schemeClr val="tx1"/>
                </a:solidFill>
              </a:rPr>
              <a:t>				</a:t>
            </a:r>
            <a:r>
              <a:rPr lang="en-US" altLang="en-US" sz="2800" b="1" u="sng" dirty="0">
                <a:solidFill>
                  <a:schemeClr val="tx1"/>
                </a:solidFill>
              </a:rPr>
              <a:t>Firm A	Firm B</a:t>
            </a:r>
            <a:endParaRPr lang="en-US" altLang="en-US" sz="2800" i="1" dirty="0">
              <a:solidFill>
                <a:schemeClr val="tx1"/>
              </a:solidFill>
            </a:endParaRPr>
          </a:p>
          <a:p>
            <a:pPr>
              <a:buFont typeface="Wingdings" pitchFamily="2" charset="2"/>
              <a:buNone/>
            </a:pPr>
            <a:r>
              <a:rPr lang="en-US" altLang="en-US" sz="2800" dirty="0">
                <a:solidFill>
                  <a:schemeClr val="tx1"/>
                </a:solidFill>
              </a:rPr>
              <a:t>Net income		  47.4		  79</a:t>
            </a:r>
          </a:p>
        </p:txBody>
      </p:sp>
      <p:sp>
        <p:nvSpPr>
          <p:cNvPr id="141318" name="Text Box 6"/>
          <p:cNvSpPr txBox="1">
            <a:spLocks noChangeArrowheads="1"/>
          </p:cNvSpPr>
          <p:nvPr/>
        </p:nvSpPr>
        <p:spPr bwMode="auto">
          <a:xfrm>
            <a:off x="685800" y="4648200"/>
            <a:ext cx="7467600" cy="1579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20000"/>
              </a:spcBef>
              <a:buSzPct val="100000"/>
              <a:buFont typeface="Wingdings" pitchFamily="2" charset="2"/>
              <a:buNone/>
            </a:pPr>
            <a:r>
              <a:rPr lang="en-US" altLang="en-US" sz="2800" dirty="0">
                <a:solidFill>
                  <a:srgbClr val="010000"/>
                </a:solidFill>
                <a:latin typeface="Calibri" panose="020F0502020204030204" pitchFamily="34" charset="0"/>
              </a:rPr>
              <a:t>+ Interest		</a:t>
            </a:r>
            <a:r>
              <a:rPr lang="en-US" altLang="en-US" sz="2800" u="sng" dirty="0">
                <a:solidFill>
                  <a:srgbClr val="010000"/>
                </a:solidFill>
                <a:latin typeface="Calibri" panose="020F0502020204030204" pitchFamily="34" charset="0"/>
              </a:rPr>
              <a:t>  40		    0</a:t>
            </a:r>
          </a:p>
          <a:p>
            <a:pPr>
              <a:spcBef>
                <a:spcPct val="20000"/>
              </a:spcBef>
              <a:buSzPct val="100000"/>
              <a:buFont typeface="Wingdings" pitchFamily="2" charset="2"/>
              <a:buNone/>
            </a:pPr>
            <a:r>
              <a:rPr lang="en-US" altLang="en-US" sz="2800" b="1" dirty="0">
                <a:solidFill>
                  <a:srgbClr val="010000"/>
                </a:solidFill>
                <a:latin typeface="Calibri" panose="020F0502020204030204" pitchFamily="34" charset="0"/>
              </a:rPr>
              <a:t>Net cash flow	  87.4		  79</a:t>
            </a:r>
          </a:p>
          <a:p>
            <a:pPr>
              <a:spcBef>
                <a:spcPct val="50000"/>
              </a:spcBef>
            </a:pPr>
            <a:endParaRPr lang="en-US" altLang="en-US" dirty="0">
              <a:latin typeface="Calibri" panose="020F0502020204030204" pitchFamily="34" charset="0"/>
            </a:endParaRPr>
          </a:p>
        </p:txBody>
      </p:sp>
      <p:sp>
        <p:nvSpPr>
          <p:cNvPr id="26632" name="Rectangle 8"/>
          <p:cNvSpPr>
            <a:spLocks noChangeArrowheads="1"/>
          </p:cNvSpPr>
          <p:nvPr/>
        </p:nvSpPr>
        <p:spPr bwMode="auto">
          <a:xfrm>
            <a:off x="7392988" y="3430588"/>
            <a:ext cx="606425" cy="1430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8800" dirty="0">
                <a:latin typeface="Calibri" panose="020F0502020204030204" pitchFamily="34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551944590"/>
      </p:ext>
    </p:extLst>
  </p:cSld>
  <p:clrMapOvr>
    <a:masterClrMapping/>
  </p:clrMapOvr>
  <p:transition spd="med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13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13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41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1317" grpId="0" autoUpdateAnimBg="0"/>
      <p:bldP spid="141318" grpId="0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Personal Tax Rates (2018)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3680D0C0-FB79-4E6A-AD67-C497967BD0E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3000" y="1981200"/>
            <a:ext cx="6261758" cy="3505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046470135"/>
      </p:ext>
    </p:extLst>
  </p:cSld>
  <p:clrMapOvr>
    <a:masterClrMapping/>
  </p:clrMapOvr>
  <p:transition spd="med">
    <p:pull dir="d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Taxes </a:t>
            </a:r>
            <a:r>
              <a:rPr lang="en-US" altLang="en-US" sz="2000" dirty="0"/>
              <a:t>(4 of 5)</a:t>
            </a:r>
          </a:p>
        </p:txBody>
      </p:sp>
      <p:sp>
        <p:nvSpPr>
          <p:cNvPr id="135173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3200" dirty="0"/>
              <a:t>Taxes have a major impact on financial decisions</a:t>
            </a:r>
          </a:p>
          <a:p>
            <a:r>
              <a:rPr lang="en-US" altLang="en-US" sz="3200" dirty="0"/>
              <a:t>Marginal Tax Rate is the tax that the individual pays on each extra dollar of income</a:t>
            </a:r>
          </a:p>
          <a:p>
            <a:r>
              <a:rPr lang="en-US" altLang="en-US" sz="3200" dirty="0"/>
              <a:t>Average Tax Rate is the total tax bill divided by total income</a:t>
            </a:r>
          </a:p>
        </p:txBody>
      </p:sp>
    </p:spTree>
    <p:extLst>
      <p:ext uri="{BB962C8B-B14F-4D97-AF65-F5344CB8AC3E}">
        <p14:creationId xmlns:p14="http://schemas.microsoft.com/office/powerpoint/2010/main" val="875581712"/>
      </p:ext>
    </p:extLst>
  </p:cSld>
  <p:clrMapOvr>
    <a:masterClrMapping/>
  </p:clrMapOvr>
  <p:transition spd="med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5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5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5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51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51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51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51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51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51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173" grpId="0" build="p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Taxes </a:t>
            </a:r>
            <a:r>
              <a:rPr lang="en-US" altLang="en-US" sz="2000" dirty="0"/>
              <a:t>(5 of 5)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sz="2400" b="1" i="1" u="sng" dirty="0">
                    <a:solidFill>
                      <a:schemeClr val="tx1"/>
                    </a:solidFill>
                  </a:rPr>
                  <a:t>Example</a:t>
                </a:r>
                <a:r>
                  <a:rPr lang="en-US" sz="2400" dirty="0">
                    <a:solidFill>
                      <a:schemeClr val="tx1"/>
                    </a:solidFill>
                  </a:rPr>
                  <a:t> </a:t>
                </a:r>
                <a:r>
                  <a:rPr lang="en-US" sz="2400" i="1" dirty="0">
                    <a:solidFill>
                      <a:schemeClr val="tx1"/>
                    </a:solidFill>
                  </a:rPr>
                  <a:t>- Taxes paid by single person making $50,000</a:t>
                </a:r>
              </a:p>
              <a:p>
                <a:pPr marL="0" indent="0">
                  <a:buNone/>
                </a:pPr>
                <a:endParaRPr lang="en-US" sz="2400" dirty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400" b="0" i="0" smtClean="0">
                          <a:solidFill>
                            <a:schemeClr val="tx1"/>
                          </a:solidFill>
                          <a:latin typeface="Cambria Math"/>
                        </a:rPr>
                        <m:t>Tax</m:t>
                      </m:r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.10</m:t>
                          </m:r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×9,</m:t>
                          </m:r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  <m:t>525</m:t>
                          </m:r>
                        </m:e>
                      </m:d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+</m:t>
                      </m:r>
                      <m:d>
                        <m:dPr>
                          <m:ctrlP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.1</m:t>
                          </m:r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  <m:t>2</m:t>
                          </m:r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×2</m:t>
                          </m:r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  <m:t>9</m:t>
                          </m:r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,</m:t>
                          </m:r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  <m:t>17</m:t>
                          </m:r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5</m:t>
                          </m:r>
                        </m:e>
                      </m:d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+</m:t>
                      </m:r>
                      <m:d>
                        <m:dPr>
                          <m:ctrlP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.2</m:t>
                          </m:r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  <m:t>2</m:t>
                          </m:r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×1</m:t>
                          </m:r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  <m:t>1,300</m:t>
                          </m:r>
                        </m:e>
                      </m:d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/>
                        </a:rPr>
                        <m:t> </m:t>
                      </m:r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=$</m:t>
                      </m:r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/>
                        </a:rPr>
                        <m:t>6</m:t>
                      </m:r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,</m:t>
                      </m:r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/>
                        </a:rPr>
                        <m:t>939.50</m:t>
                      </m:r>
                    </m:oMath>
                  </m:oMathPara>
                </a14:m>
                <a:endParaRPr lang="en-US" sz="2400" b="0" dirty="0">
                  <a:solidFill>
                    <a:schemeClr val="tx1"/>
                  </a:solidFill>
                  <a:ea typeface="Cambria Math"/>
                </a:endParaRPr>
              </a:p>
              <a:p>
                <a:pPr marL="0" indent="0">
                  <a:buNone/>
                </a:pPr>
                <a:endParaRPr lang="en-US" sz="2400" dirty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400" b="0" i="0" smtClean="0">
                          <a:solidFill>
                            <a:schemeClr val="tx1"/>
                          </a:solidFill>
                          <a:latin typeface="Cambria Math"/>
                        </a:rPr>
                        <m:t>Average</m:t>
                      </m:r>
                      <m:r>
                        <a:rPr lang="en-US" sz="2400" b="0" i="0" smtClean="0">
                          <a:solidFill>
                            <a:schemeClr val="tx1"/>
                          </a:solidFill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solidFill>
                            <a:schemeClr val="tx1"/>
                          </a:solidFill>
                          <a:latin typeface="Cambria Math"/>
                        </a:rPr>
                        <m:t>tax</m:t>
                      </m:r>
                      <m:r>
                        <a:rPr lang="en-US" sz="2400" b="0" i="0" smtClean="0">
                          <a:solidFill>
                            <a:schemeClr val="tx1"/>
                          </a:solidFill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solidFill>
                            <a:schemeClr val="tx1"/>
                          </a:solidFill>
                          <a:latin typeface="Cambria Math"/>
                        </a:rPr>
                        <m:t>rate</m:t>
                      </m:r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  <m:t>6</m:t>
                          </m:r>
                          <m:r>
                            <a:rPr lang="en-US" sz="2400" i="1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,</m:t>
                          </m:r>
                          <m:r>
                            <a:rPr lang="en-US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/>
                            </a:rPr>
                            <m:t>939.50</m:t>
                          </m:r>
                        </m:num>
                        <m:den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50,000</m:t>
                          </m:r>
                        </m:den>
                      </m:f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=.1</m:t>
                      </m:r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39</m:t>
                      </m:r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solidFill>
                            <a:schemeClr val="tx1"/>
                          </a:solidFill>
                          <a:latin typeface="Cambria Math"/>
                        </a:rPr>
                        <m:t>or</m:t>
                      </m:r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 1</m:t>
                      </m:r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3.9</m:t>
                      </m:r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%</m:t>
                      </m:r>
                    </m:oMath>
                  </m:oMathPara>
                </a14:m>
                <a:endParaRPr lang="en-US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55" t="-12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99918480"/>
      </p:ext>
    </p:extLst>
  </p:cSld>
  <p:clrMapOvr>
    <a:masterClrMapping/>
  </p:clrMapOvr>
  <p:transition spd="med">
    <p:pull dir="d"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IRS Web Site</a:t>
            </a:r>
          </a:p>
        </p:txBody>
      </p:sp>
      <p:sp>
        <p:nvSpPr>
          <p:cNvPr id="27651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altLang="en-US" dirty="0">
                <a:hlinkClick r:id="rId2"/>
              </a:rPr>
              <a:t>IRS Web Site (www.irs.gov) </a:t>
            </a:r>
            <a:endParaRPr lang="en-US" altLang="en-U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981200"/>
            <a:ext cx="6019800" cy="42714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67955392"/>
      </p:ext>
    </p:extLst>
  </p:cSld>
  <p:clrMapOvr>
    <a:masterClrMapping/>
  </p:clrMapOvr>
  <p:transition spd="med">
    <p:pull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The Balance Sheet </a:t>
            </a:r>
            <a:r>
              <a:rPr lang="en-US" altLang="en-US" sz="2000" dirty="0"/>
              <a:t>(1 of 5)</a:t>
            </a:r>
            <a:endParaRPr lang="en-US" dirty="0"/>
          </a:p>
        </p:txBody>
      </p:sp>
      <p:sp>
        <p:nvSpPr>
          <p:cNvPr id="10245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3200" dirty="0"/>
              <a:t>Definition</a:t>
            </a:r>
          </a:p>
          <a:p>
            <a:pPr lvl="1"/>
            <a:r>
              <a:rPr lang="en-US" altLang="en-US" sz="2800" dirty="0"/>
              <a:t>Financial statement that shows the value of the firm’s assets and liabilities at a particular time (from an accounting perspective)</a:t>
            </a:r>
          </a:p>
        </p:txBody>
      </p:sp>
    </p:spTree>
    <p:extLst>
      <p:ext uri="{BB962C8B-B14F-4D97-AF65-F5344CB8AC3E}">
        <p14:creationId xmlns:p14="http://schemas.microsoft.com/office/powerpoint/2010/main" val="2883956193"/>
      </p:ext>
    </p:extLst>
  </p:cSld>
  <p:clrMapOvr>
    <a:masterClrMapping/>
  </p:clrMapOvr>
  <p:transition spd="med">
    <p:pull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4"/>
          <p:cNvSpPr>
            <a:spLocks noGrp="1" noChangeArrowheads="1"/>
          </p:cNvSpPr>
          <p:nvPr>
            <p:ph type="title"/>
          </p:nvPr>
        </p:nvSpPr>
        <p:spPr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r>
              <a:rPr lang="en-US" altLang="en-US" sz="3800" dirty="0">
                <a:latin typeface="Century Gothic" panose="020B0502020202020204" pitchFamily="34" charset="0"/>
              </a:rPr>
              <a:t>The Balance Sheet </a:t>
            </a:r>
            <a:r>
              <a:rPr lang="en-US" altLang="en-US" sz="2000" dirty="0"/>
              <a:t>(2 of 5)</a:t>
            </a:r>
            <a:endParaRPr lang="en-US" altLang="en-US" sz="3800" dirty="0">
              <a:latin typeface="Century Gothic" panose="020B0502020202020204" pitchFamily="34" charset="0"/>
            </a:endParaRPr>
          </a:p>
        </p:txBody>
      </p:sp>
      <p:sp>
        <p:nvSpPr>
          <p:cNvPr id="1032" name="Rectangle 5"/>
          <p:cNvSpPr>
            <a:spLocks noChangeArrowheads="1"/>
          </p:cNvSpPr>
          <p:nvPr/>
        </p:nvSpPr>
        <p:spPr bwMode="auto">
          <a:xfrm>
            <a:off x="152400" y="990600"/>
            <a:ext cx="9139238" cy="5822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3200" dirty="0">
                <a:latin typeface="Calibri" panose="020F0502020204030204" pitchFamily="34" charset="0"/>
              </a:rPr>
              <a:t>The Main Balance Sheet Items</a:t>
            </a:r>
          </a:p>
        </p:txBody>
      </p:sp>
      <p:graphicFrame>
        <p:nvGraphicFramePr>
          <p:cNvPr id="1026" name="Object 2">
            <a:hlinkClick r:id="" action="ppaction://ole?verb=0"/>
          </p:cNvPr>
          <p:cNvGraphicFramePr>
            <a:graphicFrameLocks/>
          </p:cNvGraphicFramePr>
          <p:nvPr/>
        </p:nvGraphicFramePr>
        <p:xfrm>
          <a:off x="4660900" y="3168650"/>
          <a:ext cx="117475" cy="206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2590" name="Equation" r:id="rId4" imgW="115560" imgH="204480" progId="Equation.3">
                  <p:embed/>
                </p:oleObj>
              </mc:Choice>
              <mc:Fallback>
                <p:oleObj name="Equation" r:id="rId4" imgW="115560" imgH="204480" progId="Equation.3">
                  <p:embed/>
                  <p:pic>
                    <p:nvPicPr>
                      <p:cNvPr id="1026" name="Object 2">
                        <a:hlinkClick r:id="" action="ppaction://ole?verb=0"/>
                      </p:cNvPr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60900" y="3168650"/>
                        <a:ext cx="117475" cy="206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7" name="Rectangle 8"/>
          <p:cNvSpPr>
            <a:spLocks noChangeArrowheads="1"/>
          </p:cNvSpPr>
          <p:nvPr/>
        </p:nvSpPr>
        <p:spPr bwMode="auto">
          <a:xfrm>
            <a:off x="609600" y="1765300"/>
            <a:ext cx="3425825" cy="4424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50000"/>
              </a:lnSpc>
              <a:spcBef>
                <a:spcPct val="50000"/>
              </a:spcBef>
            </a:pPr>
            <a:endParaRPr lang="en-US" altLang="en-US" dirty="0"/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en-US" dirty="0">
                <a:latin typeface="Calibri" panose="020F0502020204030204" pitchFamily="34" charset="0"/>
              </a:rPr>
              <a:t>Current Assets</a:t>
            </a:r>
          </a:p>
          <a:p>
            <a:pPr marL="342900" indent="-342900">
              <a:lnSpc>
                <a:spcPct val="50000"/>
              </a:lnSpc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altLang="en-US" dirty="0">
                <a:latin typeface="Calibri" panose="020F0502020204030204" pitchFamily="34" charset="0"/>
              </a:rPr>
              <a:t>Cash &amp; Securities</a:t>
            </a:r>
          </a:p>
          <a:p>
            <a:pPr marL="342900" indent="-342900">
              <a:lnSpc>
                <a:spcPct val="50000"/>
              </a:lnSpc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altLang="en-US" dirty="0">
                <a:latin typeface="Calibri" panose="020F0502020204030204" pitchFamily="34" charset="0"/>
              </a:rPr>
              <a:t>Receivables</a:t>
            </a:r>
          </a:p>
          <a:p>
            <a:pPr marL="342900" indent="-342900">
              <a:lnSpc>
                <a:spcPct val="50000"/>
              </a:lnSpc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altLang="en-US" dirty="0">
                <a:latin typeface="Calibri" panose="020F0502020204030204" pitchFamily="34" charset="0"/>
              </a:rPr>
              <a:t>Inventories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endParaRPr lang="en-US" altLang="en-US" dirty="0">
              <a:latin typeface="Calibri" panose="020F0502020204030204" pitchFamily="34" charset="0"/>
            </a:endParaRPr>
          </a:p>
          <a:p>
            <a:pPr algn="ctr">
              <a:lnSpc>
                <a:spcPct val="50000"/>
              </a:lnSpc>
              <a:spcBef>
                <a:spcPct val="50000"/>
              </a:spcBef>
            </a:pPr>
            <a:r>
              <a:rPr lang="en-US" altLang="en-US" sz="2800" b="1" dirty="0">
                <a:latin typeface="Calibri" panose="020F0502020204030204" pitchFamily="34" charset="0"/>
              </a:rPr>
              <a:t>+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endParaRPr lang="en-US" altLang="en-US" dirty="0">
              <a:latin typeface="Calibri" panose="020F0502020204030204" pitchFamily="34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en-US" dirty="0">
                <a:latin typeface="Calibri" panose="020F0502020204030204" pitchFamily="34" charset="0"/>
              </a:rPr>
              <a:t>Fixed Assets</a:t>
            </a:r>
          </a:p>
          <a:p>
            <a:pPr marL="342900" indent="-342900">
              <a:lnSpc>
                <a:spcPct val="50000"/>
              </a:lnSpc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altLang="en-US" dirty="0">
                <a:latin typeface="Calibri" panose="020F0502020204030204" pitchFamily="34" charset="0"/>
              </a:rPr>
              <a:t>Tangible Assets</a:t>
            </a:r>
          </a:p>
          <a:p>
            <a:pPr marL="342900" indent="-342900">
              <a:lnSpc>
                <a:spcPct val="50000"/>
              </a:lnSpc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altLang="en-US" dirty="0">
                <a:latin typeface="Calibri" panose="020F0502020204030204" pitchFamily="34" charset="0"/>
              </a:rPr>
              <a:t>Intangible Assets</a:t>
            </a:r>
          </a:p>
          <a:p>
            <a:pPr latinLnBrk="1">
              <a:lnSpc>
                <a:spcPct val="50000"/>
              </a:lnSpc>
              <a:spcBef>
                <a:spcPct val="50000"/>
              </a:spcBef>
            </a:pPr>
            <a:endParaRPr lang="en-US" altLang="en-US" dirty="0"/>
          </a:p>
        </p:txBody>
      </p: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4089400" y="1766887"/>
            <a:ext cx="4597401" cy="4486275"/>
            <a:chOff x="2688" y="1153"/>
            <a:chExt cx="2896" cy="2826"/>
          </a:xfrm>
        </p:grpSpPr>
        <p:sp>
          <p:nvSpPr>
            <p:cNvPr id="1035" name="Rectangle 11"/>
            <p:cNvSpPr>
              <a:spLocks noChangeArrowheads="1"/>
            </p:cNvSpPr>
            <p:nvPr/>
          </p:nvSpPr>
          <p:spPr bwMode="auto">
            <a:xfrm>
              <a:off x="3522" y="1153"/>
              <a:ext cx="2062" cy="28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488" tIns="44450" rIns="90488" bIns="4445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lnSpc>
                  <a:spcPct val="50000"/>
                </a:lnSpc>
                <a:spcBef>
                  <a:spcPct val="50000"/>
                </a:spcBef>
              </a:pPr>
              <a:endParaRPr lang="en-US" altLang="en-US" dirty="0"/>
            </a:p>
            <a:p>
              <a:pPr>
                <a:lnSpc>
                  <a:spcPct val="50000"/>
                </a:lnSpc>
                <a:spcBef>
                  <a:spcPct val="50000"/>
                </a:spcBef>
              </a:pPr>
              <a:r>
                <a:rPr lang="en-US" altLang="en-US" dirty="0">
                  <a:latin typeface="Calibri" panose="020F0502020204030204" pitchFamily="34" charset="0"/>
                </a:rPr>
                <a:t>Current Liabilities</a:t>
              </a:r>
            </a:p>
            <a:p>
              <a:pPr marL="342900" indent="-342900">
                <a:lnSpc>
                  <a:spcPct val="50000"/>
                </a:lnSpc>
                <a:spcBef>
                  <a:spcPct val="50000"/>
                </a:spcBef>
                <a:buFont typeface="Arial" panose="020B0604020202020204" pitchFamily="34" charset="0"/>
                <a:buChar char="•"/>
              </a:pPr>
              <a:r>
                <a:rPr lang="en-US" altLang="en-US" dirty="0">
                  <a:latin typeface="Calibri" panose="020F0502020204030204" pitchFamily="34" charset="0"/>
                </a:rPr>
                <a:t>Payables</a:t>
              </a:r>
            </a:p>
            <a:p>
              <a:pPr marL="342900" indent="-342900">
                <a:lnSpc>
                  <a:spcPct val="50000"/>
                </a:lnSpc>
                <a:spcBef>
                  <a:spcPct val="50000"/>
                </a:spcBef>
                <a:buFont typeface="Arial" panose="020B0604020202020204" pitchFamily="34" charset="0"/>
                <a:buChar char="•"/>
              </a:pPr>
              <a:r>
                <a:rPr lang="en-US" altLang="en-US" dirty="0">
                  <a:latin typeface="Calibri" panose="020F0502020204030204" pitchFamily="34" charset="0"/>
                </a:rPr>
                <a:t>Short-term Debt</a:t>
              </a:r>
            </a:p>
            <a:p>
              <a:pPr>
                <a:lnSpc>
                  <a:spcPct val="50000"/>
                </a:lnSpc>
                <a:spcBef>
                  <a:spcPct val="50000"/>
                </a:spcBef>
              </a:pPr>
              <a:endParaRPr lang="en-US" altLang="en-US" dirty="0">
                <a:latin typeface="Calibri" panose="020F0502020204030204" pitchFamily="34" charset="0"/>
              </a:endParaRPr>
            </a:p>
            <a:p>
              <a:pPr algn="ctr">
                <a:lnSpc>
                  <a:spcPct val="50000"/>
                </a:lnSpc>
                <a:spcBef>
                  <a:spcPct val="50000"/>
                </a:spcBef>
              </a:pPr>
              <a:r>
                <a:rPr lang="en-US" altLang="en-US" sz="2800" b="1" dirty="0">
                  <a:latin typeface="Calibri" panose="020F0502020204030204" pitchFamily="34" charset="0"/>
                </a:rPr>
                <a:t>+</a:t>
              </a:r>
            </a:p>
            <a:p>
              <a:pPr>
                <a:lnSpc>
                  <a:spcPct val="50000"/>
                </a:lnSpc>
                <a:spcBef>
                  <a:spcPct val="50000"/>
                </a:spcBef>
              </a:pPr>
              <a:endParaRPr lang="en-US" altLang="en-US" dirty="0">
                <a:latin typeface="Calibri" panose="020F0502020204030204" pitchFamily="34" charset="0"/>
              </a:endParaRPr>
            </a:p>
            <a:p>
              <a:pPr>
                <a:lnSpc>
                  <a:spcPct val="50000"/>
                </a:lnSpc>
                <a:spcBef>
                  <a:spcPct val="50000"/>
                </a:spcBef>
              </a:pPr>
              <a:r>
                <a:rPr lang="en-US" altLang="en-US" dirty="0">
                  <a:latin typeface="Calibri" panose="020F0502020204030204" pitchFamily="34" charset="0"/>
                </a:rPr>
                <a:t>Long-term Liabilities</a:t>
              </a:r>
            </a:p>
            <a:p>
              <a:pPr>
                <a:lnSpc>
                  <a:spcPct val="50000"/>
                </a:lnSpc>
                <a:spcBef>
                  <a:spcPct val="50000"/>
                </a:spcBef>
              </a:pPr>
              <a:endParaRPr lang="en-US" altLang="en-US" dirty="0">
                <a:latin typeface="Calibri" panose="020F0502020204030204" pitchFamily="34" charset="0"/>
              </a:endParaRPr>
            </a:p>
            <a:p>
              <a:pPr algn="ctr">
                <a:lnSpc>
                  <a:spcPct val="50000"/>
                </a:lnSpc>
                <a:spcBef>
                  <a:spcPct val="50000"/>
                </a:spcBef>
              </a:pPr>
              <a:r>
                <a:rPr lang="en-US" altLang="en-US" sz="2800" b="1" dirty="0">
                  <a:latin typeface="Calibri" panose="020F0502020204030204" pitchFamily="34" charset="0"/>
                </a:rPr>
                <a:t>+</a:t>
              </a:r>
              <a:endParaRPr lang="en-US" altLang="en-US" dirty="0">
                <a:latin typeface="Calibri" panose="020F0502020204030204" pitchFamily="34" charset="0"/>
              </a:endParaRPr>
            </a:p>
            <a:p>
              <a:pPr>
                <a:lnSpc>
                  <a:spcPct val="50000"/>
                </a:lnSpc>
                <a:spcBef>
                  <a:spcPct val="50000"/>
                </a:spcBef>
              </a:pPr>
              <a:endParaRPr lang="en-US" altLang="en-US" dirty="0">
                <a:latin typeface="Calibri" panose="020F0502020204030204" pitchFamily="34" charset="0"/>
              </a:endParaRPr>
            </a:p>
            <a:p>
              <a:pPr>
                <a:lnSpc>
                  <a:spcPct val="50000"/>
                </a:lnSpc>
                <a:spcBef>
                  <a:spcPct val="50000"/>
                </a:spcBef>
              </a:pPr>
              <a:r>
                <a:rPr lang="en-US" altLang="en-US" dirty="0">
                  <a:latin typeface="Calibri" panose="020F0502020204030204" pitchFamily="34" charset="0"/>
                </a:rPr>
                <a:t>Shareholders’ Equity</a:t>
              </a:r>
            </a:p>
          </p:txBody>
        </p:sp>
        <p:sp>
          <p:nvSpPr>
            <p:cNvPr id="1036" name="Rectangle 13"/>
            <p:cNvSpPr>
              <a:spLocks noChangeArrowheads="1"/>
            </p:cNvSpPr>
            <p:nvPr/>
          </p:nvSpPr>
          <p:spPr bwMode="auto">
            <a:xfrm>
              <a:off x="2688" y="2304"/>
              <a:ext cx="334" cy="5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488" tIns="44450" rIns="90488" bIns="4445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4800" b="1" dirty="0">
                  <a:latin typeface="Calibri" panose="020F0502020204030204" pitchFamily="34" charset="0"/>
                </a:rPr>
                <a:t>=</a:t>
              </a:r>
            </a:p>
          </p:txBody>
        </p:sp>
      </p:grpSp>
      <p:sp>
        <p:nvSpPr>
          <p:cNvPr id="4" name="Left Brace 3"/>
          <p:cNvSpPr/>
          <p:nvPr/>
        </p:nvSpPr>
        <p:spPr bwMode="auto">
          <a:xfrm rot="10800000">
            <a:off x="3022600" y="1830388"/>
            <a:ext cx="835025" cy="4418012"/>
          </a:xfrm>
          <a:prstGeom prst="leftBrac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Left Brace 14"/>
          <p:cNvSpPr/>
          <p:nvPr/>
        </p:nvSpPr>
        <p:spPr bwMode="auto">
          <a:xfrm>
            <a:off x="4699000" y="1835150"/>
            <a:ext cx="835025" cy="4418012"/>
          </a:xfrm>
          <a:prstGeom prst="leftBrac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4507919"/>
      </p:ext>
    </p:extLst>
  </p:cSld>
  <p:clrMapOvr>
    <a:masterClrMapping/>
  </p:clrMapOvr>
  <p:transition spd="med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The Balance Sheet </a:t>
            </a:r>
            <a:r>
              <a:rPr lang="en-US" altLang="en-US" sz="2000" dirty="0"/>
              <a:t>(3 of 5)</a:t>
            </a:r>
            <a:endParaRPr lang="en-US" dirty="0"/>
          </a:p>
        </p:txBody>
      </p:sp>
      <p:sp>
        <p:nvSpPr>
          <p:cNvPr id="11267" name="TextBox 6"/>
          <p:cNvSpPr txBox="1">
            <a:spLocks noChangeArrowheads="1"/>
          </p:cNvSpPr>
          <p:nvPr/>
        </p:nvSpPr>
        <p:spPr bwMode="auto">
          <a:xfrm>
            <a:off x="685800" y="1219199"/>
            <a:ext cx="809244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dirty="0">
                <a:latin typeface="Calibri" panose="020F0502020204030204" pitchFamily="34" charset="0"/>
              </a:rPr>
              <a:t>Home Depot’s Balance Sheet (December 31, 2017) $ Millions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B3380814-B3E1-4310-9945-A11299984A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1999915"/>
            <a:ext cx="8666667" cy="400952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259811138"/>
      </p:ext>
    </p:extLst>
  </p:cSld>
  <p:clrMapOvr>
    <a:masterClrMapping/>
  </p:clrMapOvr>
  <p:transition spd="med">
    <p:pull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dirty="0"/>
              <a:t>The Balance Sheet </a:t>
            </a:r>
            <a:r>
              <a:rPr lang="en-US" altLang="en-US" sz="2000" dirty="0"/>
              <a:t>(4 of 5)</a:t>
            </a:r>
            <a:endParaRPr lang="en-US" altLang="en-US" dirty="0"/>
          </a:p>
        </p:txBody>
      </p:sp>
      <p:sp>
        <p:nvSpPr>
          <p:cNvPr id="110597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sz="3200" dirty="0">
                <a:solidFill>
                  <a:schemeClr val="tx1"/>
                </a:solidFill>
              </a:rPr>
              <a:t>Common-Size Balance Sheet</a:t>
            </a:r>
          </a:p>
          <a:p>
            <a:pPr lvl="1">
              <a:defRPr/>
            </a:pPr>
            <a:r>
              <a:rPr lang="en-US" sz="2800" dirty="0">
                <a:solidFill>
                  <a:schemeClr val="tx1"/>
                </a:solidFill>
                <a:ea typeface="+mn-ea"/>
                <a:cs typeface="+mn-cs"/>
              </a:rPr>
              <a:t>All items in the balance sheet are expressed as a percentage of total assets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3824677"/>
      </p:ext>
    </p:extLst>
  </p:cSld>
  <p:clrMapOvr>
    <a:masterClrMapping/>
  </p:clrMapOvr>
  <p:transition spd="med">
    <p:pull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The Balance Sheet </a:t>
            </a:r>
            <a:r>
              <a:rPr lang="en-US" altLang="en-US" sz="2000" dirty="0"/>
              <a:t>(5 of 5)</a:t>
            </a:r>
            <a:endParaRPr lang="en-US" altLang="en-US" dirty="0"/>
          </a:p>
        </p:txBody>
      </p:sp>
      <p:sp>
        <p:nvSpPr>
          <p:cNvPr id="5" name="TextBox 6"/>
          <p:cNvSpPr txBox="1">
            <a:spLocks noChangeArrowheads="1"/>
          </p:cNvSpPr>
          <p:nvPr/>
        </p:nvSpPr>
        <p:spPr bwMode="auto">
          <a:xfrm>
            <a:off x="548640" y="1219199"/>
            <a:ext cx="804672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altLang="en-US" dirty="0">
                <a:latin typeface="Calibri" panose="020F0502020204030204" pitchFamily="34" charset="0"/>
              </a:rPr>
              <a:t>Home Depot Common Size Balance Sheet (December 31, 2017) $ Millions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542AE28A-BA02-4740-9338-A1C52BF4B5F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1587" y="2286000"/>
            <a:ext cx="8666667" cy="381904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788160031"/>
      </p:ext>
    </p:extLst>
  </p:cSld>
  <p:clrMapOvr>
    <a:masterClrMapping/>
  </p:clrMapOvr>
  <p:transition spd="med">
    <p:pull dir="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Book Values and Market Values </a:t>
            </a:r>
            <a:r>
              <a:rPr lang="en-US" sz="2000" dirty="0"/>
              <a:t>(1 of 3)</a:t>
            </a:r>
            <a:endParaRPr lang="en-US" altLang="en-US" sz="2000" dirty="0"/>
          </a:p>
        </p:txBody>
      </p:sp>
      <p:sp>
        <p:nvSpPr>
          <p:cNvPr id="114693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en-US" sz="3200" dirty="0"/>
              <a:t>Book Values</a:t>
            </a:r>
          </a:p>
          <a:p>
            <a:pPr lvl="1"/>
            <a:r>
              <a:rPr lang="en-US" altLang="en-US" sz="2800" dirty="0"/>
              <a:t>Value of assets or liabilities according to the balance sheet</a:t>
            </a:r>
          </a:p>
          <a:p>
            <a:r>
              <a:rPr lang="en-US" altLang="en-US" sz="3200" dirty="0"/>
              <a:t>Market Values</a:t>
            </a:r>
          </a:p>
          <a:p>
            <a:pPr lvl="1"/>
            <a:r>
              <a:rPr lang="en-US" altLang="en-US" sz="2800" dirty="0"/>
              <a:t>The value of assets or liabilities were they to be resold in a market</a:t>
            </a:r>
          </a:p>
          <a:p>
            <a:r>
              <a:rPr lang="en-US" altLang="en-US" sz="3200" dirty="0"/>
              <a:t>Generally Accepted Accounting Principles (GAAP)</a:t>
            </a:r>
          </a:p>
          <a:p>
            <a:pPr lvl="1"/>
            <a:r>
              <a:rPr lang="en-US" altLang="en-US" sz="2800" dirty="0"/>
              <a:t>Procedures for preparing financial statements</a:t>
            </a:r>
          </a:p>
          <a:p>
            <a:r>
              <a:rPr lang="en-US" altLang="en-US" sz="3200" dirty="0"/>
              <a:t>Equity and asset “market values” are usually higher than their “book values”</a:t>
            </a:r>
          </a:p>
        </p:txBody>
      </p:sp>
    </p:spTree>
    <p:extLst>
      <p:ext uri="{BB962C8B-B14F-4D97-AF65-F5344CB8AC3E}">
        <p14:creationId xmlns:p14="http://schemas.microsoft.com/office/powerpoint/2010/main" val="3375749909"/>
      </p:ext>
    </p:extLst>
  </p:cSld>
  <p:clrMapOvr>
    <a:masterClrMapping/>
  </p:clrMapOvr>
  <p:transition spd="med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46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46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46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46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46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46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46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46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46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46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46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46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46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46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46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469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469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469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469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469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469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693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/>
              <a:t>Book Values and Market Values </a:t>
            </a:r>
            <a:r>
              <a:rPr lang="en-US" sz="2000" dirty="0"/>
              <a:t>(2 of 3)</a:t>
            </a:r>
            <a:endParaRPr lang="en-US" altLang="en-US" dirty="0"/>
          </a:p>
        </p:txBody>
      </p:sp>
      <p:sp>
        <p:nvSpPr>
          <p:cNvPr id="116741" name="Rectangle 5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altLang="en-US" b="1" i="1" u="sng" dirty="0">
                <a:solidFill>
                  <a:schemeClr val="tx1"/>
                </a:solidFill>
              </a:rPr>
              <a:t>Example</a:t>
            </a:r>
            <a:endParaRPr lang="en-US" altLang="en-US" sz="2800" b="1" i="1" dirty="0">
              <a:solidFill>
                <a:schemeClr val="tx1"/>
              </a:solidFill>
            </a:endParaRPr>
          </a:p>
          <a:p>
            <a:pPr>
              <a:buFont typeface="Wingdings" pitchFamily="2" charset="2"/>
              <a:buNone/>
            </a:pPr>
            <a:r>
              <a:rPr lang="en-US" altLang="en-US" sz="2800" i="1" dirty="0">
                <a:solidFill>
                  <a:schemeClr val="tx1"/>
                </a:solidFill>
              </a:rPr>
              <a:t>According to GAAP, your firm has equity worth $6</a:t>
            </a:r>
          </a:p>
          <a:p>
            <a:pPr>
              <a:buFont typeface="Wingdings" pitchFamily="2" charset="2"/>
              <a:buNone/>
            </a:pPr>
            <a:r>
              <a:rPr lang="en-US" altLang="en-US" sz="2800" i="1" dirty="0">
                <a:solidFill>
                  <a:schemeClr val="tx1"/>
                </a:solidFill>
              </a:rPr>
              <a:t>billion, debt worth $4 billion, assets worth $10</a:t>
            </a:r>
          </a:p>
          <a:p>
            <a:pPr>
              <a:buFont typeface="Wingdings" pitchFamily="2" charset="2"/>
              <a:buNone/>
            </a:pPr>
            <a:r>
              <a:rPr lang="en-US" altLang="en-US" sz="2800" i="1" dirty="0">
                <a:solidFill>
                  <a:schemeClr val="tx1"/>
                </a:solidFill>
              </a:rPr>
              <a:t>billion. The market values your firm’s 100 million</a:t>
            </a:r>
          </a:p>
          <a:p>
            <a:pPr>
              <a:buFont typeface="Wingdings" pitchFamily="2" charset="2"/>
              <a:buNone/>
            </a:pPr>
            <a:r>
              <a:rPr lang="en-US" altLang="en-US" sz="2800" i="1" dirty="0">
                <a:solidFill>
                  <a:schemeClr val="tx1"/>
                </a:solidFill>
              </a:rPr>
              <a:t>shares at $75 per share and the debt at $4 billion</a:t>
            </a:r>
          </a:p>
          <a:p>
            <a:pPr>
              <a:buFont typeface="Wingdings" pitchFamily="2" charset="2"/>
              <a:buNone/>
            </a:pPr>
            <a:endParaRPr lang="en-US" altLang="en-US" sz="2800" i="1" dirty="0">
              <a:solidFill>
                <a:schemeClr val="tx1"/>
              </a:solidFill>
            </a:endParaRPr>
          </a:p>
          <a:p>
            <a:pPr>
              <a:buFont typeface="Wingdings" pitchFamily="2" charset="2"/>
              <a:buNone/>
            </a:pPr>
            <a:r>
              <a:rPr lang="en-US" altLang="en-US" sz="2800" b="1" dirty="0">
                <a:solidFill>
                  <a:schemeClr val="tx1"/>
                </a:solidFill>
              </a:rPr>
              <a:t>Q: </a:t>
            </a:r>
            <a:r>
              <a:rPr lang="en-US" altLang="en-US" sz="2800" dirty="0">
                <a:solidFill>
                  <a:schemeClr val="tx1"/>
                </a:solidFill>
              </a:rPr>
              <a:t>What is the market value of your assets?</a:t>
            </a:r>
          </a:p>
          <a:p>
            <a:pPr>
              <a:buFont typeface="Wingdings" pitchFamily="2" charset="2"/>
              <a:buNone/>
            </a:pPr>
            <a:r>
              <a:rPr lang="en-US" altLang="en-US" sz="2800" b="1" dirty="0">
                <a:solidFill>
                  <a:schemeClr val="accent2"/>
                </a:solidFill>
              </a:rPr>
              <a:t>A: </a:t>
            </a:r>
            <a:r>
              <a:rPr lang="en-US" altLang="en-US" sz="2800" dirty="0">
                <a:solidFill>
                  <a:schemeClr val="accent2"/>
                </a:solidFill>
              </a:rPr>
              <a:t>Since (Assets = liabilities + equity), your assets must have a market value of $11.5 billion</a:t>
            </a:r>
          </a:p>
        </p:txBody>
      </p:sp>
    </p:spTree>
    <p:extLst>
      <p:ext uri="{BB962C8B-B14F-4D97-AF65-F5344CB8AC3E}">
        <p14:creationId xmlns:p14="http://schemas.microsoft.com/office/powerpoint/2010/main" val="1961647904"/>
      </p:ext>
    </p:extLst>
  </p:cSld>
  <p:clrMapOvr>
    <a:masterClrMapping/>
  </p:clrMapOvr>
  <p:transition spd="med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67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67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67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67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67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67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67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67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67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67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674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674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674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674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41" grpId="0" build="p" autoUpdateAnimBg="0"/>
    </p:bldLst>
  </p:timing>
</p:sld>
</file>

<file path=ppt/theme/theme1.xml><?xml version="1.0" encoding="utf-8"?>
<a:theme xmlns:a="http://schemas.openxmlformats.org/drawingml/2006/main" name="BMM4e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Century Gothic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MM4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MM4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MM4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MM4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MM4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MM4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MM4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1635</TotalTime>
  <Pages>8923980</Pages>
  <Words>952</Words>
  <Application>Microsoft Office PowerPoint</Application>
  <PresentationFormat>Ekran Gösterisi (4:3)</PresentationFormat>
  <Paragraphs>168</Paragraphs>
  <Slides>28</Slides>
  <Notes>21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Katıştırılmış OLE Hizmet Programları</vt:lpstr>
      </vt:variant>
      <vt:variant>
        <vt:i4>1</vt:i4>
      </vt:variant>
      <vt:variant>
        <vt:lpstr>Slayt Başlıkları</vt:lpstr>
      </vt:variant>
      <vt:variant>
        <vt:i4>28</vt:i4>
      </vt:variant>
    </vt:vector>
  </HeadingPairs>
  <TitlesOfParts>
    <vt:vector size="30" baseType="lpstr">
      <vt:lpstr>BMM4e</vt:lpstr>
      <vt:lpstr>Equation</vt:lpstr>
      <vt:lpstr>PowerPoint Sunusu</vt:lpstr>
      <vt:lpstr>Topics Covered</vt:lpstr>
      <vt:lpstr>The Balance Sheet (1 of 5)</vt:lpstr>
      <vt:lpstr>The Balance Sheet (2 of 5)</vt:lpstr>
      <vt:lpstr>The Balance Sheet (3 of 5)</vt:lpstr>
      <vt:lpstr>The Balance Sheet (4 of 5)</vt:lpstr>
      <vt:lpstr>The Balance Sheet (5 of 5)</vt:lpstr>
      <vt:lpstr>Book Values and Market Values (1 of 3)</vt:lpstr>
      <vt:lpstr>Book Values and Market Values (2 of 3)</vt:lpstr>
      <vt:lpstr>Book Values and Market Values (3 of 3)</vt:lpstr>
      <vt:lpstr>The Income Statement (1 of 3)</vt:lpstr>
      <vt:lpstr>The Income Statement (2 of 3)</vt:lpstr>
      <vt:lpstr>The Income Statement (3 of 3)</vt:lpstr>
      <vt:lpstr>Profits vs. Cash Flows</vt:lpstr>
      <vt:lpstr>The Statement of Cash Flows (1 of 4)</vt:lpstr>
      <vt:lpstr>The Statement of Cash Flows (2 of 4)</vt:lpstr>
      <vt:lpstr>The Statement of Cash Flows (3 of 4)</vt:lpstr>
      <vt:lpstr>The Statement of Cash Flows (4 of 4)</vt:lpstr>
      <vt:lpstr>Free Cash Flow</vt:lpstr>
      <vt:lpstr>Accounting Practice</vt:lpstr>
      <vt:lpstr>Corporate Tax Rates (2018)</vt:lpstr>
      <vt:lpstr>Taxes (1 of 5)</vt:lpstr>
      <vt:lpstr>Taxes (2 of 5)</vt:lpstr>
      <vt:lpstr>Taxes (3 of 5)</vt:lpstr>
      <vt:lpstr>Personal Tax Rates (2018)</vt:lpstr>
      <vt:lpstr>Taxes (4 of 5)</vt:lpstr>
      <vt:lpstr>Taxes (5 of 5)</vt:lpstr>
      <vt:lpstr>IRS Web Site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Firm and  The Financial Manager</dc:title>
  <dc:creator>Matt Will</dc:creator>
  <cp:lastModifiedBy>Aysegul KURTULGAN</cp:lastModifiedBy>
  <cp:revision>322</cp:revision>
  <dcterms:created xsi:type="dcterms:W3CDTF">1997-10-06T19:15:22Z</dcterms:created>
  <dcterms:modified xsi:type="dcterms:W3CDTF">2025-02-17T12:16:14Z</dcterms:modified>
</cp:coreProperties>
</file>