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7" r:id="rId3"/>
    <p:sldId id="298" r:id="rId4"/>
    <p:sldId id="264" r:id="rId5"/>
    <p:sldId id="265" r:id="rId6"/>
    <p:sldId id="266" r:id="rId7"/>
    <p:sldId id="267" r:id="rId8"/>
    <p:sldId id="268" r:id="rId9"/>
    <p:sldId id="263" r:id="rId10"/>
    <p:sldId id="258" r:id="rId11"/>
    <p:sldId id="273" r:id="rId12"/>
    <p:sldId id="294" r:id="rId13"/>
    <p:sldId id="274" r:id="rId14"/>
    <p:sldId id="257" r:id="rId15"/>
    <p:sldId id="262" r:id="rId16"/>
    <p:sldId id="275" r:id="rId17"/>
    <p:sldId id="269" r:id="rId18"/>
    <p:sldId id="280" r:id="rId19"/>
    <p:sldId id="302" r:id="rId20"/>
    <p:sldId id="282" r:id="rId21"/>
    <p:sldId id="303" r:id="rId22"/>
    <p:sldId id="315" r:id="rId23"/>
    <p:sldId id="300" r:id="rId24"/>
    <p:sldId id="301" r:id="rId25"/>
    <p:sldId id="317" r:id="rId26"/>
    <p:sldId id="281" r:id="rId27"/>
    <p:sldId id="277" r:id="rId28"/>
    <p:sldId id="276" r:id="rId29"/>
    <p:sldId id="296" r:id="rId30"/>
    <p:sldId id="304" r:id="rId31"/>
    <p:sldId id="305" r:id="rId32"/>
    <p:sldId id="311" r:id="rId33"/>
    <p:sldId id="292" r:id="rId34"/>
    <p:sldId id="293" r:id="rId35"/>
    <p:sldId id="261" r:id="rId36"/>
    <p:sldId id="309" r:id="rId37"/>
    <p:sldId id="308" r:id="rId38"/>
    <p:sldId id="318"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0712" autoAdjust="0"/>
  </p:normalViewPr>
  <p:slideViewPr>
    <p:cSldViewPr>
      <p:cViewPr>
        <p:scale>
          <a:sx n="59" d="100"/>
          <a:sy n="59" d="100"/>
        </p:scale>
        <p:origin x="-3120" y="-822"/>
      </p:cViewPr>
      <p:guideLst>
        <p:guide orient="horz" pos="2160"/>
        <p:guide pos="2880"/>
      </p:guideLst>
    </p:cSldViewPr>
  </p:slideViewPr>
  <p:outlineViewPr>
    <p:cViewPr>
      <p:scale>
        <a:sx n="33" d="100"/>
        <a:sy n="33" d="100"/>
      </p:scale>
      <p:origin x="0" y="112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A98F0-66C1-4156-B47E-BB4564178630}" type="doc">
      <dgm:prSet loTypeId="urn:microsoft.com/office/officeart/2005/8/layout/vList5" loCatId="list" qsTypeId="urn:microsoft.com/office/officeart/2005/8/quickstyle/simple1#6" qsCatId="simple" csTypeId="urn:microsoft.com/office/officeart/2005/8/colors/colorful2" csCatId="colorful" phldr="1"/>
      <dgm:spPr/>
      <dgm:t>
        <a:bodyPr/>
        <a:lstStyle/>
        <a:p>
          <a:endParaRPr lang="en-US"/>
        </a:p>
      </dgm:t>
    </dgm:pt>
    <dgm:pt modelId="{99CD5F30-3D72-4D20-9F49-16B076A3CB59}">
      <dgm:prSet/>
      <dgm:spPr/>
      <dgm:t>
        <a:bodyPr/>
        <a:lstStyle/>
        <a:p>
          <a:pPr rtl="0"/>
          <a:r>
            <a:rPr lang="en-US" b="1" dirty="0" smtClean="0">
              <a:latin typeface="Times New Roman" panose="02020603050405020304" pitchFamily="18" charset="0"/>
              <a:cs typeface="Times New Roman" panose="02020603050405020304" pitchFamily="18" charset="0"/>
            </a:rPr>
            <a:t>Needs</a:t>
          </a:r>
          <a:endParaRPr lang="en-US" dirty="0">
            <a:latin typeface="Times New Roman" panose="02020603050405020304" pitchFamily="18" charset="0"/>
            <a:cs typeface="Times New Roman" panose="02020603050405020304" pitchFamily="18" charset="0"/>
          </a:endParaRPr>
        </a:p>
      </dgm:t>
    </dgm:pt>
    <dgm:pt modelId="{D030CF8B-E9C7-4FCE-A769-3A0DC9C70BBA}" type="parTrans" cxnId="{E56C1436-93FD-4884-B7B1-E8D2B3D5F235}">
      <dgm:prSet/>
      <dgm:spPr/>
      <dgm:t>
        <a:bodyPr/>
        <a:lstStyle/>
        <a:p>
          <a:endParaRPr lang="en-US"/>
        </a:p>
      </dgm:t>
    </dgm:pt>
    <dgm:pt modelId="{CF489775-8A91-44DB-A892-9C94F58E5C50}" type="sibTrans" cxnId="{E56C1436-93FD-4884-B7B1-E8D2B3D5F235}">
      <dgm:prSet/>
      <dgm:spPr/>
      <dgm:t>
        <a:bodyPr/>
        <a:lstStyle/>
        <a:p>
          <a:endParaRPr lang="en-US"/>
        </a:p>
      </dgm:t>
    </dgm:pt>
    <dgm:pt modelId="{E52B7C57-7A30-4797-BDB0-27D4BF63BE9D}">
      <dgm:prSet/>
      <dgm:spPr/>
      <dgm:t>
        <a:bodyPr/>
        <a:lstStyle/>
        <a:p>
          <a:pPr rtl="0"/>
          <a:r>
            <a:rPr lang="en-US" b="1" dirty="0" smtClean="0">
              <a:latin typeface="Times New Roman" panose="02020603050405020304" pitchFamily="18" charset="0"/>
              <a:cs typeface="Times New Roman" panose="02020603050405020304" pitchFamily="18" charset="0"/>
            </a:rPr>
            <a:t>Physical—food, clothing, warmth, safety</a:t>
          </a:r>
          <a:endParaRPr lang="en-US" dirty="0">
            <a:latin typeface="Times New Roman" panose="02020603050405020304" pitchFamily="18" charset="0"/>
            <a:cs typeface="Times New Roman" panose="02020603050405020304" pitchFamily="18" charset="0"/>
          </a:endParaRPr>
        </a:p>
      </dgm:t>
    </dgm:pt>
    <dgm:pt modelId="{1A497329-44B9-4858-8A94-8BF0C6794DEE}" type="parTrans" cxnId="{CC8102D2-08D3-4796-A4E9-5BF1209BD19B}">
      <dgm:prSet/>
      <dgm:spPr/>
      <dgm:t>
        <a:bodyPr/>
        <a:lstStyle/>
        <a:p>
          <a:endParaRPr lang="en-US"/>
        </a:p>
      </dgm:t>
    </dgm:pt>
    <dgm:pt modelId="{84DA3CEF-FC7D-4B2E-A249-FCF22FAD71C6}" type="sibTrans" cxnId="{CC8102D2-08D3-4796-A4E9-5BF1209BD19B}">
      <dgm:prSet/>
      <dgm:spPr/>
      <dgm:t>
        <a:bodyPr/>
        <a:lstStyle/>
        <a:p>
          <a:endParaRPr lang="en-US"/>
        </a:p>
      </dgm:t>
    </dgm:pt>
    <dgm:pt modelId="{EF74BC82-6A08-4525-9C47-2A8FBB8DEA38}">
      <dgm:prSet/>
      <dgm:spPr/>
      <dgm:t>
        <a:bodyPr/>
        <a:lstStyle/>
        <a:p>
          <a:pPr rtl="0"/>
          <a:r>
            <a:rPr lang="en-US" b="1" dirty="0" smtClean="0">
              <a:latin typeface="Times New Roman" panose="02020603050405020304" pitchFamily="18" charset="0"/>
              <a:cs typeface="Times New Roman" panose="02020603050405020304" pitchFamily="18" charset="0"/>
            </a:rPr>
            <a:t>Social—belonging and affection</a:t>
          </a:r>
          <a:endParaRPr lang="en-US" dirty="0">
            <a:latin typeface="Times New Roman" panose="02020603050405020304" pitchFamily="18" charset="0"/>
            <a:cs typeface="Times New Roman" panose="02020603050405020304" pitchFamily="18" charset="0"/>
          </a:endParaRPr>
        </a:p>
      </dgm:t>
    </dgm:pt>
    <dgm:pt modelId="{324FE5F1-951E-4A3A-9BA4-08C94277B736}" type="parTrans" cxnId="{47BCE92B-DF80-433F-8968-6E44CA5990F2}">
      <dgm:prSet/>
      <dgm:spPr/>
      <dgm:t>
        <a:bodyPr/>
        <a:lstStyle/>
        <a:p>
          <a:endParaRPr lang="en-US"/>
        </a:p>
      </dgm:t>
    </dgm:pt>
    <dgm:pt modelId="{931A1B9E-E83A-473F-AE15-66F62E0F4740}" type="sibTrans" cxnId="{47BCE92B-DF80-433F-8968-6E44CA5990F2}">
      <dgm:prSet/>
      <dgm:spPr/>
      <dgm:t>
        <a:bodyPr/>
        <a:lstStyle/>
        <a:p>
          <a:endParaRPr lang="en-US"/>
        </a:p>
      </dgm:t>
    </dgm:pt>
    <dgm:pt modelId="{94B30C34-37C5-4616-B835-D26784176F9D}">
      <dgm:prSet/>
      <dgm:spPr/>
      <dgm:t>
        <a:bodyPr/>
        <a:lstStyle/>
        <a:p>
          <a:pPr rtl="0"/>
          <a:r>
            <a:rPr lang="en-US" b="1" dirty="0" smtClean="0">
              <a:latin typeface="Times New Roman" panose="02020603050405020304" pitchFamily="18" charset="0"/>
              <a:cs typeface="Times New Roman" panose="02020603050405020304" pitchFamily="18" charset="0"/>
            </a:rPr>
            <a:t>Individual—knowledge and self-expression</a:t>
          </a:r>
          <a:endParaRPr lang="en-US" dirty="0">
            <a:latin typeface="Times New Roman" panose="02020603050405020304" pitchFamily="18" charset="0"/>
            <a:cs typeface="Times New Roman" panose="02020603050405020304" pitchFamily="18" charset="0"/>
          </a:endParaRPr>
        </a:p>
      </dgm:t>
    </dgm:pt>
    <dgm:pt modelId="{061B8D9F-2BCA-4135-A919-40566ECABAE9}" type="parTrans" cxnId="{54603CE5-8F0D-4376-A593-0BFB43A4B7A3}">
      <dgm:prSet/>
      <dgm:spPr/>
      <dgm:t>
        <a:bodyPr/>
        <a:lstStyle/>
        <a:p>
          <a:endParaRPr lang="en-US"/>
        </a:p>
      </dgm:t>
    </dgm:pt>
    <dgm:pt modelId="{AA6A6B74-2620-4213-8AE5-CB60D695552F}" type="sibTrans" cxnId="{54603CE5-8F0D-4376-A593-0BFB43A4B7A3}">
      <dgm:prSet/>
      <dgm:spPr/>
      <dgm:t>
        <a:bodyPr/>
        <a:lstStyle/>
        <a:p>
          <a:endParaRPr lang="en-US"/>
        </a:p>
      </dgm:t>
    </dgm:pt>
    <dgm:pt modelId="{78FE3310-C57A-4E68-B7AF-50135B3E53D8}">
      <dgm:prSet/>
      <dgm:spPr/>
      <dgm:t>
        <a:bodyPr/>
        <a:lstStyle/>
        <a:p>
          <a:pPr rtl="0"/>
          <a:r>
            <a:rPr lang="en-US" b="1" dirty="0" smtClean="0">
              <a:latin typeface="Times New Roman" panose="02020603050405020304" pitchFamily="18" charset="0"/>
              <a:cs typeface="Times New Roman" panose="02020603050405020304" pitchFamily="18" charset="0"/>
            </a:rPr>
            <a:t>Wants</a:t>
          </a:r>
          <a:endParaRPr lang="en-US" dirty="0">
            <a:latin typeface="Times New Roman" panose="02020603050405020304" pitchFamily="18" charset="0"/>
            <a:cs typeface="Times New Roman" panose="02020603050405020304" pitchFamily="18" charset="0"/>
          </a:endParaRPr>
        </a:p>
      </dgm:t>
    </dgm:pt>
    <dgm:pt modelId="{CB0669B9-2E20-4271-8AC8-3DCB85EB8272}" type="parTrans" cxnId="{5701F7D0-6190-458E-824A-CAF8D1EF164F}">
      <dgm:prSet/>
      <dgm:spPr/>
      <dgm:t>
        <a:bodyPr/>
        <a:lstStyle/>
        <a:p>
          <a:endParaRPr lang="en-US"/>
        </a:p>
      </dgm:t>
    </dgm:pt>
    <dgm:pt modelId="{9F4428F1-8CA9-48DE-9E78-A2E07B6074C7}" type="sibTrans" cxnId="{5701F7D0-6190-458E-824A-CAF8D1EF164F}">
      <dgm:prSet/>
      <dgm:spPr/>
      <dgm:t>
        <a:bodyPr/>
        <a:lstStyle/>
        <a:p>
          <a:endParaRPr lang="en-US"/>
        </a:p>
      </dgm:t>
    </dgm:pt>
    <dgm:pt modelId="{AF15EFE8-0835-4D53-893D-4EFAB1F8D267}">
      <dgm:prSet/>
      <dgm:spPr/>
      <dgm:t>
        <a:bodyPr/>
        <a:lstStyle/>
        <a:p>
          <a:pPr rtl="0"/>
          <a:r>
            <a:rPr lang="en-US" b="1" dirty="0" smtClean="0">
              <a:latin typeface="Times New Roman" panose="02020603050405020304" pitchFamily="18" charset="0"/>
              <a:cs typeface="Times New Roman" panose="02020603050405020304" pitchFamily="18" charset="0"/>
            </a:rPr>
            <a:t>Demands</a:t>
          </a:r>
          <a:endParaRPr lang="en-US" dirty="0">
            <a:latin typeface="Times New Roman" panose="02020603050405020304" pitchFamily="18" charset="0"/>
            <a:cs typeface="Times New Roman" panose="02020603050405020304" pitchFamily="18" charset="0"/>
          </a:endParaRPr>
        </a:p>
      </dgm:t>
    </dgm:pt>
    <dgm:pt modelId="{A2B52590-DE12-4D48-B521-5680BAFDCC79}" type="parTrans" cxnId="{593FDE5E-6BBC-4908-8D11-F3FFDB1B4486}">
      <dgm:prSet/>
      <dgm:spPr/>
      <dgm:t>
        <a:bodyPr/>
        <a:lstStyle/>
        <a:p>
          <a:endParaRPr lang="en-US"/>
        </a:p>
      </dgm:t>
    </dgm:pt>
    <dgm:pt modelId="{584D5765-49A1-4DA5-BD4D-521AD60AA4F2}" type="sibTrans" cxnId="{593FDE5E-6BBC-4908-8D11-F3FFDB1B4486}">
      <dgm:prSet/>
      <dgm:spPr/>
      <dgm:t>
        <a:bodyPr/>
        <a:lstStyle/>
        <a:p>
          <a:endParaRPr lang="en-US"/>
        </a:p>
      </dgm:t>
    </dgm:pt>
    <dgm:pt modelId="{A0675FF7-EC9E-4F26-8DF8-F76D7BFDB4B9}">
      <dgm:prSet/>
      <dgm:spPr/>
      <dgm:t>
        <a:bodyPr/>
        <a:lstStyle/>
        <a:p>
          <a:pPr rtl="0"/>
          <a:r>
            <a:rPr lang="en-US" b="1" dirty="0" smtClean="0">
              <a:latin typeface="Times New Roman" panose="02020603050405020304" pitchFamily="18" charset="0"/>
              <a:cs typeface="Times New Roman" panose="02020603050405020304" pitchFamily="18" charset="0"/>
            </a:rPr>
            <a:t>Form that needs take as they are shaped by culture and individual personality</a:t>
          </a:r>
          <a:endParaRPr lang="en-US" dirty="0">
            <a:latin typeface="Times New Roman" panose="02020603050405020304" pitchFamily="18" charset="0"/>
            <a:cs typeface="Times New Roman" panose="02020603050405020304" pitchFamily="18" charset="0"/>
          </a:endParaRPr>
        </a:p>
      </dgm:t>
    </dgm:pt>
    <dgm:pt modelId="{67A8B66B-8870-44A3-8073-148CCA5FFA46}" type="parTrans" cxnId="{AE8F23D7-BA82-488D-A9A8-678990B641F0}">
      <dgm:prSet/>
      <dgm:spPr/>
      <dgm:t>
        <a:bodyPr/>
        <a:lstStyle/>
        <a:p>
          <a:endParaRPr lang="en-US"/>
        </a:p>
      </dgm:t>
    </dgm:pt>
    <dgm:pt modelId="{B30CB3F7-5946-44EE-A816-5B22AEC501F2}" type="sibTrans" cxnId="{AE8F23D7-BA82-488D-A9A8-678990B641F0}">
      <dgm:prSet/>
      <dgm:spPr/>
      <dgm:t>
        <a:bodyPr/>
        <a:lstStyle/>
        <a:p>
          <a:endParaRPr lang="en-US"/>
        </a:p>
      </dgm:t>
    </dgm:pt>
    <dgm:pt modelId="{C6009EE9-AB2A-4499-B2CD-18E5BA520B98}">
      <dgm:prSet/>
      <dgm:spPr/>
      <dgm:t>
        <a:bodyPr/>
        <a:lstStyle/>
        <a:p>
          <a:pPr rtl="0"/>
          <a:r>
            <a:rPr lang="en-US" b="1" dirty="0" smtClean="0">
              <a:latin typeface="Times New Roman" panose="02020603050405020304" pitchFamily="18" charset="0"/>
              <a:cs typeface="Times New Roman" panose="02020603050405020304" pitchFamily="18" charset="0"/>
            </a:rPr>
            <a:t>Wants backed by buying power</a:t>
          </a:r>
          <a:endParaRPr lang="en-US" dirty="0">
            <a:latin typeface="Times New Roman" panose="02020603050405020304" pitchFamily="18" charset="0"/>
            <a:cs typeface="Times New Roman" panose="02020603050405020304" pitchFamily="18" charset="0"/>
          </a:endParaRPr>
        </a:p>
      </dgm:t>
    </dgm:pt>
    <dgm:pt modelId="{3FFECB1B-F3BE-4449-AA51-F4B27E792697}" type="parTrans" cxnId="{6C4AB44F-7F90-4984-A8D4-62CEC1D4CA41}">
      <dgm:prSet/>
      <dgm:spPr/>
      <dgm:t>
        <a:bodyPr/>
        <a:lstStyle/>
        <a:p>
          <a:endParaRPr lang="en-US"/>
        </a:p>
      </dgm:t>
    </dgm:pt>
    <dgm:pt modelId="{E85B8EAB-2C9D-4D88-B9F1-E29CB3A3D596}" type="sibTrans" cxnId="{6C4AB44F-7F90-4984-A8D4-62CEC1D4CA41}">
      <dgm:prSet/>
      <dgm:spPr/>
      <dgm:t>
        <a:bodyPr/>
        <a:lstStyle/>
        <a:p>
          <a:endParaRPr lang="en-US"/>
        </a:p>
      </dgm:t>
    </dgm:pt>
    <dgm:pt modelId="{B3C971D0-D93E-4D2B-A5BC-39E89DECB1EF}">
      <dgm:prSet/>
      <dgm:spPr/>
      <dgm:t>
        <a:bodyPr/>
        <a:lstStyle/>
        <a:p>
          <a:pPr rtl="0"/>
          <a:r>
            <a:rPr lang="en-US" b="1" dirty="0" smtClean="0">
              <a:latin typeface="Times New Roman" panose="02020603050405020304" pitchFamily="18" charset="0"/>
              <a:cs typeface="Times New Roman" panose="02020603050405020304" pitchFamily="18" charset="0"/>
            </a:rPr>
            <a:t>States of deprivation</a:t>
          </a:r>
          <a:endParaRPr lang="en-US" dirty="0">
            <a:latin typeface="Times New Roman" panose="02020603050405020304" pitchFamily="18" charset="0"/>
            <a:cs typeface="Times New Roman" panose="02020603050405020304" pitchFamily="18" charset="0"/>
          </a:endParaRPr>
        </a:p>
      </dgm:t>
    </dgm:pt>
    <dgm:pt modelId="{23C3F2E6-8FD3-450F-9FFB-C3F80CB00B67}" type="parTrans" cxnId="{23903871-FF84-44DD-8704-9DDDDC17C4C8}">
      <dgm:prSet/>
      <dgm:spPr/>
      <dgm:t>
        <a:bodyPr/>
        <a:lstStyle/>
        <a:p>
          <a:endParaRPr lang="en-US"/>
        </a:p>
      </dgm:t>
    </dgm:pt>
    <dgm:pt modelId="{AE56EFD6-0DA2-4427-86AC-FEE026F51013}" type="sibTrans" cxnId="{23903871-FF84-44DD-8704-9DDDDC17C4C8}">
      <dgm:prSet/>
      <dgm:spPr/>
      <dgm:t>
        <a:bodyPr/>
        <a:lstStyle/>
        <a:p>
          <a:endParaRPr lang="en-US"/>
        </a:p>
      </dgm:t>
    </dgm:pt>
    <dgm:pt modelId="{6F70DDE4-DB16-4B46-96AE-4CECB3BA169A}" type="pres">
      <dgm:prSet presAssocID="{4EBA98F0-66C1-4156-B47E-BB4564178630}" presName="Name0" presStyleCnt="0">
        <dgm:presLayoutVars>
          <dgm:dir/>
          <dgm:animLvl val="lvl"/>
          <dgm:resizeHandles val="exact"/>
        </dgm:presLayoutVars>
      </dgm:prSet>
      <dgm:spPr/>
      <dgm:t>
        <a:bodyPr/>
        <a:lstStyle/>
        <a:p>
          <a:endParaRPr lang="en-US"/>
        </a:p>
      </dgm:t>
    </dgm:pt>
    <dgm:pt modelId="{1423E3AB-E298-448C-88FD-F6C3CB39991F}" type="pres">
      <dgm:prSet presAssocID="{99CD5F30-3D72-4D20-9F49-16B076A3CB59}" presName="linNode" presStyleCnt="0"/>
      <dgm:spPr/>
      <dgm:t>
        <a:bodyPr/>
        <a:lstStyle/>
        <a:p>
          <a:endParaRPr lang="en-US"/>
        </a:p>
      </dgm:t>
    </dgm:pt>
    <dgm:pt modelId="{86C655B7-0D6E-41A8-A3C1-45DE1F42479B}" type="pres">
      <dgm:prSet presAssocID="{99CD5F30-3D72-4D20-9F49-16B076A3CB59}" presName="parentText" presStyleLbl="node1" presStyleIdx="0" presStyleCnt="3">
        <dgm:presLayoutVars>
          <dgm:chMax val="1"/>
          <dgm:bulletEnabled val="1"/>
        </dgm:presLayoutVars>
      </dgm:prSet>
      <dgm:spPr/>
      <dgm:t>
        <a:bodyPr/>
        <a:lstStyle/>
        <a:p>
          <a:endParaRPr lang="en-US"/>
        </a:p>
      </dgm:t>
    </dgm:pt>
    <dgm:pt modelId="{B4BF974C-C370-4A1A-A512-EE9FED9EB687}" type="pres">
      <dgm:prSet presAssocID="{99CD5F30-3D72-4D20-9F49-16B076A3CB59}" presName="descendantText" presStyleLbl="alignAccFollowNode1" presStyleIdx="0" presStyleCnt="3" custLinFactNeighborX="1669" custLinFactNeighborY="-12689">
        <dgm:presLayoutVars>
          <dgm:bulletEnabled val="1"/>
        </dgm:presLayoutVars>
      </dgm:prSet>
      <dgm:spPr/>
      <dgm:t>
        <a:bodyPr/>
        <a:lstStyle/>
        <a:p>
          <a:endParaRPr lang="en-US"/>
        </a:p>
      </dgm:t>
    </dgm:pt>
    <dgm:pt modelId="{D628356D-0510-44B3-844A-18EA73ED1E2C}" type="pres">
      <dgm:prSet presAssocID="{CF489775-8A91-44DB-A892-9C94F58E5C50}" presName="sp" presStyleCnt="0"/>
      <dgm:spPr/>
      <dgm:t>
        <a:bodyPr/>
        <a:lstStyle/>
        <a:p>
          <a:endParaRPr lang="en-US"/>
        </a:p>
      </dgm:t>
    </dgm:pt>
    <dgm:pt modelId="{9238A57B-54D3-48AC-86C4-5B4E8B451E26}" type="pres">
      <dgm:prSet presAssocID="{78FE3310-C57A-4E68-B7AF-50135B3E53D8}" presName="linNode" presStyleCnt="0"/>
      <dgm:spPr/>
      <dgm:t>
        <a:bodyPr/>
        <a:lstStyle/>
        <a:p>
          <a:endParaRPr lang="en-US"/>
        </a:p>
      </dgm:t>
    </dgm:pt>
    <dgm:pt modelId="{BAACF0C3-5BF4-4524-AF7D-15C61ECBB362}" type="pres">
      <dgm:prSet presAssocID="{78FE3310-C57A-4E68-B7AF-50135B3E53D8}" presName="parentText" presStyleLbl="node1" presStyleIdx="1" presStyleCnt="3">
        <dgm:presLayoutVars>
          <dgm:chMax val="1"/>
          <dgm:bulletEnabled val="1"/>
        </dgm:presLayoutVars>
      </dgm:prSet>
      <dgm:spPr/>
      <dgm:t>
        <a:bodyPr/>
        <a:lstStyle/>
        <a:p>
          <a:endParaRPr lang="en-US"/>
        </a:p>
      </dgm:t>
    </dgm:pt>
    <dgm:pt modelId="{BD579E72-7D26-4388-A97F-F030469FBD2F}" type="pres">
      <dgm:prSet presAssocID="{78FE3310-C57A-4E68-B7AF-50135B3E53D8}" presName="descendantText" presStyleLbl="alignAccFollowNode1" presStyleIdx="1" presStyleCnt="3">
        <dgm:presLayoutVars>
          <dgm:bulletEnabled val="1"/>
        </dgm:presLayoutVars>
      </dgm:prSet>
      <dgm:spPr/>
      <dgm:t>
        <a:bodyPr/>
        <a:lstStyle/>
        <a:p>
          <a:endParaRPr lang="en-US"/>
        </a:p>
      </dgm:t>
    </dgm:pt>
    <dgm:pt modelId="{5932D818-E283-47BB-8D06-44E2F6EDCA65}" type="pres">
      <dgm:prSet presAssocID="{9F4428F1-8CA9-48DE-9E78-A2E07B6074C7}" presName="sp" presStyleCnt="0"/>
      <dgm:spPr/>
      <dgm:t>
        <a:bodyPr/>
        <a:lstStyle/>
        <a:p>
          <a:endParaRPr lang="en-US"/>
        </a:p>
      </dgm:t>
    </dgm:pt>
    <dgm:pt modelId="{FA55BDA1-6D46-4238-95A8-59FEDE9903E1}" type="pres">
      <dgm:prSet presAssocID="{AF15EFE8-0835-4D53-893D-4EFAB1F8D267}" presName="linNode" presStyleCnt="0"/>
      <dgm:spPr/>
      <dgm:t>
        <a:bodyPr/>
        <a:lstStyle/>
        <a:p>
          <a:endParaRPr lang="en-US"/>
        </a:p>
      </dgm:t>
    </dgm:pt>
    <dgm:pt modelId="{52E0038A-58FE-4BF8-9CFB-12828007B89A}" type="pres">
      <dgm:prSet presAssocID="{AF15EFE8-0835-4D53-893D-4EFAB1F8D267}" presName="parentText" presStyleLbl="node1" presStyleIdx="2" presStyleCnt="3">
        <dgm:presLayoutVars>
          <dgm:chMax val="1"/>
          <dgm:bulletEnabled val="1"/>
        </dgm:presLayoutVars>
      </dgm:prSet>
      <dgm:spPr/>
      <dgm:t>
        <a:bodyPr/>
        <a:lstStyle/>
        <a:p>
          <a:endParaRPr lang="en-US"/>
        </a:p>
      </dgm:t>
    </dgm:pt>
    <dgm:pt modelId="{93747C45-8C78-45F6-86F9-3CA6AA7600EA}" type="pres">
      <dgm:prSet presAssocID="{AF15EFE8-0835-4D53-893D-4EFAB1F8D267}" presName="descendantText" presStyleLbl="alignAccFollowNode1" presStyleIdx="2" presStyleCnt="3">
        <dgm:presLayoutVars>
          <dgm:bulletEnabled val="1"/>
        </dgm:presLayoutVars>
      </dgm:prSet>
      <dgm:spPr/>
      <dgm:t>
        <a:bodyPr/>
        <a:lstStyle/>
        <a:p>
          <a:endParaRPr lang="en-US"/>
        </a:p>
      </dgm:t>
    </dgm:pt>
  </dgm:ptLst>
  <dgm:cxnLst>
    <dgm:cxn modelId="{593FDE5E-6BBC-4908-8D11-F3FFDB1B4486}" srcId="{4EBA98F0-66C1-4156-B47E-BB4564178630}" destId="{AF15EFE8-0835-4D53-893D-4EFAB1F8D267}" srcOrd="2" destOrd="0" parTransId="{A2B52590-DE12-4D48-B521-5680BAFDCC79}" sibTransId="{584D5765-49A1-4DA5-BD4D-521AD60AA4F2}"/>
    <dgm:cxn modelId="{E6D57BA7-98F2-4F8A-9279-D06A52ADDE87}" type="presOf" srcId="{99CD5F30-3D72-4D20-9F49-16B076A3CB59}" destId="{86C655B7-0D6E-41A8-A3C1-45DE1F42479B}" srcOrd="0" destOrd="0" presId="urn:microsoft.com/office/officeart/2005/8/layout/vList5"/>
    <dgm:cxn modelId="{6C4AB44F-7F90-4984-A8D4-62CEC1D4CA41}" srcId="{AF15EFE8-0835-4D53-893D-4EFAB1F8D267}" destId="{C6009EE9-AB2A-4499-B2CD-18E5BA520B98}" srcOrd="0" destOrd="0" parTransId="{3FFECB1B-F3BE-4449-AA51-F4B27E792697}" sibTransId="{E85B8EAB-2C9D-4D88-B9F1-E29CB3A3D596}"/>
    <dgm:cxn modelId="{5701F7D0-6190-458E-824A-CAF8D1EF164F}" srcId="{4EBA98F0-66C1-4156-B47E-BB4564178630}" destId="{78FE3310-C57A-4E68-B7AF-50135B3E53D8}" srcOrd="1" destOrd="0" parTransId="{CB0669B9-2E20-4271-8AC8-3DCB85EB8272}" sibTransId="{9F4428F1-8CA9-48DE-9E78-A2E07B6074C7}"/>
    <dgm:cxn modelId="{AE8F23D7-BA82-488D-A9A8-678990B641F0}" srcId="{78FE3310-C57A-4E68-B7AF-50135B3E53D8}" destId="{A0675FF7-EC9E-4F26-8DF8-F76D7BFDB4B9}" srcOrd="0" destOrd="0" parTransId="{67A8B66B-8870-44A3-8073-148CCA5FFA46}" sibTransId="{B30CB3F7-5946-44EE-A816-5B22AEC501F2}"/>
    <dgm:cxn modelId="{72C822F0-8701-460A-B053-5030A919A28C}" type="presOf" srcId="{AF15EFE8-0835-4D53-893D-4EFAB1F8D267}" destId="{52E0038A-58FE-4BF8-9CFB-12828007B89A}" srcOrd="0" destOrd="0" presId="urn:microsoft.com/office/officeart/2005/8/layout/vList5"/>
    <dgm:cxn modelId="{D13C97F6-FD5B-4796-94FD-0D471B32605C}" type="presOf" srcId="{4EBA98F0-66C1-4156-B47E-BB4564178630}" destId="{6F70DDE4-DB16-4B46-96AE-4CECB3BA169A}" srcOrd="0" destOrd="0" presId="urn:microsoft.com/office/officeart/2005/8/layout/vList5"/>
    <dgm:cxn modelId="{F2D1F4BB-FE80-425B-A163-82B581895341}" type="presOf" srcId="{B3C971D0-D93E-4D2B-A5BC-39E89DECB1EF}" destId="{B4BF974C-C370-4A1A-A512-EE9FED9EB687}" srcOrd="0" destOrd="0" presId="urn:microsoft.com/office/officeart/2005/8/layout/vList5"/>
    <dgm:cxn modelId="{47BCE92B-DF80-433F-8968-6E44CA5990F2}" srcId="{B3C971D0-D93E-4D2B-A5BC-39E89DECB1EF}" destId="{EF74BC82-6A08-4525-9C47-2A8FBB8DEA38}" srcOrd="1" destOrd="0" parTransId="{324FE5F1-951E-4A3A-9BA4-08C94277B736}" sibTransId="{931A1B9E-E83A-473F-AE15-66F62E0F4740}"/>
    <dgm:cxn modelId="{A518BECE-D125-40DD-8BF5-EE2E40B0B0BF}" type="presOf" srcId="{A0675FF7-EC9E-4F26-8DF8-F76D7BFDB4B9}" destId="{BD579E72-7D26-4388-A97F-F030469FBD2F}" srcOrd="0" destOrd="0" presId="urn:microsoft.com/office/officeart/2005/8/layout/vList5"/>
    <dgm:cxn modelId="{C3B5F89A-DF1A-41DB-8C66-4B2CB27CC4CB}" type="presOf" srcId="{E52B7C57-7A30-4797-BDB0-27D4BF63BE9D}" destId="{B4BF974C-C370-4A1A-A512-EE9FED9EB687}" srcOrd="0" destOrd="1" presId="urn:microsoft.com/office/officeart/2005/8/layout/vList5"/>
    <dgm:cxn modelId="{9FD2C988-7B14-44AA-823A-3FB80FCFB2B6}" type="presOf" srcId="{78FE3310-C57A-4E68-B7AF-50135B3E53D8}" destId="{BAACF0C3-5BF4-4524-AF7D-15C61ECBB362}" srcOrd="0" destOrd="0" presId="urn:microsoft.com/office/officeart/2005/8/layout/vList5"/>
    <dgm:cxn modelId="{E56C1436-93FD-4884-B7B1-E8D2B3D5F235}" srcId="{4EBA98F0-66C1-4156-B47E-BB4564178630}" destId="{99CD5F30-3D72-4D20-9F49-16B076A3CB59}" srcOrd="0" destOrd="0" parTransId="{D030CF8B-E9C7-4FCE-A769-3A0DC9C70BBA}" sibTransId="{CF489775-8A91-44DB-A892-9C94F58E5C50}"/>
    <dgm:cxn modelId="{54603CE5-8F0D-4376-A593-0BFB43A4B7A3}" srcId="{B3C971D0-D93E-4D2B-A5BC-39E89DECB1EF}" destId="{94B30C34-37C5-4616-B835-D26784176F9D}" srcOrd="2" destOrd="0" parTransId="{061B8D9F-2BCA-4135-A919-40566ECABAE9}" sibTransId="{AA6A6B74-2620-4213-8AE5-CB60D695552F}"/>
    <dgm:cxn modelId="{7BAA21BF-06C9-4495-9AB6-B3C92E89E6A0}" type="presOf" srcId="{C6009EE9-AB2A-4499-B2CD-18E5BA520B98}" destId="{93747C45-8C78-45F6-86F9-3CA6AA7600EA}" srcOrd="0" destOrd="0" presId="urn:microsoft.com/office/officeart/2005/8/layout/vList5"/>
    <dgm:cxn modelId="{CC8102D2-08D3-4796-A4E9-5BF1209BD19B}" srcId="{B3C971D0-D93E-4D2B-A5BC-39E89DECB1EF}" destId="{E52B7C57-7A30-4797-BDB0-27D4BF63BE9D}" srcOrd="0" destOrd="0" parTransId="{1A497329-44B9-4858-8A94-8BF0C6794DEE}" sibTransId="{84DA3CEF-FC7D-4B2E-A249-FCF22FAD71C6}"/>
    <dgm:cxn modelId="{23903871-FF84-44DD-8704-9DDDDC17C4C8}" srcId="{99CD5F30-3D72-4D20-9F49-16B076A3CB59}" destId="{B3C971D0-D93E-4D2B-A5BC-39E89DECB1EF}" srcOrd="0" destOrd="0" parTransId="{23C3F2E6-8FD3-450F-9FFB-C3F80CB00B67}" sibTransId="{AE56EFD6-0DA2-4427-86AC-FEE026F51013}"/>
    <dgm:cxn modelId="{28D91486-D297-4C82-AF9B-555A0926FD22}" type="presOf" srcId="{EF74BC82-6A08-4525-9C47-2A8FBB8DEA38}" destId="{B4BF974C-C370-4A1A-A512-EE9FED9EB687}" srcOrd="0" destOrd="2" presId="urn:microsoft.com/office/officeart/2005/8/layout/vList5"/>
    <dgm:cxn modelId="{9C28FAFE-97F9-4001-87E5-59C96D8A154B}" type="presOf" srcId="{94B30C34-37C5-4616-B835-D26784176F9D}" destId="{B4BF974C-C370-4A1A-A512-EE9FED9EB687}" srcOrd="0" destOrd="3" presId="urn:microsoft.com/office/officeart/2005/8/layout/vList5"/>
    <dgm:cxn modelId="{ED98A0F1-5862-401F-B467-A8DA818A4A5F}" type="presParOf" srcId="{6F70DDE4-DB16-4B46-96AE-4CECB3BA169A}" destId="{1423E3AB-E298-448C-88FD-F6C3CB39991F}" srcOrd="0" destOrd="0" presId="urn:microsoft.com/office/officeart/2005/8/layout/vList5"/>
    <dgm:cxn modelId="{436CD756-2B86-4167-A805-61C90DB74454}" type="presParOf" srcId="{1423E3AB-E298-448C-88FD-F6C3CB39991F}" destId="{86C655B7-0D6E-41A8-A3C1-45DE1F42479B}" srcOrd="0" destOrd="0" presId="urn:microsoft.com/office/officeart/2005/8/layout/vList5"/>
    <dgm:cxn modelId="{DF2787E5-FBD8-4E49-B24B-0C600B5894CD}" type="presParOf" srcId="{1423E3AB-E298-448C-88FD-F6C3CB39991F}" destId="{B4BF974C-C370-4A1A-A512-EE9FED9EB687}" srcOrd="1" destOrd="0" presId="urn:microsoft.com/office/officeart/2005/8/layout/vList5"/>
    <dgm:cxn modelId="{A6AE20C7-1BE9-4FF2-A724-88B104C0F58C}" type="presParOf" srcId="{6F70DDE4-DB16-4B46-96AE-4CECB3BA169A}" destId="{D628356D-0510-44B3-844A-18EA73ED1E2C}" srcOrd="1" destOrd="0" presId="urn:microsoft.com/office/officeart/2005/8/layout/vList5"/>
    <dgm:cxn modelId="{E0F1D8B9-E5EA-4769-9749-61E66747879E}" type="presParOf" srcId="{6F70DDE4-DB16-4B46-96AE-4CECB3BA169A}" destId="{9238A57B-54D3-48AC-86C4-5B4E8B451E26}" srcOrd="2" destOrd="0" presId="urn:microsoft.com/office/officeart/2005/8/layout/vList5"/>
    <dgm:cxn modelId="{5F85FFB5-CD08-4970-8183-B3F88C3EB1B4}" type="presParOf" srcId="{9238A57B-54D3-48AC-86C4-5B4E8B451E26}" destId="{BAACF0C3-5BF4-4524-AF7D-15C61ECBB362}" srcOrd="0" destOrd="0" presId="urn:microsoft.com/office/officeart/2005/8/layout/vList5"/>
    <dgm:cxn modelId="{2E111235-EFD4-4553-92AE-D09B381E6159}" type="presParOf" srcId="{9238A57B-54D3-48AC-86C4-5B4E8B451E26}" destId="{BD579E72-7D26-4388-A97F-F030469FBD2F}" srcOrd="1" destOrd="0" presId="urn:microsoft.com/office/officeart/2005/8/layout/vList5"/>
    <dgm:cxn modelId="{98C5EBEC-789D-4689-8413-E1B168AD0953}" type="presParOf" srcId="{6F70DDE4-DB16-4B46-96AE-4CECB3BA169A}" destId="{5932D818-E283-47BB-8D06-44E2F6EDCA65}" srcOrd="3" destOrd="0" presId="urn:microsoft.com/office/officeart/2005/8/layout/vList5"/>
    <dgm:cxn modelId="{DC9D47AC-CE26-41D4-B0E5-C225B15E4482}" type="presParOf" srcId="{6F70DDE4-DB16-4B46-96AE-4CECB3BA169A}" destId="{FA55BDA1-6D46-4238-95A8-59FEDE9903E1}" srcOrd="4" destOrd="0" presId="urn:microsoft.com/office/officeart/2005/8/layout/vList5"/>
    <dgm:cxn modelId="{B399BFA3-69E9-4D7A-A75D-683E1B00E0E9}" type="presParOf" srcId="{FA55BDA1-6D46-4238-95A8-59FEDE9903E1}" destId="{52E0038A-58FE-4BF8-9CFB-12828007B89A}" srcOrd="0" destOrd="0" presId="urn:microsoft.com/office/officeart/2005/8/layout/vList5"/>
    <dgm:cxn modelId="{C3D8C775-D6AD-4F7C-9288-D0DBBA6205D2}" type="presParOf" srcId="{FA55BDA1-6D46-4238-95A8-59FEDE9903E1}" destId="{93747C45-8C78-45F6-86F9-3CA6AA7600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F974C-C370-4A1A-A512-EE9FED9EB687}">
      <dsp:nvSpPr>
        <dsp:cNvPr id="0" name=""/>
        <dsp:cNvSpPr/>
      </dsp:nvSpPr>
      <dsp:spPr>
        <a:xfrm rot="5400000">
          <a:off x="4754808" y="-1956740"/>
          <a:ext cx="1060846" cy="497433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latin typeface="Times New Roman" panose="02020603050405020304" pitchFamily="18" charset="0"/>
              <a:cs typeface="Times New Roman" panose="02020603050405020304" pitchFamily="18" charset="0"/>
            </a:rPr>
            <a:t>States of deprivation</a:t>
          </a:r>
          <a:endParaRPr lang="en-US" sz="1500" kern="1200" dirty="0">
            <a:latin typeface="Times New Roman" panose="02020603050405020304" pitchFamily="18" charset="0"/>
            <a:cs typeface="Times New Roman" panose="02020603050405020304" pitchFamily="18" charset="0"/>
          </a:endParaRPr>
        </a:p>
        <a:p>
          <a:pPr marL="228600" lvl="2" indent="-114300" algn="l" defTabSz="666750" rtl="0">
            <a:lnSpc>
              <a:spcPct val="90000"/>
            </a:lnSpc>
            <a:spcBef>
              <a:spcPct val="0"/>
            </a:spcBef>
            <a:spcAft>
              <a:spcPct val="15000"/>
            </a:spcAft>
            <a:buChar char="••"/>
          </a:pPr>
          <a:r>
            <a:rPr lang="en-US" sz="1500" b="1" kern="1200" dirty="0" smtClean="0">
              <a:latin typeface="Times New Roman" panose="02020603050405020304" pitchFamily="18" charset="0"/>
              <a:cs typeface="Times New Roman" panose="02020603050405020304" pitchFamily="18" charset="0"/>
            </a:rPr>
            <a:t>Physical—food, clothing, warmth, safety</a:t>
          </a:r>
          <a:endParaRPr lang="en-US" sz="1500" kern="1200" dirty="0">
            <a:latin typeface="Times New Roman" panose="02020603050405020304" pitchFamily="18" charset="0"/>
            <a:cs typeface="Times New Roman" panose="02020603050405020304" pitchFamily="18" charset="0"/>
          </a:endParaRPr>
        </a:p>
        <a:p>
          <a:pPr marL="228600" lvl="2" indent="-114300" algn="l" defTabSz="666750" rtl="0">
            <a:lnSpc>
              <a:spcPct val="90000"/>
            </a:lnSpc>
            <a:spcBef>
              <a:spcPct val="0"/>
            </a:spcBef>
            <a:spcAft>
              <a:spcPct val="15000"/>
            </a:spcAft>
            <a:buChar char="••"/>
          </a:pPr>
          <a:r>
            <a:rPr lang="en-US" sz="1500" b="1" kern="1200" dirty="0" smtClean="0">
              <a:latin typeface="Times New Roman" panose="02020603050405020304" pitchFamily="18" charset="0"/>
              <a:cs typeface="Times New Roman" panose="02020603050405020304" pitchFamily="18" charset="0"/>
            </a:rPr>
            <a:t>Social—belonging and affection</a:t>
          </a:r>
          <a:endParaRPr lang="en-US" sz="1500" kern="1200" dirty="0">
            <a:latin typeface="Times New Roman" panose="02020603050405020304" pitchFamily="18" charset="0"/>
            <a:cs typeface="Times New Roman" panose="02020603050405020304" pitchFamily="18" charset="0"/>
          </a:endParaRPr>
        </a:p>
        <a:p>
          <a:pPr marL="228600" lvl="2" indent="-114300" algn="l" defTabSz="666750" rtl="0">
            <a:lnSpc>
              <a:spcPct val="90000"/>
            </a:lnSpc>
            <a:spcBef>
              <a:spcPct val="0"/>
            </a:spcBef>
            <a:spcAft>
              <a:spcPct val="15000"/>
            </a:spcAft>
            <a:buChar char="••"/>
          </a:pPr>
          <a:r>
            <a:rPr lang="en-US" sz="1500" b="1" kern="1200" dirty="0" smtClean="0">
              <a:latin typeface="Times New Roman" panose="02020603050405020304" pitchFamily="18" charset="0"/>
              <a:cs typeface="Times New Roman" panose="02020603050405020304" pitchFamily="18" charset="0"/>
            </a:rPr>
            <a:t>Individual—knowledge and self-expression</a:t>
          </a:r>
          <a:endParaRPr lang="en-US" sz="1500" kern="1200" dirty="0">
            <a:latin typeface="Times New Roman" panose="02020603050405020304" pitchFamily="18" charset="0"/>
            <a:cs typeface="Times New Roman" panose="02020603050405020304" pitchFamily="18" charset="0"/>
          </a:endParaRPr>
        </a:p>
      </dsp:txBody>
      <dsp:txXfrm rot="-5400000">
        <a:off x="2798063" y="51791"/>
        <a:ext cx="4922550" cy="957274"/>
      </dsp:txXfrm>
    </dsp:sp>
    <dsp:sp modelId="{86C655B7-0D6E-41A8-A3C1-45DE1F42479B}">
      <dsp:nvSpPr>
        <dsp:cNvPr id="0" name=""/>
        <dsp:cNvSpPr/>
      </dsp:nvSpPr>
      <dsp:spPr>
        <a:xfrm>
          <a:off x="0" y="2009"/>
          <a:ext cx="2798064" cy="13260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0">
            <a:lnSpc>
              <a:spcPct val="90000"/>
            </a:lnSpc>
            <a:spcBef>
              <a:spcPct val="0"/>
            </a:spcBef>
            <a:spcAft>
              <a:spcPct val="35000"/>
            </a:spcAft>
          </a:pPr>
          <a:r>
            <a:rPr lang="en-US" sz="4300" b="1" kern="1200" dirty="0" smtClean="0">
              <a:latin typeface="Times New Roman" panose="02020603050405020304" pitchFamily="18" charset="0"/>
              <a:cs typeface="Times New Roman" panose="02020603050405020304" pitchFamily="18" charset="0"/>
            </a:rPr>
            <a:t>Needs</a:t>
          </a:r>
          <a:endParaRPr lang="en-US" sz="4300" kern="1200" dirty="0">
            <a:latin typeface="Times New Roman" panose="02020603050405020304" pitchFamily="18" charset="0"/>
            <a:cs typeface="Times New Roman" panose="02020603050405020304" pitchFamily="18" charset="0"/>
          </a:endParaRPr>
        </a:p>
      </dsp:txBody>
      <dsp:txXfrm>
        <a:off x="64733" y="66742"/>
        <a:ext cx="2668598" cy="1196592"/>
      </dsp:txXfrm>
    </dsp:sp>
    <dsp:sp modelId="{BD579E72-7D26-4388-A97F-F030469FBD2F}">
      <dsp:nvSpPr>
        <dsp:cNvPr id="0" name=""/>
        <dsp:cNvSpPr/>
      </dsp:nvSpPr>
      <dsp:spPr>
        <a:xfrm rot="5400000">
          <a:off x="4754808" y="-429768"/>
          <a:ext cx="1060846" cy="4974336"/>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latin typeface="Times New Roman" panose="02020603050405020304" pitchFamily="18" charset="0"/>
              <a:cs typeface="Times New Roman" panose="02020603050405020304" pitchFamily="18" charset="0"/>
            </a:rPr>
            <a:t>Form that needs take as they are shaped by culture and individual personality</a:t>
          </a:r>
          <a:endParaRPr lang="en-US" sz="1500" kern="1200" dirty="0">
            <a:latin typeface="Times New Roman" panose="02020603050405020304" pitchFamily="18" charset="0"/>
            <a:cs typeface="Times New Roman" panose="02020603050405020304" pitchFamily="18" charset="0"/>
          </a:endParaRPr>
        </a:p>
      </dsp:txBody>
      <dsp:txXfrm rot="-5400000">
        <a:off x="2798063" y="1578763"/>
        <a:ext cx="4922550" cy="957274"/>
      </dsp:txXfrm>
    </dsp:sp>
    <dsp:sp modelId="{BAACF0C3-5BF4-4524-AF7D-15C61ECBB362}">
      <dsp:nvSpPr>
        <dsp:cNvPr id="0" name=""/>
        <dsp:cNvSpPr/>
      </dsp:nvSpPr>
      <dsp:spPr>
        <a:xfrm>
          <a:off x="0" y="1394370"/>
          <a:ext cx="2798064" cy="1326058"/>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0">
            <a:lnSpc>
              <a:spcPct val="90000"/>
            </a:lnSpc>
            <a:spcBef>
              <a:spcPct val="0"/>
            </a:spcBef>
            <a:spcAft>
              <a:spcPct val="35000"/>
            </a:spcAft>
          </a:pPr>
          <a:r>
            <a:rPr lang="en-US" sz="4300" b="1" kern="1200" dirty="0" smtClean="0">
              <a:latin typeface="Times New Roman" panose="02020603050405020304" pitchFamily="18" charset="0"/>
              <a:cs typeface="Times New Roman" panose="02020603050405020304" pitchFamily="18" charset="0"/>
            </a:rPr>
            <a:t>Wants</a:t>
          </a:r>
          <a:endParaRPr lang="en-US" sz="4300" kern="1200" dirty="0">
            <a:latin typeface="Times New Roman" panose="02020603050405020304" pitchFamily="18" charset="0"/>
            <a:cs typeface="Times New Roman" panose="02020603050405020304" pitchFamily="18" charset="0"/>
          </a:endParaRPr>
        </a:p>
      </dsp:txBody>
      <dsp:txXfrm>
        <a:off x="64733" y="1459103"/>
        <a:ext cx="2668598" cy="1196592"/>
      </dsp:txXfrm>
    </dsp:sp>
    <dsp:sp modelId="{93747C45-8C78-45F6-86F9-3CA6AA7600EA}">
      <dsp:nvSpPr>
        <dsp:cNvPr id="0" name=""/>
        <dsp:cNvSpPr/>
      </dsp:nvSpPr>
      <dsp:spPr>
        <a:xfrm rot="5400000">
          <a:off x="4754808" y="962593"/>
          <a:ext cx="1060846" cy="4974336"/>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latin typeface="Times New Roman" panose="02020603050405020304" pitchFamily="18" charset="0"/>
              <a:cs typeface="Times New Roman" panose="02020603050405020304" pitchFamily="18" charset="0"/>
            </a:rPr>
            <a:t>Wants backed by buying power</a:t>
          </a:r>
          <a:endParaRPr lang="en-US" sz="1500" kern="1200" dirty="0">
            <a:latin typeface="Times New Roman" panose="02020603050405020304" pitchFamily="18" charset="0"/>
            <a:cs typeface="Times New Roman" panose="02020603050405020304" pitchFamily="18" charset="0"/>
          </a:endParaRPr>
        </a:p>
      </dsp:txBody>
      <dsp:txXfrm rot="-5400000">
        <a:off x="2798063" y="2971124"/>
        <a:ext cx="4922550" cy="957274"/>
      </dsp:txXfrm>
    </dsp:sp>
    <dsp:sp modelId="{52E0038A-58FE-4BF8-9CFB-12828007B89A}">
      <dsp:nvSpPr>
        <dsp:cNvPr id="0" name=""/>
        <dsp:cNvSpPr/>
      </dsp:nvSpPr>
      <dsp:spPr>
        <a:xfrm>
          <a:off x="0" y="2786732"/>
          <a:ext cx="2798064" cy="132605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0">
            <a:lnSpc>
              <a:spcPct val="90000"/>
            </a:lnSpc>
            <a:spcBef>
              <a:spcPct val="0"/>
            </a:spcBef>
            <a:spcAft>
              <a:spcPct val="35000"/>
            </a:spcAft>
          </a:pPr>
          <a:r>
            <a:rPr lang="en-US" sz="4300" b="1" kern="1200" dirty="0" smtClean="0">
              <a:latin typeface="Times New Roman" panose="02020603050405020304" pitchFamily="18" charset="0"/>
              <a:cs typeface="Times New Roman" panose="02020603050405020304" pitchFamily="18" charset="0"/>
            </a:rPr>
            <a:t>Demands</a:t>
          </a:r>
          <a:endParaRPr lang="en-US" sz="4300" kern="1200" dirty="0">
            <a:latin typeface="Times New Roman" panose="02020603050405020304" pitchFamily="18" charset="0"/>
            <a:cs typeface="Times New Roman" panose="02020603050405020304" pitchFamily="18" charset="0"/>
          </a:endParaRPr>
        </a:p>
      </dsp:txBody>
      <dsp:txXfrm>
        <a:off x="64733" y="2851465"/>
        <a:ext cx="2668598" cy="11965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3BE44-7322-497B-9DCF-B3E4CFD2D1A6}" type="datetimeFigureOut">
              <a:rPr lang="tr-TR" smtClean="0"/>
              <a:t>08.10.2018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E7C79-D9FC-4185-853B-E4B793EC6C88}" type="slidenum">
              <a:rPr lang="tr-TR" smtClean="0"/>
              <a:t>‹#›</a:t>
            </a:fld>
            <a:endParaRPr lang="tr-TR"/>
          </a:p>
        </p:txBody>
      </p:sp>
    </p:spTree>
    <p:extLst>
      <p:ext uri="{BB962C8B-B14F-4D97-AF65-F5344CB8AC3E}">
        <p14:creationId xmlns:p14="http://schemas.microsoft.com/office/powerpoint/2010/main" val="427453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7880DE-8597-49AA-8AB0-675E55EE7327}" type="slidenum">
              <a:rPr lang="en-US" altLang="en-US" sz="1200"/>
              <a:pPr algn="r"/>
              <a:t>6</a:t>
            </a:fld>
            <a:endParaRPr lang="en-US" altLang="en-US" sz="1200"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GB"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8A05D15-9A61-43AC-A8A6-4EB74B744AA5}" type="slidenum">
              <a:rPr lang="en-US" altLang="en-US" sz="1200"/>
              <a:pPr algn="r"/>
              <a:t>7</a:t>
            </a:fld>
            <a:endParaRPr lang="en-US" altLang="en-US" sz="1200"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GB"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42DBA8-4C60-4FAF-ACC2-3CC86E0E03D0}" type="slidenum">
              <a:rPr lang="en-US" altLang="en-US" sz="1200"/>
              <a:pPr algn="r"/>
              <a:t>8</a:t>
            </a:fld>
            <a:endParaRPr lang="en-US" altLang="en-US" sz="1200"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GB"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a:lstStyle/>
          <a:p>
            <a:fld id="{2458D2F9-D5E2-4D5D-BBDE-98F2CDBA1631}"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a:lstStyle/>
          <a:p>
            <a:r>
              <a:rPr lang="en-US" dirty="0" smtClean="0"/>
              <a:t>Discussion Question:</a:t>
            </a:r>
          </a:p>
          <a:p>
            <a:r>
              <a:rPr lang="en-US" dirty="0" smtClean="0"/>
              <a:t>Ask the students to </a:t>
            </a:r>
          </a:p>
          <a:p>
            <a:r>
              <a:rPr lang="en-US" dirty="0" smtClean="0"/>
              <a:t>1) give an example of a product (good or service) they purchased recently</a:t>
            </a:r>
          </a:p>
          <a:p>
            <a:r>
              <a:rPr lang="en-US" dirty="0" smtClean="0"/>
              <a:t>2) Tell  how did that product satisfy a need, want or desire.</a:t>
            </a:r>
          </a:p>
          <a:p>
            <a:endParaRPr lang="en-US" dirty="0" smtClean="0"/>
          </a:p>
          <a:p>
            <a:r>
              <a:rPr lang="en-US" dirty="0" smtClean="0"/>
              <a:t>Marketing must be understood in the new sense of </a:t>
            </a:r>
            <a:r>
              <a:rPr lang="en-US" i="1" dirty="0" smtClean="0"/>
              <a:t>satisfying customer needs.</a:t>
            </a:r>
            <a:r>
              <a:rPr lang="en-US" dirty="0" smtClean="0"/>
              <a:t> </a:t>
            </a:r>
          </a:p>
          <a:p>
            <a:r>
              <a:rPr lang="en-US" dirty="0" smtClean="0"/>
              <a:t>Human </a:t>
            </a:r>
            <a:r>
              <a:rPr lang="en-US" b="1" dirty="0" smtClean="0"/>
              <a:t>needs</a:t>
            </a:r>
            <a:r>
              <a:rPr lang="en-US" dirty="0" smtClean="0"/>
              <a:t> are states of felt deprivation. They include basic </a:t>
            </a:r>
            <a:r>
              <a:rPr lang="en-US" i="1" dirty="0" smtClean="0"/>
              <a:t>physical</a:t>
            </a:r>
            <a:r>
              <a:rPr lang="en-US" dirty="0" smtClean="0"/>
              <a:t> needs for food, clothing, warmth, and safety; </a:t>
            </a:r>
            <a:r>
              <a:rPr lang="en-US" i="1" dirty="0" smtClean="0"/>
              <a:t>social</a:t>
            </a:r>
            <a:r>
              <a:rPr lang="en-US" dirty="0" smtClean="0"/>
              <a:t> needs for belonging and affection; and </a:t>
            </a:r>
            <a:r>
              <a:rPr lang="en-US" i="1" dirty="0" smtClean="0"/>
              <a:t>individual</a:t>
            </a:r>
            <a:r>
              <a:rPr lang="en-US" dirty="0" smtClean="0"/>
              <a:t> needs for knowledge and self-expression. </a:t>
            </a:r>
          </a:p>
          <a:p>
            <a:r>
              <a:rPr lang="en-US" dirty="0" smtClean="0"/>
              <a:t>Marketers did not create these needs; they are a basic part of the human makeup.</a:t>
            </a:r>
          </a:p>
          <a:p>
            <a:r>
              <a:rPr lang="en-US" b="1" dirty="0" smtClean="0"/>
              <a:t>Wants</a:t>
            </a:r>
            <a:r>
              <a:rPr lang="en-US" dirty="0" smtClean="0"/>
              <a:t> are the form human needs take as they are shaped by culture and individual personality. An American </a:t>
            </a:r>
            <a:r>
              <a:rPr lang="en-US" i="1" dirty="0" smtClean="0"/>
              <a:t>needs</a:t>
            </a:r>
            <a:r>
              <a:rPr lang="en-US" dirty="0" smtClean="0"/>
              <a:t> food but </a:t>
            </a:r>
            <a:r>
              <a:rPr lang="en-US" i="1" dirty="0" smtClean="0"/>
              <a:t>wants</a:t>
            </a:r>
            <a:r>
              <a:rPr lang="en-US" dirty="0" smtClean="0"/>
              <a:t> a Big Mac, </a:t>
            </a:r>
            <a:r>
              <a:rPr lang="en-US" dirty="0" err="1" smtClean="0"/>
              <a:t>french</a:t>
            </a:r>
            <a:r>
              <a:rPr lang="en-US" dirty="0" smtClean="0"/>
              <a:t> fries, and a soft drink. A person in Papua, New Guinea, </a:t>
            </a:r>
            <a:r>
              <a:rPr lang="en-US" i="1" dirty="0" smtClean="0"/>
              <a:t>needs</a:t>
            </a:r>
            <a:r>
              <a:rPr lang="en-US" dirty="0" smtClean="0"/>
              <a:t> food but </a:t>
            </a:r>
            <a:r>
              <a:rPr lang="en-US" i="1" dirty="0" smtClean="0"/>
              <a:t>wants</a:t>
            </a:r>
            <a:r>
              <a:rPr lang="en-US" dirty="0" smtClean="0"/>
              <a:t> taro, rice, yams, and pork. Wants are shaped by one’s society and are described in terms of objects that will satisfy those needs. When backed by buying power, wants become </a:t>
            </a:r>
            <a:r>
              <a:rPr lang="en-US" b="1" dirty="0" smtClean="0"/>
              <a:t>demands</a:t>
            </a:r>
            <a:r>
              <a:rPr lang="en-US" dirty="0" smtClean="0"/>
              <a:t>. Given their wants and resources, people demand products with benefits that add up to the most value and satisfaction.</a:t>
            </a:r>
          </a:p>
          <a:p>
            <a:r>
              <a:rPr lang="en-US" dirty="0" smtClean="0"/>
              <a:t>Outstanding marketing companies go to great lengths to learn about and understand their customers’ needs, wants, and demands. They conduct consumer research and analyze mountains of customer data.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r>
              <a:rPr lang="en-US" dirty="0" smtClean="0"/>
              <a:t>The many possibilities can be collected into four groups of variables—the four Ps. Figure 2.5 shows the marketing tools under each P.</a:t>
            </a:r>
          </a:p>
          <a:p>
            <a:r>
              <a:rPr lang="en-US" i="1" dirty="0" smtClean="0"/>
              <a:t>Product</a:t>
            </a:r>
            <a:r>
              <a:rPr lang="en-US" dirty="0" smtClean="0"/>
              <a:t> means the goods-and-services combination the company offers to the target market. Thus, a Ford Escape consists of nuts and bolts, spark plugs, pistons, headlights, and thousands of other parts. Ford offers several Escape models and dozens of optional features. The car comes fully serviced and with a comprehensive warranty that is as much a part of the product as the tailpipe.</a:t>
            </a:r>
          </a:p>
          <a:p>
            <a:r>
              <a:rPr lang="en-US" i="1" dirty="0" smtClean="0"/>
              <a:t>Price</a:t>
            </a:r>
            <a:r>
              <a:rPr lang="en-US" dirty="0" smtClean="0"/>
              <a:t> is the amount of money customers must pay to obtain the product. For example, Ford calculates suggested retail prices that its dealers might charge for each Escape. But Ford dealers rarely charge the full sticker price. Instead, they negotiate the price with each customer, offering discounts, trade-in allowances, and credit terms. These actions adjust prices for the current competitive and economic situations and bring them into line with the buyer’s perception of the car’s value.</a:t>
            </a:r>
          </a:p>
          <a:p>
            <a:r>
              <a:rPr lang="en-US" i="1" dirty="0" smtClean="0"/>
              <a:t>Place</a:t>
            </a:r>
            <a:r>
              <a:rPr lang="en-US" dirty="0" smtClean="0"/>
              <a:t> includes company activities that make the product available to target consumers. Ford partners with a large body of independently owned dealerships that sell the company’s many different models. Ford selects its dealers carefully and strongly supports them. The dealers keep an inventory of Ford automobiles, demonstrate them to potential buyers, negotiate prices, close sales, and service the cars after the sale.</a:t>
            </a:r>
          </a:p>
          <a:p>
            <a:r>
              <a:rPr lang="en-US" i="1" dirty="0" smtClean="0"/>
              <a:t>Promotion</a:t>
            </a:r>
            <a:r>
              <a:rPr lang="en-US" dirty="0" smtClean="0"/>
              <a:t> refers to activities that communicate the merits of the product and persuade target customers to buy it. Ford spends more than $1.9 billion each year on U.S. advertising to tell consumers about the company and its many products. Dealership salespeople assist potential buyers and persuade them that Ford is the best car for them. Ford and its dealers offer special promotions—sales, cash rebates, and low financing rates—as added purchase incentives.</a:t>
            </a:r>
          </a:p>
          <a:p>
            <a:r>
              <a:rPr lang="en-US" dirty="0" smtClean="0"/>
              <a:t>An effective marketing program blends the marketing mix elements into an integrated marketing program designed to achieve the company’s marketing objectives by delivering value to consumers. The marketing mix constitutes the company’s tactical tool kit for establishing strong positioning in target markets.</a:t>
            </a:r>
          </a:p>
          <a:p>
            <a:r>
              <a:rPr lang="en-US" dirty="0" smtClean="0"/>
              <a:t>Some critics think that the four Ps may omit or underemphasize certain important activities. For example, they ask, “Where are services?” Just because they don’t start with a </a:t>
            </a:r>
            <a:r>
              <a:rPr lang="en-US" i="1" dirty="0" smtClean="0"/>
              <a:t>P</a:t>
            </a:r>
            <a:r>
              <a:rPr lang="en-US" dirty="0" smtClean="0"/>
              <a:t> doesn’t justify omitting them. The answer is that services, such as banking, airline, and retailing services, are products too. We might call them </a:t>
            </a:r>
            <a:r>
              <a:rPr lang="en-US" i="1" dirty="0" smtClean="0"/>
              <a:t>service products</a:t>
            </a:r>
            <a:r>
              <a:rPr lang="en-US" dirty="0" smtClean="0"/>
              <a:t>. “Where is packaging?” the critics might ask. Marketers would answer that they include packaging as one of many product decisions. All said, as Figure 2.5 suggests, many marketing activities that might appear to be left out of the marketing mix are included under one of the four Ps. The issue is not whether there should be four, six, or ten Ps so much as what framework is most helpful in designing integrated marketing programs.</a:t>
            </a:r>
          </a:p>
          <a:p>
            <a:endParaRPr lang="en-US" dirty="0" smtClean="0"/>
          </a:p>
          <a:p>
            <a:r>
              <a:rPr lang="en-US" dirty="0" smtClean="0"/>
              <a:t> It is interesting to ask how to make the 4Ps more customer centric. This leads to a redefining of the 4Ps to the 4Cs as follows:</a:t>
            </a:r>
          </a:p>
          <a:p>
            <a:pPr eaLnBrk="1" hangingPunct="1">
              <a:buFontTx/>
              <a:buChar char="•"/>
            </a:pPr>
            <a:r>
              <a:rPr lang="en-US" dirty="0" smtClean="0"/>
              <a:t>Product—Customer solution</a:t>
            </a:r>
          </a:p>
          <a:p>
            <a:pPr eaLnBrk="1" hangingPunct="1">
              <a:buFontTx/>
              <a:buChar char="•"/>
            </a:pPr>
            <a:r>
              <a:rPr lang="en-US" dirty="0" smtClean="0"/>
              <a:t>Price—Customer cost</a:t>
            </a:r>
          </a:p>
          <a:p>
            <a:pPr eaLnBrk="1" hangingPunct="1">
              <a:buFontTx/>
              <a:buChar char="•"/>
            </a:pPr>
            <a:r>
              <a:rPr lang="en-US" dirty="0" smtClean="0"/>
              <a:t>Place—Convenience</a:t>
            </a:r>
          </a:p>
          <a:p>
            <a:pPr eaLnBrk="1" hangingPunct="1">
              <a:buFontTx/>
              <a:buChar char="•"/>
            </a:pPr>
            <a:r>
              <a:rPr lang="en-US" dirty="0" smtClean="0"/>
              <a:t>Promotion—Communication</a:t>
            </a:r>
          </a:p>
          <a:p>
            <a:pPr eaLnBrk="1" hangingPunct="1"/>
            <a:endParaRPr lang="en-US" dirty="0" smtClean="0"/>
          </a:p>
          <a:p>
            <a:pPr eaLnBrk="1" hangingPunct="1"/>
            <a:endParaRPr lang="en-US" dirty="0" smtClean="0"/>
          </a:p>
        </p:txBody>
      </p:sp>
      <p:sp>
        <p:nvSpPr>
          <p:cNvPr id="60419" name="Slide Number Placeholder 3"/>
          <p:cNvSpPr>
            <a:spLocks noGrp="1"/>
          </p:cNvSpPr>
          <p:nvPr>
            <p:ph type="sldNum" sz="quarter" idx="5"/>
          </p:nvPr>
        </p:nvSpPr>
        <p:spPr bwMode="auto">
          <a:noFill/>
          <a:ln>
            <a:miter lim="800000"/>
            <a:headEnd/>
            <a:tailEnd/>
          </a:ln>
        </p:spPr>
        <p:txBody>
          <a:bodyPr/>
          <a:lstStyle/>
          <a:p>
            <a:fld id="{9BED976A-5EB5-463A-AC54-CC0F77A0DE97}"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a:lstStyle/>
          <a:p>
            <a:fld id="{A7EF28C3-83EB-40E1-B05A-8669EBDE01AF}"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a:lstStyle/>
          <a:p>
            <a:endParaRPr lang="en-US" dirty="0" smtClean="0"/>
          </a:p>
          <a:p>
            <a:r>
              <a:rPr lang="en-US" dirty="0" smtClean="0"/>
              <a:t>Discussion Question: Ask the students to describe a market segment they are a part of for a specific product such as, athletic or fitness equipment or clothing.</a:t>
            </a:r>
          </a:p>
          <a:p>
            <a:endParaRPr lang="en-US" dirty="0" smtClean="0"/>
          </a:p>
          <a:p>
            <a:r>
              <a:rPr lang="en-US" dirty="0" smtClean="0"/>
              <a:t>The company must first decide </a:t>
            </a:r>
            <a:r>
              <a:rPr lang="en-US" i="1" dirty="0" smtClean="0"/>
              <a:t>whom</a:t>
            </a:r>
            <a:r>
              <a:rPr lang="en-US" dirty="0" smtClean="0"/>
              <a:t> it will serve. It does this by dividing the market into segments of customers (</a:t>
            </a:r>
            <a:r>
              <a:rPr lang="en-US" i="1" dirty="0" smtClean="0"/>
              <a:t>market segmentation</a:t>
            </a:r>
            <a:r>
              <a:rPr lang="en-US" dirty="0" smtClean="0"/>
              <a:t>) and selecting which segments it will go after (</a:t>
            </a:r>
            <a:r>
              <a:rPr lang="en-US" i="1" dirty="0" smtClean="0"/>
              <a:t>target marketing</a:t>
            </a:r>
            <a:r>
              <a:rPr lang="en-US" dirty="0" smtClean="0"/>
              <a:t>). Some people think of marketing management as finding as many customers as possible and increasing demand. But marketing managers know that they cannot serve all customers in every way. By trying to serve all customers, they may not serve any customers well. Instead, the company wants to select only customers that it can serve well and profitably.</a:t>
            </a:r>
          </a:p>
          <a:p>
            <a:endParaRPr lang="en-US" b="1" dirty="0" smtClean="0"/>
          </a:p>
          <a:p>
            <a:r>
              <a:rPr lang="en-US" dirty="0" smtClean="0"/>
              <a:t>Marketing managers must decide which customers they want to target and on the level, timing, and nature of their demand. Simply put, marketing management is </a:t>
            </a:r>
            <a:r>
              <a:rPr lang="en-US" i="1" dirty="0" smtClean="0"/>
              <a:t>customer management</a:t>
            </a:r>
            <a:r>
              <a:rPr lang="en-US" dirty="0" smtClean="0"/>
              <a:t> and </a:t>
            </a:r>
            <a:r>
              <a:rPr lang="en-US" i="1" dirty="0" smtClean="0"/>
              <a:t>demand management.</a:t>
            </a:r>
          </a:p>
          <a:p>
            <a:endParaRPr lang="en-US" i="1" dirty="0" smtClean="0"/>
          </a:p>
          <a:p>
            <a:endParaRPr lang="en-US" dirty="0" smtClean="0"/>
          </a:p>
          <a:p>
            <a:endParaRPr lang="en-US"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3890377E-60EF-4DB5-B748-02600AD354D8}" type="datetimeFigureOut">
              <a:rPr lang="tr-TR" smtClean="0"/>
              <a:t>08.10.2018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382491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890377E-60EF-4DB5-B748-02600AD354D8}" type="datetimeFigureOut">
              <a:rPr lang="tr-TR" smtClean="0"/>
              <a:t>08.10.2018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128114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890377E-60EF-4DB5-B748-02600AD354D8}" type="datetimeFigureOut">
              <a:rPr lang="tr-TR" smtClean="0"/>
              <a:t>08.10.2018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762445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539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5240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extLst>
      <p:ext uri="{BB962C8B-B14F-4D97-AF65-F5344CB8AC3E}">
        <p14:creationId xmlns:p14="http://schemas.microsoft.com/office/powerpoint/2010/main" val="61770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890377E-60EF-4DB5-B748-02600AD354D8}" type="datetimeFigureOut">
              <a:rPr lang="tr-TR" smtClean="0"/>
              <a:t>08.10.2018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365067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0377E-60EF-4DB5-B748-02600AD354D8}" type="datetimeFigureOut">
              <a:rPr lang="tr-TR" smtClean="0"/>
              <a:t>08.10.2018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110759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3890377E-60EF-4DB5-B748-02600AD354D8}" type="datetimeFigureOut">
              <a:rPr lang="tr-TR" smtClean="0"/>
              <a:t>08.10.2018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180822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3890377E-60EF-4DB5-B748-02600AD354D8}" type="datetimeFigureOut">
              <a:rPr lang="tr-TR" smtClean="0"/>
              <a:t>08.10.2018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168679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3890377E-60EF-4DB5-B748-02600AD354D8}" type="datetimeFigureOut">
              <a:rPr lang="tr-TR" smtClean="0"/>
              <a:t>08.10.2018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22909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0377E-60EF-4DB5-B748-02600AD354D8}" type="datetimeFigureOut">
              <a:rPr lang="tr-TR" smtClean="0"/>
              <a:t>08.10.2018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3431508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0377E-60EF-4DB5-B748-02600AD354D8}" type="datetimeFigureOut">
              <a:rPr lang="tr-TR" smtClean="0"/>
              <a:t>08.10.2018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265095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0377E-60EF-4DB5-B748-02600AD354D8}" type="datetimeFigureOut">
              <a:rPr lang="tr-TR" smtClean="0"/>
              <a:t>08.10.2018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125388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0377E-60EF-4DB5-B748-02600AD354D8}" type="datetimeFigureOut">
              <a:rPr lang="tr-TR" smtClean="0"/>
              <a:t>08.10.2018</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B8EFC-19B0-47EE-A43F-8D0E77131261}" type="slidenum">
              <a:rPr lang="tr-TR" smtClean="0"/>
              <a:t>‹#›</a:t>
            </a:fld>
            <a:endParaRPr lang="tr-TR"/>
          </a:p>
        </p:txBody>
      </p:sp>
    </p:spTree>
    <p:extLst>
      <p:ext uri="{BB962C8B-B14F-4D97-AF65-F5344CB8AC3E}">
        <p14:creationId xmlns:p14="http://schemas.microsoft.com/office/powerpoint/2010/main" val="3920907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ama.org/AboutAMA/Pages/Definition-of-Marketing.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gizemari@cag.edu.tr"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RM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9841"/>
            <a:ext cx="6428248" cy="44997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2775" y="4869160"/>
            <a:ext cx="7772400" cy="1470025"/>
          </a:xfrm>
        </p:spPr>
        <p:txBody>
          <a:bodyPr>
            <a:normAutofit fontScale="90000"/>
          </a:bodyPr>
          <a:lstStyle/>
          <a:p>
            <a:r>
              <a:rPr lang="tr-TR" dirty="0" smtClean="0">
                <a:latin typeface="Times New Roman" panose="02020603050405020304" pitchFamily="18" charset="0"/>
                <a:cs typeface="Times New Roman" panose="02020603050405020304" pitchFamily="18" charset="0"/>
              </a:rPr>
              <a:t>RELATIONSHIP MARKETING </a:t>
            </a:r>
            <a:br>
              <a:rPr lang="tr-TR" dirty="0" smtClean="0">
                <a:latin typeface="Times New Roman" panose="02020603050405020304" pitchFamily="18" charset="0"/>
                <a:cs typeface="Times New Roman" panose="02020603050405020304" pitchFamily="18" charset="0"/>
              </a:rPr>
            </a:br>
            <a:r>
              <a:rPr lang="tr-TR" dirty="0" smtClean="0">
                <a:latin typeface="Times New Roman" panose="02020603050405020304" pitchFamily="18" charset="0"/>
                <a:cs typeface="Times New Roman" panose="02020603050405020304" pitchFamily="18" charset="0"/>
              </a:rPr>
              <a:t>John EGAN  -  Fourt Edition</a:t>
            </a:r>
            <a:br>
              <a:rPr lang="tr-TR" dirty="0" smtClean="0">
                <a:latin typeface="Times New Roman" panose="02020603050405020304" pitchFamily="18" charset="0"/>
                <a:cs typeface="Times New Roman" panose="02020603050405020304" pitchFamily="18" charset="0"/>
              </a:rPr>
            </a:br>
            <a:r>
              <a:rPr lang="tr-TR" dirty="0" smtClean="0">
                <a:latin typeface="Times New Roman" panose="02020603050405020304" pitchFamily="18" charset="0"/>
                <a:cs typeface="Times New Roman" panose="02020603050405020304" pitchFamily="18" charset="0"/>
              </a:rPr>
              <a:t>PEARSON</a:t>
            </a:r>
            <a:endParaRPr lang="tr-TR" dirty="0">
              <a:latin typeface="Times New Roman" panose="02020603050405020304" pitchFamily="18" charset="0"/>
              <a:cs typeface="Times New Roman" panose="02020603050405020304" pitchFamily="18" charset="0"/>
            </a:endParaRPr>
          </a:p>
        </p:txBody>
      </p:sp>
      <p:sp>
        <p:nvSpPr>
          <p:cNvPr id="6" name="AutoShape 8" descr="CRM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10" descr="CRM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Rectangle 7"/>
          <p:cNvSpPr/>
          <p:nvPr/>
        </p:nvSpPr>
        <p:spPr>
          <a:xfrm>
            <a:off x="2444088" y="4361215"/>
            <a:ext cx="4144135" cy="276999"/>
          </a:xfrm>
          <a:prstGeom prst="rect">
            <a:avLst/>
          </a:prstGeom>
        </p:spPr>
        <p:txBody>
          <a:bodyPr wrap="square">
            <a:spAutoFit/>
          </a:bodyPr>
          <a:lstStyle/>
          <a:p>
            <a:r>
              <a:rPr lang="tr-TR" sz="1200" dirty="0" smtClean="0">
                <a:latin typeface="Times New Roman" panose="02020603050405020304" pitchFamily="18" charset="0"/>
                <a:cs typeface="Times New Roman" panose="02020603050405020304" pitchFamily="18" charset="0"/>
              </a:rPr>
              <a:t>https://results-software.com/tag/crm-for-small-business/</a:t>
            </a: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749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284984"/>
            <a:ext cx="3203848" cy="289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273224" y="260648"/>
            <a:ext cx="8229600" cy="571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sz="2400" dirty="0" smtClean="0"/>
          </a:p>
          <a:p>
            <a:pPr marL="0" indent="0">
              <a:buNone/>
            </a:pPr>
            <a:r>
              <a:rPr lang="tr-TR" sz="2400" b="1" dirty="0" smtClean="0">
                <a:latin typeface="Andalus" panose="02020603050405020304" pitchFamily="18" charset="-78"/>
                <a:cs typeface="Andalus" panose="02020603050405020304" pitchFamily="18" charset="-78"/>
              </a:rPr>
              <a:t> </a:t>
            </a:r>
            <a:r>
              <a:rPr lang="tr-TR" sz="2400" b="1" u="sng" dirty="0" smtClean="0">
                <a:latin typeface="Andalus" panose="02020603050405020304" pitchFamily="18" charset="-78"/>
                <a:cs typeface="Andalus" panose="02020603050405020304" pitchFamily="18" charset="-78"/>
              </a:rPr>
              <a:t>The rules:</a:t>
            </a:r>
          </a:p>
          <a:p>
            <a:r>
              <a:rPr lang="tr-TR" sz="2400" b="1" dirty="0" smtClean="0">
                <a:latin typeface="Andalus" panose="02020603050405020304" pitchFamily="18" charset="-78"/>
                <a:cs typeface="Andalus" panose="02020603050405020304" pitchFamily="18" charset="-78"/>
              </a:rPr>
              <a:t>Put  </a:t>
            </a:r>
            <a:r>
              <a:rPr lang="tr-TR" sz="2400" b="1" dirty="0" smtClean="0">
                <a:latin typeface="Andalus" panose="02020603050405020304" pitchFamily="18" charset="-78"/>
                <a:cs typeface="Andalus" panose="02020603050405020304" pitchFamily="18" charset="-78"/>
              </a:rPr>
              <a:t>your  buyer  first  then  make  your number, every  year.</a:t>
            </a:r>
          </a:p>
          <a:p>
            <a:r>
              <a:rPr lang="en-US" sz="2400" dirty="0" smtClean="0">
                <a:latin typeface="Andalus" panose="02020603050405020304" pitchFamily="18" charset="-78"/>
                <a:cs typeface="Andalus" panose="02020603050405020304" pitchFamily="18" charset="-78"/>
              </a:rPr>
              <a:t>Companies can</a:t>
            </a:r>
            <a:r>
              <a:rPr lang="tr-TR" sz="2400" dirty="0" smtClean="0">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rPr>
              <a:t>develop relationships to customize the shopping experience, </a:t>
            </a:r>
            <a:r>
              <a:rPr lang="tr-TR" sz="2400" dirty="0" smtClean="0">
                <a:latin typeface="Andalus" panose="02020603050405020304" pitchFamily="18" charset="-78"/>
                <a:cs typeface="Andalus" panose="02020603050405020304" pitchFamily="18" charset="-78"/>
              </a:rPr>
              <a:t> </a:t>
            </a:r>
          </a:p>
          <a:p>
            <a:r>
              <a:rPr lang="tr-TR" sz="2400" dirty="0">
                <a:latin typeface="Andalus" panose="02020603050405020304" pitchFamily="18" charset="-78"/>
                <a:cs typeface="Andalus" panose="02020603050405020304" pitchFamily="18" charset="-78"/>
              </a:rPr>
              <a:t>P</a:t>
            </a:r>
            <a:r>
              <a:rPr lang="en-US" sz="2400" dirty="0" err="1" smtClean="0">
                <a:latin typeface="Andalus" panose="02020603050405020304" pitchFamily="18" charset="-78"/>
                <a:cs typeface="Andalus" panose="02020603050405020304" pitchFamily="18" charset="-78"/>
              </a:rPr>
              <a:t>redict</a:t>
            </a:r>
            <a:r>
              <a:rPr lang="en-US" sz="2400" dirty="0" smtClean="0">
                <a:latin typeface="Andalus" panose="02020603050405020304" pitchFamily="18" charset="-78"/>
                <a:cs typeface="Andalus" panose="02020603050405020304" pitchFamily="18" charset="-78"/>
              </a:rPr>
              <a:t> online buying patterns</a:t>
            </a:r>
            <a:r>
              <a:rPr lang="tr-TR" sz="2400" dirty="0" smtClean="0">
                <a:latin typeface="Andalus" panose="02020603050405020304" pitchFamily="18" charset="-78"/>
                <a:cs typeface="Andalus" panose="02020603050405020304" pitchFamily="18" charset="-78"/>
              </a:rPr>
              <a:t> better</a:t>
            </a:r>
            <a:r>
              <a:rPr lang="en-US" sz="2400" dirty="0" smtClean="0">
                <a:latin typeface="Andalus" panose="02020603050405020304" pitchFamily="18" charset="-78"/>
                <a:cs typeface="Andalus" panose="02020603050405020304" pitchFamily="18" charset="-78"/>
              </a:rPr>
              <a:t>,</a:t>
            </a:r>
            <a:endParaRPr lang="tr-TR" sz="2400" dirty="0" smtClean="0">
              <a:latin typeface="Andalus" panose="02020603050405020304" pitchFamily="18" charset="-78"/>
              <a:cs typeface="Andalus" panose="02020603050405020304" pitchFamily="18" charset="-78"/>
            </a:endParaRPr>
          </a:p>
          <a:p>
            <a:r>
              <a:rPr lang="tr-TR" sz="2400" dirty="0" smtClean="0">
                <a:latin typeface="Andalus" panose="02020603050405020304" pitchFamily="18" charset="-78"/>
                <a:cs typeface="Andalus" panose="02020603050405020304" pitchFamily="18" charset="-78"/>
              </a:rPr>
              <a:t>E</a:t>
            </a:r>
            <a:r>
              <a:rPr lang="en-US" sz="2400" dirty="0" err="1" smtClean="0">
                <a:latin typeface="Andalus" panose="02020603050405020304" pitchFamily="18" charset="-78"/>
                <a:cs typeface="Andalus" panose="02020603050405020304" pitchFamily="18" charset="-78"/>
              </a:rPr>
              <a:t>ntice</a:t>
            </a:r>
            <a:r>
              <a:rPr lang="en-US" sz="2400" dirty="0" smtClean="0">
                <a:latin typeface="Andalus" panose="02020603050405020304" pitchFamily="18" charset="-78"/>
                <a:cs typeface="Andalus" panose="02020603050405020304" pitchFamily="18" charset="-78"/>
              </a:rPr>
              <a:t> customers with special offers or services</a:t>
            </a:r>
            <a:endParaRPr lang="tr-TR" sz="2400" dirty="0" smtClean="0">
              <a:latin typeface="Andalus" panose="02020603050405020304" pitchFamily="18" charset="-78"/>
              <a:cs typeface="Andalus" panose="02020603050405020304" pitchFamily="18" charset="-78"/>
            </a:endParaRPr>
          </a:p>
          <a:p>
            <a:r>
              <a:rPr lang="tr-TR" sz="2400" dirty="0">
                <a:latin typeface="Andalus" panose="02020603050405020304" pitchFamily="18" charset="-78"/>
                <a:cs typeface="Andalus" panose="02020603050405020304" pitchFamily="18" charset="-78"/>
              </a:rPr>
              <a:t>E</a:t>
            </a:r>
            <a:r>
              <a:rPr lang="en-US" sz="2400" dirty="0" smtClean="0">
                <a:latin typeface="Andalus" panose="02020603050405020304" pitchFamily="18" charset="-78"/>
                <a:cs typeface="Andalus" panose="02020603050405020304" pitchFamily="18" charset="-78"/>
              </a:rPr>
              <a:t>valuate the </a:t>
            </a:r>
            <a:r>
              <a:rPr lang="en-US" sz="2400" u="sng" dirty="0" smtClean="0">
                <a:latin typeface="Andalus" panose="02020603050405020304" pitchFamily="18" charset="-78"/>
                <a:cs typeface="Andalus" panose="02020603050405020304" pitchFamily="18" charset="-78"/>
              </a:rPr>
              <a:t>economic advantage of each customer</a:t>
            </a:r>
            <a:r>
              <a:rPr lang="en-US" sz="2400" dirty="0" smtClean="0">
                <a:latin typeface="Andalus" panose="02020603050405020304" pitchFamily="18" charset="-78"/>
                <a:cs typeface="Andalus" panose="02020603050405020304" pitchFamily="18" charset="-78"/>
              </a:rPr>
              <a:t>, and</a:t>
            </a:r>
            <a:endParaRPr lang="tr-TR" sz="2400" dirty="0" smtClean="0">
              <a:latin typeface="Andalus" panose="02020603050405020304" pitchFamily="18" charset="-78"/>
              <a:cs typeface="Andalus" panose="02020603050405020304" pitchFamily="18" charset="-78"/>
            </a:endParaRPr>
          </a:p>
          <a:p>
            <a:r>
              <a:rPr lang="tr-TR" sz="2400" dirty="0">
                <a:latin typeface="Andalus" panose="02020603050405020304" pitchFamily="18" charset="-78"/>
                <a:cs typeface="Andalus" panose="02020603050405020304" pitchFamily="18" charset="-78"/>
              </a:rPr>
              <a:t>B</a:t>
            </a:r>
            <a:r>
              <a:rPr lang="en-US" sz="2400" dirty="0" err="1" smtClean="0">
                <a:latin typeface="Andalus" panose="02020603050405020304" pitchFamily="18" charset="-78"/>
                <a:cs typeface="Andalus" panose="02020603050405020304" pitchFamily="18" charset="-78"/>
              </a:rPr>
              <a:t>uild</a:t>
            </a:r>
            <a:r>
              <a:rPr lang="en-US" sz="2400" dirty="0" smtClean="0">
                <a:latin typeface="Andalus" panose="02020603050405020304" pitchFamily="18" charset="-78"/>
                <a:cs typeface="Andalus" panose="02020603050405020304" pitchFamily="18" charset="-78"/>
              </a:rPr>
              <a:t> long-term</a:t>
            </a:r>
            <a:r>
              <a:rPr lang="tr-TR" sz="2400" dirty="0" smtClean="0">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rPr>
              <a:t>beneficial relationships</a:t>
            </a:r>
            <a:r>
              <a:rPr lang="en-US" dirty="0" smtClean="0">
                <a:latin typeface="Andalus" panose="02020603050405020304" pitchFamily="18" charset="-78"/>
                <a:cs typeface="Andalus" panose="02020603050405020304" pitchFamily="18" charset="-78"/>
              </a:rPr>
              <a:t>.</a:t>
            </a:r>
            <a:endParaRPr lang="tr-TR" dirty="0" smtClean="0">
              <a:latin typeface="Andalus" panose="02020603050405020304" pitchFamily="18" charset="-78"/>
              <a:cs typeface="Andalus" panose="02020603050405020304" pitchFamily="18" charset="-78"/>
            </a:endParaRPr>
          </a:p>
          <a:p>
            <a:r>
              <a:rPr lang="tr-TR" dirty="0" smtClean="0">
                <a:latin typeface="Andalus" panose="02020603050405020304" pitchFamily="18" charset="-78"/>
                <a:cs typeface="Andalus" panose="02020603050405020304" pitchFamily="18" charset="-78"/>
              </a:rPr>
              <a:t>Grow sales by building</a:t>
            </a:r>
          </a:p>
          <a:p>
            <a:pPr marL="0" indent="0">
              <a:buFont typeface="Arial" panose="020B0604020202020204" pitchFamily="34" charset="0"/>
              <a:buNone/>
            </a:pPr>
            <a:r>
              <a:rPr lang="tr-TR" dirty="0" smtClean="0">
                <a:latin typeface="Andalus" panose="02020603050405020304" pitchFamily="18" charset="-78"/>
                <a:cs typeface="Andalus" panose="02020603050405020304" pitchFamily="18" charset="-78"/>
              </a:rPr>
              <a:t> trusted  relationships</a:t>
            </a:r>
            <a:r>
              <a:rPr lang="tr-TR" dirty="0" smtClean="0"/>
              <a:t>.</a:t>
            </a:r>
          </a:p>
        </p:txBody>
      </p:sp>
    </p:spTree>
    <p:extLst>
      <p:ext uri="{BB962C8B-B14F-4D97-AF65-F5344CB8AC3E}">
        <p14:creationId xmlns:p14="http://schemas.microsoft.com/office/powerpoint/2010/main" val="3006256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715962"/>
          </a:xfrm>
        </p:spPr>
        <p:txBody>
          <a:bodyPr>
            <a:normAutofit fontScale="90000"/>
          </a:bodyPr>
          <a:lstStyle/>
          <a:p>
            <a:pPr algn="l"/>
            <a:r>
              <a:rPr lang="tr-TR" b="1" u="sng" dirty="0" err="1" smtClean="0">
                <a:latin typeface="Times New Roman" panose="02020603050405020304" pitchFamily="18" charset="0"/>
                <a:cs typeface="Times New Roman" panose="02020603050405020304" pitchFamily="18" charset="0"/>
              </a:rPr>
              <a:t>For</a:t>
            </a:r>
            <a:r>
              <a:rPr lang="tr-TR" b="1" u="sng" dirty="0" smtClean="0">
                <a:latin typeface="Times New Roman" panose="02020603050405020304" pitchFamily="18" charset="0"/>
                <a:cs typeface="Times New Roman" panose="02020603050405020304" pitchFamily="18" charset="0"/>
              </a:rPr>
              <a:t> </a:t>
            </a:r>
            <a:r>
              <a:rPr lang="tr-TR" b="1" u="sng" dirty="0" err="1" smtClean="0">
                <a:latin typeface="Times New Roman" panose="02020603050405020304" pitchFamily="18" charset="0"/>
                <a:cs typeface="Times New Roman" panose="02020603050405020304" pitchFamily="18" charset="0"/>
              </a:rPr>
              <a:t>more</a:t>
            </a:r>
            <a:r>
              <a:rPr lang="tr-TR" b="1" u="sng" dirty="0" smtClean="0">
                <a:latin typeface="Times New Roman" panose="02020603050405020304" pitchFamily="18" charset="0"/>
                <a:cs typeface="Times New Roman" panose="02020603050405020304" pitchFamily="18" charset="0"/>
              </a:rPr>
              <a:t> </a:t>
            </a:r>
            <a:r>
              <a:rPr lang="tr-TR" b="1" u="sng" dirty="0" err="1" smtClean="0">
                <a:latin typeface="Times New Roman" panose="02020603050405020304" pitchFamily="18" charset="0"/>
                <a:cs typeface="Times New Roman" panose="02020603050405020304" pitchFamily="18" charset="0"/>
              </a:rPr>
              <a:t>sales</a:t>
            </a:r>
            <a:r>
              <a:rPr lang="tr-TR" b="1" u="sng" dirty="0" smtClean="0">
                <a:latin typeface="Times New Roman" panose="02020603050405020304" pitchFamily="18" charset="0"/>
                <a:cs typeface="Times New Roman" panose="02020603050405020304" pitchFamily="18" charset="0"/>
              </a:rPr>
              <a:t>;</a:t>
            </a:r>
            <a:endParaRPr lang="en-US" b="1" u="sng"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07504" y="1052736"/>
            <a:ext cx="9144000" cy="6019800"/>
          </a:xfrm>
        </p:spPr>
        <p:txBody>
          <a:bodyPr/>
          <a:lstStyle/>
          <a:p>
            <a:r>
              <a:rPr lang="tr-TR" sz="2800" dirty="0" err="1" smtClean="0">
                <a:latin typeface="Andalus" panose="02020603050405020304" pitchFamily="18" charset="-78"/>
                <a:cs typeface="Andalus" panose="02020603050405020304" pitchFamily="18" charset="-78"/>
              </a:rPr>
              <a:t>Find</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out</a:t>
            </a:r>
            <a:r>
              <a:rPr lang="tr-TR" sz="2800" dirty="0" smtClean="0">
                <a:latin typeface="Andalus" panose="02020603050405020304" pitchFamily="18" charset="-78"/>
                <a:cs typeface="Andalus" panose="02020603050405020304" pitchFamily="18" charset="-78"/>
              </a:rPr>
              <a:t> how </a:t>
            </a:r>
            <a:r>
              <a:rPr lang="tr-TR" sz="2800" dirty="0" err="1" smtClean="0">
                <a:latin typeface="Andalus" panose="02020603050405020304" pitchFamily="18" charset="-78"/>
                <a:cs typeface="Andalus" panose="02020603050405020304" pitchFamily="18" charset="-78"/>
              </a:rPr>
              <a:t>to</a:t>
            </a:r>
            <a:r>
              <a:rPr lang="tr-TR" sz="2800"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develop</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trusting</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relationships</a:t>
            </a:r>
            <a:r>
              <a:rPr lang="tr-TR" sz="2800" b="1" u="sng"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with</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your</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clients</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and</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customers</a:t>
            </a:r>
            <a:r>
              <a:rPr lang="tr-TR" sz="2800" dirty="0" smtClean="0">
                <a:latin typeface="Andalus" panose="02020603050405020304" pitchFamily="18" charset="-78"/>
                <a:cs typeface="Andalus" panose="02020603050405020304" pitchFamily="18" charset="-78"/>
              </a:rPr>
              <a:t>.</a:t>
            </a:r>
          </a:p>
          <a:p>
            <a:r>
              <a:rPr lang="tr-TR" sz="2800" dirty="0" err="1" smtClean="0">
                <a:latin typeface="Andalus" panose="02020603050405020304" pitchFamily="18" charset="-78"/>
                <a:cs typeface="Andalus" panose="02020603050405020304" pitchFamily="18" charset="-78"/>
              </a:rPr>
              <a:t>Learn</a:t>
            </a:r>
            <a:r>
              <a:rPr lang="tr-TR" sz="2800" dirty="0" smtClean="0">
                <a:latin typeface="Andalus" panose="02020603050405020304" pitchFamily="18" charset="-78"/>
                <a:cs typeface="Andalus" panose="02020603050405020304" pitchFamily="18" charset="-78"/>
              </a:rPr>
              <a:t> how </a:t>
            </a:r>
            <a:r>
              <a:rPr lang="tr-TR" sz="2800" dirty="0" err="1" smtClean="0">
                <a:latin typeface="Andalus" panose="02020603050405020304" pitchFamily="18" charset="-78"/>
                <a:cs typeface="Andalus" panose="02020603050405020304" pitchFamily="18" charset="-78"/>
              </a:rPr>
              <a:t>to</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scope</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out</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and</a:t>
            </a:r>
            <a:r>
              <a:rPr lang="tr-TR" sz="2800"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meet</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their</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needs</a:t>
            </a:r>
            <a:endParaRPr lang="tr-TR" sz="2800" b="1" u="sng" dirty="0" smtClean="0">
              <a:latin typeface="Andalus" panose="02020603050405020304" pitchFamily="18" charset="-78"/>
              <a:cs typeface="Andalus" panose="02020603050405020304" pitchFamily="18" charset="-78"/>
            </a:endParaRPr>
          </a:p>
          <a:p>
            <a:r>
              <a:rPr lang="tr-TR" sz="2800" dirty="0" err="1" smtClean="0">
                <a:latin typeface="Andalus" panose="02020603050405020304" pitchFamily="18" charset="-78"/>
                <a:cs typeface="Andalus" panose="02020603050405020304" pitchFamily="18" charset="-78"/>
              </a:rPr>
              <a:t>Discover</a:t>
            </a:r>
            <a:r>
              <a:rPr lang="tr-TR" sz="2800" dirty="0" smtClean="0">
                <a:latin typeface="Andalus" panose="02020603050405020304" pitchFamily="18" charset="-78"/>
                <a:cs typeface="Andalus" panose="02020603050405020304" pitchFamily="18" charset="-78"/>
              </a:rPr>
              <a:t> how </a:t>
            </a:r>
            <a:r>
              <a:rPr lang="tr-TR" sz="2800" dirty="0" err="1" smtClean="0">
                <a:latin typeface="Andalus" panose="02020603050405020304" pitchFamily="18" charset="-78"/>
                <a:cs typeface="Andalus" panose="02020603050405020304" pitchFamily="18" charset="-78"/>
              </a:rPr>
              <a:t>to</a:t>
            </a:r>
            <a:r>
              <a:rPr lang="tr-TR" sz="2800" dirty="0" smtClean="0">
                <a:latin typeface="Andalus" panose="02020603050405020304" pitchFamily="18" charset="-78"/>
                <a:cs typeface="Andalus" panose="02020603050405020304" pitchFamily="18" charset="-78"/>
              </a:rPr>
              <a:t> </a:t>
            </a:r>
            <a:r>
              <a:rPr lang="tr-TR" sz="2800" b="1" u="sng" dirty="0" smtClean="0">
                <a:latin typeface="Andalus" panose="02020603050405020304" pitchFamily="18" charset="-78"/>
                <a:cs typeface="Andalus" panose="02020603050405020304" pitchFamily="18" charset="-78"/>
              </a:rPr>
              <a:t>be </a:t>
            </a:r>
            <a:r>
              <a:rPr lang="tr-TR" sz="2800" b="1" u="sng" dirty="0" err="1" smtClean="0">
                <a:latin typeface="Andalus" panose="02020603050405020304" pitchFamily="18" charset="-78"/>
                <a:cs typeface="Andalus" panose="02020603050405020304" pitchFamily="18" charset="-78"/>
              </a:rPr>
              <a:t>the</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person</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your</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buyer</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calls</a:t>
            </a:r>
            <a:r>
              <a:rPr lang="tr-TR" sz="2800" b="1"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when</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they</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need</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someone</a:t>
            </a:r>
            <a:r>
              <a:rPr lang="tr-TR" sz="2800" dirty="0" smtClean="0">
                <a:latin typeface="Andalus" panose="02020603050405020304" pitchFamily="18" charset="-78"/>
                <a:cs typeface="Andalus" panose="02020603050405020304" pitchFamily="18" charset="-78"/>
              </a:rPr>
              <a:t>.</a:t>
            </a:r>
          </a:p>
          <a:p>
            <a:r>
              <a:rPr lang="tr-TR" sz="2800" dirty="0" err="1" smtClean="0">
                <a:latin typeface="Andalus" panose="02020603050405020304" pitchFamily="18" charset="-78"/>
                <a:cs typeface="Andalus" panose="02020603050405020304" pitchFamily="18" charset="-78"/>
              </a:rPr>
              <a:t>Create</a:t>
            </a:r>
            <a:r>
              <a:rPr lang="tr-TR" sz="2800" dirty="0" smtClean="0">
                <a:latin typeface="Andalus" panose="02020603050405020304" pitchFamily="18" charset="-78"/>
                <a:cs typeface="Andalus" panose="02020603050405020304" pitchFamily="18" charset="-78"/>
              </a:rPr>
              <a:t> a </a:t>
            </a:r>
            <a:r>
              <a:rPr lang="tr-TR" sz="2800" b="1" u="sng" dirty="0" err="1" smtClean="0">
                <a:latin typeface="Andalus" panose="02020603050405020304" pitchFamily="18" charset="-78"/>
                <a:cs typeface="Andalus" panose="02020603050405020304" pitchFamily="18" charset="-78"/>
              </a:rPr>
              <a:t>great</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value</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for</a:t>
            </a:r>
            <a:r>
              <a:rPr lang="tr-TR" sz="2800" b="1" u="sng"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your</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customers</a:t>
            </a:r>
            <a:r>
              <a:rPr lang="tr-TR" sz="2800" dirty="0" smtClean="0">
                <a:latin typeface="Andalus" panose="02020603050405020304" pitchFamily="18" charset="-78"/>
                <a:cs typeface="Andalus" panose="02020603050405020304" pitchFamily="18" charset="-78"/>
              </a:rPr>
              <a:t>…</a:t>
            </a:r>
          </a:p>
          <a:p>
            <a:r>
              <a:rPr lang="tr-TR" sz="2800" dirty="0" err="1">
                <a:latin typeface="Andalus" panose="02020603050405020304" pitchFamily="18" charset="-78"/>
                <a:cs typeface="Andalus" panose="02020603050405020304" pitchFamily="18" charset="-78"/>
              </a:rPr>
              <a:t>I</a:t>
            </a:r>
            <a:r>
              <a:rPr lang="tr-TR" sz="2800" dirty="0" err="1" smtClean="0">
                <a:latin typeface="Andalus" panose="02020603050405020304" pitchFamily="18" charset="-78"/>
                <a:cs typeface="Andalus" panose="02020603050405020304" pitchFamily="18" charset="-78"/>
              </a:rPr>
              <a:t>dentify</a:t>
            </a:r>
            <a:r>
              <a:rPr lang="tr-TR" sz="2800"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most</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profitable</a:t>
            </a:r>
            <a:r>
              <a:rPr lang="tr-TR" sz="2800" b="1" u="sng"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customers</a:t>
            </a:r>
            <a:r>
              <a:rPr lang="tr-TR" sz="2800" dirty="0" smtClean="0">
                <a:latin typeface="Andalus" panose="02020603050405020304" pitchFamily="18" charset="-78"/>
                <a:cs typeface="Andalus" panose="02020603050405020304" pitchFamily="18" charset="-78"/>
              </a:rPr>
              <a:t>.</a:t>
            </a:r>
          </a:p>
          <a:p>
            <a:r>
              <a:rPr lang="tr-TR" sz="2800" dirty="0" err="1" smtClean="0">
                <a:latin typeface="Andalus" panose="02020603050405020304" pitchFamily="18" charset="-78"/>
                <a:cs typeface="Andalus" panose="02020603050405020304" pitchFamily="18" charset="-78"/>
              </a:rPr>
              <a:t>Use</a:t>
            </a:r>
            <a:r>
              <a:rPr lang="tr-TR" sz="2800" dirty="0" smtClean="0">
                <a:latin typeface="Andalus" panose="02020603050405020304" pitchFamily="18" charset="-78"/>
                <a:cs typeface="Andalus" panose="02020603050405020304" pitchFamily="18" charset="-78"/>
              </a:rPr>
              <a:t> </a:t>
            </a:r>
            <a:r>
              <a:rPr lang="tr-TR" sz="2800" u="sng" dirty="0" err="1" smtClean="0">
                <a:latin typeface="Andalus" panose="02020603050405020304" pitchFamily="18" charset="-78"/>
                <a:cs typeface="Andalus" panose="02020603050405020304" pitchFamily="18" charset="-78"/>
              </a:rPr>
              <a:t>powerful</a:t>
            </a:r>
            <a:r>
              <a:rPr lang="tr-TR" sz="2800"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communication</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tactics</a:t>
            </a:r>
            <a:r>
              <a:rPr lang="tr-TR" sz="2800" b="1" u="sng"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to</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influence</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customer’s</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behavior</a:t>
            </a:r>
            <a:r>
              <a:rPr lang="tr-TR" sz="2800" dirty="0" smtClean="0">
                <a:latin typeface="Andalus" panose="02020603050405020304" pitchFamily="18" charset="-78"/>
                <a:cs typeface="Andalus" panose="02020603050405020304" pitchFamily="18" charset="-78"/>
              </a:rPr>
              <a:t>.</a:t>
            </a:r>
          </a:p>
          <a:p>
            <a:r>
              <a:rPr lang="tr-TR" sz="2800" dirty="0" err="1" smtClean="0">
                <a:latin typeface="Andalus" panose="02020603050405020304" pitchFamily="18" charset="-78"/>
                <a:cs typeface="Andalus" panose="02020603050405020304" pitchFamily="18" charset="-78"/>
              </a:rPr>
              <a:t>Develop</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successful</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products</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and</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services</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with</a:t>
            </a:r>
            <a:r>
              <a:rPr lang="tr-TR" sz="2800"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customer’s</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help</a:t>
            </a:r>
            <a:r>
              <a:rPr lang="tr-TR" sz="2800" b="1" u="sng" dirty="0" smtClean="0">
                <a:latin typeface="Andalus" panose="02020603050405020304" pitchFamily="18" charset="-78"/>
                <a:cs typeface="Andalus" panose="02020603050405020304" pitchFamily="18" charset="-78"/>
              </a:rPr>
              <a:t> </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Customer’s</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engagement</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feedbacks</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etc</a:t>
            </a:r>
            <a:r>
              <a:rPr lang="tr-TR" sz="2800" dirty="0" smtClean="0">
                <a:latin typeface="Andalus" panose="02020603050405020304" pitchFamily="18" charset="-78"/>
                <a:cs typeface="Andalus" panose="02020603050405020304" pitchFamily="18" charset="-78"/>
              </a:rPr>
              <a:t>.)</a:t>
            </a:r>
          </a:p>
          <a:p>
            <a:endParaRPr lang="en-US"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12347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Learn...</a:t>
            </a:r>
            <a:endParaRPr lang="en-US" dirty="0"/>
          </a:p>
        </p:txBody>
      </p:sp>
      <p:sp>
        <p:nvSpPr>
          <p:cNvPr id="3" name="Content Placeholder 2"/>
          <p:cNvSpPr>
            <a:spLocks noGrp="1"/>
          </p:cNvSpPr>
          <p:nvPr>
            <p:ph idx="1"/>
          </p:nvPr>
        </p:nvSpPr>
        <p:spPr/>
        <p:txBody>
          <a:bodyPr/>
          <a:lstStyle/>
          <a:p>
            <a:r>
              <a:rPr lang="tr-TR" dirty="0" smtClean="0"/>
              <a:t>Value</a:t>
            </a:r>
          </a:p>
          <a:p>
            <a:r>
              <a:rPr lang="tr-TR" dirty="0" smtClean="0"/>
              <a:t>Profitable</a:t>
            </a:r>
          </a:p>
          <a:p>
            <a:r>
              <a:rPr lang="tr-TR" dirty="0" smtClean="0"/>
              <a:t>Communication</a:t>
            </a:r>
          </a:p>
          <a:p>
            <a:r>
              <a:rPr lang="tr-TR" dirty="0"/>
              <a:t>T</a:t>
            </a:r>
            <a:r>
              <a:rPr lang="tr-TR" dirty="0" smtClean="0"/>
              <a:t>rusted relationship</a:t>
            </a:r>
          </a:p>
          <a:p>
            <a:r>
              <a:rPr lang="tr-TR" dirty="0" smtClean="0"/>
              <a:t>Discover the needs</a:t>
            </a:r>
          </a:p>
          <a:p>
            <a:r>
              <a:rPr lang="tr-TR" dirty="0" smtClean="0"/>
              <a:t>Customer’s help</a:t>
            </a:r>
          </a:p>
          <a:p>
            <a:endParaRPr lang="tr-TR" dirty="0" smtClean="0"/>
          </a:p>
        </p:txBody>
      </p:sp>
    </p:spTree>
    <p:extLst>
      <p:ext uri="{BB962C8B-B14F-4D97-AF65-F5344CB8AC3E}">
        <p14:creationId xmlns:p14="http://schemas.microsoft.com/office/powerpoint/2010/main" val="410020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m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3986" y="0"/>
            <a:ext cx="3730014" cy="2664296"/>
          </a:xfrm>
          <a:prstGeom prst="rect">
            <a:avLst/>
          </a:prstGeom>
          <a:noFill/>
          <a:extLst>
            <a:ext uri="{909E8E84-426E-40DD-AFC4-6F175D3DCCD1}">
              <a14:hiddenFill xmlns:a14="http://schemas.microsoft.com/office/drawing/2010/main">
                <a:solidFill>
                  <a:srgbClr val="FFFFFF"/>
                </a:solidFill>
              </a14:hiddenFill>
            </a:ext>
          </a:extLst>
        </p:spPr>
      </p:pic>
      <p:sp>
        <p:nvSpPr>
          <p:cNvPr id="25601" name="Rectangle 2"/>
          <p:cNvSpPr>
            <a:spLocks noGrp="1"/>
          </p:cNvSpPr>
          <p:nvPr>
            <p:ph type="title"/>
          </p:nvPr>
        </p:nvSpPr>
        <p:spPr>
          <a:xfrm>
            <a:off x="323528" y="760648"/>
            <a:ext cx="8229600" cy="1143000"/>
          </a:xfrm>
        </p:spPr>
        <p:txBody>
          <a:bodyPr/>
          <a:lstStyle/>
          <a:p>
            <a:pPr algn="l"/>
            <a:r>
              <a:rPr lang="tr-TR" b="1" dirty="0" smtClean="0">
                <a:latin typeface="Times New Roman" panose="02020603050405020304" pitchFamily="18" charset="0"/>
                <a:cs typeface="Times New Roman" panose="02020603050405020304" pitchFamily="18" charset="0"/>
              </a:rPr>
              <a:t>Relationship</a:t>
            </a:r>
          </a:p>
        </p:txBody>
      </p:sp>
      <p:sp>
        <p:nvSpPr>
          <p:cNvPr id="25602" name="Rectangle 3"/>
          <p:cNvSpPr>
            <a:spLocks noGrp="1"/>
          </p:cNvSpPr>
          <p:nvPr>
            <p:ph type="body" idx="1"/>
          </p:nvPr>
        </p:nvSpPr>
        <p:spPr>
          <a:xfrm>
            <a:off x="395536" y="1988840"/>
            <a:ext cx="8229600" cy="4525963"/>
          </a:xfrm>
        </p:spPr>
        <p:txBody>
          <a:bodyPr>
            <a:normAutofit/>
          </a:bodyPr>
          <a:lstStyle/>
          <a:p>
            <a:pPr>
              <a:lnSpc>
                <a:spcPct val="90000"/>
              </a:lnSpc>
            </a:pPr>
            <a:r>
              <a:rPr lang="en-US" sz="2400" dirty="0" smtClean="0">
                <a:latin typeface="Andalus" panose="02020603050405020304" pitchFamily="18" charset="-78"/>
                <a:cs typeface="Andalus" panose="02020603050405020304" pitchFamily="18" charset="-78"/>
              </a:rPr>
              <a:t>Thoughts of the feelings that </a:t>
            </a:r>
            <a:r>
              <a:rPr lang="en-US" sz="2400" u="sng" dirty="0" smtClean="0">
                <a:latin typeface="Andalus" panose="02020603050405020304" pitchFamily="18" charset="-78"/>
                <a:cs typeface="Andalus" panose="02020603050405020304" pitchFamily="18" charset="-78"/>
              </a:rPr>
              <a:t>two people have for one another: </a:t>
            </a:r>
            <a:r>
              <a:rPr lang="en-US" sz="2400" dirty="0" smtClean="0">
                <a:latin typeface="Andalus" panose="02020603050405020304" pitchFamily="18" charset="-78"/>
                <a:cs typeface="Andalus" panose="02020603050405020304" pitchFamily="18" charset="-78"/>
              </a:rPr>
              <a:t>mutual attraction and respect, consideration, dependency and the like.</a:t>
            </a:r>
          </a:p>
          <a:p>
            <a:pPr>
              <a:lnSpc>
                <a:spcPct val="90000"/>
              </a:lnSpc>
            </a:pPr>
            <a:r>
              <a:rPr lang="en-US" sz="2400" dirty="0" smtClean="0">
                <a:latin typeface="Andalus" panose="02020603050405020304" pitchFamily="18" charset="-78"/>
                <a:cs typeface="Andalus" panose="02020603050405020304" pitchFamily="18" charset="-78"/>
              </a:rPr>
              <a:t>Interactions must take place between </a:t>
            </a:r>
            <a:r>
              <a:rPr lang="en-US" sz="2400" u="sng" dirty="0" smtClean="0">
                <a:latin typeface="Andalus" panose="02020603050405020304" pitchFamily="18" charset="-78"/>
                <a:cs typeface="Andalus" panose="02020603050405020304" pitchFamily="18" charset="-78"/>
              </a:rPr>
              <a:t>at least two parties</a:t>
            </a:r>
            <a:r>
              <a:rPr lang="en-US" sz="2400" dirty="0" smtClean="0">
                <a:latin typeface="Andalus" panose="02020603050405020304" pitchFamily="18" charset="-78"/>
                <a:cs typeface="Andalus" panose="02020603050405020304" pitchFamily="18" charset="-78"/>
              </a:rPr>
              <a:t>; characteristic of interactions can influence  one another.</a:t>
            </a:r>
          </a:p>
          <a:p>
            <a:pPr>
              <a:lnSpc>
                <a:spcPct val="90000"/>
              </a:lnSpc>
            </a:pPr>
            <a:r>
              <a:rPr lang="en-US" sz="2400" dirty="0" smtClean="0">
                <a:latin typeface="Andalus" panose="02020603050405020304" pitchFamily="18" charset="-78"/>
                <a:cs typeface="Andalus" panose="02020603050405020304" pitchFamily="18" charset="-78"/>
              </a:rPr>
              <a:t>Relationships will also have to extend over </a:t>
            </a:r>
            <a:r>
              <a:rPr lang="en-US" sz="2400" u="sng" dirty="0" smtClean="0">
                <a:latin typeface="Andalus" panose="02020603050405020304" pitchFamily="18" charset="-78"/>
                <a:cs typeface="Andalus" panose="02020603050405020304" pitchFamily="18" charset="-78"/>
              </a:rPr>
              <a:t>a longer period of time.</a:t>
            </a:r>
          </a:p>
        </p:txBody>
      </p:sp>
    </p:spTree>
    <p:extLst>
      <p:ext uri="{BB962C8B-B14F-4D97-AF65-F5344CB8AC3E}">
        <p14:creationId xmlns:p14="http://schemas.microsoft.com/office/powerpoint/2010/main" val="306515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32656"/>
            <a:ext cx="5075584" cy="604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456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969" y="4509120"/>
            <a:ext cx="3206032"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512" y="-171400"/>
            <a:ext cx="8229600" cy="1143000"/>
          </a:xfrm>
        </p:spPr>
        <p:txBody>
          <a:bodyPr>
            <a:normAutofit fontScale="90000"/>
          </a:bodyPr>
          <a:lstStyle/>
          <a:p>
            <a:pPr algn="l"/>
            <a:r>
              <a:rPr lang="tr-TR" sz="3600" b="1" dirty="0" smtClean="0">
                <a:latin typeface="Times New Roman" panose="02020603050405020304" pitchFamily="18" charset="0"/>
                <a:cs typeface="Times New Roman" panose="02020603050405020304" pitchFamily="18" charset="0"/>
              </a:rPr>
              <a:t>Chapter I   </a:t>
            </a:r>
            <a:r>
              <a:rPr lang="tr-TR" sz="3600" dirty="0" smtClean="0">
                <a:latin typeface="Times New Roman" panose="02020603050405020304" pitchFamily="18" charset="0"/>
                <a:cs typeface="Times New Roman" panose="02020603050405020304" pitchFamily="18" charset="0"/>
              </a:rPr>
              <a:t>100 Hundred </a:t>
            </a:r>
            <a:r>
              <a:rPr lang="tr-TR" sz="3600" dirty="0">
                <a:latin typeface="Times New Roman" panose="02020603050405020304" pitchFamily="18" charset="0"/>
                <a:cs typeface="Times New Roman" panose="02020603050405020304" pitchFamily="18" charset="0"/>
              </a:rPr>
              <a:t>Y</a:t>
            </a:r>
            <a:r>
              <a:rPr lang="tr-TR" sz="3600" dirty="0" smtClean="0">
                <a:latin typeface="Times New Roman" panose="02020603050405020304" pitchFamily="18" charset="0"/>
                <a:cs typeface="Times New Roman" panose="02020603050405020304" pitchFamily="18" charset="0"/>
              </a:rPr>
              <a:t>ears of Marketing</a:t>
            </a:r>
            <a:endParaRPr lang="tr-TR"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64704"/>
            <a:ext cx="8934044" cy="4525963"/>
          </a:xfrm>
        </p:spPr>
        <p:txBody>
          <a:bodyPr>
            <a:normAutofit/>
          </a:bodyPr>
          <a:lstStyle/>
          <a:p>
            <a:pPr algn="just"/>
            <a:r>
              <a:rPr lang="en-US" sz="2400" dirty="0">
                <a:latin typeface="Times New Roman" panose="02020603050405020304" pitchFamily="18" charset="0"/>
                <a:cs typeface="Times New Roman" panose="02020603050405020304" pitchFamily="18" charset="0"/>
              </a:rPr>
              <a:t>By the end of the nineteenth century the </a:t>
            </a:r>
            <a:r>
              <a:rPr lang="en-US" sz="2400" b="1" dirty="0">
                <a:latin typeface="Times New Roman" panose="02020603050405020304" pitchFamily="18" charset="0"/>
                <a:cs typeface="Times New Roman" panose="02020603050405020304" pitchFamily="18" charset="0"/>
              </a:rPr>
              <a:t>Industrial Revolution </a:t>
            </a:r>
            <a:r>
              <a:rPr lang="en-US" sz="2400" dirty="0">
                <a:latin typeface="Times New Roman" panose="02020603050405020304" pitchFamily="18" charset="0"/>
                <a:cs typeface="Times New Roman" panose="02020603050405020304" pitchFamily="18" charset="0"/>
              </a:rPr>
              <a:t>had </a:t>
            </a:r>
            <a:r>
              <a:rPr lang="en-US" sz="2400" dirty="0" smtClean="0">
                <a:latin typeface="Times New Roman" panose="02020603050405020304" pitchFamily="18" charset="0"/>
                <a:cs typeface="Times New Roman" panose="02020603050405020304" pitchFamily="18" charset="0"/>
              </a:rPr>
              <a:t>created</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such </a:t>
            </a:r>
            <a:r>
              <a:rPr lang="en-US" sz="2400" dirty="0">
                <a:latin typeface="Times New Roman" panose="02020603050405020304" pitchFamily="18" charset="0"/>
                <a:cs typeface="Times New Roman" panose="02020603050405020304" pitchFamily="18" charset="0"/>
              </a:rPr>
              <a:t>quantities of products (at substantially lower prices) as to completely </a:t>
            </a:r>
            <a:r>
              <a:rPr lang="en-US" sz="2400" dirty="0" smtClean="0">
                <a:latin typeface="Times New Roman" panose="02020603050405020304" pitchFamily="18" charset="0"/>
                <a:cs typeface="Times New Roman" panose="02020603050405020304" pitchFamily="18" charset="0"/>
              </a:rPr>
              <a:t>change</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nature of US consumer markets from sellers’ markets where choice was </a:t>
            </a:r>
            <a:r>
              <a:rPr lang="en-US" sz="2400" dirty="0" smtClean="0">
                <a:latin typeface="Times New Roman" panose="02020603050405020304" pitchFamily="18" charset="0"/>
                <a:cs typeface="Times New Roman" panose="02020603050405020304" pitchFamily="18" charset="0"/>
              </a:rPr>
              <a:t>limited</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expensive) to buyers’ markets where competitors vied for the patronage of </a:t>
            </a:r>
            <a:r>
              <a:rPr lang="en-US" sz="2400" dirty="0" smtClean="0">
                <a:latin typeface="Times New Roman" panose="02020603050405020304" pitchFamily="18" charset="0"/>
                <a:cs typeface="Times New Roman" panose="02020603050405020304" pitchFamily="18" charset="0"/>
              </a:rPr>
              <a:t>the</a:t>
            </a:r>
            <a:r>
              <a:rPr lang="tr-TR" sz="2400" dirty="0" smtClean="0">
                <a:latin typeface="Times New Roman" panose="02020603050405020304" pitchFamily="18" charset="0"/>
                <a:cs typeface="Times New Roman" panose="02020603050405020304" pitchFamily="18" charset="0"/>
              </a:rPr>
              <a:t> consumer.</a:t>
            </a:r>
          </a:p>
          <a:p>
            <a:pPr algn="just"/>
            <a:endParaRPr lang="tr-TR"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Under these conditions, for example, the cost of buying a </a:t>
            </a:r>
            <a:r>
              <a:rPr lang="en-US" sz="2400" dirty="0" smtClean="0">
                <a:latin typeface="Times New Roman" panose="02020603050405020304" pitchFamily="18" charset="0"/>
                <a:cs typeface="Times New Roman" panose="02020603050405020304" pitchFamily="18" charset="0"/>
              </a:rPr>
              <a:t>motor</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vehicle </a:t>
            </a:r>
            <a:r>
              <a:rPr lang="en-US" sz="2400" dirty="0">
                <a:latin typeface="Times New Roman" panose="02020603050405020304" pitchFamily="18" charset="0"/>
                <a:cs typeface="Times New Roman" panose="02020603050405020304" pitchFamily="18" charset="0"/>
              </a:rPr>
              <a:t>fell 60 per cent with the advent of production line techniques enabling </a:t>
            </a:r>
            <a:r>
              <a:rPr lang="en-US" sz="2400" dirty="0" smtClean="0">
                <a:latin typeface="Times New Roman" panose="02020603050405020304" pitchFamily="18" charset="0"/>
                <a:cs typeface="Times New Roman" panose="02020603050405020304" pitchFamily="18" charset="0"/>
              </a:rPr>
              <a:t>a</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growing </a:t>
            </a:r>
            <a:r>
              <a:rPr lang="en-US" sz="2400" dirty="0">
                <a:latin typeface="Times New Roman" panose="02020603050405020304" pitchFamily="18" charset="0"/>
                <a:cs typeface="Times New Roman" panose="02020603050405020304" pitchFamily="18" charset="0"/>
              </a:rPr>
              <a:t>number of people to afford them</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marL="0" indent="0" algn="just">
              <a:buNone/>
            </a:pP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By 1923 </a:t>
            </a:r>
            <a:r>
              <a:rPr lang="en-US" sz="2400" b="1" dirty="0">
                <a:latin typeface="Times New Roman" panose="02020603050405020304" pitchFamily="18" charset="0"/>
                <a:cs typeface="Times New Roman" panose="02020603050405020304" pitchFamily="18" charset="0"/>
              </a:rPr>
              <a:t>Ford Motor </a:t>
            </a:r>
            <a:r>
              <a:rPr lang="en-US" sz="2400" b="1" dirty="0" smtClean="0">
                <a:latin typeface="Times New Roman" panose="02020603050405020304" pitchFamily="18" charset="0"/>
                <a:cs typeface="Times New Roman" panose="02020603050405020304" pitchFamily="18" charset="0"/>
              </a:rPr>
              <a:t>Company </a:t>
            </a:r>
            <a:r>
              <a:rPr lang="en-US" sz="2400" dirty="0">
                <a:latin typeface="Times New Roman" panose="02020603050405020304" pitchFamily="18" charset="0"/>
                <a:cs typeface="Times New Roman" panose="02020603050405020304" pitchFamily="18" charset="0"/>
              </a:rPr>
              <a:t>had </a:t>
            </a:r>
            <a:r>
              <a:rPr lang="en-US" sz="2400" dirty="0" smtClean="0">
                <a:latin typeface="Times New Roman" panose="02020603050405020304" pitchFamily="18" charset="0"/>
                <a:cs typeface="Times New Roman" panose="02020603050405020304" pitchFamily="18" charset="0"/>
              </a:rPr>
              <a:t>sold</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over </a:t>
            </a:r>
            <a:r>
              <a:rPr lang="en-US" sz="2400" dirty="0">
                <a:latin typeface="Times New Roman" panose="02020603050405020304" pitchFamily="18" charset="0"/>
                <a:cs typeface="Times New Roman" panose="02020603050405020304" pitchFamily="18" charset="0"/>
              </a:rPr>
              <a:t>two million </a:t>
            </a:r>
            <a:endParaRPr lang="tr-TR" sz="2400" dirty="0" smtClean="0">
              <a:latin typeface="Times New Roman" panose="02020603050405020304" pitchFamily="18" charset="0"/>
              <a:cs typeface="Times New Roman" panose="02020603050405020304" pitchFamily="18" charset="0"/>
            </a:endParaRPr>
          </a:p>
          <a:p>
            <a:pPr marL="0" indent="0" algn="just">
              <a:buNone/>
            </a:pPr>
            <a:r>
              <a:rPr lang="tr-TR" sz="2400" b="1" dirty="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Model </a:t>
            </a:r>
            <a:r>
              <a:rPr lang="en-US" sz="2400" b="1" dirty="0" err="1">
                <a:latin typeface="Times New Roman" panose="02020603050405020304" pitchFamily="18" charset="0"/>
                <a:cs typeface="Times New Roman" panose="02020603050405020304" pitchFamily="18" charset="0"/>
              </a:rPr>
              <a:t>Ts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largely to an </a:t>
            </a:r>
            <a:r>
              <a:rPr lang="en-US" sz="2400" dirty="0" smtClean="0">
                <a:latin typeface="Times New Roman" panose="02020603050405020304" pitchFamily="18" charset="0"/>
                <a:cs typeface="Times New Roman" panose="02020603050405020304" pitchFamily="18" charset="0"/>
              </a:rPr>
              <a:t>aspiring</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middle </a:t>
            </a:r>
            <a:r>
              <a:rPr lang="en-US" sz="2400" dirty="0">
                <a:latin typeface="Times New Roman" panose="02020603050405020304" pitchFamily="18" charset="0"/>
                <a:cs typeface="Times New Roman" panose="02020603050405020304" pitchFamily="18" charset="0"/>
              </a:rPr>
              <a:t>class.</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55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692696"/>
          </a:xfrm>
        </p:spPr>
        <p:txBody>
          <a:bodyPr>
            <a:normAutofit/>
          </a:bodyPr>
          <a:lstStyle/>
          <a:p>
            <a:pPr algn="l"/>
            <a:r>
              <a:rPr lang="tr-TR" sz="3200" b="1" dirty="0" smtClean="0">
                <a:latin typeface="Times New Roman" panose="02020603050405020304" pitchFamily="18" charset="0"/>
                <a:cs typeface="Times New Roman" panose="02020603050405020304" pitchFamily="18" charset="0"/>
              </a:rPr>
              <a:t>What is marketing ?</a:t>
            </a:r>
            <a:endParaRPr lang="tr-TR"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64704"/>
            <a:ext cx="8784976" cy="5976664"/>
          </a:xfrm>
        </p:spPr>
        <p:txBody>
          <a:bodyPr>
            <a:normAutofit fontScale="92500" lnSpcReduction="10000"/>
          </a:bodyPr>
          <a:lstStyle/>
          <a:p>
            <a:pPr algn="just"/>
            <a:r>
              <a:rPr lang="tr-TR" sz="2600" dirty="0" smtClean="0">
                <a:latin typeface="Times New Roman" panose="02020603050405020304" pitchFamily="18" charset="0"/>
                <a:cs typeface="Times New Roman" panose="02020603050405020304" pitchFamily="18" charset="0"/>
              </a:rPr>
              <a:t>According to the definition of American Marketing Association </a:t>
            </a:r>
            <a:r>
              <a:rPr lang="tr-TR" sz="2600" b="1" dirty="0" smtClean="0">
                <a:latin typeface="Times New Roman" panose="02020603050405020304" pitchFamily="18" charset="0"/>
                <a:cs typeface="Times New Roman" panose="02020603050405020304" pitchFamily="18" charset="0"/>
              </a:rPr>
              <a:t>m</a:t>
            </a:r>
            <a:r>
              <a:rPr lang="en-US" sz="2600" b="1" dirty="0" smtClean="0">
                <a:latin typeface="Times New Roman" panose="02020603050405020304" pitchFamily="18" charset="0"/>
                <a:cs typeface="Times New Roman" panose="02020603050405020304" pitchFamily="18" charset="0"/>
              </a:rPr>
              <a:t>arketin</a:t>
            </a:r>
            <a:r>
              <a:rPr lang="tr-TR" sz="2600" b="1" dirty="0" smtClean="0">
                <a:latin typeface="Times New Roman" panose="02020603050405020304" pitchFamily="18" charset="0"/>
                <a:cs typeface="Times New Roman" panose="02020603050405020304" pitchFamily="18" charset="0"/>
              </a:rPr>
              <a:t>g</a:t>
            </a:r>
            <a:r>
              <a:rPr lang="en-US" sz="2600" b="1"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is the activity, set of institutions, and processes for creating, communicating, delivering, and exchanging offerings that have </a:t>
            </a:r>
            <a:r>
              <a:rPr lang="en-US" sz="2600" dirty="0">
                <a:solidFill>
                  <a:srgbClr val="FF0000"/>
                </a:solidFill>
                <a:latin typeface="Times New Roman" panose="02020603050405020304" pitchFamily="18" charset="0"/>
                <a:cs typeface="Times New Roman" panose="02020603050405020304" pitchFamily="18" charset="0"/>
              </a:rPr>
              <a:t>value</a:t>
            </a:r>
            <a:r>
              <a:rPr lang="en-US" sz="2600" dirty="0">
                <a:latin typeface="Times New Roman" panose="02020603050405020304" pitchFamily="18" charset="0"/>
                <a:cs typeface="Times New Roman" panose="02020603050405020304" pitchFamily="18" charset="0"/>
              </a:rPr>
              <a:t> for customers, clients, partners, and society at </a:t>
            </a:r>
            <a:r>
              <a:rPr lang="en-US" sz="2600" dirty="0" smtClean="0">
                <a:latin typeface="Times New Roman" panose="02020603050405020304" pitchFamily="18" charset="0"/>
                <a:cs typeface="Times New Roman" panose="02020603050405020304" pitchFamily="18" charset="0"/>
              </a:rPr>
              <a:t>large</a:t>
            </a:r>
            <a:r>
              <a:rPr lang="tr-TR" sz="2600" dirty="0" smtClean="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a:t>
            </a:r>
            <a:r>
              <a:rPr lang="tr-TR" sz="1700" dirty="0" smtClean="0">
                <a:latin typeface="Times New Roman" panose="02020603050405020304" pitchFamily="18" charset="0"/>
                <a:cs typeface="Times New Roman" panose="02020603050405020304" pitchFamily="18" charset="0"/>
                <a:hlinkClick r:id="rId2"/>
              </a:rPr>
              <a:t>https</a:t>
            </a:r>
            <a:r>
              <a:rPr lang="tr-TR" sz="1700" dirty="0">
                <a:latin typeface="Times New Roman" panose="02020603050405020304" pitchFamily="18" charset="0"/>
                <a:cs typeface="Times New Roman" panose="02020603050405020304" pitchFamily="18" charset="0"/>
                <a:hlinkClick r:id="rId2"/>
              </a:rPr>
              <a:t>://</a:t>
            </a:r>
            <a:r>
              <a:rPr lang="tr-TR" sz="1700" dirty="0" smtClean="0">
                <a:latin typeface="Times New Roman" panose="02020603050405020304" pitchFamily="18" charset="0"/>
                <a:cs typeface="Times New Roman" panose="02020603050405020304" pitchFamily="18" charset="0"/>
                <a:hlinkClick r:id="rId2"/>
              </a:rPr>
              <a:t>www.ama.org/AboutAMA/Pages/Definition-of-Marketing.aspx</a:t>
            </a:r>
            <a:r>
              <a:rPr lang="tr-TR" sz="1700" dirty="0" smtClean="0">
                <a:latin typeface="Times New Roman" panose="02020603050405020304" pitchFamily="18" charset="0"/>
                <a:cs typeface="Times New Roman" panose="02020603050405020304" pitchFamily="18" charset="0"/>
              </a:rPr>
              <a:t>, 2013).</a:t>
            </a:r>
          </a:p>
          <a:p>
            <a:pPr algn="just"/>
            <a:endParaRPr lang="tr-TR" sz="2600" dirty="0">
              <a:latin typeface="Times New Roman" panose="02020603050405020304" pitchFamily="18" charset="0"/>
              <a:cs typeface="Times New Roman" panose="02020603050405020304" pitchFamily="18" charset="0"/>
            </a:endParaRPr>
          </a:p>
          <a:p>
            <a:pPr algn="just"/>
            <a:r>
              <a:rPr lang="en-US" sz="2600" b="1" dirty="0">
                <a:latin typeface="Times New Roman" panose="02020603050405020304" pitchFamily="18" charset="0"/>
                <a:cs typeface="Times New Roman" panose="02020603050405020304" pitchFamily="18" charset="0"/>
              </a:rPr>
              <a:t>Dr. Philip Kotler</a:t>
            </a:r>
            <a:r>
              <a:rPr lang="en-US" sz="2600" dirty="0">
                <a:latin typeface="Times New Roman" panose="02020603050405020304" pitchFamily="18" charset="0"/>
                <a:cs typeface="Times New Roman" panose="02020603050405020304" pitchFamily="18" charset="0"/>
              </a:rPr>
              <a:t> defines </a:t>
            </a:r>
            <a:r>
              <a:rPr lang="en-US" sz="2600" b="1" dirty="0">
                <a:latin typeface="Times New Roman" panose="02020603050405020304" pitchFamily="18" charset="0"/>
                <a:cs typeface="Times New Roman" panose="02020603050405020304" pitchFamily="18" charset="0"/>
              </a:rPr>
              <a:t>marketing</a:t>
            </a:r>
            <a:r>
              <a:rPr lang="en-US" sz="2600" dirty="0">
                <a:latin typeface="Times New Roman" panose="02020603050405020304" pitchFamily="18" charset="0"/>
                <a:cs typeface="Times New Roman" panose="02020603050405020304" pitchFamily="18" charset="0"/>
              </a:rPr>
              <a:t> as “the science and art of exploring, creating, and delivering </a:t>
            </a:r>
            <a:r>
              <a:rPr lang="en-US" sz="2600" dirty="0">
                <a:solidFill>
                  <a:srgbClr val="FF0000"/>
                </a:solidFill>
                <a:latin typeface="Times New Roman" panose="02020603050405020304" pitchFamily="18" charset="0"/>
                <a:cs typeface="Times New Roman" panose="02020603050405020304" pitchFamily="18" charset="0"/>
              </a:rPr>
              <a:t>value</a:t>
            </a:r>
            <a:r>
              <a:rPr lang="en-US" sz="2600" dirty="0">
                <a:latin typeface="Times New Roman" panose="02020603050405020304" pitchFamily="18" charset="0"/>
                <a:cs typeface="Times New Roman" panose="02020603050405020304" pitchFamily="18" charset="0"/>
              </a:rPr>
              <a:t> to satisfy the needs of a target market at a profit. </a:t>
            </a:r>
            <a:r>
              <a:rPr lang="en-US" sz="2600" dirty="0" smtClean="0">
                <a:latin typeface="Times New Roman" panose="02020603050405020304" pitchFamily="18" charset="0"/>
                <a:cs typeface="Times New Roman" panose="02020603050405020304" pitchFamily="18" charset="0"/>
              </a:rPr>
              <a:t>Marketing </a:t>
            </a:r>
            <a:r>
              <a:rPr lang="en-US" sz="2600" dirty="0">
                <a:latin typeface="Times New Roman" panose="02020603050405020304" pitchFamily="18" charset="0"/>
                <a:cs typeface="Times New Roman" panose="02020603050405020304" pitchFamily="18" charset="0"/>
              </a:rPr>
              <a:t>identifies unfulfilled needs and desires. It defines, measures and quantifies the size of the identified market and the profit potential. It pinpoints which segments the company is capable of serving best and it designs and promotes the appropriate products and services</a:t>
            </a:r>
            <a:r>
              <a:rPr lang="en-US" sz="2600" dirty="0" smtClean="0">
                <a:latin typeface="Times New Roman" panose="02020603050405020304" pitchFamily="18" charset="0"/>
                <a:cs typeface="Times New Roman" panose="02020603050405020304" pitchFamily="18" charset="0"/>
              </a:rPr>
              <a:t>.”</a:t>
            </a:r>
            <a:endParaRPr lang="tr-TR" sz="2600" dirty="0" smtClean="0">
              <a:latin typeface="Times New Roman" panose="02020603050405020304" pitchFamily="18" charset="0"/>
              <a:cs typeface="Times New Roman" panose="02020603050405020304" pitchFamily="18" charset="0"/>
            </a:endParaRPr>
          </a:p>
          <a:p>
            <a:pPr algn="just"/>
            <a:endParaRPr lang="tr-TR" sz="2600" dirty="0">
              <a:latin typeface="Times New Roman" panose="02020603050405020304" pitchFamily="18" charset="0"/>
              <a:cs typeface="Times New Roman" panose="02020603050405020304" pitchFamily="18" charset="0"/>
            </a:endParaRPr>
          </a:p>
          <a:p>
            <a:pPr algn="just"/>
            <a:r>
              <a:rPr lang="tr-TR" sz="2600" dirty="0" smtClean="0">
                <a:latin typeface="Times New Roman" panose="02020603050405020304" pitchFamily="18" charset="0"/>
                <a:cs typeface="Times New Roman" panose="02020603050405020304" pitchFamily="18" charset="0"/>
              </a:rPr>
              <a:t>Shortly,</a:t>
            </a:r>
            <a:r>
              <a:rPr lang="tr-TR" sz="2600" b="1" dirty="0" smtClean="0">
                <a:latin typeface="Times New Roman" panose="02020603050405020304" pitchFamily="18" charset="0"/>
                <a:cs typeface="Times New Roman" panose="02020603050405020304" pitchFamily="18" charset="0"/>
              </a:rPr>
              <a:t> </a:t>
            </a:r>
            <a:r>
              <a:rPr lang="tr-TR" sz="2600" b="1" dirty="0">
                <a:latin typeface="Times New Roman" panose="02020603050405020304" pitchFamily="18" charset="0"/>
                <a:cs typeface="Times New Roman" panose="02020603050405020304" pitchFamily="18" charset="0"/>
              </a:rPr>
              <a:t>m</a:t>
            </a:r>
            <a:r>
              <a:rPr lang="en-US" sz="2600" b="1" dirty="0" err="1" smtClean="0">
                <a:latin typeface="Times New Roman" panose="02020603050405020304" pitchFamily="18" charset="0"/>
                <a:cs typeface="Times New Roman" panose="02020603050405020304" pitchFamily="18" charset="0"/>
              </a:rPr>
              <a:t>arketing</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is</a:t>
            </a: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 process by </a:t>
            </a:r>
            <a:r>
              <a:rPr lang="en-US" sz="2600" dirty="0" smtClean="0">
                <a:latin typeface="Times New Roman" panose="02020603050405020304" pitchFamily="18" charset="0"/>
                <a:cs typeface="Times New Roman" panose="02020603050405020304" pitchFamily="18" charset="0"/>
              </a:rPr>
              <a:t>which </a:t>
            </a:r>
            <a:r>
              <a:rPr lang="en-US" sz="2600" dirty="0">
                <a:latin typeface="Times New Roman" panose="02020603050405020304" pitchFamily="18" charset="0"/>
                <a:cs typeface="Times New Roman" panose="02020603050405020304" pitchFamily="18" charset="0"/>
              </a:rPr>
              <a:t>companies create </a:t>
            </a:r>
            <a:r>
              <a:rPr lang="en-US" sz="2600" dirty="0">
                <a:solidFill>
                  <a:srgbClr val="FF0000"/>
                </a:solidFill>
                <a:latin typeface="Times New Roman" panose="02020603050405020304" pitchFamily="18" charset="0"/>
                <a:cs typeface="Times New Roman" panose="02020603050405020304" pitchFamily="18" charset="0"/>
              </a:rPr>
              <a:t>value</a:t>
            </a:r>
            <a:r>
              <a:rPr lang="en-US" sz="2600" dirty="0">
                <a:latin typeface="Times New Roman" panose="02020603050405020304" pitchFamily="18" charset="0"/>
                <a:cs typeface="Times New Roman" panose="02020603050405020304" pitchFamily="18" charset="0"/>
              </a:rPr>
              <a:t> for customers </a:t>
            </a:r>
            <a:r>
              <a:rPr lang="en-US" sz="2600" dirty="0" smtClean="0">
                <a:latin typeface="Times New Roman" panose="02020603050405020304" pitchFamily="18" charset="0"/>
                <a:cs typeface="Times New Roman" panose="02020603050405020304" pitchFamily="18" charset="0"/>
              </a:rPr>
              <a:t>and </a:t>
            </a:r>
            <a:r>
              <a:rPr lang="en-US" sz="2600" dirty="0">
                <a:latin typeface="Times New Roman" panose="02020603050405020304" pitchFamily="18" charset="0"/>
                <a:cs typeface="Times New Roman" panose="02020603050405020304" pitchFamily="18" charset="0"/>
              </a:rPr>
              <a:t>build strong customer </a:t>
            </a:r>
            <a:r>
              <a:rPr lang="en-US" sz="2600" dirty="0" smtClean="0">
                <a:latin typeface="Times New Roman" panose="02020603050405020304" pitchFamily="18" charset="0"/>
                <a:cs typeface="Times New Roman" panose="02020603050405020304" pitchFamily="18" charset="0"/>
              </a:rPr>
              <a:t>relationships</a:t>
            </a:r>
            <a:r>
              <a:rPr lang="tr-TR" sz="26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to </a:t>
            </a:r>
            <a:r>
              <a:rPr lang="en-US" sz="2600" dirty="0">
                <a:latin typeface="Times New Roman" panose="02020603050405020304" pitchFamily="18" charset="0"/>
                <a:cs typeface="Times New Roman" panose="02020603050405020304" pitchFamily="18" charset="0"/>
              </a:rPr>
              <a:t>capture value from customers in </a:t>
            </a:r>
            <a:r>
              <a:rPr lang="en-US" sz="2600" dirty="0" smtClean="0">
                <a:latin typeface="Times New Roman" panose="02020603050405020304" pitchFamily="18" charset="0"/>
                <a:cs typeface="Times New Roman" panose="02020603050405020304" pitchFamily="18" charset="0"/>
              </a:rPr>
              <a:t>return</a:t>
            </a:r>
            <a:r>
              <a:rPr lang="tr-TR" sz="2600" dirty="0" smtClean="0">
                <a:latin typeface="Times New Roman" panose="02020603050405020304" pitchFamily="18" charset="0"/>
                <a:cs typeface="Times New Roman" panose="02020603050405020304" pitchFamily="18" charset="0"/>
              </a:rPr>
              <a:t> </a:t>
            </a:r>
            <a:r>
              <a:rPr lang="tr-TR" sz="1700" dirty="0" smtClean="0">
                <a:latin typeface="Times New Roman" panose="02020603050405020304" pitchFamily="18" charset="0"/>
                <a:cs typeface="Times New Roman" panose="02020603050405020304" pitchFamily="18" charset="0"/>
              </a:rPr>
              <a:t>(Kotler, </a:t>
            </a:r>
            <a:r>
              <a:rPr lang="en-US" sz="1700" dirty="0">
                <a:latin typeface="Times New Roman" panose="02020603050405020304" pitchFamily="18" charset="0"/>
                <a:cs typeface="Times New Roman" panose="02020603050405020304" pitchFamily="18" charset="0"/>
              </a:rPr>
              <a:t>2014 by Pearson </a:t>
            </a:r>
            <a:r>
              <a:rPr lang="en-US" sz="1700" dirty="0" smtClean="0">
                <a:latin typeface="Times New Roman" panose="02020603050405020304" pitchFamily="18" charset="0"/>
                <a:cs typeface="Times New Roman" panose="02020603050405020304" pitchFamily="18" charset="0"/>
              </a:rPr>
              <a:t>Education</a:t>
            </a:r>
            <a:r>
              <a:rPr lang="tr-TR" sz="1700" dirty="0" smtClean="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a:p>
            <a:pPr algn="just"/>
            <a:endParaRPr lang="tr-TR" sz="1800" dirty="0" smtClean="0">
              <a:latin typeface="Times New Roman" panose="02020603050405020304" pitchFamily="18" charset="0"/>
              <a:cs typeface="Times New Roman" panose="02020603050405020304" pitchFamily="18" charset="0"/>
            </a:endParaRPr>
          </a:p>
          <a:p>
            <a:pPr algn="just"/>
            <a:endParaRPr lang="tr-TR" sz="1800" dirty="0">
              <a:latin typeface="Times New Roman" panose="02020603050405020304" pitchFamily="18" charset="0"/>
              <a:cs typeface="Times New Roman" panose="02020603050405020304" pitchFamily="18" charset="0"/>
            </a:endParaRPr>
          </a:p>
          <a:p>
            <a:pPr algn="just"/>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354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rbucks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698510"/>
            <a:ext cx="4689587" cy="31345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95536" y="404665"/>
            <a:ext cx="8229600" cy="1944216"/>
          </a:xfrm>
        </p:spPr>
        <p:txBody>
          <a:bodyPr>
            <a:normAutofit/>
          </a:bodyPr>
          <a:lstStyle/>
          <a:p>
            <a:pPr algn="just"/>
            <a:r>
              <a:rPr lang="en-US" sz="2400" b="1" dirty="0">
                <a:latin typeface="Times New Roman" panose="02020603050405020304" pitchFamily="18" charset="0"/>
                <a:cs typeface="Times New Roman" panose="02020603050405020304" pitchFamily="18" charset="0"/>
              </a:rPr>
              <a:t>Value theory </a:t>
            </a:r>
            <a:r>
              <a:rPr lang="en-US" sz="2400" dirty="0">
                <a:latin typeface="Times New Roman" panose="02020603050405020304" pitchFamily="18" charset="0"/>
                <a:cs typeface="Times New Roman" panose="02020603050405020304" pitchFamily="18" charset="0"/>
              </a:rPr>
              <a:t>was </a:t>
            </a:r>
            <a:r>
              <a:rPr lang="en-US" sz="2400" dirty="0" smtClean="0">
                <a:latin typeface="Times New Roman" panose="02020603050405020304" pitchFamily="18" charset="0"/>
                <a:cs typeface="Times New Roman" panose="02020603050405020304" pitchFamily="18" charset="0"/>
              </a:rPr>
              <a:t>area </a:t>
            </a:r>
            <a:r>
              <a:rPr lang="en-US" sz="2400" dirty="0">
                <a:latin typeface="Times New Roman" panose="02020603050405020304" pitchFamily="18" charset="0"/>
                <a:cs typeface="Times New Roman" panose="02020603050405020304" pitchFamily="18" charset="0"/>
              </a:rPr>
              <a:t>of economic (and philosophical) </a:t>
            </a:r>
            <a:r>
              <a:rPr lang="en-US" sz="2400" dirty="0" smtClean="0">
                <a:latin typeface="Times New Roman" panose="02020603050405020304" pitchFamily="18" charset="0"/>
                <a:cs typeface="Times New Roman" panose="02020603050405020304" pitchFamily="18" charset="0"/>
              </a:rPr>
              <a:t>thought</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built </a:t>
            </a:r>
            <a:r>
              <a:rPr lang="en-US" sz="2400" dirty="0">
                <a:latin typeface="Times New Roman" panose="02020603050405020304" pitchFamily="18" charset="0"/>
                <a:cs typeface="Times New Roman" panose="02020603050405020304" pitchFamily="18" charset="0"/>
              </a:rPr>
              <a:t>upon by early marketers. Value theorists investigated how people value </a:t>
            </a:r>
            <a:r>
              <a:rPr lang="en-US" sz="2400" dirty="0" smtClean="0">
                <a:latin typeface="Times New Roman" panose="02020603050405020304" pitchFamily="18" charset="0"/>
                <a:cs typeface="Times New Roman" panose="02020603050405020304" pitchFamily="18" charset="0"/>
              </a:rPr>
              <a:t>things</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(positively </a:t>
            </a:r>
            <a:r>
              <a:rPr lang="en-US" sz="2400" dirty="0">
                <a:latin typeface="Times New Roman" panose="02020603050405020304" pitchFamily="18" charset="0"/>
                <a:cs typeface="Times New Roman" panose="02020603050405020304" pitchFamily="18" charset="0"/>
              </a:rPr>
              <a:t>or negatively), the reasons why they make </a:t>
            </a:r>
            <a:r>
              <a:rPr lang="en-US" sz="2400" dirty="0" smtClean="0">
                <a:latin typeface="Times New Roman" panose="02020603050405020304" pitchFamily="18" charset="0"/>
                <a:cs typeface="Times New Roman" panose="02020603050405020304" pitchFamily="18" charset="0"/>
              </a:rPr>
              <a:t>such evaluations </a:t>
            </a:r>
            <a:r>
              <a:rPr lang="en-US" sz="2400" dirty="0">
                <a:latin typeface="Times New Roman" panose="02020603050405020304" pitchFamily="18" charset="0"/>
                <a:cs typeface="Times New Roman" panose="02020603050405020304" pitchFamily="18" charset="0"/>
              </a:rPr>
              <a:t>and use </a:t>
            </a:r>
            <a:r>
              <a:rPr lang="en-US" sz="2400" dirty="0" smtClean="0">
                <a:latin typeface="Times New Roman" panose="02020603050405020304" pitchFamily="18" charset="0"/>
                <a:cs typeface="Times New Roman" panose="02020603050405020304" pitchFamily="18" charset="0"/>
              </a:rPr>
              <a:t>consumer</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choice </a:t>
            </a:r>
            <a:r>
              <a:rPr lang="en-US" sz="2400" dirty="0">
                <a:latin typeface="Times New Roman" panose="02020603050405020304" pitchFamily="18" charset="0"/>
                <a:cs typeface="Times New Roman" panose="02020603050405020304" pitchFamily="18" charset="0"/>
              </a:rPr>
              <a:t>as evidence of intrinsic value</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smtClean="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p:txBody>
      </p:sp>
      <p:pic>
        <p:nvPicPr>
          <p:cNvPr id="1030" name="Picture 6" descr="amigo cafe Ã§aÄ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924944"/>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1640" y="5829100"/>
            <a:ext cx="3744416" cy="461665"/>
          </a:xfrm>
          <a:prstGeom prst="rect">
            <a:avLst/>
          </a:prstGeom>
          <a:noFill/>
        </p:spPr>
        <p:txBody>
          <a:bodyPr wrap="square" rtlCol="0">
            <a:spAutoFit/>
          </a:bodyPr>
          <a:lstStyle/>
          <a:p>
            <a:r>
              <a:rPr lang="tr-TR" sz="2400" b="1" dirty="0" smtClean="0">
                <a:latin typeface="Times New Roman" panose="02020603050405020304" pitchFamily="18" charset="0"/>
                <a:cs typeface="Times New Roman" panose="02020603050405020304" pitchFamily="18" charset="0"/>
              </a:rPr>
              <a:t>ÇAĞ</a:t>
            </a:r>
            <a:r>
              <a:rPr lang="tr-TR" sz="2400" b="1" dirty="0" smtClean="0">
                <a:solidFill>
                  <a:srgbClr val="00B050"/>
                </a:solidFill>
                <a:latin typeface="Times New Roman" panose="02020603050405020304" pitchFamily="18" charset="0"/>
                <a:cs typeface="Times New Roman" panose="02020603050405020304" pitchFamily="18" charset="0"/>
              </a:rPr>
              <a:t> </a:t>
            </a:r>
            <a:r>
              <a:rPr lang="tr-TR" sz="2400" b="1" dirty="0" smtClean="0">
                <a:solidFill>
                  <a:srgbClr val="008A3E"/>
                </a:solidFill>
                <a:latin typeface="Times New Roman" panose="02020603050405020304" pitchFamily="18" charset="0"/>
                <a:cs typeface="Times New Roman" panose="02020603050405020304" pitchFamily="18" charset="0"/>
              </a:rPr>
              <a:t>STARBUCKS</a:t>
            </a:r>
            <a:endParaRPr lang="tr-TR" sz="2400" b="1" dirty="0">
              <a:solidFill>
                <a:srgbClr val="008A3E"/>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292080" y="6059933"/>
            <a:ext cx="3024336" cy="461665"/>
          </a:xfrm>
          <a:prstGeom prst="rect">
            <a:avLst/>
          </a:prstGeom>
          <a:noFill/>
        </p:spPr>
        <p:txBody>
          <a:bodyPr wrap="square" rtlCol="0">
            <a:spAutoFit/>
          </a:bodyPr>
          <a:lstStyle/>
          <a:p>
            <a:r>
              <a:rPr lang="tr-TR" sz="2400" b="1" dirty="0" smtClean="0">
                <a:latin typeface="Times New Roman" panose="02020603050405020304" pitchFamily="18" charset="0"/>
                <a:cs typeface="Times New Roman" panose="02020603050405020304" pitchFamily="18" charset="0"/>
              </a:rPr>
              <a:t>ÇAĞ </a:t>
            </a:r>
            <a:r>
              <a:rPr lang="tr-TR" sz="2400" b="1" dirty="0" smtClean="0">
                <a:solidFill>
                  <a:srgbClr val="0070C0"/>
                </a:solidFill>
                <a:latin typeface="Times New Roman" panose="02020603050405020304" pitchFamily="18" charset="0"/>
                <a:cs typeface="Times New Roman" panose="02020603050405020304" pitchFamily="18" charset="0"/>
              </a:rPr>
              <a:t>AMİGO CAFE</a:t>
            </a:r>
            <a:endParaRPr lang="tr-TR"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754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90331858"/>
              </p:ext>
            </p:extLst>
          </p:nvPr>
        </p:nvGraphicFramePr>
        <p:xfrm>
          <a:off x="736625" y="20574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0" name="Text Placeholder 4"/>
          <p:cNvSpPr>
            <a:spLocks noGrp="1"/>
          </p:cNvSpPr>
          <p:nvPr>
            <p:ph type="body" sz="quarter" idx="13"/>
          </p:nvPr>
        </p:nvSpPr>
        <p:spPr>
          <a:xfrm>
            <a:off x="0" y="1524000"/>
            <a:ext cx="9144000" cy="381000"/>
          </a:xfrm>
        </p:spPr>
        <p:txBody>
          <a:bodyPr/>
          <a:lstStyle/>
          <a:p>
            <a:pPr>
              <a:lnSpc>
                <a:spcPct val="80000"/>
              </a:lnSpc>
            </a:pPr>
            <a:r>
              <a:rPr lang="en-US" sz="2200" dirty="0" smtClean="0">
                <a:latin typeface="Times New Roman" panose="02020603050405020304" pitchFamily="18" charset="0"/>
                <a:cs typeface="Times New Roman" panose="02020603050405020304" pitchFamily="18" charset="0"/>
              </a:rPr>
              <a:t>Customer Needs, Wants, and Demands</a:t>
            </a:r>
          </a:p>
          <a:p>
            <a:pPr>
              <a:lnSpc>
                <a:spcPct val="80000"/>
              </a:lnSpc>
            </a:pPr>
            <a:endParaRPr lang="en-US" sz="2200" dirty="0" smtClean="0"/>
          </a:p>
        </p:txBody>
      </p:sp>
      <p:sp>
        <p:nvSpPr>
          <p:cNvPr id="22531" name="Rectangle 2"/>
          <p:cNvSpPr>
            <a:spLocks noGrp="1" noChangeArrowheads="1"/>
          </p:cNvSpPr>
          <p:nvPr>
            <p:ph type="title"/>
          </p:nvPr>
        </p:nvSpPr>
        <p:spPr>
          <a:xfrm>
            <a:off x="685800" y="228600"/>
            <a:ext cx="8350696" cy="1143000"/>
          </a:xfrm>
        </p:spPr>
        <p:txBody>
          <a:bodyPr>
            <a:normAutofit/>
          </a:bodyPr>
          <a:lstStyle/>
          <a:p>
            <a:pPr eaLnBrk="1" hangingPunct="1"/>
            <a:r>
              <a:rPr lang="en-US" sz="3200" dirty="0" smtClean="0">
                <a:latin typeface="Times New Roman" panose="02020603050405020304" pitchFamily="18" charset="0"/>
                <a:cs typeface="Times New Roman" panose="02020603050405020304" pitchFamily="18" charset="0"/>
              </a:rPr>
              <a:t>Understanding the Marketplace</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and Customer Needs</a:t>
            </a:r>
          </a:p>
        </p:txBody>
      </p:sp>
      <p:sp>
        <p:nvSpPr>
          <p:cNvPr id="22533"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extLst>
      <p:ext uri="{BB962C8B-B14F-4D97-AF65-F5344CB8AC3E}">
        <p14:creationId xmlns:p14="http://schemas.microsoft.com/office/powerpoint/2010/main" val="325793634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a:t>In</a:t>
            </a:r>
            <a:r>
              <a:rPr lang="en-US" dirty="0"/>
              <a:t> economics, the idea of survival is real, meaning someone would die without </a:t>
            </a:r>
            <a:r>
              <a:rPr lang="en-US" dirty="0" smtClean="0"/>
              <a:t>their</a:t>
            </a:r>
            <a:r>
              <a:rPr lang="tr-TR" dirty="0" smtClean="0"/>
              <a:t> </a:t>
            </a:r>
            <a:r>
              <a:rPr lang="en-US" b="1" dirty="0" smtClean="0"/>
              <a:t>needs</a:t>
            </a:r>
            <a:r>
              <a:rPr lang="en-US" dirty="0"/>
              <a:t> being met. This includes things like food, water, and shelter. </a:t>
            </a:r>
            <a:endParaRPr lang="tr-TR" dirty="0" smtClean="0"/>
          </a:p>
          <a:p>
            <a:r>
              <a:rPr lang="en-US" dirty="0" smtClean="0"/>
              <a:t>A</a:t>
            </a:r>
            <a:r>
              <a:rPr lang="en-US" dirty="0"/>
              <a:t> </a:t>
            </a:r>
            <a:r>
              <a:rPr lang="en-US" b="1" dirty="0"/>
              <a:t>want</a:t>
            </a:r>
            <a:r>
              <a:rPr lang="en-US" dirty="0"/>
              <a:t>, </a:t>
            </a:r>
            <a:r>
              <a:rPr lang="en-US" b="1" dirty="0" smtClean="0"/>
              <a:t>in</a:t>
            </a:r>
            <a:r>
              <a:rPr lang="tr-TR" b="1" dirty="0" smtClean="0"/>
              <a:t> </a:t>
            </a:r>
            <a:r>
              <a:rPr lang="en-US" dirty="0" smtClean="0"/>
              <a:t>economics</a:t>
            </a:r>
            <a:r>
              <a:rPr lang="en-US" dirty="0"/>
              <a:t>, is one step up </a:t>
            </a:r>
            <a:r>
              <a:rPr lang="en-US" b="1" dirty="0"/>
              <a:t>in the</a:t>
            </a:r>
            <a:r>
              <a:rPr lang="en-US" dirty="0"/>
              <a:t> order from </a:t>
            </a:r>
            <a:r>
              <a:rPr lang="en-US" b="1" dirty="0"/>
              <a:t>needs</a:t>
            </a:r>
            <a:r>
              <a:rPr lang="en-US" dirty="0"/>
              <a:t> and is simply something that people desire to have, that they may, or may not, be able to obtain</a:t>
            </a:r>
            <a:r>
              <a:rPr lang="en-US" dirty="0" smtClean="0"/>
              <a:t>.</a:t>
            </a:r>
            <a:r>
              <a:rPr lang="en-US" dirty="0"/>
              <a:t> Wants aren’t permanent and it regularly changes</a:t>
            </a:r>
            <a:r>
              <a:rPr lang="en-US" dirty="0" smtClean="0"/>
              <a:t>.</a:t>
            </a:r>
            <a:endParaRPr lang="tr-TR" dirty="0" smtClean="0"/>
          </a:p>
          <a:p>
            <a:r>
              <a:rPr lang="tr-TR" dirty="0"/>
              <a:t>T</a:t>
            </a:r>
            <a:r>
              <a:rPr lang="en-US" dirty="0" smtClean="0"/>
              <a:t>he </a:t>
            </a:r>
            <a:r>
              <a:rPr lang="en-US" dirty="0"/>
              <a:t>key difference between </a:t>
            </a:r>
            <a:r>
              <a:rPr lang="en-US" b="1" dirty="0"/>
              <a:t>wants and demand </a:t>
            </a:r>
            <a:r>
              <a:rPr lang="en-US" dirty="0"/>
              <a:t>is </a:t>
            </a:r>
            <a:r>
              <a:rPr lang="en-US" dirty="0">
                <a:solidFill>
                  <a:schemeClr val="accent2">
                    <a:lumMod val="50000"/>
                  </a:schemeClr>
                </a:solidFill>
              </a:rPr>
              <a:t>desire</a:t>
            </a:r>
            <a:r>
              <a:rPr lang="en-US" dirty="0"/>
              <a:t>. Consequently, for people, who can afford a desirable product are transforming their wants into demands.</a:t>
            </a:r>
            <a:endParaRPr lang="tr-TR" dirty="0" smtClean="0"/>
          </a:p>
          <a:p>
            <a:endParaRPr lang="en-US" dirty="0"/>
          </a:p>
        </p:txBody>
      </p:sp>
      <p:sp>
        <p:nvSpPr>
          <p:cNvPr id="4" name="Title 3"/>
          <p:cNvSpPr>
            <a:spLocks noGrp="1"/>
          </p:cNvSpPr>
          <p:nvPr>
            <p:ph type="title"/>
          </p:nvPr>
        </p:nvSpPr>
        <p:spPr/>
        <p:txBody>
          <a:bodyPr/>
          <a:lstStyle/>
          <a:p>
            <a:r>
              <a:rPr lang="tr-TR" dirty="0" smtClean="0"/>
              <a:t>Need,want,demand</a:t>
            </a:r>
            <a:endParaRPr lang="en-US" dirty="0"/>
          </a:p>
        </p:txBody>
      </p:sp>
    </p:spTree>
    <p:extLst>
      <p:ext uri="{BB962C8B-B14F-4D97-AF65-F5344CB8AC3E}">
        <p14:creationId xmlns:p14="http://schemas.microsoft.com/office/powerpoint/2010/main" val="130537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Syllabus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214" y="-3699792"/>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059832" y="4581128"/>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718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4" descr="fig02_05wo.jpg"/>
          <p:cNvPicPr>
            <a:picLocks noChangeAspect="1"/>
          </p:cNvPicPr>
          <p:nvPr/>
        </p:nvPicPr>
        <p:blipFill>
          <a:blip r:embed="rId3"/>
          <a:srcRect/>
          <a:stretch>
            <a:fillRect/>
          </a:stretch>
        </p:blipFill>
        <p:spPr bwMode="auto">
          <a:xfrm>
            <a:off x="1547664" y="1353344"/>
            <a:ext cx="6192688" cy="5386050"/>
          </a:xfrm>
          <a:prstGeom prst="rect">
            <a:avLst/>
          </a:prstGeom>
          <a:noFill/>
          <a:ln w="9525">
            <a:noFill/>
            <a:miter lim="800000"/>
            <a:headEnd/>
            <a:tailEnd/>
          </a:ln>
        </p:spPr>
      </p:pic>
      <p:sp>
        <p:nvSpPr>
          <p:cNvPr id="59393" name="Rectangle 2"/>
          <p:cNvSpPr>
            <a:spLocks noGrp="1" noChangeArrowheads="1"/>
          </p:cNvSpPr>
          <p:nvPr>
            <p:ph type="title"/>
          </p:nvPr>
        </p:nvSpPr>
        <p:spPr>
          <a:xfrm>
            <a:off x="447293" y="14988"/>
            <a:ext cx="8229600" cy="605700"/>
          </a:xfrm>
        </p:spPr>
        <p:txBody>
          <a:bodyPr/>
          <a:lstStyle/>
          <a:p>
            <a:pPr eaLnBrk="1" hangingPunct="1"/>
            <a:r>
              <a:rPr lang="en-US" sz="3200" dirty="0" smtClean="0">
                <a:latin typeface="Times New Roman" panose="02020603050405020304" pitchFamily="18" charset="0"/>
                <a:cs typeface="Times New Roman" panose="02020603050405020304" pitchFamily="18" charset="0"/>
              </a:rPr>
              <a:t>Marketing Mix</a:t>
            </a:r>
          </a:p>
        </p:txBody>
      </p:sp>
      <p:sp>
        <p:nvSpPr>
          <p:cNvPr id="59394" name="Text Placeholder 6"/>
          <p:cNvSpPr>
            <a:spLocks noGrp="1"/>
          </p:cNvSpPr>
          <p:nvPr>
            <p:ph type="body" sz="quarter" idx="13"/>
          </p:nvPr>
        </p:nvSpPr>
        <p:spPr>
          <a:xfrm>
            <a:off x="1062608" y="692696"/>
            <a:ext cx="7162800" cy="876672"/>
          </a:xfrm>
        </p:spPr>
        <p:txBody>
          <a:bodyPr>
            <a:normAutofit fontScale="77500" lnSpcReduction="20000"/>
          </a:bodyPr>
          <a:lstStyle/>
          <a:p>
            <a:r>
              <a:rPr lang="en-US" b="0" dirty="0">
                <a:solidFill>
                  <a:schemeClr val="tx1"/>
                </a:solidFill>
                <a:latin typeface="Times New Roman" panose="02020603050405020304" pitchFamily="18" charset="0"/>
                <a:cs typeface="Times New Roman" panose="02020603050405020304" pitchFamily="18" charset="0"/>
              </a:rPr>
              <a:t>McCarthy (1960) presented the ‘marketing mix</a:t>
            </a:r>
            <a:r>
              <a:rPr lang="en-US" b="0" dirty="0" smtClean="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 4Ps model of marketing </a:t>
            </a:r>
            <a:r>
              <a:rPr lang="en-US" b="0" dirty="0" smtClean="0">
                <a:solidFill>
                  <a:schemeClr val="tx1"/>
                </a:solidFill>
                <a:latin typeface="Times New Roman" panose="02020603050405020304" pitchFamily="18" charset="0"/>
                <a:cs typeface="Times New Roman" panose="02020603050405020304" pitchFamily="18" charset="0"/>
              </a:rPr>
              <a:t>(product,</a:t>
            </a:r>
            <a:r>
              <a:rPr lang="tr-TR" b="0" dirty="0" smtClean="0">
                <a:solidFill>
                  <a:schemeClr val="tx1"/>
                </a:solidFill>
                <a:latin typeface="Times New Roman" panose="02020603050405020304" pitchFamily="18" charset="0"/>
                <a:cs typeface="Times New Roman" panose="02020603050405020304" pitchFamily="18" charset="0"/>
              </a:rPr>
              <a:t>price</a:t>
            </a:r>
            <a:r>
              <a:rPr lang="en-US" b="0" dirty="0" smtClean="0">
                <a:solidFill>
                  <a:schemeClr val="tx1"/>
                </a:solidFill>
                <a:latin typeface="Times New Roman" panose="02020603050405020304" pitchFamily="18" charset="0"/>
                <a:cs typeface="Times New Roman" panose="02020603050405020304" pitchFamily="18" charset="0"/>
              </a:rPr>
              <a:t> p</a:t>
            </a:r>
            <a:r>
              <a:rPr lang="tr-TR" b="0" dirty="0" smtClean="0">
                <a:solidFill>
                  <a:schemeClr val="tx1"/>
                </a:solidFill>
                <a:latin typeface="Times New Roman" panose="02020603050405020304" pitchFamily="18" charset="0"/>
                <a:cs typeface="Times New Roman" panose="02020603050405020304" pitchFamily="18" charset="0"/>
              </a:rPr>
              <a:t>lacement and promotion).</a:t>
            </a:r>
            <a:endParaRPr lang="en-US" dirty="0" smtClean="0">
              <a:solidFill>
                <a:schemeClr val="tx1"/>
              </a:solidFill>
              <a:latin typeface="Times New Roman" panose="02020603050405020304" pitchFamily="18" charset="0"/>
              <a:cs typeface="Times New Roman" panose="02020603050405020304" pitchFamily="18" charset="0"/>
            </a:endParaRPr>
          </a:p>
        </p:txBody>
      </p:sp>
      <p:sp>
        <p:nvSpPr>
          <p:cNvPr id="59397" name="Rectangle 3"/>
          <p:cNvSpPr>
            <a:spLocks noChangeArrowheads="1"/>
          </p:cNvSpPr>
          <p:nvPr/>
        </p:nvSpPr>
        <p:spPr bwMode="auto">
          <a:xfrm>
            <a:off x="72008" y="6606559"/>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extLst>
      <p:ext uri="{BB962C8B-B14F-4D97-AF65-F5344CB8AC3E}">
        <p14:creationId xmlns:p14="http://schemas.microsoft.com/office/powerpoint/2010/main" val="28369328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Marketing mix elements</a:t>
            </a:r>
            <a:endParaRPr lang="en-US" b="1" dirty="0"/>
          </a:p>
        </p:txBody>
      </p:sp>
      <p:sp>
        <p:nvSpPr>
          <p:cNvPr id="3" name="Text Placeholder 2"/>
          <p:cNvSpPr>
            <a:spLocks noGrp="1"/>
          </p:cNvSpPr>
          <p:nvPr>
            <p:ph type="body" sz="quarter" idx="13"/>
          </p:nvPr>
        </p:nvSpPr>
        <p:spPr>
          <a:xfrm>
            <a:off x="914400" y="1524000"/>
            <a:ext cx="7162800" cy="4785320"/>
          </a:xfrm>
        </p:spPr>
        <p:txBody>
          <a:bodyPr>
            <a:normAutofit/>
          </a:bodyPr>
          <a:lstStyle/>
          <a:p>
            <a:pPr algn="just"/>
            <a:r>
              <a:rPr lang="en-US" i="1" dirty="0" smtClean="0">
                <a:solidFill>
                  <a:schemeClr val="accent2">
                    <a:lumMod val="50000"/>
                  </a:schemeClr>
                </a:solidFill>
              </a:rPr>
              <a:t>Product</a:t>
            </a:r>
            <a:r>
              <a:rPr lang="en-US" dirty="0" smtClean="0"/>
              <a:t> </a:t>
            </a:r>
            <a:r>
              <a:rPr lang="en-US" dirty="0"/>
              <a:t>means the goods-and-services combination the company offers to the target </a:t>
            </a:r>
            <a:r>
              <a:rPr lang="en-US" dirty="0" smtClean="0"/>
              <a:t>market</a:t>
            </a:r>
            <a:r>
              <a:rPr lang="tr-TR" dirty="0" smtClean="0"/>
              <a:t>.</a:t>
            </a:r>
            <a:endParaRPr lang="tr-TR" i="1" dirty="0" smtClean="0">
              <a:solidFill>
                <a:schemeClr val="accent2">
                  <a:lumMod val="50000"/>
                </a:schemeClr>
              </a:solidFill>
            </a:endParaRPr>
          </a:p>
          <a:p>
            <a:pPr algn="just"/>
            <a:r>
              <a:rPr lang="en-US" i="1" dirty="0" smtClean="0">
                <a:solidFill>
                  <a:schemeClr val="accent2">
                    <a:lumMod val="50000"/>
                  </a:schemeClr>
                </a:solidFill>
              </a:rPr>
              <a:t>Price</a:t>
            </a:r>
            <a:r>
              <a:rPr lang="en-US" dirty="0" smtClean="0"/>
              <a:t> </a:t>
            </a:r>
            <a:r>
              <a:rPr lang="en-US" dirty="0"/>
              <a:t>is the amount of money customers must pay to obtain the </a:t>
            </a:r>
            <a:r>
              <a:rPr lang="en-US" dirty="0" smtClean="0"/>
              <a:t>product</a:t>
            </a:r>
            <a:r>
              <a:rPr lang="tr-TR" dirty="0" smtClean="0"/>
              <a:t>.</a:t>
            </a:r>
          </a:p>
          <a:p>
            <a:pPr algn="just"/>
            <a:r>
              <a:rPr lang="en-US" i="1" dirty="0">
                <a:solidFill>
                  <a:schemeClr val="accent2">
                    <a:lumMod val="50000"/>
                  </a:schemeClr>
                </a:solidFill>
              </a:rPr>
              <a:t>Place</a:t>
            </a:r>
            <a:r>
              <a:rPr lang="en-US" dirty="0">
                <a:solidFill>
                  <a:schemeClr val="accent2">
                    <a:lumMod val="50000"/>
                  </a:schemeClr>
                </a:solidFill>
              </a:rPr>
              <a:t> </a:t>
            </a:r>
            <a:r>
              <a:rPr lang="en-US" dirty="0"/>
              <a:t>includes company activities that make the product available to target </a:t>
            </a:r>
            <a:r>
              <a:rPr lang="en-US" dirty="0" smtClean="0"/>
              <a:t>consumers</a:t>
            </a:r>
            <a:r>
              <a:rPr lang="tr-TR" dirty="0" smtClean="0"/>
              <a:t>.</a:t>
            </a:r>
            <a:endParaRPr lang="en-US" dirty="0"/>
          </a:p>
          <a:p>
            <a:pPr algn="just"/>
            <a:r>
              <a:rPr lang="en-US" i="1" dirty="0">
                <a:solidFill>
                  <a:schemeClr val="accent2">
                    <a:lumMod val="50000"/>
                  </a:schemeClr>
                </a:solidFill>
              </a:rPr>
              <a:t>Promotion</a:t>
            </a:r>
            <a:r>
              <a:rPr lang="en-US" dirty="0"/>
              <a:t> refers to activities that communicate the merits of the product and persuade target customers to buy it. </a:t>
            </a:r>
          </a:p>
          <a:p>
            <a:pPr algn="just"/>
            <a:endParaRPr lang="en-US" dirty="0"/>
          </a:p>
        </p:txBody>
      </p:sp>
    </p:spTree>
    <p:extLst>
      <p:ext uri="{BB962C8B-B14F-4D97-AF65-F5344CB8AC3E}">
        <p14:creationId xmlns:p14="http://schemas.microsoft.com/office/powerpoint/2010/main" val="3848822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66700" y="5859463"/>
            <a:ext cx="8534400" cy="36671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a:t>Figure 2.5</a:t>
            </a:r>
            <a:r>
              <a:rPr lang="en-GB" altLang="tr-TR" sz="1800"/>
              <a:t>  Marketing mix</a:t>
            </a:r>
          </a:p>
        </p:txBody>
      </p:sp>
      <p:pic>
        <p:nvPicPr>
          <p:cNvPr id="8197" name="Picture 5" descr="M02NF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11163"/>
            <a:ext cx="6846888" cy="535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27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66700" y="5859463"/>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a:t>Figure 2.7</a:t>
            </a:r>
            <a:r>
              <a:rPr lang="en-GB" altLang="tr-TR" sz="1800"/>
              <a:t>  </a:t>
            </a:r>
            <a:r>
              <a:rPr lang="en-IN" altLang="tr-TR" sz="1800"/>
              <a:t>From 4Ps to 4Cs</a:t>
            </a:r>
            <a:endParaRPr lang="en-GB" altLang="tr-TR" sz="1800"/>
          </a:p>
          <a:p>
            <a:pPr eaLnBrk="0" hangingPunct="0">
              <a:spcBef>
                <a:spcPct val="50000"/>
              </a:spcBef>
            </a:pPr>
            <a:r>
              <a:rPr lang="en-GB" altLang="tr-TR" sz="800" i="1"/>
              <a:t>Source:</a:t>
            </a:r>
            <a:r>
              <a:rPr lang="en-GB" altLang="tr-TR" sz="800"/>
              <a:t> Based on Kotler </a:t>
            </a:r>
            <a:r>
              <a:rPr lang="en-GB" altLang="tr-TR" sz="800" i="1"/>
              <a:t>et al</a:t>
            </a:r>
            <a:r>
              <a:rPr lang="en-GB" altLang="tr-TR" sz="800"/>
              <a:t>., 1999, p. 110.</a:t>
            </a:r>
          </a:p>
        </p:txBody>
      </p:sp>
      <p:pic>
        <p:nvPicPr>
          <p:cNvPr id="10244" name="Picture 4" descr="M02NF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908050"/>
            <a:ext cx="5616575" cy="467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612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4P::::::&gt;&gt;&gt;&gt;&gt; 4C</a:t>
            </a:r>
            <a:endParaRPr lang="en-US" dirty="0"/>
          </a:p>
        </p:txBody>
      </p:sp>
      <p:sp>
        <p:nvSpPr>
          <p:cNvPr id="3" name="Content Placeholder 2"/>
          <p:cNvSpPr>
            <a:spLocks noGrp="1"/>
          </p:cNvSpPr>
          <p:nvPr>
            <p:ph idx="1"/>
          </p:nvPr>
        </p:nvSpPr>
        <p:spPr/>
        <p:txBody>
          <a:bodyPr>
            <a:normAutofit/>
          </a:bodyPr>
          <a:lstStyle/>
          <a:p>
            <a:r>
              <a:rPr lang="tr-TR" dirty="0" smtClean="0"/>
              <a:t>T</a:t>
            </a:r>
            <a:r>
              <a:rPr lang="en-US" dirty="0" smtClean="0"/>
              <a:t>he </a:t>
            </a:r>
            <a:r>
              <a:rPr lang="en-US" dirty="0"/>
              <a:t>4Cs to </a:t>
            </a:r>
            <a:r>
              <a:rPr lang="en-US" b="1" dirty="0"/>
              <a:t>replace</a:t>
            </a:r>
            <a:r>
              <a:rPr lang="en-US" dirty="0"/>
              <a:t> the 4Ps of the marketing </a:t>
            </a:r>
            <a:r>
              <a:rPr lang="en-US" dirty="0" smtClean="0"/>
              <a:t>mix:</a:t>
            </a:r>
            <a:endParaRPr lang="tr-TR" dirty="0" smtClean="0"/>
          </a:p>
          <a:p>
            <a:r>
              <a:rPr lang="en-US" dirty="0" smtClean="0"/>
              <a:t>Consumer </a:t>
            </a:r>
            <a:r>
              <a:rPr lang="en-US" dirty="0"/>
              <a:t>wants and </a:t>
            </a:r>
            <a:r>
              <a:rPr lang="en-US" dirty="0" smtClean="0"/>
              <a:t>needs</a:t>
            </a:r>
            <a:endParaRPr lang="tr-TR" dirty="0" smtClean="0"/>
          </a:p>
          <a:p>
            <a:r>
              <a:rPr lang="en-US" dirty="0" smtClean="0"/>
              <a:t> </a:t>
            </a:r>
            <a:r>
              <a:rPr lang="en-US" dirty="0"/>
              <a:t>Cost to satisfy</a:t>
            </a:r>
            <a:r>
              <a:rPr lang="en-US" dirty="0" smtClean="0"/>
              <a:t>;</a:t>
            </a:r>
            <a:endParaRPr lang="tr-TR" dirty="0" smtClean="0"/>
          </a:p>
          <a:p>
            <a:r>
              <a:rPr lang="en-US" dirty="0" smtClean="0"/>
              <a:t> </a:t>
            </a:r>
            <a:r>
              <a:rPr lang="en-US" dirty="0"/>
              <a:t>Convenience to buy and </a:t>
            </a:r>
            <a:endParaRPr lang="tr-TR" dirty="0" smtClean="0"/>
          </a:p>
          <a:p>
            <a:r>
              <a:rPr lang="en-US" dirty="0" smtClean="0"/>
              <a:t>Communication </a:t>
            </a:r>
            <a:r>
              <a:rPr lang="en-US" dirty="0"/>
              <a:t>(</a:t>
            </a:r>
            <a:r>
              <a:rPr lang="en-US" dirty="0" err="1"/>
              <a:t>Lauterborn</a:t>
            </a:r>
            <a:r>
              <a:rPr lang="en-US" dirty="0"/>
              <a:t>, 1990</a:t>
            </a:r>
            <a:r>
              <a:rPr lang="en-US" dirty="0" smtClean="0"/>
              <a:t>)</a:t>
            </a:r>
            <a:endParaRPr lang="tr-TR" dirty="0" smtClean="0"/>
          </a:p>
          <a:p>
            <a:pPr marL="0" indent="0" algn="r">
              <a:buNone/>
            </a:pPr>
            <a:r>
              <a:rPr lang="tr-TR" b="1" dirty="0"/>
              <a:t> </a:t>
            </a:r>
            <a:r>
              <a:rPr lang="tr-TR" b="1" dirty="0" smtClean="0"/>
              <a:t>Customers are FIRST...</a:t>
            </a:r>
          </a:p>
        </p:txBody>
      </p:sp>
    </p:spTree>
    <p:extLst>
      <p:ext uri="{BB962C8B-B14F-4D97-AF65-F5344CB8AC3E}">
        <p14:creationId xmlns:p14="http://schemas.microsoft.com/office/powerpoint/2010/main" val="315970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66700" y="5859463"/>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a:t>Figure 2.6</a:t>
            </a:r>
            <a:r>
              <a:rPr lang="en-GB" altLang="tr-TR" sz="1800"/>
              <a:t>  </a:t>
            </a:r>
            <a:r>
              <a:rPr lang="en-IN" altLang="tr-TR" sz="1800"/>
              <a:t>Customer service and the marketing mix</a:t>
            </a:r>
            <a:endParaRPr lang="en-GB" altLang="tr-TR" sz="1800"/>
          </a:p>
          <a:p>
            <a:pPr eaLnBrk="0" hangingPunct="0">
              <a:spcBef>
                <a:spcPct val="50000"/>
              </a:spcBef>
            </a:pPr>
            <a:r>
              <a:rPr lang="en-GB" altLang="tr-TR" sz="800" i="1"/>
              <a:t>Source:</a:t>
            </a:r>
            <a:r>
              <a:rPr lang="en-GB" altLang="tr-TR" sz="800"/>
              <a:t> Adapted from Christopher </a:t>
            </a:r>
            <a:r>
              <a:rPr lang="en-GB" altLang="tr-TR" sz="800" i="1"/>
              <a:t>et al</a:t>
            </a:r>
            <a:r>
              <a:rPr lang="en-GB" altLang="tr-TR" sz="800"/>
              <a:t>., 1991, p. 13.</a:t>
            </a:r>
          </a:p>
        </p:txBody>
      </p:sp>
      <p:pic>
        <p:nvPicPr>
          <p:cNvPr id="9221" name="Picture 5" descr="M02NF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549275"/>
            <a:ext cx="5761037" cy="530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44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market segmentation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463" y="5805264"/>
            <a:ext cx="2208537" cy="1052736"/>
          </a:xfrm>
          <a:prstGeom prst="rect">
            <a:avLst/>
          </a:prstGeom>
          <a:noFill/>
          <a:extLst>
            <a:ext uri="{909E8E84-426E-40DD-AFC4-6F175D3DCCD1}">
              <a14:hiddenFill xmlns:a14="http://schemas.microsoft.com/office/drawing/2010/main">
                <a:solidFill>
                  <a:srgbClr val="FFFFFF"/>
                </a:solidFill>
              </a14:hiddenFill>
            </a:ext>
          </a:extLst>
        </p:spPr>
      </p:pic>
      <p:sp>
        <p:nvSpPr>
          <p:cNvPr id="34817" name="Rectangle 3"/>
          <p:cNvSpPr>
            <a:spLocks noGrp="1" noChangeArrowheads="1"/>
          </p:cNvSpPr>
          <p:nvPr>
            <p:ph idx="1"/>
          </p:nvPr>
        </p:nvSpPr>
        <p:spPr>
          <a:xfrm>
            <a:off x="685800" y="2209800"/>
            <a:ext cx="7772400" cy="4114800"/>
          </a:xfrm>
        </p:spPr>
        <p:txBody>
          <a:bodyPr>
            <a:normAutofit fontScale="85000" lnSpcReduction="20000"/>
          </a:bodyPr>
          <a:lstStyle/>
          <a:p>
            <a:pPr>
              <a:buNone/>
            </a:pPr>
            <a:r>
              <a:rPr lang="en-US" b="1" dirty="0" smtClean="0">
                <a:latin typeface="Times New Roman" panose="02020603050405020304" pitchFamily="18" charset="0"/>
                <a:cs typeface="Times New Roman" panose="02020603050405020304" pitchFamily="18" charset="0"/>
              </a:rPr>
              <a:t>Market segmentation</a:t>
            </a:r>
            <a:r>
              <a:rPr lang="tr-TR" b="1"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(Smith</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1956)</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refers to dividing the markets into segments of customers</a:t>
            </a:r>
            <a:r>
              <a:rPr lang="tr-T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eaLnBrk="1" hangingPunct="1">
              <a:buFontTx/>
              <a:buNone/>
            </a:pPr>
            <a:endParaRPr lang="en-US" sz="1400" dirty="0" smtClean="0">
              <a:latin typeface="Times New Roman" panose="02020603050405020304" pitchFamily="18" charset="0"/>
              <a:cs typeface="Times New Roman" panose="02020603050405020304" pitchFamily="18" charset="0"/>
            </a:endParaRPr>
          </a:p>
          <a:p>
            <a:pPr eaLnBrk="1" hangingPunct="1">
              <a:buFontTx/>
              <a:buNone/>
            </a:pPr>
            <a:r>
              <a:rPr lang="en-US" b="1" dirty="0" smtClean="0">
                <a:latin typeface="Times New Roman" panose="02020603050405020304" pitchFamily="18" charset="0"/>
                <a:cs typeface="Times New Roman" panose="02020603050405020304" pitchFamily="18" charset="0"/>
              </a:rPr>
              <a:t>Target marketing </a:t>
            </a:r>
            <a:r>
              <a:rPr lang="en-US" dirty="0" smtClean="0">
                <a:latin typeface="Times New Roman" panose="02020603050405020304" pitchFamily="18" charset="0"/>
                <a:cs typeface="Times New Roman" panose="02020603050405020304" pitchFamily="18" charset="0"/>
              </a:rPr>
              <a:t>refers to which segments to go after</a:t>
            </a:r>
            <a:r>
              <a:rPr lang="tr-TR" dirty="0" smtClean="0">
                <a:latin typeface="Times New Roman" panose="02020603050405020304" pitchFamily="18" charset="0"/>
                <a:cs typeface="Times New Roman" panose="02020603050405020304" pitchFamily="18" charset="0"/>
              </a:rPr>
              <a:t>.</a:t>
            </a:r>
          </a:p>
          <a:p>
            <a:pPr>
              <a:buNone/>
            </a:pPr>
            <a:r>
              <a:rPr lang="en-US" dirty="0"/>
              <a:t>Marketing managers must decide which customers they want to target and on the level, timing, and nature of their demand. </a:t>
            </a:r>
            <a:endParaRPr lang="tr-TR" dirty="0" smtClean="0"/>
          </a:p>
          <a:p>
            <a:pPr>
              <a:buNone/>
            </a:pPr>
            <a:r>
              <a:rPr lang="tr-TR" dirty="0"/>
              <a:t>F</a:t>
            </a:r>
            <a:r>
              <a:rPr lang="en-US" dirty="0" err="1" smtClean="0"/>
              <a:t>irst</a:t>
            </a:r>
            <a:r>
              <a:rPr lang="tr-TR" dirty="0" smtClean="0"/>
              <a:t>ly</a:t>
            </a:r>
            <a:r>
              <a:rPr lang="en-US" dirty="0" smtClean="0"/>
              <a:t> </a:t>
            </a:r>
            <a:r>
              <a:rPr lang="en-US" dirty="0"/>
              <a:t>decide </a:t>
            </a:r>
            <a:r>
              <a:rPr lang="en-US" i="1" dirty="0"/>
              <a:t>whom</a:t>
            </a:r>
            <a:r>
              <a:rPr lang="en-US" dirty="0"/>
              <a:t> </a:t>
            </a:r>
            <a:r>
              <a:rPr lang="tr-TR" dirty="0" smtClean="0"/>
              <a:t>the company </a:t>
            </a:r>
            <a:r>
              <a:rPr lang="en-US" dirty="0" smtClean="0"/>
              <a:t> </a:t>
            </a:r>
            <a:r>
              <a:rPr lang="en-US" dirty="0"/>
              <a:t>will </a:t>
            </a:r>
            <a:r>
              <a:rPr lang="en-US" dirty="0" smtClean="0"/>
              <a:t>serve</a:t>
            </a:r>
            <a:r>
              <a:rPr lang="tr-TR" dirty="0" smtClean="0"/>
              <a:t>..</a:t>
            </a:r>
          </a:p>
          <a:p>
            <a:pPr>
              <a:buNone/>
            </a:pPr>
            <a:r>
              <a:rPr lang="en-US" dirty="0" smtClean="0"/>
              <a:t>Simply </a:t>
            </a:r>
            <a:r>
              <a:rPr lang="en-US" dirty="0"/>
              <a:t>put, marketing management is </a:t>
            </a:r>
            <a:r>
              <a:rPr lang="en-US" i="1" dirty="0"/>
              <a:t>customer management</a:t>
            </a:r>
            <a:r>
              <a:rPr lang="en-US" dirty="0"/>
              <a:t> and </a:t>
            </a:r>
            <a:r>
              <a:rPr lang="en-US" i="1" dirty="0"/>
              <a:t>demand management.</a:t>
            </a:r>
          </a:p>
          <a:p>
            <a:pPr eaLnBrk="1" hangingPunct="1">
              <a:buFontTx/>
              <a:buNone/>
            </a:pPr>
            <a:endParaRPr lang="en-US" dirty="0" smtClean="0">
              <a:latin typeface="Times New Roman" panose="02020603050405020304" pitchFamily="18" charset="0"/>
              <a:cs typeface="Times New Roman" panose="02020603050405020304" pitchFamily="18" charset="0"/>
            </a:endParaRPr>
          </a:p>
        </p:txBody>
      </p:sp>
      <p:sp>
        <p:nvSpPr>
          <p:cNvPr id="34818" name="Text Placeholder 7"/>
          <p:cNvSpPr>
            <a:spLocks noGrp="1"/>
          </p:cNvSpPr>
          <p:nvPr>
            <p:ph type="body" sz="quarter" idx="13"/>
          </p:nvPr>
        </p:nvSpPr>
        <p:spPr>
          <a:xfrm>
            <a:off x="731770" y="1556792"/>
            <a:ext cx="7162800" cy="381000"/>
          </a:xfrm>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Selecting Customers to Serve</a:t>
            </a:r>
          </a:p>
          <a:p>
            <a:endParaRPr lang="en-US" dirty="0" smtClean="0"/>
          </a:p>
        </p:txBody>
      </p:sp>
      <p:sp>
        <p:nvSpPr>
          <p:cNvPr id="34819" name="Rectangle 2"/>
          <p:cNvSpPr>
            <a:spLocks noGrp="1" noChangeArrowheads="1"/>
          </p:cNvSpPr>
          <p:nvPr>
            <p:ph type="title"/>
          </p:nvPr>
        </p:nvSpPr>
        <p:spPr>
          <a:xfrm>
            <a:off x="685800" y="228600"/>
            <a:ext cx="7772400" cy="1143000"/>
          </a:xfrm>
        </p:spPr>
        <p:txBody>
          <a:bodyPr>
            <a:noAutofit/>
          </a:bodyPr>
          <a:lstStyle/>
          <a:p>
            <a:pPr eaLnBrk="1" hangingPunct="1"/>
            <a:r>
              <a:rPr lang="en-US" sz="3600" dirty="0" smtClean="0">
                <a:latin typeface="Times New Roman" panose="02020603050405020304" pitchFamily="18" charset="0"/>
                <a:cs typeface="Times New Roman" panose="02020603050405020304" pitchFamily="18" charset="0"/>
              </a:rPr>
              <a:t>Designing a Customer-Driven Marketing Strategy</a:t>
            </a:r>
          </a:p>
        </p:txBody>
      </p:sp>
      <p:sp>
        <p:nvSpPr>
          <p:cNvPr id="34821"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
        <p:nvSpPr>
          <p:cNvPr id="2" name="AutoShape 2" descr="pie chart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pie chart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pie chart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4481445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Ä°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2696"/>
            <a:ext cx="8963288" cy="54726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03648" y="6165304"/>
            <a:ext cx="669674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Let us overview the Porsche Marketing </a:t>
            </a:r>
            <a:r>
              <a:rPr lang="en-US" b="1" dirty="0" smtClean="0">
                <a:latin typeface="Times New Roman" panose="02020603050405020304" pitchFamily="18" charset="0"/>
                <a:cs typeface="Times New Roman" panose="02020603050405020304" pitchFamily="18" charset="0"/>
              </a:rPr>
              <a:t>Mix</a:t>
            </a:r>
            <a:r>
              <a:rPr lang="tr-TR" b="1" dirty="0" smtClean="0">
                <a:latin typeface="Times New Roman" panose="02020603050405020304" pitchFamily="18" charset="0"/>
                <a:cs typeface="Times New Roman" panose="02020603050405020304" pitchFamily="18" charset="0"/>
              </a:rPr>
              <a:t> and Target Market</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367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525344"/>
          </a:xfrm>
        </p:spPr>
        <p:txBody>
          <a:bodyPr>
            <a:normAutofit fontScale="92500" lnSpcReduction="10000"/>
          </a:bodyPr>
          <a:lstStyle/>
          <a:p>
            <a:r>
              <a:rPr lang="en-US" sz="2800" b="1" dirty="0" smtClean="0">
                <a:latin typeface="Times New Roman" panose="02020603050405020304" pitchFamily="18" charset="0"/>
                <a:cs typeface="Times New Roman" panose="02020603050405020304" pitchFamily="18" charset="0"/>
              </a:rPr>
              <a:t>Product</a:t>
            </a:r>
            <a:r>
              <a:rPr lang="tr-TR"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marL="0" indent="0">
              <a:buNone/>
            </a:pPr>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Porsche </a:t>
            </a:r>
            <a:r>
              <a:rPr lang="en-US" sz="2200" dirty="0">
                <a:latin typeface="Times New Roman" panose="02020603050405020304" pitchFamily="18" charset="0"/>
                <a:cs typeface="Times New Roman" panose="02020603050405020304" pitchFamily="18" charset="0"/>
              </a:rPr>
              <a:t>has always tried to come up </a:t>
            </a:r>
            <a:r>
              <a:rPr lang="en-US" sz="2200" b="1" dirty="0">
                <a:latin typeface="Times New Roman" panose="02020603050405020304" pitchFamily="18" charset="0"/>
                <a:cs typeface="Times New Roman" panose="02020603050405020304" pitchFamily="18" charset="0"/>
              </a:rPr>
              <a:t>with quality product </a:t>
            </a:r>
            <a:r>
              <a:rPr lang="tr-TR"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They follow the theory of high-priced-high-quality sport cars available for premium segments</a:t>
            </a:r>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endParaRPr lang="tr-TR" sz="2200"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Price : </a:t>
            </a:r>
          </a:p>
          <a:p>
            <a:pPr marL="0" indent="0">
              <a:buNone/>
            </a:pP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Porsche </a:t>
            </a:r>
            <a:r>
              <a:rPr lang="en-US" sz="2200" dirty="0">
                <a:latin typeface="Times New Roman" panose="02020603050405020304" pitchFamily="18" charset="0"/>
                <a:cs typeface="Times New Roman" panose="02020603050405020304" pitchFamily="18" charset="0"/>
              </a:rPr>
              <a:t>has been using </a:t>
            </a:r>
            <a:r>
              <a:rPr lang="en-US" sz="2200" dirty="0" smtClean="0">
                <a:latin typeface="Times New Roman" panose="02020603050405020304" pitchFamily="18" charset="0"/>
                <a:cs typeface="Times New Roman" panose="02020603050405020304" pitchFamily="18" charset="0"/>
              </a:rPr>
              <a:t>price </a:t>
            </a:r>
            <a:r>
              <a:rPr lang="en-US" sz="2200" dirty="0">
                <a:latin typeface="Times New Roman" panose="02020603050405020304" pitchFamily="18" charset="0"/>
                <a:cs typeface="Times New Roman" panose="02020603050405020304" pitchFamily="18" charset="0"/>
              </a:rPr>
              <a:t>skimming in its marketing mix pricing strategy where you introduce your product with </a:t>
            </a:r>
            <a:r>
              <a:rPr lang="en-US" sz="2200" b="1" dirty="0">
                <a:latin typeface="Times New Roman" panose="02020603050405020304" pitchFamily="18" charset="0"/>
                <a:cs typeface="Times New Roman" panose="02020603050405020304" pitchFamily="18" charset="0"/>
              </a:rPr>
              <a:t>high </a:t>
            </a:r>
            <a:r>
              <a:rPr lang="en-US" sz="2200" b="1" dirty="0" smtClean="0">
                <a:latin typeface="Times New Roman" panose="02020603050405020304" pitchFamily="18" charset="0"/>
                <a:cs typeface="Times New Roman" panose="02020603050405020304" pitchFamily="18" charset="0"/>
              </a:rPr>
              <a:t>price</a:t>
            </a:r>
            <a:r>
              <a:rPr lang="tr-TR" sz="2200" b="1" dirty="0" smtClean="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b</a:t>
            </a:r>
            <a:r>
              <a:rPr lang="en-US" sz="2200" dirty="0" smtClean="0">
                <a:latin typeface="Times New Roman" panose="02020603050405020304" pitchFamily="18" charset="0"/>
                <a:cs typeface="Times New Roman" panose="02020603050405020304" pitchFamily="18" charset="0"/>
              </a:rPr>
              <a:t>ut </a:t>
            </a:r>
            <a:r>
              <a:rPr lang="en-US" sz="2200" dirty="0">
                <a:latin typeface="Times New Roman" panose="02020603050405020304" pitchFamily="18" charset="0"/>
                <a:cs typeface="Times New Roman" panose="02020603050405020304" pitchFamily="18" charset="0"/>
              </a:rPr>
              <a:t>with time, the price came </a:t>
            </a:r>
            <a:r>
              <a:rPr lang="en-US" sz="2200" dirty="0" smtClean="0">
                <a:latin typeface="Times New Roman" panose="02020603050405020304" pitchFamily="18" charset="0"/>
                <a:cs typeface="Times New Roman" panose="02020603050405020304" pitchFamily="18" charset="0"/>
              </a:rPr>
              <a:t>down</a:t>
            </a:r>
            <a:r>
              <a:rPr lang="tr-TR"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endParaRPr lang="tr-TR" sz="2200" b="1" dirty="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Place : </a:t>
            </a:r>
          </a:p>
          <a:p>
            <a:pPr marL="0" indent="0">
              <a:buNone/>
            </a:pP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They </a:t>
            </a:r>
            <a:r>
              <a:rPr lang="en-US" sz="2200" dirty="0">
                <a:latin typeface="Times New Roman" panose="02020603050405020304" pitchFamily="18" charset="0"/>
                <a:cs typeface="Times New Roman" panose="02020603050405020304" pitchFamily="18" charset="0"/>
              </a:rPr>
              <a:t>follow a direct distribution channel system where there </a:t>
            </a:r>
            <a:r>
              <a:rPr lang="en-US" sz="2200" b="1" dirty="0">
                <a:latin typeface="Times New Roman" panose="02020603050405020304" pitchFamily="18" charset="0"/>
                <a:cs typeface="Times New Roman" panose="02020603050405020304" pitchFamily="18" charset="0"/>
              </a:rPr>
              <a:t>is licensee and </a:t>
            </a:r>
            <a:r>
              <a:rPr lang="en-US" sz="2200" dirty="0">
                <a:latin typeface="Times New Roman" panose="02020603050405020304" pitchFamily="18" charset="0"/>
                <a:cs typeface="Times New Roman" panose="02020603050405020304" pitchFamily="18" charset="0"/>
              </a:rPr>
              <a:t>customer can go directly to it. </a:t>
            </a:r>
            <a:endParaRPr lang="tr-TR" sz="2200"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Promotion :</a:t>
            </a:r>
          </a:p>
          <a:p>
            <a:pPr marL="0" indent="0" algn="just">
              <a:buNone/>
            </a:pPr>
            <a:r>
              <a:rPr lang="tr-TR" sz="24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Porsche </a:t>
            </a:r>
            <a:r>
              <a:rPr lang="en-US" sz="2200" dirty="0">
                <a:latin typeface="Times New Roman" panose="02020603050405020304" pitchFamily="18" charset="0"/>
                <a:cs typeface="Times New Roman" panose="02020603050405020304" pitchFamily="18" charset="0"/>
              </a:rPr>
              <a:t>uses media such as </a:t>
            </a:r>
            <a:r>
              <a:rPr lang="en-US" sz="2200" dirty="0" smtClean="0">
                <a:latin typeface="Times New Roman" panose="02020603050405020304" pitchFamily="18" charset="0"/>
                <a:cs typeface="Times New Roman" panose="02020603050405020304" pitchFamily="18" charset="0"/>
              </a:rPr>
              <a:t>TV</a:t>
            </a:r>
            <a:r>
              <a:rPr lang="tr-TR" sz="2200" dirty="0" smtClean="0">
                <a:latin typeface="Times New Roman" panose="02020603050405020304" pitchFamily="18" charset="0"/>
                <a:cs typeface="Times New Roman" panose="02020603050405020304" pitchFamily="18" charset="0"/>
              </a:rPr>
              <a:t>, social media</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to promote its products. </a:t>
            </a:r>
            <a:r>
              <a:rPr lang="tr-TR" sz="2200" dirty="0">
                <a:latin typeface="Times New Roman" panose="02020603050405020304" pitchFamily="18" charset="0"/>
                <a:cs typeface="Times New Roman" panose="02020603050405020304" pitchFamily="18" charset="0"/>
              </a:rPr>
              <a:t>T</a:t>
            </a:r>
            <a:r>
              <a:rPr lang="en-US" sz="2200" dirty="0" smtClean="0">
                <a:latin typeface="Times New Roman" panose="02020603050405020304" pitchFamily="18" charset="0"/>
                <a:cs typeface="Times New Roman" panose="02020603050405020304" pitchFamily="18" charset="0"/>
              </a:rPr>
              <a:t>hey </a:t>
            </a:r>
            <a:r>
              <a:rPr lang="en-US" sz="2200" dirty="0">
                <a:latin typeface="Times New Roman" panose="02020603050405020304" pitchFamily="18" charset="0"/>
                <a:cs typeface="Times New Roman" panose="02020603050405020304" pitchFamily="18" charset="0"/>
              </a:rPr>
              <a:t>follow above the line marketing strategy. They often do offline promotions such as through </a:t>
            </a:r>
            <a:r>
              <a:rPr lang="en-US" sz="2200" dirty="0" smtClean="0">
                <a:latin typeface="Times New Roman" panose="02020603050405020304" pitchFamily="18" charset="0"/>
                <a:cs typeface="Times New Roman" panose="02020603050405020304" pitchFamily="18" charset="0"/>
              </a:rPr>
              <a:t>magazines.</a:t>
            </a: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However</a:t>
            </a:r>
            <a:r>
              <a:rPr lang="en-US" sz="2200" dirty="0">
                <a:latin typeface="Times New Roman" panose="02020603050405020304" pitchFamily="18" charset="0"/>
                <a:cs typeface="Times New Roman" panose="02020603050405020304" pitchFamily="18" charset="0"/>
              </a:rPr>
              <a:t>, they don’t provide incentives such as offers and discounts as the people they are targeting are rich and wealthy.</a:t>
            </a:r>
            <a:endParaRPr lang="tr-TR" sz="2200" b="1" dirty="0" smtClean="0">
              <a:latin typeface="Times New Roman" panose="02020603050405020304" pitchFamily="18" charset="0"/>
              <a:cs typeface="Times New Roman" panose="02020603050405020304" pitchFamily="18" charset="0"/>
            </a:endParaRPr>
          </a:p>
          <a:p>
            <a:pPr marL="0" indent="0">
              <a:buNone/>
            </a:pPr>
            <a:endParaRPr lang="tr-TR" sz="2800" b="1"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 It has been found that the cars built by Porsche out of which 70% are still on the roads. This shows that what quality products, this company comes up </a:t>
            </a:r>
            <a:r>
              <a:rPr lang="en-US" sz="2400" dirty="0" smtClean="0">
                <a:latin typeface="Times New Roman" panose="02020603050405020304" pitchFamily="18" charset="0"/>
                <a:cs typeface="Times New Roman" panose="02020603050405020304" pitchFamily="18" charset="0"/>
              </a:rPr>
              <a:t>with</a:t>
            </a:r>
            <a:r>
              <a:rPr lang="tr-TR" sz="2400" dirty="0" smtClean="0">
                <a:latin typeface="Times New Roman" panose="02020603050405020304" pitchFamily="18" charset="0"/>
                <a:cs typeface="Times New Roman" panose="02020603050405020304" pitchFamily="18" charset="0"/>
              </a:rPr>
              <a:t>.</a:t>
            </a:r>
            <a:endParaRPr lang="tr-TR" sz="2400" b="1" dirty="0" smtClean="0">
              <a:latin typeface="Times New Roman" panose="02020603050405020304" pitchFamily="18" charset="0"/>
              <a:cs typeface="Times New Roman" panose="02020603050405020304" pitchFamily="18" charset="0"/>
            </a:endParaRPr>
          </a:p>
          <a:p>
            <a:endParaRPr lang="tr-TR"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211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2800" dirty="0" smtClean="0"/>
              <a:t>The Jack </a:t>
            </a:r>
            <a:r>
              <a:rPr lang="tr-TR" sz="2800" dirty="0"/>
              <a:t>D</a:t>
            </a:r>
            <a:r>
              <a:rPr lang="tr-TR" sz="2800" dirty="0" smtClean="0"/>
              <a:t>aniel Marketing Strategy </a:t>
            </a:r>
            <a:br>
              <a:rPr lang="tr-TR" sz="2800" dirty="0" smtClean="0"/>
            </a:br>
            <a:r>
              <a:rPr lang="tr-TR" sz="2800" dirty="0" smtClean="0"/>
              <a:t>(1955)</a:t>
            </a:r>
            <a:endParaRPr lang="en-US" sz="2800" dirty="0"/>
          </a:p>
        </p:txBody>
      </p:sp>
      <p:sp>
        <p:nvSpPr>
          <p:cNvPr id="3" name="Content Placeholder 2"/>
          <p:cNvSpPr>
            <a:spLocks noGrp="1"/>
          </p:cNvSpPr>
          <p:nvPr>
            <p:ph idx="1"/>
          </p:nvPr>
        </p:nvSpPr>
        <p:spPr/>
        <p:txBody>
          <a:bodyPr>
            <a:normAutofit lnSpcReduction="10000"/>
          </a:bodyPr>
          <a:lstStyle/>
          <a:p>
            <a:r>
              <a:rPr lang="tr-TR" sz="2300" dirty="0" smtClean="0"/>
              <a:t>Maintain product quality and unique taste.</a:t>
            </a:r>
          </a:p>
          <a:p>
            <a:r>
              <a:rPr lang="tr-TR" sz="2300" dirty="0" smtClean="0"/>
              <a:t>Hold to high unit price.</a:t>
            </a:r>
          </a:p>
          <a:p>
            <a:r>
              <a:rPr lang="tr-TR" sz="2300" dirty="0" smtClean="0"/>
              <a:t>No artificial stimulants to either wholesaler or retailer.</a:t>
            </a:r>
          </a:p>
          <a:p>
            <a:r>
              <a:rPr lang="tr-TR" sz="2300" dirty="0" smtClean="0"/>
              <a:t>Continue to stress distillery’s smallness at both trade and consumer level.</a:t>
            </a:r>
          </a:p>
          <a:p>
            <a:r>
              <a:rPr lang="tr-TR" sz="2300" dirty="0" smtClean="0"/>
              <a:t>Design advertising calculated to create an emotional involvement between customer and product.</a:t>
            </a:r>
          </a:p>
          <a:p>
            <a:r>
              <a:rPr lang="tr-TR" sz="2300" dirty="0" smtClean="0"/>
              <a:t>Concentrate total marketing effort into areas of influence.</a:t>
            </a:r>
          </a:p>
          <a:p>
            <a:r>
              <a:rPr lang="tr-TR" sz="2300" dirty="0" smtClean="0"/>
              <a:t>Closely coordinate efforts of adveritsing with sales,</a:t>
            </a:r>
          </a:p>
          <a:p>
            <a:r>
              <a:rPr lang="tr-TR" sz="2300" dirty="0" smtClean="0"/>
              <a:t>Come what may, maintain consistency and continuity of total marketing endeavor</a:t>
            </a:r>
            <a:r>
              <a:rPr lang="tr-TR"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4401"/>
            <a:ext cx="2208245"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58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Performance criteria</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tr-TR" dirty="0" smtClean="0"/>
              <a:t>Midterm exam  (%25)  (Essay &amp; Multiple choice)</a:t>
            </a:r>
          </a:p>
          <a:p>
            <a:r>
              <a:rPr lang="tr-TR" dirty="0" smtClean="0"/>
              <a:t>Final exam  (%50)   (Essay </a:t>
            </a:r>
            <a:r>
              <a:rPr lang="tr-TR" dirty="0"/>
              <a:t>&amp; Multiple choice</a:t>
            </a:r>
            <a:r>
              <a:rPr lang="tr-TR" dirty="0" smtClean="0"/>
              <a:t>)</a:t>
            </a:r>
          </a:p>
          <a:p>
            <a:r>
              <a:rPr lang="tr-TR" dirty="0" smtClean="0"/>
              <a:t>Project  (%20) </a:t>
            </a:r>
          </a:p>
          <a:p>
            <a:r>
              <a:rPr lang="tr-TR" dirty="0" smtClean="0"/>
              <a:t> Individual Cases (%5</a:t>
            </a:r>
            <a:r>
              <a:rPr lang="tr-TR" sz="1800" dirty="0"/>
              <a:t>)</a:t>
            </a:r>
            <a:r>
              <a:rPr lang="tr-TR" sz="1800" dirty="0" smtClean="0"/>
              <a:t>. </a:t>
            </a:r>
            <a:r>
              <a:rPr lang="en-US" sz="1800" dirty="0"/>
              <a:t>For each assigned case, questions will be provided for students to analyze and submit the week prior to the due date</a:t>
            </a:r>
            <a:r>
              <a:rPr lang="en-US" dirty="0"/>
              <a:t>. </a:t>
            </a:r>
            <a:endParaRPr lang="tr-TR" dirty="0" smtClean="0"/>
          </a:p>
          <a:p>
            <a:r>
              <a:rPr lang="tr-TR" dirty="0" smtClean="0"/>
              <a:t>Bonuses</a:t>
            </a:r>
          </a:p>
          <a:p>
            <a:pPr>
              <a:buFontTx/>
              <a:buChar char="-"/>
            </a:pPr>
            <a:r>
              <a:rPr lang="tr-TR" dirty="0" smtClean="0"/>
              <a:t>Book summaries and et al.</a:t>
            </a:r>
          </a:p>
          <a:p>
            <a:pPr marL="0" indent="0">
              <a:buNone/>
            </a:pPr>
            <a:endParaRPr lang="en-US" dirty="0"/>
          </a:p>
        </p:txBody>
      </p:sp>
    </p:spTree>
    <p:extLst>
      <p:ext uri="{BB962C8B-B14F-4D97-AF65-F5344CB8AC3E}">
        <p14:creationId xmlns:p14="http://schemas.microsoft.com/office/powerpoint/2010/main" val="2308424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Development in marketing</a:t>
            </a:r>
            <a:endParaRPr lang="en-US" dirty="0"/>
          </a:p>
        </p:txBody>
      </p:sp>
      <p:sp>
        <p:nvSpPr>
          <p:cNvPr id="3" name="Content Placeholder 2"/>
          <p:cNvSpPr>
            <a:spLocks noGrp="1"/>
          </p:cNvSpPr>
          <p:nvPr>
            <p:ph idx="1"/>
          </p:nvPr>
        </p:nvSpPr>
        <p:spPr>
          <a:xfrm>
            <a:off x="0" y="1600200"/>
            <a:ext cx="8964488" cy="4525963"/>
          </a:xfrm>
        </p:spPr>
        <p:txBody>
          <a:bodyPr>
            <a:normAutofit fontScale="92500" lnSpcReduction="10000"/>
          </a:bodyPr>
          <a:lstStyle/>
          <a:p>
            <a:r>
              <a:rPr lang="tr-TR" dirty="0" smtClean="0"/>
              <a:t>The 1950s, age of consumer marketing  when corporate manufacturers  and brand marketing concepts dominated the marketing agenda.</a:t>
            </a:r>
          </a:p>
          <a:p>
            <a:r>
              <a:rPr lang="tr-TR" dirty="0" smtClean="0"/>
              <a:t>1960s, industrial marketing researches are essential.</a:t>
            </a:r>
          </a:p>
          <a:p>
            <a:r>
              <a:rPr lang="tr-TR" dirty="0" smtClean="0"/>
              <a:t>1970s, non profit sector </a:t>
            </a:r>
          </a:p>
          <a:p>
            <a:r>
              <a:rPr lang="tr-TR" dirty="0" smtClean="0"/>
              <a:t>1980s, service sector</a:t>
            </a:r>
          </a:p>
          <a:p>
            <a:r>
              <a:rPr lang="tr-TR" dirty="0" smtClean="0"/>
              <a:t>1990s, and beyond  relational researches become important, knowledge management, total quality concepts</a:t>
            </a:r>
            <a:endParaRPr lang="en-US" dirty="0"/>
          </a:p>
        </p:txBody>
      </p:sp>
    </p:spTree>
    <p:extLst>
      <p:ext uri="{BB962C8B-B14F-4D97-AF65-F5344CB8AC3E}">
        <p14:creationId xmlns:p14="http://schemas.microsoft.com/office/powerpoint/2010/main" val="2016780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66700" y="5859463"/>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a:t>Figure 2.1</a:t>
            </a:r>
            <a:r>
              <a:rPr lang="en-GB" altLang="tr-TR" sz="1800"/>
              <a:t>  Development in marketing</a:t>
            </a:r>
          </a:p>
          <a:p>
            <a:pPr eaLnBrk="0" hangingPunct="0">
              <a:spcBef>
                <a:spcPct val="50000"/>
              </a:spcBef>
            </a:pPr>
            <a:r>
              <a:rPr lang="en-GB" altLang="tr-TR" sz="800" i="1"/>
              <a:t>Source</a:t>
            </a:r>
            <a:r>
              <a:rPr lang="en-GB" altLang="tr-TR" sz="800"/>
              <a:t>: Adapted from Christopher </a:t>
            </a:r>
            <a:r>
              <a:rPr lang="en-GB" altLang="tr-TR" sz="800" i="1"/>
              <a:t>et al</a:t>
            </a:r>
            <a:r>
              <a:rPr lang="en-GB" altLang="tr-TR" sz="800"/>
              <a:t>., 1991.</a:t>
            </a:r>
          </a:p>
        </p:txBody>
      </p:sp>
      <p:pic>
        <p:nvPicPr>
          <p:cNvPr id="2064" name="Picture 16" descr="M02NF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360363"/>
            <a:ext cx="6804025"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885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66700" y="5859463"/>
            <a:ext cx="8534400" cy="36671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a:t>Figure 2.2</a:t>
            </a:r>
            <a:r>
              <a:rPr lang="en-GB" altLang="tr-TR" sz="1800"/>
              <a:t>  Influences on relationship marketing</a:t>
            </a:r>
            <a:endParaRPr lang="en-GB" altLang="tr-TR" sz="800"/>
          </a:p>
        </p:txBody>
      </p:sp>
      <p:pic>
        <p:nvPicPr>
          <p:cNvPr id="5123" name="Picture 3" descr="M02NF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5" y="360363"/>
            <a:ext cx="7894638" cy="548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828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not-for-profit marketing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39239"/>
            <a:ext cx="3767137" cy="2828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404664"/>
            <a:ext cx="8229600" cy="795339"/>
          </a:xfrm>
        </p:spPr>
        <p:txBody>
          <a:bodyPr>
            <a:normAutofit/>
          </a:bodyPr>
          <a:lstStyle/>
          <a:p>
            <a:r>
              <a:rPr lang="tr-TR" sz="3200" dirty="0" smtClean="0">
                <a:latin typeface="Times New Roman" panose="02020603050405020304" pitchFamily="18" charset="0"/>
                <a:cs typeface="Times New Roman" panose="02020603050405020304" pitchFamily="18" charset="0"/>
              </a:rPr>
              <a:t>Examples of marketing </a:t>
            </a:r>
            <a:r>
              <a:rPr lang="tr-TR" sz="3200" dirty="0">
                <a:latin typeface="Times New Roman" panose="02020603050405020304" pitchFamily="18" charset="0"/>
                <a:cs typeface="Times New Roman" panose="02020603050405020304" pitchFamily="18" charset="0"/>
              </a:rPr>
              <a:t>strategies</a:t>
            </a:r>
          </a:p>
        </p:txBody>
      </p:sp>
      <p:sp>
        <p:nvSpPr>
          <p:cNvPr id="3" name="Content Placeholder 2"/>
          <p:cNvSpPr>
            <a:spLocks noGrp="1"/>
          </p:cNvSpPr>
          <p:nvPr>
            <p:ph idx="1"/>
          </p:nvPr>
        </p:nvSpPr>
        <p:spPr>
          <a:xfrm>
            <a:off x="179512" y="1340768"/>
            <a:ext cx="8712968" cy="3240360"/>
          </a:xfrm>
        </p:spPr>
        <p:txBody>
          <a:bodyPr>
            <a:normAutofit/>
          </a:bodyPr>
          <a:lstStyle/>
          <a:p>
            <a:pPr algn="just"/>
            <a:r>
              <a:rPr lang="tr-TR" sz="2000" b="1" dirty="0" smtClean="0">
                <a:latin typeface="Times New Roman" panose="02020603050405020304" pitchFamily="18" charset="0"/>
                <a:cs typeface="Times New Roman" panose="02020603050405020304" pitchFamily="18" charset="0"/>
              </a:rPr>
              <a:t>Not-for-profit marketing </a:t>
            </a:r>
            <a:r>
              <a:rPr lang="tr-TR" sz="2000" dirty="0" smtClean="0">
                <a:latin typeface="Times New Roman" panose="02020603050405020304" pitchFamily="18" charset="0"/>
                <a:cs typeface="Times New Roman" panose="02020603050405020304" pitchFamily="18" charset="0"/>
              </a:rPr>
              <a:t>aims</a:t>
            </a:r>
            <a:r>
              <a:rPr lang="tr-TR"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raise </a:t>
            </a:r>
            <a:r>
              <a:rPr lang="en-US" sz="2000" dirty="0">
                <a:latin typeface="Times New Roman" panose="02020603050405020304" pitchFamily="18" charset="0"/>
                <a:cs typeface="Times New Roman" panose="02020603050405020304" pitchFamily="18" charset="0"/>
              </a:rPr>
              <a:t>money to fund </a:t>
            </a:r>
            <a:r>
              <a:rPr lang="en-US" sz="2000" dirty="0"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nonprofit organizations’ </a:t>
            </a:r>
            <a:r>
              <a:rPr lang="en-US" sz="2000" dirty="0" smtClean="0">
                <a:latin typeface="Times New Roman" panose="02020603050405020304" pitchFamily="18" charset="0"/>
                <a:cs typeface="Times New Roman" panose="02020603050405020304" pitchFamily="18" charset="0"/>
              </a:rPr>
              <a:t>mission</a:t>
            </a:r>
            <a:r>
              <a:rPr lang="en-US" sz="2000" dirty="0">
                <a:latin typeface="Times New Roman" panose="02020603050405020304" pitchFamily="18" charset="0"/>
                <a:cs typeface="Times New Roman" panose="02020603050405020304" pitchFamily="18" charset="0"/>
              </a:rPr>
              <a:t>: charitable works, representing and promoting regional businesses, running a school or forming a veteran's </a:t>
            </a:r>
            <a:r>
              <a:rPr lang="en-US" sz="2000" dirty="0" smtClean="0">
                <a:latin typeface="Times New Roman" panose="02020603050405020304" pitchFamily="18" charset="0"/>
                <a:cs typeface="Times New Roman" panose="02020603050405020304" pitchFamily="18" charset="0"/>
              </a:rPr>
              <a:t>association</a:t>
            </a:r>
            <a:r>
              <a:rPr lang="tr-TR" sz="2000" dirty="0" smtClean="0">
                <a:latin typeface="Times New Roman" panose="02020603050405020304" pitchFamily="18" charset="0"/>
                <a:cs typeface="Times New Roman" panose="02020603050405020304" pitchFamily="18" charset="0"/>
              </a:rPr>
              <a:t>. </a:t>
            </a:r>
            <a:r>
              <a:rPr lang="tr-TR" sz="1050" dirty="0" smtClean="0">
                <a:latin typeface="Times New Roman" panose="02020603050405020304" pitchFamily="18" charset="0"/>
                <a:cs typeface="Times New Roman" panose="02020603050405020304" pitchFamily="18" charset="0"/>
              </a:rPr>
              <a:t>(https</a:t>
            </a:r>
            <a:r>
              <a:rPr lang="tr-TR" sz="1050" dirty="0">
                <a:latin typeface="Times New Roman" panose="02020603050405020304" pitchFamily="18" charset="0"/>
                <a:cs typeface="Times New Roman" panose="02020603050405020304" pitchFamily="18" charset="0"/>
              </a:rPr>
              <a:t>://</a:t>
            </a:r>
            <a:r>
              <a:rPr lang="tr-TR" sz="1050" dirty="0" smtClean="0">
                <a:latin typeface="Times New Roman" panose="02020603050405020304" pitchFamily="18" charset="0"/>
                <a:cs typeface="Times New Roman" panose="02020603050405020304" pitchFamily="18" charset="0"/>
              </a:rPr>
              <a:t>smallbusiness.chron.com/difference-between-profit-not-profit-marketing-20804.html , 2018)</a:t>
            </a:r>
          </a:p>
          <a:p>
            <a:pPr marL="0" indent="0" algn="just">
              <a:buNone/>
            </a:pPr>
            <a:endParaRPr lang="tr-TR" sz="1050" b="1" dirty="0" smtClean="0">
              <a:latin typeface="Times New Roman" panose="02020603050405020304" pitchFamily="18" charset="0"/>
              <a:cs typeface="Times New Roman" panose="02020603050405020304" pitchFamily="18" charset="0"/>
            </a:endParaRPr>
          </a:p>
          <a:p>
            <a:r>
              <a:rPr lang="tr-TR" sz="2000" b="1" dirty="0">
                <a:latin typeface="Times New Roman" panose="02020603050405020304" pitchFamily="18" charset="0"/>
                <a:cs typeface="Times New Roman" panose="02020603050405020304" pitchFamily="18" charset="0"/>
              </a:rPr>
              <a:t>S</a:t>
            </a:r>
            <a:r>
              <a:rPr lang="en-US" sz="2000" b="1" dirty="0" err="1" smtClean="0">
                <a:latin typeface="Times New Roman" panose="02020603050405020304" pitchFamily="18" charset="0"/>
                <a:cs typeface="Times New Roman" panose="02020603050405020304" pitchFamily="18" charset="0"/>
              </a:rPr>
              <a:t>ocietal</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marketing </a:t>
            </a:r>
            <a:r>
              <a:rPr lang="en-US" sz="2000" dirty="0">
                <a:latin typeface="Times New Roman" panose="02020603050405020304" pitchFamily="18" charset="0"/>
                <a:cs typeface="Times New Roman" panose="02020603050405020304" pitchFamily="18" charset="0"/>
              </a:rPr>
              <a:t>A promotional process whereby a business first assesses the interests of targeted consumers and then aims to deliver products more effectively and efficiently than its competition so that it benefits their customer's and society's overall welfare. The societal marketing approach tends to balance the pursuit of business profits with consumer desires and society's best interests</a:t>
            </a:r>
            <a:r>
              <a:rPr lang="en-US" sz="2000" dirty="0" smtClean="0">
                <a:latin typeface="Times New Roman" panose="02020603050405020304" pitchFamily="18" charset="0"/>
                <a:cs typeface="Times New Roman" panose="02020603050405020304" pitchFamily="18" charset="0"/>
              </a:rPr>
              <a:t>.</a:t>
            </a:r>
            <a:r>
              <a:rPr lang="en-US" sz="2400" dirty="0"/>
              <a:t/>
            </a:r>
            <a:br>
              <a:rPr lang="en-US" sz="2400" dirty="0"/>
            </a:br>
            <a:r>
              <a:rPr lang="tr-TR" sz="1000" dirty="0" smtClean="0">
                <a:latin typeface="Times New Roman" panose="02020603050405020304" pitchFamily="18" charset="0"/>
                <a:cs typeface="Times New Roman" panose="02020603050405020304" pitchFamily="18" charset="0"/>
              </a:rPr>
              <a:t>(</a:t>
            </a:r>
            <a:r>
              <a:rPr lang="en-US" sz="1000" dirty="0" smtClean="0">
                <a:latin typeface="Times New Roman" panose="02020603050405020304" pitchFamily="18" charset="0"/>
                <a:cs typeface="Times New Roman" panose="02020603050405020304" pitchFamily="18" charset="0"/>
              </a:rPr>
              <a:t>http</a:t>
            </a:r>
            <a:r>
              <a:rPr lang="en-US" sz="1000" dirty="0">
                <a:latin typeface="Times New Roman" panose="02020603050405020304" pitchFamily="18" charset="0"/>
                <a:cs typeface="Times New Roman" panose="02020603050405020304" pitchFamily="18" charset="0"/>
              </a:rPr>
              <a:t>://</a:t>
            </a:r>
            <a:r>
              <a:rPr lang="en-US" sz="1000" dirty="0" smtClean="0">
                <a:latin typeface="Times New Roman" panose="02020603050405020304" pitchFamily="18" charset="0"/>
                <a:cs typeface="Times New Roman" panose="02020603050405020304" pitchFamily="18" charset="0"/>
              </a:rPr>
              <a:t>www.businessdictionary.com/definition/societal-marketing.html</a:t>
            </a:r>
            <a:r>
              <a:rPr lang="tr-TR" sz="1000" dirty="0" smtClean="0">
                <a:latin typeface="Times New Roman" panose="02020603050405020304" pitchFamily="18" charset="0"/>
                <a:cs typeface="Times New Roman" panose="02020603050405020304" pitchFamily="18" charset="0"/>
              </a:rPr>
              <a:t>,2018)</a:t>
            </a:r>
            <a:endParaRPr lang="tr-TR" sz="1000" b="1" dirty="0" smtClean="0">
              <a:latin typeface="Times New Roman" panose="02020603050405020304" pitchFamily="18" charset="0"/>
              <a:cs typeface="Times New Roman" panose="02020603050405020304" pitchFamily="18" charset="0"/>
            </a:endParaRPr>
          </a:p>
          <a:p>
            <a:pPr marL="0" indent="0">
              <a:buNone/>
            </a:pPr>
            <a:endParaRPr lang="tr-TR" sz="2400" b="1" dirty="0" smtClean="0">
              <a:latin typeface="Times New Roman" panose="02020603050405020304" pitchFamily="18" charset="0"/>
              <a:cs typeface="Times New Roman" panose="02020603050405020304" pitchFamily="18" charset="0"/>
            </a:endParaRPr>
          </a:p>
        </p:txBody>
      </p:sp>
      <p:pic>
        <p:nvPicPr>
          <p:cNvPr id="11270" name="Picture 6" descr="societal marketing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3" y="4258976"/>
            <a:ext cx="3905868" cy="2599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913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863928"/>
            <a:ext cx="2382315" cy="1795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077072"/>
            <a:ext cx="2411760" cy="18088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476672"/>
            <a:ext cx="6264696" cy="6093976"/>
          </a:xfrm>
          <a:prstGeom prst="rect">
            <a:avLst/>
          </a:prstGeom>
        </p:spPr>
        <p:txBody>
          <a:bodyPr wrap="square">
            <a:spAutoFit/>
          </a:bodyPr>
          <a:lstStyle/>
          <a:p>
            <a:pPr marL="285750" indent="-285750" algn="just">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D</a:t>
            </a:r>
            <a:r>
              <a:rPr lang="en-US" sz="2000" b="1" dirty="0" err="1">
                <a:latin typeface="Times New Roman" panose="02020603050405020304" pitchFamily="18" charset="0"/>
                <a:cs typeface="Times New Roman" panose="02020603050405020304" pitchFamily="18" charset="0"/>
              </a:rPr>
              <a:t>emarketing</a:t>
            </a:r>
            <a:r>
              <a:rPr lang="en-US" sz="2000" dirty="0">
                <a:latin typeface="Times New Roman" panose="02020603050405020304" pitchFamily="18" charset="0"/>
                <a:cs typeface="Times New Roman" panose="02020603050405020304" pitchFamily="18" charset="0"/>
              </a:rPr>
              <a:t> (i.e. marketing designed to change </a:t>
            </a:r>
            <a:r>
              <a:rPr lang="en-US" sz="2000" dirty="0" err="1">
                <a:latin typeface="Times New Roman" panose="02020603050405020304" pitchFamily="18" charset="0"/>
                <a:cs typeface="Times New Roman" panose="02020603050405020304" pitchFamily="18" charset="0"/>
              </a:rPr>
              <a:t>behaviour</a:t>
            </a:r>
            <a:r>
              <a:rPr lang="en-US" sz="2000" dirty="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Efforts aimed at discouraging (not destroying) the demand for a product which (1) a firm cannot supply in large-enough quantities, or (2) does not want to supply in a certain region where the high costs of distribution or promotion allow only a too little profit margin. Common </a:t>
            </a:r>
            <a:r>
              <a:rPr lang="en-US" sz="2000" dirty="0" err="1">
                <a:latin typeface="Times New Roman" panose="02020603050405020304" pitchFamily="18" charset="0"/>
                <a:cs typeface="Times New Roman" panose="02020603050405020304" pitchFamily="18" charset="0"/>
              </a:rPr>
              <a:t>demarketing</a:t>
            </a:r>
            <a:r>
              <a:rPr lang="en-US" sz="2000" dirty="0">
                <a:latin typeface="Times New Roman" panose="02020603050405020304" pitchFamily="18" charset="0"/>
                <a:cs typeface="Times New Roman" panose="02020603050405020304" pitchFamily="18" charset="0"/>
              </a:rPr>
              <a:t> strategies include higher prices, scaled-down advertising, and product redesign</a:t>
            </a:r>
            <a:r>
              <a:rPr lang="en-US" sz="2000" dirty="0" smtClean="0">
                <a:latin typeface="Times New Roman" panose="02020603050405020304" pitchFamily="18" charset="0"/>
                <a:cs typeface="Times New Roman" panose="02020603050405020304" pitchFamily="18" charset="0"/>
              </a:rPr>
              <a:t>.</a:t>
            </a:r>
            <a:endParaRPr lang="tr-TR" sz="2000" dirty="0" smtClean="0"/>
          </a:p>
          <a:p>
            <a:r>
              <a:rPr lang="tr-TR" sz="1000" dirty="0" smtClean="0"/>
              <a:t>          (</a:t>
            </a:r>
            <a:r>
              <a:rPr lang="en-US" sz="1000" dirty="0"/>
              <a:t>http://</a:t>
            </a:r>
            <a:r>
              <a:rPr lang="en-US" sz="1000" dirty="0" smtClean="0"/>
              <a:t>www.businessdictionary.com/definition/demarketing.html</a:t>
            </a:r>
            <a:r>
              <a:rPr lang="tr-TR" sz="1000" dirty="0" smtClean="0"/>
              <a:t>,2018)</a:t>
            </a:r>
          </a:p>
          <a:p>
            <a:endParaRPr lang="tr-TR" sz="1000" dirty="0">
              <a:latin typeface="Times New Roman" panose="02020603050405020304" pitchFamily="18" charset="0"/>
              <a:cs typeface="Times New Roman" panose="02020603050405020304" pitchFamily="18" charset="0"/>
            </a:endParaRPr>
          </a:p>
          <a:p>
            <a:endParaRPr lang="tr-TR" sz="1000" dirty="0" smtClean="0">
              <a:latin typeface="Times New Roman" panose="02020603050405020304" pitchFamily="18" charset="0"/>
              <a:cs typeface="Times New Roman" panose="02020603050405020304" pitchFamily="18" charset="0"/>
            </a:endParaRPr>
          </a:p>
          <a:p>
            <a:endParaRPr lang="tr-TR" sz="1000" dirty="0">
              <a:latin typeface="Times New Roman" panose="02020603050405020304" pitchFamily="18" charset="0"/>
              <a:cs typeface="Times New Roman" panose="02020603050405020304" pitchFamily="18" charset="0"/>
            </a:endParaRPr>
          </a:p>
          <a:p>
            <a:endParaRPr lang="tr-TR" sz="1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b="1" dirty="0" smtClean="0">
                <a:latin typeface="Times New Roman" panose="02020603050405020304" pitchFamily="18" charset="0"/>
                <a:cs typeface="Times New Roman" panose="02020603050405020304" pitchFamily="18" charset="0"/>
              </a:rPr>
              <a:t>Network  Marketing </a:t>
            </a:r>
            <a:r>
              <a:rPr lang="tr-TR" sz="2000" dirty="0" smtClean="0">
                <a:latin typeface="Times New Roman" panose="02020603050405020304" pitchFamily="18" charset="0"/>
                <a:cs typeface="Times New Roman" panose="02020603050405020304" pitchFamily="18" charset="0"/>
              </a:rPr>
              <a:t>is the d</a:t>
            </a:r>
            <a:r>
              <a:rPr lang="en-US" sz="2000" dirty="0" err="1" smtClean="0">
                <a:latin typeface="Times New Roman" panose="02020603050405020304" pitchFamily="18" charset="0"/>
                <a:cs typeface="Times New Roman" panose="02020603050405020304" pitchFamily="18" charset="0"/>
              </a:rPr>
              <a:t>irect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selling method in which independent-agents serve as distributors of goods and services, and are encouraged to build and manage their own sales force by recruiting and training other independent agents. In this method, commission is earned on the agent's own sales revenue, as well as on the sales revenue of the sales-force recruited by the agent and his or her recruits (called </a:t>
            </a:r>
            <a:r>
              <a:rPr lang="en-US" sz="2000" dirty="0" err="1">
                <a:latin typeface="Times New Roman" panose="02020603050405020304" pitchFamily="18" charset="0"/>
                <a:cs typeface="Times New Roman" panose="02020603050405020304" pitchFamily="18" charset="0"/>
              </a:rPr>
              <a:t>downline</a:t>
            </a:r>
            <a:r>
              <a:rPr lang="en-US" sz="2000" dirty="0" smtClean="0">
                <a:latin typeface="Times New Roman" panose="02020603050405020304" pitchFamily="18" charset="0"/>
                <a:cs typeface="Times New Roman" panose="02020603050405020304" pitchFamily="18" charset="0"/>
              </a:rPr>
              <a:t>).</a:t>
            </a:r>
            <a:endParaRPr lang="tr-TR" sz="2000" dirty="0" smtClean="0">
              <a:latin typeface="Times New Roman" panose="02020603050405020304" pitchFamily="18" charset="0"/>
              <a:cs typeface="Times New Roman" panose="02020603050405020304" pitchFamily="18" charset="0"/>
            </a:endParaRPr>
          </a:p>
          <a:p>
            <a:pPr algn="just"/>
            <a:r>
              <a:rPr lang="tr-TR" sz="2000" dirty="0" smtClean="0"/>
              <a:t>      </a:t>
            </a:r>
            <a:r>
              <a:rPr lang="tr-TR" sz="1000" dirty="0" smtClean="0">
                <a:latin typeface="Times New Roman" panose="02020603050405020304" pitchFamily="18" charset="0"/>
                <a:cs typeface="Times New Roman" panose="02020603050405020304" pitchFamily="18" charset="0"/>
              </a:rPr>
              <a:t>(</a:t>
            </a:r>
            <a:r>
              <a:rPr lang="en-US" sz="1000" dirty="0" smtClean="0">
                <a:latin typeface="Times New Roman" panose="02020603050405020304" pitchFamily="18" charset="0"/>
                <a:cs typeface="Times New Roman" panose="02020603050405020304" pitchFamily="18" charset="0"/>
              </a:rPr>
              <a:t>http</a:t>
            </a:r>
            <a:r>
              <a:rPr lang="en-US" sz="1000" dirty="0">
                <a:latin typeface="Times New Roman" panose="02020603050405020304" pitchFamily="18" charset="0"/>
                <a:cs typeface="Times New Roman" panose="02020603050405020304" pitchFamily="18" charset="0"/>
              </a:rPr>
              <a:t>://</a:t>
            </a:r>
            <a:r>
              <a:rPr lang="en-US" sz="1000" dirty="0" smtClean="0">
                <a:latin typeface="Times New Roman" panose="02020603050405020304" pitchFamily="18" charset="0"/>
                <a:cs typeface="Times New Roman" panose="02020603050405020304" pitchFamily="18" charset="0"/>
              </a:rPr>
              <a:t>www.businessdictionary.com/definition/network-marketing.html</a:t>
            </a:r>
            <a:r>
              <a:rPr lang="tr-TR" sz="1000" dirty="0" smtClean="0">
                <a:latin typeface="Times New Roman" panose="02020603050405020304" pitchFamily="18" charset="0"/>
                <a:cs typeface="Times New Roman" panose="02020603050405020304" pitchFamily="18" charset="0"/>
              </a:rPr>
              <a:t>,2018)</a:t>
            </a:r>
            <a:endParaRPr lang="tr-TR" sz="1000" b="1" dirty="0">
              <a:latin typeface="Times New Roman" panose="02020603050405020304" pitchFamily="18" charset="0"/>
              <a:cs typeface="Times New Roman" panose="02020603050405020304" pitchFamily="18" charset="0"/>
            </a:endParaRPr>
          </a:p>
        </p:txBody>
      </p:sp>
      <p:pic>
        <p:nvPicPr>
          <p:cNvPr id="12290" name="Picture 2" descr="networking marketing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8680" y="-15725128"/>
            <a:ext cx="7200000"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121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3200" dirty="0" smtClean="0">
                <a:latin typeface="Times New Roman" panose="02020603050405020304" pitchFamily="18" charset="0"/>
                <a:cs typeface="Times New Roman" panose="02020603050405020304" pitchFamily="18" charset="0"/>
              </a:rPr>
              <a:t>Relationships </a:t>
            </a:r>
            <a:r>
              <a:rPr lang="tr-TR" sz="3200" dirty="0" smtClean="0">
                <a:latin typeface="Times New Roman" panose="02020603050405020304" pitchFamily="18" charset="0"/>
                <a:cs typeface="Times New Roman" panose="02020603050405020304" pitchFamily="18" charset="0"/>
              </a:rPr>
              <a:t>in Marketing</a:t>
            </a:r>
            <a:endParaRPr lang="tr-TR"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tr-TR" dirty="0" smtClean="0"/>
              <a:t>Grönroos (1994), identfy and establish, maintain and enhance, and  when necessary, terminate relationships with customers and other stakeholders, at a profit so that the objectives of all parties involved are met; and this is done by mutual exchange and fullfillment of promises. </a:t>
            </a:r>
            <a:endParaRPr lang="tr-TR" dirty="0"/>
          </a:p>
        </p:txBody>
      </p:sp>
    </p:spTree>
    <p:extLst>
      <p:ext uri="{BB962C8B-B14F-4D97-AF65-F5344CB8AC3E}">
        <p14:creationId xmlns:p14="http://schemas.microsoft.com/office/powerpoint/2010/main" val="1767075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Gordon (1998)</a:t>
            </a:r>
            <a:endParaRPr lang="en-US" dirty="0"/>
          </a:p>
        </p:txBody>
      </p:sp>
      <p:sp>
        <p:nvSpPr>
          <p:cNvPr id="3" name="Content Placeholder 2"/>
          <p:cNvSpPr>
            <a:spLocks noGrp="1"/>
          </p:cNvSpPr>
          <p:nvPr>
            <p:ph idx="1"/>
          </p:nvPr>
        </p:nvSpPr>
        <p:spPr/>
        <p:txBody>
          <a:bodyPr>
            <a:normAutofit fontScale="70000" lnSpcReduction="20000"/>
          </a:bodyPr>
          <a:lstStyle/>
          <a:p>
            <a:r>
              <a:rPr lang="tr-TR" dirty="0" smtClean="0"/>
              <a:t>Differs from the historical definiton with six dimensions:</a:t>
            </a:r>
          </a:p>
          <a:p>
            <a:pPr>
              <a:buFontTx/>
              <a:buChar char="-"/>
            </a:pPr>
            <a:r>
              <a:rPr lang="tr-TR" dirty="0" smtClean="0"/>
              <a:t>RM seeks to create new value for customers and then share it with these customers.</a:t>
            </a:r>
          </a:p>
          <a:p>
            <a:pPr>
              <a:buFontTx/>
              <a:buChar char="-"/>
            </a:pPr>
            <a:r>
              <a:rPr lang="tr-TR" dirty="0" smtClean="0"/>
              <a:t>RM recognises the key role that customers have both as purchasers and in defining the value they wish to achieve.</a:t>
            </a:r>
          </a:p>
          <a:p>
            <a:pPr>
              <a:buFontTx/>
              <a:buChar char="-"/>
            </a:pPr>
            <a:r>
              <a:rPr lang="tr-TR" dirty="0" smtClean="0"/>
              <a:t>RM businesses are seen to design and align processes,communication, technology and people in support of customer value,</a:t>
            </a:r>
          </a:p>
          <a:p>
            <a:pPr>
              <a:buFontTx/>
              <a:buChar char="-"/>
            </a:pPr>
            <a:r>
              <a:rPr lang="tr-TR" dirty="0" smtClean="0"/>
              <a:t>RM represents continuous cooperative effort between buyers and sellers.</a:t>
            </a:r>
          </a:p>
          <a:p>
            <a:pPr>
              <a:buFontTx/>
              <a:buChar char="-"/>
            </a:pPr>
            <a:r>
              <a:rPr lang="tr-TR" dirty="0" smtClean="0"/>
              <a:t>RM recognises the value of customers’ purchasing lifetimes</a:t>
            </a:r>
          </a:p>
          <a:p>
            <a:pPr>
              <a:buFontTx/>
              <a:buChar char="-"/>
            </a:pPr>
            <a:r>
              <a:rPr lang="tr-TR" dirty="0" smtClean="0"/>
              <a:t>RM seeks to build a chain of relationships within the organisation and its main stakeholders including suppliers, distribution channels, intermediaries and shareholders.</a:t>
            </a:r>
            <a:endParaRPr lang="en-US" dirty="0"/>
          </a:p>
        </p:txBody>
      </p:sp>
    </p:spTree>
    <p:extLst>
      <p:ext uri="{BB962C8B-B14F-4D97-AF65-F5344CB8AC3E}">
        <p14:creationId xmlns:p14="http://schemas.microsoft.com/office/powerpoint/2010/main" val="3218095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Transactional/relationship marketing</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44824"/>
            <a:ext cx="5759894" cy="374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820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1399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a:xfrm>
            <a:off x="477342" y="819267"/>
            <a:ext cx="8229600" cy="1570186"/>
          </a:xfrm>
        </p:spPr>
        <p:txBody>
          <a:bodyPr>
            <a:normAutofit fontScale="90000"/>
          </a:bodyPr>
          <a:lstStyle/>
          <a:p>
            <a:r>
              <a:rPr lang="en-US" sz="2400" b="1" dirty="0" smtClean="0">
                <a:latin typeface="Times New Roman" panose="02020603050405020304" pitchFamily="18" charset="0"/>
                <a:cs typeface="Times New Roman" panose="02020603050405020304" pitchFamily="18" charset="0"/>
              </a:rPr>
              <a:t>Cag University, Faculty of Economics and Administrative Sciences</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201</a:t>
            </a:r>
            <a:r>
              <a:rPr lang="tr-TR" sz="2400" b="1" dirty="0">
                <a:latin typeface="Times New Roman" panose="02020603050405020304" pitchFamily="18" charset="0"/>
                <a:cs typeface="Times New Roman" panose="02020603050405020304" pitchFamily="18" charset="0"/>
              </a:rPr>
              <a:t>8</a:t>
            </a:r>
            <a:r>
              <a:rPr lang="en-US" sz="2400" b="1" dirty="0" smtClean="0">
                <a:latin typeface="Times New Roman" panose="02020603050405020304" pitchFamily="18" charset="0"/>
                <a:cs typeface="Times New Roman" panose="02020603050405020304" pitchFamily="18" charset="0"/>
              </a:rPr>
              <a:t>-201</a:t>
            </a:r>
            <a:r>
              <a:rPr lang="tr-TR" sz="2400" b="1" dirty="0">
                <a:latin typeface="Times New Roman" panose="02020603050405020304" pitchFamily="18" charset="0"/>
                <a:cs typeface="Times New Roman" panose="02020603050405020304" pitchFamily="18" charset="0"/>
              </a:rPr>
              <a:t>9</a:t>
            </a:r>
            <a:r>
              <a:rPr lang="en-US" sz="2400" b="1" dirty="0" smtClean="0">
                <a:latin typeface="Times New Roman" panose="02020603050405020304" pitchFamily="18" charset="0"/>
                <a:cs typeface="Times New Roman" panose="02020603050405020304" pitchFamily="18" charset="0"/>
              </a:rPr>
              <a:t> Fall Semester</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CRM Term Paper</a:t>
            </a:r>
            <a:r>
              <a:rPr lang="tr-TR" sz="2400" b="1" dirty="0" smtClean="0">
                <a:latin typeface="Times New Roman" panose="02020603050405020304" pitchFamily="18" charset="0"/>
                <a:cs typeface="Times New Roman" panose="02020603050405020304" pitchFamily="18" charset="0"/>
              </a:rPr>
              <a:t> (% 20)</a:t>
            </a:r>
            <a:r>
              <a:rPr lang="en-US" sz="2400" dirty="0" smtClean="0"/>
              <a:t/>
            </a:r>
            <a:br>
              <a:rPr lang="en-US" sz="2400" dirty="0" smtClean="0"/>
            </a:br>
            <a:endParaRPr lang="tr-TR" sz="2400" dirty="0" smtClean="0"/>
          </a:p>
        </p:txBody>
      </p:sp>
      <p:sp>
        <p:nvSpPr>
          <p:cNvPr id="131075" name="Rectangle 3"/>
          <p:cNvSpPr>
            <a:spLocks noGrp="1"/>
          </p:cNvSpPr>
          <p:nvPr>
            <p:ph type="body" idx="1"/>
          </p:nvPr>
        </p:nvSpPr>
        <p:spPr>
          <a:xfrm>
            <a:off x="477342" y="1988840"/>
            <a:ext cx="8229600" cy="4608512"/>
          </a:xfrm>
        </p:spPr>
        <p:txBody>
          <a:bodyPr>
            <a:noAutofit/>
          </a:bodyPr>
          <a:lstStyle/>
          <a:p>
            <a:pPr>
              <a:lnSpc>
                <a:spcPct val="80000"/>
              </a:lnSpc>
            </a:pPr>
            <a:r>
              <a:rPr lang="en-US" sz="1800" b="1" dirty="0" smtClean="0">
                <a:latin typeface="Times New Roman" panose="02020603050405020304" pitchFamily="18" charset="0"/>
                <a:cs typeface="Times New Roman" panose="02020603050405020304" pitchFamily="18" charset="0"/>
              </a:rPr>
              <a:t>Group Project</a:t>
            </a:r>
            <a:r>
              <a:rPr lang="en-US" sz="1800" dirty="0" smtClean="0">
                <a:latin typeface="Times New Roman" panose="02020603050405020304" pitchFamily="18" charset="0"/>
                <a:cs typeface="Times New Roman" panose="02020603050405020304" pitchFamily="18" charset="0"/>
              </a:rPr>
              <a:t>:  2</a:t>
            </a:r>
            <a:r>
              <a:rPr lang="tr-T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t>
            </a:r>
            <a:r>
              <a:rPr lang="tr-TR" sz="1800" dirty="0" smtClean="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4</a:t>
            </a:r>
            <a:r>
              <a:rPr lang="en-US" sz="1800" dirty="0" smtClean="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students</a:t>
            </a:r>
            <a:endParaRPr lang="en-US" sz="1800" dirty="0" smtClean="0">
              <a:latin typeface="Times New Roman" panose="02020603050405020304" pitchFamily="18" charset="0"/>
              <a:cs typeface="Times New Roman" panose="02020603050405020304" pitchFamily="18" charset="0"/>
            </a:endParaRPr>
          </a:p>
          <a:p>
            <a:pPr>
              <a:lnSpc>
                <a:spcPct val="80000"/>
              </a:lnSpc>
            </a:pPr>
            <a:r>
              <a:rPr lang="tr-TR" sz="1800" b="1" dirty="0" smtClean="0">
                <a:latin typeface="Times New Roman" panose="02020603050405020304" pitchFamily="18" charset="0"/>
                <a:cs typeface="Times New Roman" panose="02020603050405020304" pitchFamily="18" charset="0"/>
              </a:rPr>
              <a:t> Contents &amp;</a:t>
            </a:r>
            <a:r>
              <a:rPr lang="en-US" sz="1800" b="1" dirty="0" smtClean="0">
                <a:latin typeface="Times New Roman" panose="02020603050405020304" pitchFamily="18" charset="0"/>
                <a:cs typeface="Times New Roman" panose="02020603050405020304" pitchFamily="18" charset="0"/>
              </a:rPr>
              <a:t>Deadlines</a:t>
            </a:r>
            <a:r>
              <a:rPr lang="en-US" sz="1800" b="1" dirty="0" smtClean="0">
                <a:latin typeface="Times New Roman" panose="02020603050405020304" pitchFamily="18" charset="0"/>
                <a:cs typeface="Times New Roman" panose="02020603050405020304" pitchFamily="18" charset="0"/>
              </a:rPr>
              <a:t>:</a:t>
            </a:r>
          </a:p>
          <a:p>
            <a:pPr>
              <a:lnSpc>
                <a:spcPct val="80000"/>
              </a:lnSpc>
            </a:pPr>
            <a:r>
              <a:rPr lang="en-US" sz="1800" dirty="0" smtClean="0">
                <a:latin typeface="Times New Roman" panose="02020603050405020304" pitchFamily="18" charset="0"/>
                <a:cs typeface="Times New Roman" panose="02020603050405020304" pitchFamily="18" charset="0"/>
              </a:rPr>
              <a:t>Submitted the group members names and company’s </a:t>
            </a:r>
            <a:r>
              <a:rPr lang="en-US" sz="1800" dirty="0" smtClean="0">
                <a:latin typeface="Times New Roman" panose="02020603050405020304" pitchFamily="18" charset="0"/>
                <a:cs typeface="Times New Roman" panose="02020603050405020304" pitchFamily="18" charset="0"/>
              </a:rPr>
              <a:t>name</a:t>
            </a:r>
            <a:r>
              <a:rPr lang="tr-TR" sz="1800" dirty="0" smtClean="0">
                <a:latin typeface="Times New Roman" panose="02020603050405020304" pitchFamily="18" charset="0"/>
                <a:cs typeface="Times New Roman" panose="02020603050405020304" pitchFamily="18" charset="0"/>
              </a:rPr>
              <a:t> till 26</a:t>
            </a:r>
            <a:r>
              <a:rPr lang="tr-TR" sz="1800" baseline="30000" dirty="0" smtClean="0">
                <a:latin typeface="Times New Roman" panose="02020603050405020304" pitchFamily="18" charset="0"/>
                <a:cs typeface="Times New Roman" panose="02020603050405020304" pitchFamily="18" charset="0"/>
              </a:rPr>
              <a:t>th</a:t>
            </a:r>
            <a:r>
              <a:rPr lang="tr-T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October, 201</a:t>
            </a:r>
            <a:r>
              <a:rPr lang="tr-TR" sz="1800" dirty="0" smtClean="0">
                <a:latin typeface="Times New Roman" panose="02020603050405020304" pitchFamily="18" charset="0"/>
                <a:cs typeface="Times New Roman" panose="02020603050405020304" pitchFamily="18" charset="0"/>
              </a:rPr>
              <a:t>8</a:t>
            </a:r>
            <a:r>
              <a:rPr lang="tr-TR" sz="1800" dirty="0" smtClean="0">
                <a:latin typeface="Times New Roman" panose="02020603050405020304" pitchFamily="18" charset="0"/>
                <a:cs typeface="Times New Roman" panose="02020603050405020304" pitchFamily="18" charset="0"/>
              </a:rPr>
              <a:t>.</a:t>
            </a:r>
          </a:p>
          <a:p>
            <a:pPr marL="0" indent="0">
              <a:lnSpc>
                <a:spcPct val="80000"/>
              </a:lnSpc>
              <a:buNone/>
            </a:pPr>
            <a:r>
              <a:rPr lang="tr-TR" sz="1800" dirty="0">
                <a:latin typeface="Times New Roman" panose="02020603050405020304" pitchFamily="18" charset="0"/>
                <a:cs typeface="Times New Roman" panose="02020603050405020304" pitchFamily="18" charset="0"/>
              </a:rPr>
              <a:t>List </a:t>
            </a:r>
            <a:r>
              <a:rPr lang="en-US" sz="1800" dirty="0">
                <a:latin typeface="Times New Roman" panose="02020603050405020304" pitchFamily="18" charset="0"/>
                <a:cs typeface="Times New Roman" panose="02020603050405020304" pitchFamily="18" charset="0"/>
              </a:rPr>
              <a:t> your group members and identify the company’s </a:t>
            </a:r>
            <a:r>
              <a:rPr lang="en-US" sz="1800" dirty="0" smtClean="0">
                <a:latin typeface="Times New Roman" panose="02020603050405020304" pitchFamily="18" charset="0"/>
                <a:cs typeface="Times New Roman" panose="02020603050405020304" pitchFamily="18" charset="0"/>
              </a:rPr>
              <a:t>name</a:t>
            </a:r>
            <a:r>
              <a:rPr lang="tr-TR" sz="1800" dirty="0" smtClean="0">
                <a:latin typeface="Times New Roman" panose="02020603050405020304" pitchFamily="18" charset="0"/>
                <a:cs typeface="Times New Roman" panose="02020603050405020304" pitchFamily="18" charset="0"/>
              </a:rPr>
              <a:t> (please contact with the company before submitting their title)</a:t>
            </a:r>
            <a:endParaRPr lang="en-US" sz="1800" dirty="0" smtClean="0">
              <a:latin typeface="Times New Roman" panose="02020603050405020304" pitchFamily="18" charset="0"/>
              <a:cs typeface="Times New Roman" panose="02020603050405020304" pitchFamily="18" charset="0"/>
            </a:endParaRPr>
          </a:p>
          <a:p>
            <a:pPr>
              <a:lnSpc>
                <a:spcPct val="80000"/>
              </a:lnSpc>
            </a:pPr>
            <a:r>
              <a:rPr lang="en-US" sz="1800" dirty="0" smtClean="0">
                <a:latin typeface="Times New Roman" panose="02020603050405020304" pitchFamily="18" charset="0"/>
                <a:cs typeface="Times New Roman" panose="02020603050405020304" pitchFamily="18" charset="0"/>
              </a:rPr>
              <a:t>Presentation weeks: All projects should be finished and submitted </a:t>
            </a:r>
            <a:r>
              <a:rPr lang="tr-TR" sz="1800" dirty="0" smtClean="0">
                <a:latin typeface="Times New Roman" panose="02020603050405020304" pitchFamily="18" charset="0"/>
                <a:cs typeface="Times New Roman" panose="02020603050405020304" pitchFamily="18" charset="0"/>
              </a:rPr>
              <a:t>to the  assigned  students </a:t>
            </a:r>
            <a:r>
              <a:rPr lang="en-US" sz="1800" dirty="0" smtClean="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15</a:t>
            </a:r>
            <a:r>
              <a:rPr lang="tr-TR" sz="1800" baseline="30000" dirty="0" smtClean="0">
                <a:latin typeface="Times New Roman" panose="02020603050405020304" pitchFamily="18" charset="0"/>
                <a:cs typeface="Times New Roman" panose="02020603050405020304" pitchFamily="18" charset="0"/>
              </a:rPr>
              <a:t>th</a:t>
            </a:r>
            <a:r>
              <a:rPr lang="tr-T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December</a:t>
            </a:r>
            <a:r>
              <a:rPr lang="tr-TR" sz="1800" dirty="0" smtClean="0">
                <a:latin typeface="Times New Roman" panose="02020603050405020304" pitchFamily="18" charset="0"/>
                <a:cs typeface="Times New Roman" panose="02020603050405020304" pitchFamily="18" charset="0"/>
              </a:rPr>
              <a:t>, 2018.</a:t>
            </a:r>
            <a:endParaRPr lang="en-US" sz="1800" dirty="0" smtClean="0">
              <a:latin typeface="Times New Roman" panose="02020603050405020304" pitchFamily="18" charset="0"/>
              <a:cs typeface="Times New Roman" panose="02020603050405020304" pitchFamily="18" charset="0"/>
            </a:endParaRPr>
          </a:p>
          <a:p>
            <a:pPr>
              <a:lnSpc>
                <a:spcPct val="80000"/>
              </a:lnSpc>
            </a:pPr>
            <a:r>
              <a:rPr lang="tr-TR" sz="1800" dirty="0" smtClean="0">
                <a:latin typeface="Times New Roman" panose="02020603050405020304" pitchFamily="18" charset="0"/>
                <a:cs typeface="Times New Roman" panose="02020603050405020304" pitchFamily="18" charset="0"/>
              </a:rPr>
              <a:t> Please </a:t>
            </a:r>
            <a:r>
              <a:rPr lang="en-US"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find a </a:t>
            </a:r>
            <a:r>
              <a:rPr lang="en-US" sz="1800" dirty="0" smtClean="0">
                <a:latin typeface="Times New Roman" panose="02020603050405020304" pitchFamily="18" charset="0"/>
                <a:cs typeface="Times New Roman" panose="02020603050405020304" pitchFamily="18" charset="0"/>
              </a:rPr>
              <a:t>company</a:t>
            </a:r>
            <a:r>
              <a:rPr lang="tr-T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with</a:t>
            </a:r>
            <a:r>
              <a:rPr lang="tr-TR" sz="1800" dirty="0" smtClean="0">
                <a:latin typeface="Times New Roman" panose="02020603050405020304" pitchFamily="18" charset="0"/>
                <a:cs typeface="Times New Roman" panose="02020603050405020304" pitchFamily="18" charset="0"/>
              </a:rPr>
              <a:t>/without </a:t>
            </a:r>
            <a:r>
              <a:rPr lang="en-US"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 CRM department, please identify </a:t>
            </a:r>
            <a:r>
              <a:rPr lang="tr-T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all detailed information through </a:t>
            </a:r>
            <a:r>
              <a:rPr lang="en-US" sz="1800" dirty="0" smtClean="0">
                <a:latin typeface="Times New Roman" panose="02020603050405020304" pitchFamily="18" charset="0"/>
                <a:cs typeface="Times New Roman" panose="02020603050405020304" pitchFamily="18" charset="0"/>
              </a:rPr>
              <a:t>CRM</a:t>
            </a:r>
            <a:r>
              <a:rPr lang="tr-TR" sz="1800" dirty="0" smtClean="0">
                <a:latin typeface="Times New Roman" panose="02020603050405020304" pitchFamily="18" charset="0"/>
                <a:cs typeface="Times New Roman" panose="02020603050405020304" pitchFamily="18" charset="0"/>
              </a:rPr>
              <a:t> that you learn during the lectures.</a:t>
            </a:r>
            <a:endParaRPr lang="tr-TR" sz="1800" dirty="0" smtClean="0">
              <a:latin typeface="Times New Roman" panose="02020603050405020304" pitchFamily="18" charset="0"/>
              <a:cs typeface="Times New Roman" panose="02020603050405020304" pitchFamily="18" charset="0"/>
            </a:endParaRPr>
          </a:p>
          <a:p>
            <a:pPr marL="0" indent="0">
              <a:lnSpc>
                <a:spcPct val="80000"/>
              </a:lnSpc>
              <a:buNone/>
            </a:pPr>
            <a:endParaRPr lang="tr-TR" sz="1800" dirty="0" smtClean="0">
              <a:latin typeface="Times New Roman" panose="02020603050405020304" pitchFamily="18" charset="0"/>
              <a:cs typeface="Times New Roman" panose="02020603050405020304" pitchFamily="18" charset="0"/>
            </a:endParaRPr>
          </a:p>
          <a:p>
            <a:pPr>
              <a:lnSpc>
                <a:spcPct val="80000"/>
              </a:lnSpc>
            </a:pPr>
            <a:r>
              <a:rPr lang="en-US" sz="1800" dirty="0" smtClean="0">
                <a:latin typeface="Times New Roman" panose="02020603050405020304" pitchFamily="18" charset="0"/>
                <a:cs typeface="Times New Roman" panose="02020603050405020304" pitchFamily="18" charset="0"/>
              </a:rPr>
              <a:t>Make an appointment to the company and examine their CRM approaches based on the chapters in the textbook. </a:t>
            </a:r>
            <a:r>
              <a:rPr lang="tr-TR" sz="1800" dirty="0" smtClean="0">
                <a:latin typeface="Times New Roman" panose="02020603050405020304" pitchFamily="18" charset="0"/>
                <a:cs typeface="Times New Roman" panose="02020603050405020304" pitchFamily="18" charset="0"/>
              </a:rPr>
              <a:t>Otherwise, </a:t>
            </a:r>
            <a:r>
              <a:rPr lang="tr-TR"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you </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may</a:t>
            </a:r>
            <a:r>
              <a:rPr lang="tr-T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find a company</a:t>
            </a:r>
            <a:r>
              <a:rPr lang="tr-T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without a CRM department. Please install CRM programs based on the </a:t>
            </a:r>
            <a:r>
              <a:rPr lang="en-US" sz="1800" dirty="0" smtClean="0">
                <a:latin typeface="Times New Roman" panose="02020603050405020304" pitchFamily="18" charset="0"/>
                <a:cs typeface="Times New Roman" panose="02020603050405020304" pitchFamily="18" charset="0"/>
              </a:rPr>
              <a:t>chapters</a:t>
            </a:r>
            <a:r>
              <a:rPr lang="tr-TR" sz="1800" dirty="0" smtClean="0">
                <a:latin typeface="Times New Roman" panose="02020603050405020304" pitchFamily="18" charset="0"/>
                <a:cs typeface="Times New Roman" panose="02020603050405020304" pitchFamily="18" charset="0"/>
              </a:rPr>
              <a:t>.</a:t>
            </a:r>
            <a:endParaRPr lang="tr-TR" sz="1800" dirty="0" smtClean="0">
              <a:latin typeface="Times New Roman" panose="02020603050405020304" pitchFamily="18" charset="0"/>
              <a:cs typeface="Times New Roman" panose="02020603050405020304" pitchFamily="18" charset="0"/>
            </a:endParaRPr>
          </a:p>
          <a:p>
            <a:pPr>
              <a:lnSpc>
                <a:spcPct val="80000"/>
              </a:lnSpc>
            </a:pPr>
            <a:r>
              <a:rPr lang="tr-TR" sz="1800" dirty="0" smtClean="0">
                <a:latin typeface="Times New Roman" panose="02020603050405020304" pitchFamily="18" charset="0"/>
                <a:cs typeface="Times New Roman" panose="02020603050405020304" pitchFamily="18" charset="0"/>
              </a:rPr>
              <a:t>Presentation will be 20 minutes for each group.</a:t>
            </a:r>
          </a:p>
          <a:p>
            <a:pPr>
              <a:lnSpc>
                <a:spcPct val="80000"/>
              </a:lnSpc>
            </a:pPr>
            <a:r>
              <a:rPr lang="tr-TR" sz="1800" dirty="0" smtClean="0">
                <a:latin typeface="Times New Roman" panose="02020603050405020304" pitchFamily="18" charset="0"/>
                <a:cs typeface="Times New Roman" panose="02020603050405020304" pitchFamily="18" charset="0"/>
              </a:rPr>
              <a:t>Dont forget  </a:t>
            </a:r>
            <a:r>
              <a:rPr lang="tr-TR" sz="1800" dirty="0" smtClean="0">
                <a:latin typeface="Times New Roman" panose="02020603050405020304" pitchFamily="18" charset="0"/>
                <a:cs typeface="Times New Roman" panose="02020603050405020304" pitchFamily="18" charset="0"/>
              </a:rPr>
              <a:t>that,  </a:t>
            </a:r>
            <a:r>
              <a:rPr lang="tr-TR" sz="1800" dirty="0" smtClean="0">
                <a:latin typeface="Times New Roman" panose="02020603050405020304" pitchFamily="18" charset="0"/>
                <a:cs typeface="Times New Roman" panose="02020603050405020304" pitchFamily="18" charset="0"/>
              </a:rPr>
              <a:t>reading  most  of the  slides will reduce your grades halfly.</a:t>
            </a:r>
          </a:p>
          <a:p>
            <a:pPr>
              <a:lnSpc>
                <a:spcPct val="80000"/>
              </a:lnSpc>
            </a:pPr>
            <a:r>
              <a:rPr lang="tr-TR" sz="1800" dirty="0" smtClean="0">
                <a:latin typeface="Times New Roman" panose="02020603050405020304" pitchFamily="18" charset="0"/>
                <a:cs typeface="Times New Roman" panose="02020603050405020304" pitchFamily="18" charset="0"/>
              </a:rPr>
              <a:t>Be ready and on time  before the presentation with all group members.</a:t>
            </a:r>
          </a:p>
          <a:p>
            <a:pPr>
              <a:lnSpc>
                <a:spcPct val="80000"/>
              </a:lnSpc>
            </a:pPr>
            <a:r>
              <a:rPr lang="tr-TR" sz="1800" dirty="0" err="1" smtClean="0">
                <a:latin typeface="Times New Roman" panose="02020603050405020304" pitchFamily="18" charset="0"/>
                <a:cs typeface="Times New Roman" panose="02020603050405020304" pitchFamily="18" charset="0"/>
              </a:rPr>
              <a:t>Good</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luck</a:t>
            </a:r>
            <a:r>
              <a:rPr lang="tr-TR" sz="1800" dirty="0" smtClean="0">
                <a:latin typeface="Times New Roman" panose="02020603050405020304" pitchFamily="18" charset="0"/>
                <a:cs typeface="Times New Roman" panose="02020603050405020304" pitchFamily="18" charset="0"/>
              </a:rPr>
              <a:t>…</a:t>
            </a:r>
          </a:p>
          <a:p>
            <a:pPr>
              <a:lnSpc>
                <a:spcPct val="80000"/>
              </a:lnSpc>
            </a:pPr>
            <a:r>
              <a:rPr lang="tr-TR" sz="1800" dirty="0" smtClean="0">
                <a:latin typeface="Times New Roman" panose="02020603050405020304" pitchFamily="18" charset="0"/>
                <a:cs typeface="Times New Roman" panose="02020603050405020304" pitchFamily="18" charset="0"/>
              </a:rPr>
              <a:t>Contact with your lecturer any of time you need by e mail: </a:t>
            </a:r>
            <a:r>
              <a:rPr lang="tr-TR" sz="1800" dirty="0" smtClean="0">
                <a:latin typeface="Times New Roman" panose="02020603050405020304" pitchFamily="18" charset="0"/>
                <a:cs typeface="Times New Roman" panose="02020603050405020304" pitchFamily="18" charset="0"/>
                <a:hlinkClick r:id="rId2"/>
              </a:rPr>
              <a:t>edayasa@cag.edu.tr</a:t>
            </a:r>
            <a:r>
              <a:rPr lang="tr-TR" sz="1800" dirty="0" smtClean="0">
                <a:latin typeface="Times New Roman" panose="02020603050405020304" pitchFamily="18" charset="0"/>
                <a:cs typeface="Times New Roman" panose="02020603050405020304" pitchFamily="18" charset="0"/>
              </a:rPr>
              <a:t> </a:t>
            </a:r>
          </a:p>
          <a:p>
            <a:pPr marL="0" indent="0">
              <a:lnSpc>
                <a:spcPct val="80000"/>
              </a:lnSpc>
              <a:buNone/>
            </a:pP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hlinkClick r:id="rId3"/>
              </a:rPr>
              <a:t>gizemari@cag.edu.tr</a:t>
            </a:r>
            <a:r>
              <a:rPr lang="tr-TR" sz="1800" dirty="0" smtClean="0">
                <a:latin typeface="Times New Roman" panose="02020603050405020304" pitchFamily="18" charset="0"/>
                <a:cs typeface="Times New Roman" panose="02020603050405020304" pitchFamily="18" charset="0"/>
              </a:rPr>
              <a:t> </a:t>
            </a:r>
          </a:p>
          <a:p>
            <a:pPr>
              <a:lnSpc>
                <a:spcPct val="80000"/>
              </a:lnSpc>
            </a:pPr>
            <a:endParaRPr lang="tr-TR" sz="1800" dirty="0" smtClean="0"/>
          </a:p>
          <a:p>
            <a:pPr marL="0" indent="0">
              <a:lnSpc>
                <a:spcPct val="80000"/>
              </a:lnSpc>
              <a:buNone/>
            </a:pPr>
            <a:endParaRPr lang="tr-TR" sz="1800" dirty="0" smtClean="0"/>
          </a:p>
        </p:txBody>
      </p:sp>
      <p:pic>
        <p:nvPicPr>
          <p:cNvPr id="4" name="Picture 2" descr="çağ üniversitesi logo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88640"/>
            <a:ext cx="739676" cy="73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043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32656"/>
            <a:ext cx="8229600" cy="1417638"/>
          </a:xfrm>
        </p:spPr>
        <p:txBody>
          <a:bodyPr>
            <a:normAutofit fontScale="90000"/>
          </a:bodyPr>
          <a:lstStyle/>
          <a:p>
            <a:r>
              <a:rPr lang="tr-TR" dirty="0" smtClean="0">
                <a:latin typeface="Times New Roman" panose="02020603050405020304" pitchFamily="18" charset="0"/>
                <a:cs typeface="Times New Roman" panose="02020603050405020304" pitchFamily="18" charset="0"/>
              </a:rPr>
              <a:t> </a:t>
            </a:r>
            <a:r>
              <a:rPr lang="tr-TR" sz="3600" b="1" dirty="0" smtClean="0">
                <a:latin typeface="Times New Roman" panose="02020603050405020304" pitchFamily="18" charset="0"/>
                <a:cs typeface="Times New Roman" panose="02020603050405020304" pitchFamily="18" charset="0"/>
              </a:rPr>
              <a:t>Bonus for the lecture</a:t>
            </a:r>
            <a:br>
              <a:rPr lang="tr-TR" sz="3600" b="1" dirty="0" smtClean="0">
                <a:latin typeface="Times New Roman" panose="02020603050405020304" pitchFamily="18" charset="0"/>
                <a:cs typeface="Times New Roman" panose="02020603050405020304" pitchFamily="18" charset="0"/>
              </a:rPr>
            </a:br>
            <a:r>
              <a:rPr lang="tr-TR" sz="3600" b="1" dirty="0" smtClean="0">
                <a:latin typeface="Times New Roman" panose="02020603050405020304" pitchFamily="18" charset="0"/>
                <a:cs typeface="Times New Roman" panose="02020603050405020304" pitchFamily="18" charset="0"/>
              </a:rPr>
              <a:t> Summary of these </a:t>
            </a:r>
            <a:r>
              <a:rPr lang="tr-TR" sz="3600" b="1" dirty="0" smtClean="0">
                <a:latin typeface="Times New Roman" panose="02020603050405020304" pitchFamily="18" charset="0"/>
                <a:cs typeface="Times New Roman" panose="02020603050405020304" pitchFamily="18" charset="0"/>
              </a:rPr>
              <a:t>two </a:t>
            </a:r>
            <a:r>
              <a:rPr lang="tr-TR" sz="3600" b="1" dirty="0" smtClean="0">
                <a:latin typeface="Times New Roman" panose="02020603050405020304" pitchFamily="18" charset="0"/>
                <a:cs typeface="Times New Roman" panose="02020603050405020304" pitchFamily="18" charset="0"/>
              </a:rPr>
              <a:t>books </a:t>
            </a:r>
            <a:br>
              <a:rPr lang="tr-TR" sz="3600" b="1" dirty="0" smtClean="0">
                <a:latin typeface="Times New Roman" panose="02020603050405020304" pitchFamily="18" charset="0"/>
                <a:cs typeface="Times New Roman" panose="02020603050405020304" pitchFamily="18" charset="0"/>
              </a:rPr>
            </a:br>
            <a:r>
              <a:rPr lang="tr-TR" sz="3600" b="1" dirty="0" smtClean="0">
                <a:latin typeface="Times New Roman" panose="02020603050405020304" pitchFamily="18" charset="0"/>
                <a:cs typeface="Times New Roman" panose="02020603050405020304" pitchFamily="18" charset="0"/>
              </a:rPr>
              <a:t>(+10 points)</a:t>
            </a:r>
            <a:endParaRPr lang="en-US" sz="36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395536" y="1935191"/>
            <a:ext cx="8229600" cy="4525963"/>
          </a:xfrm>
        </p:spPr>
        <p:txBody>
          <a:bodyPr/>
          <a:lstStyle/>
          <a:p>
            <a:r>
              <a:rPr lang="tr-TR" dirty="0" smtClean="0">
                <a:latin typeface="Andalus" panose="02020603050405020304" pitchFamily="18" charset="-78"/>
                <a:cs typeface="Andalus" panose="02020603050405020304" pitchFamily="18" charset="-78"/>
              </a:rPr>
              <a:t> Müşteri ilişkileri yönetimi / Yavuz Odabaşı (TR) </a:t>
            </a:r>
          </a:p>
          <a:p>
            <a:r>
              <a:rPr lang="tr-TR" dirty="0" smtClean="0">
                <a:latin typeface="Andalus" panose="02020603050405020304" pitchFamily="18" charset="-78"/>
                <a:cs typeface="Andalus" panose="02020603050405020304" pitchFamily="18" charset="-78"/>
              </a:rPr>
              <a:t>7 </a:t>
            </a:r>
            <a:r>
              <a:rPr lang="tr-TR" dirty="0" smtClean="0">
                <a:latin typeface="Andalus" panose="02020603050405020304" pitchFamily="18" charset="-78"/>
                <a:cs typeface="Andalus" panose="02020603050405020304" pitchFamily="18" charset="-78"/>
              </a:rPr>
              <a:t>habits of highly effective people, Stephen Covey (Turkish or</a:t>
            </a:r>
            <a:r>
              <a:rPr lang="tr-TR" dirty="0">
                <a:latin typeface="Andalus" panose="02020603050405020304" pitchFamily="18" charset="-78"/>
                <a:cs typeface="Andalus" panose="02020603050405020304" pitchFamily="18" charset="-78"/>
              </a:rPr>
              <a:t> </a:t>
            </a:r>
            <a:r>
              <a:rPr lang="tr-TR" dirty="0" smtClean="0">
                <a:latin typeface="Andalus" panose="02020603050405020304" pitchFamily="18" charset="-78"/>
                <a:cs typeface="Andalus" panose="02020603050405020304" pitchFamily="18" charset="-78"/>
              </a:rPr>
              <a:t>English no matter</a:t>
            </a:r>
            <a:r>
              <a:rPr lang="tr-TR" dirty="0" smtClean="0">
                <a:latin typeface="Andalus" panose="02020603050405020304" pitchFamily="18" charset="-78"/>
                <a:cs typeface="Andalus" panose="02020603050405020304" pitchFamily="18" charset="-78"/>
              </a:rPr>
              <a:t>). follow</a:t>
            </a:r>
            <a:r>
              <a:rPr lang="tr-TR" dirty="0">
                <a:latin typeface="Andalus" panose="02020603050405020304" pitchFamily="18" charset="-78"/>
                <a:cs typeface="Andalus" panose="02020603050405020304" pitchFamily="18" charset="-78"/>
              </a:rPr>
              <a:t>;</a:t>
            </a:r>
            <a:r>
              <a:rPr lang="tr-TR" dirty="0" smtClean="0">
                <a:latin typeface="Andalus" panose="02020603050405020304" pitchFamily="18" charset="-78"/>
                <a:cs typeface="Andalus" panose="02020603050405020304" pitchFamily="18" charset="-78"/>
              </a:rPr>
              <a:t> </a:t>
            </a:r>
            <a:r>
              <a:rPr lang="tr-TR" dirty="0" smtClean="0">
                <a:latin typeface="Andalus" panose="02020603050405020304" pitchFamily="18" charset="-78"/>
                <a:cs typeface="Andalus" panose="02020603050405020304" pitchFamily="18" charset="-78"/>
              </a:rPr>
              <a:t>stephencovey.com.</a:t>
            </a:r>
            <a:endParaRPr lang="tr-TR" dirty="0" smtClean="0">
              <a:latin typeface="Andalus" panose="02020603050405020304" pitchFamily="18" charset="-78"/>
              <a:cs typeface="Andalus" panose="02020603050405020304" pitchFamily="18" charset="-78"/>
            </a:endParaRPr>
          </a:p>
          <a:p>
            <a:endParaRPr lang="en-US" dirty="0"/>
          </a:p>
        </p:txBody>
      </p:sp>
      <p:pic>
        <p:nvPicPr>
          <p:cNvPr id="983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149080"/>
            <a:ext cx="3122633"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334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61" descr="card2"/>
          <p:cNvPicPr>
            <a:picLocks noChangeAspect="1" noChangeArrowheads="1"/>
          </p:cNvPicPr>
          <p:nvPr/>
        </p:nvPicPr>
        <p:blipFill>
          <a:blip r:embed="rId3"/>
          <a:srcRect l="79668"/>
          <a:stretch>
            <a:fillRect/>
          </a:stretch>
        </p:blipFill>
        <p:spPr bwMode="auto">
          <a:xfrm>
            <a:off x="0" y="0"/>
            <a:ext cx="1691680" cy="6886575"/>
          </a:xfrm>
          <a:prstGeom prst="rect">
            <a:avLst/>
          </a:prstGeom>
          <a:noFill/>
          <a:ln w="9525">
            <a:noFill/>
            <a:miter lim="800000"/>
            <a:headEnd/>
            <a:tailEnd/>
          </a:ln>
        </p:spPr>
      </p:pic>
      <p:pic>
        <p:nvPicPr>
          <p:cNvPr id="17413" name="Picture 2"/>
          <p:cNvPicPr>
            <a:picLocks noGrp="1" noChangeAspect="1" noChangeArrowheads="1"/>
          </p:cNvPicPr>
          <p:nvPr>
            <p:ph sz="half" idx="4294967295"/>
          </p:nvPr>
        </p:nvPicPr>
        <p:blipFill>
          <a:blip r:embed="rId4"/>
          <a:srcRect/>
          <a:stretch>
            <a:fillRect/>
          </a:stretch>
        </p:blipFill>
        <p:spPr>
          <a:xfrm>
            <a:off x="1259632" y="634975"/>
            <a:ext cx="7565042" cy="5616624"/>
          </a:xfrm>
        </p:spPr>
      </p:pic>
      <p:pic>
        <p:nvPicPr>
          <p:cNvPr id="7" name="Picture 2" descr="çağ üniversitesi logo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76" y="404664"/>
            <a:ext cx="739676" cy="73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782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3"/>
          <p:cNvPicPr>
            <a:picLocks noGrp="1" noChangeAspect="1" noChangeArrowheads="1"/>
          </p:cNvPicPr>
          <p:nvPr>
            <p:ph idx="4294967295"/>
          </p:nvPr>
        </p:nvPicPr>
        <p:blipFill>
          <a:blip r:embed="rId3"/>
          <a:srcRect/>
          <a:stretch>
            <a:fillRect/>
          </a:stretch>
        </p:blipFill>
        <p:spPr>
          <a:xfrm>
            <a:off x="0" y="0"/>
            <a:ext cx="9144000" cy="6858000"/>
          </a:xfrm>
        </p:spPr>
      </p:pic>
      <p:pic>
        <p:nvPicPr>
          <p:cNvPr id="15363" name="Picture 61" descr="card2"/>
          <p:cNvPicPr>
            <a:picLocks noChangeAspect="1" noChangeArrowheads="1"/>
          </p:cNvPicPr>
          <p:nvPr/>
        </p:nvPicPr>
        <p:blipFill>
          <a:blip r:embed="rId4"/>
          <a:srcRect l="79668"/>
          <a:stretch>
            <a:fillRect/>
          </a:stretch>
        </p:blipFill>
        <p:spPr bwMode="auto">
          <a:xfrm>
            <a:off x="0" y="0"/>
            <a:ext cx="1619672" cy="6886575"/>
          </a:xfrm>
          <a:prstGeom prst="rect">
            <a:avLst/>
          </a:prstGeom>
          <a:noFill/>
          <a:ln w="9525">
            <a:noFill/>
            <a:miter lim="800000"/>
            <a:headEnd/>
            <a:tailEnd/>
          </a:ln>
        </p:spPr>
      </p:pic>
      <p:pic>
        <p:nvPicPr>
          <p:cNvPr id="7" name="Picture 2" descr="çağ üniversitesi logo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1" y="404664"/>
            <a:ext cx="739676" cy="73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437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61" descr="card2"/>
          <p:cNvPicPr>
            <a:picLocks noChangeAspect="1" noChangeArrowheads="1"/>
          </p:cNvPicPr>
          <p:nvPr/>
        </p:nvPicPr>
        <p:blipFill>
          <a:blip r:embed="rId3"/>
          <a:srcRect l="79668"/>
          <a:stretch>
            <a:fillRect/>
          </a:stretch>
        </p:blipFill>
        <p:spPr bwMode="auto">
          <a:xfrm>
            <a:off x="0" y="0"/>
            <a:ext cx="1619672" cy="6886575"/>
          </a:xfrm>
          <a:prstGeom prst="rect">
            <a:avLst/>
          </a:prstGeom>
          <a:noFill/>
          <a:ln w="9525">
            <a:noFill/>
            <a:miter lim="800000"/>
            <a:headEnd/>
            <a:tailEnd/>
          </a:ln>
        </p:spPr>
      </p:pic>
      <p:pic>
        <p:nvPicPr>
          <p:cNvPr id="19461" name="Picture 2"/>
          <p:cNvPicPr>
            <a:picLocks noGrp="1" noChangeAspect="1" noChangeArrowheads="1"/>
          </p:cNvPicPr>
          <p:nvPr>
            <p:ph sz="half" idx="4294967295"/>
          </p:nvPr>
        </p:nvPicPr>
        <p:blipFill>
          <a:blip r:embed="rId4"/>
          <a:srcRect/>
          <a:stretch>
            <a:fillRect/>
          </a:stretch>
        </p:blipFill>
        <p:spPr>
          <a:xfrm>
            <a:off x="2185988" y="620688"/>
            <a:ext cx="5698380" cy="5616624"/>
          </a:xfrm>
        </p:spPr>
      </p:pic>
      <p:pic>
        <p:nvPicPr>
          <p:cNvPr id="7" name="Picture 2" descr="çağ üniversitesi logo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1" y="404664"/>
            <a:ext cx="739676" cy="73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646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31660"/>
            <a:ext cx="6097769" cy="344416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23528" y="370481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4000" b="1" dirty="0" smtClean="0">
                <a:latin typeface="Times New Roman" panose="02020603050405020304" pitchFamily="18" charset="0"/>
                <a:cs typeface="Times New Roman" panose="02020603050405020304" pitchFamily="18" charset="0"/>
              </a:rPr>
              <a:t> One of an </a:t>
            </a:r>
            <a:r>
              <a:rPr lang="tr-TR" sz="4000" b="1" dirty="0" smtClean="0">
                <a:latin typeface="Times New Roman" panose="02020603050405020304" pitchFamily="18" charset="0"/>
                <a:cs typeface="Times New Roman" panose="02020603050405020304" pitchFamily="18" charset="0"/>
              </a:rPr>
              <a:t>U</a:t>
            </a:r>
            <a:r>
              <a:rPr lang="en-US" sz="4000" b="1" dirty="0" err="1" smtClean="0">
                <a:latin typeface="Times New Roman" panose="02020603050405020304" pitchFamily="18" charset="0"/>
                <a:cs typeface="Times New Roman" panose="02020603050405020304" pitchFamily="18" charset="0"/>
              </a:rPr>
              <a:t>pscale</a:t>
            </a:r>
            <a:r>
              <a:rPr lang="en-US" sz="4000" b="1" dirty="0" smtClean="0">
                <a:latin typeface="Times New Roman" panose="02020603050405020304" pitchFamily="18" charset="0"/>
                <a:cs typeface="Times New Roman" panose="02020603050405020304" pitchFamily="18" charset="0"/>
              </a:rPr>
              <a:t> chain of hotels</a:t>
            </a:r>
            <a:endParaRPr lang="tr-TR" sz="4000" b="1" dirty="0">
              <a:latin typeface="Times New Roman" panose="02020603050405020304" pitchFamily="18" charset="0"/>
              <a:cs typeface="Times New Roman" panose="02020603050405020304" pitchFamily="18" charset="0"/>
            </a:endParaRPr>
          </a:p>
        </p:txBody>
      </p:sp>
      <p:sp>
        <p:nvSpPr>
          <p:cNvPr id="6" name="Content Placeholder 2"/>
          <p:cNvSpPr>
            <a:spLocks noGrp="1"/>
          </p:cNvSpPr>
          <p:nvPr>
            <p:ph idx="1"/>
          </p:nvPr>
        </p:nvSpPr>
        <p:spPr>
          <a:xfrm>
            <a:off x="120434" y="4365104"/>
            <a:ext cx="8635788" cy="2821066"/>
          </a:xfrm>
        </p:spPr>
        <p:txBody>
          <a:bodyPr>
            <a:noAutofit/>
          </a:bodyPr>
          <a:lstStyle/>
          <a:p>
            <a:pPr algn="just" eaLnBrk="1" hangingPunct="1"/>
            <a:r>
              <a:rPr lang="tr-TR" sz="2200" dirty="0" smtClean="0">
                <a:latin typeface="Times New Roman" panose="02020603050405020304" pitchFamily="18" charset="0"/>
                <a:cs typeface="Times New Roman" panose="02020603050405020304" pitchFamily="18" charset="0"/>
              </a:rPr>
              <a:t>R</a:t>
            </a:r>
            <a:r>
              <a:rPr lang="en-US" sz="2200" dirty="0" smtClean="0">
                <a:latin typeface="Times New Roman" panose="02020603050405020304" pitchFamily="18" charset="0"/>
                <a:cs typeface="Times New Roman" panose="02020603050405020304" pitchFamily="18" charset="0"/>
              </a:rPr>
              <a:t>records</a:t>
            </a:r>
            <a:r>
              <a:rPr lang="tr-TR" sz="2200" dirty="0" smtClean="0">
                <a:latin typeface="Times New Roman" panose="02020603050405020304" pitchFamily="18" charset="0"/>
                <a:cs typeface="Times New Roman" panose="02020603050405020304" pitchFamily="18" charset="0"/>
              </a:rPr>
              <a:t> </a:t>
            </a:r>
            <a:r>
              <a:rPr lang="en-US"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guest preferences gleaned</a:t>
            </a:r>
            <a:r>
              <a:rPr lang="tr-TR"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conversation with customers </a:t>
            </a:r>
            <a:r>
              <a:rPr lang="en-US" sz="2200" dirty="0" smtClean="0">
                <a:latin typeface="Times New Roman" panose="02020603050405020304" pitchFamily="18" charset="0"/>
                <a:cs typeface="Times New Roman" panose="02020603050405020304" pitchFamily="18" charset="0"/>
              </a:rPr>
              <a:t>during their stay</a:t>
            </a: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and uses them to tailor the</a:t>
            </a: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services that customers receive on their next visit at any other Ritz-Carlton in</a:t>
            </a: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the world. </a:t>
            </a:r>
            <a:endParaRPr lang="tr-TR" sz="2200" dirty="0" smtClean="0">
              <a:latin typeface="Times New Roman" panose="02020603050405020304" pitchFamily="18" charset="0"/>
              <a:cs typeface="Times New Roman" panose="02020603050405020304" pitchFamily="18" charset="0"/>
            </a:endParaRPr>
          </a:p>
          <a:p>
            <a:pPr algn="just" eaLnBrk="1" hangingPunct="1"/>
            <a:r>
              <a:rPr lang="en-US" sz="2200" b="1" dirty="0" smtClean="0">
                <a:latin typeface="Times New Roman" panose="02020603050405020304" pitchFamily="18" charset="0"/>
                <a:cs typeface="Times New Roman" panose="02020603050405020304" pitchFamily="18" charset="0"/>
              </a:rPr>
              <a:t>Requests for items such as</a:t>
            </a:r>
            <a:r>
              <a:rPr lang="tr-TR" sz="2200" b="1" dirty="0" smtClean="0">
                <a:latin typeface="Times New Roman" panose="02020603050405020304" pitchFamily="18" charset="0"/>
                <a:cs typeface="Times New Roman" panose="02020603050405020304" pitchFamily="18" charset="0"/>
              </a:rPr>
              <a:t> </a:t>
            </a:r>
            <a:r>
              <a:rPr lang="en-US" sz="2200" b="1" i="1" u="sng" dirty="0" smtClean="0">
                <a:latin typeface="Times New Roman" panose="02020603050405020304" pitchFamily="18" charset="0"/>
                <a:cs typeface="Times New Roman" panose="02020603050405020304" pitchFamily="18" charset="0"/>
              </a:rPr>
              <a:t>hypoallergenic pillows and additional</a:t>
            </a:r>
            <a:r>
              <a:rPr lang="tr-TR" sz="2200" b="1" i="1" u="sng" dirty="0" smtClean="0">
                <a:latin typeface="Times New Roman" panose="02020603050405020304" pitchFamily="18" charset="0"/>
                <a:cs typeface="Times New Roman" panose="02020603050405020304" pitchFamily="18" charset="0"/>
              </a:rPr>
              <a:t> </a:t>
            </a:r>
            <a:r>
              <a:rPr lang="en-US" sz="2200" b="1" i="1" u="sng" dirty="0" smtClean="0">
                <a:latin typeface="Times New Roman" panose="02020603050405020304" pitchFamily="18" charset="0"/>
                <a:cs typeface="Times New Roman" panose="02020603050405020304" pitchFamily="18" charset="0"/>
              </a:rPr>
              <a:t>towels </a:t>
            </a:r>
            <a:r>
              <a:rPr lang="en-US" sz="2200" b="1" dirty="0" smtClean="0">
                <a:latin typeface="Times New Roman" panose="02020603050405020304" pitchFamily="18" charset="0"/>
                <a:cs typeface="Times New Roman" panose="02020603050405020304" pitchFamily="18" charset="0"/>
              </a:rPr>
              <a:t>are recorded for future use so that </a:t>
            </a:r>
            <a:r>
              <a:rPr lang="en-US" sz="2200" b="1" i="1" u="sng" dirty="0" smtClean="0">
                <a:latin typeface="Times New Roman" panose="02020603050405020304" pitchFamily="18" charset="0"/>
                <a:cs typeface="Times New Roman" panose="02020603050405020304" pitchFamily="18" charset="0"/>
              </a:rPr>
              <a:t>personalized goods and services can</a:t>
            </a:r>
            <a:r>
              <a:rPr lang="tr-TR" sz="2200" b="1" i="1" u="sng" dirty="0" smtClean="0">
                <a:latin typeface="Times New Roman" panose="02020603050405020304" pitchFamily="18" charset="0"/>
                <a:cs typeface="Times New Roman" panose="02020603050405020304" pitchFamily="18" charset="0"/>
              </a:rPr>
              <a:t> </a:t>
            </a:r>
            <a:r>
              <a:rPr lang="en-US" sz="2200" b="1" i="1" u="sng" dirty="0" smtClean="0">
                <a:latin typeface="Times New Roman" panose="02020603050405020304" pitchFamily="18" charset="0"/>
                <a:cs typeface="Times New Roman" panose="02020603050405020304" pitchFamily="18" charset="0"/>
              </a:rPr>
              <a:t>be added for repeat customers.</a:t>
            </a:r>
            <a:r>
              <a:rPr lang="tr-TR" sz="2200" b="1" i="1" u="sng"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29066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2682</Words>
  <Application>Microsoft Office PowerPoint</Application>
  <PresentationFormat>On-screen Show (4:3)</PresentationFormat>
  <Paragraphs>210</Paragraphs>
  <Slides>38</Slides>
  <Notes>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RELATIONSHIP MARKETING  John EGAN  -  Fourt Edition PEARSON</vt:lpstr>
      <vt:lpstr>Syllabus</vt:lpstr>
      <vt:lpstr> Performance criteria</vt:lpstr>
      <vt:lpstr>Cag University, Faculty of Economics and Administrative Sciences 2018-2019 Fall Semester CRM Term Paper (% 20) </vt:lpstr>
      <vt:lpstr> Bonus for the lecture  Summary of these two books  (+10 points)</vt:lpstr>
      <vt:lpstr>PowerPoint Presentation</vt:lpstr>
      <vt:lpstr>PowerPoint Presentation</vt:lpstr>
      <vt:lpstr>PowerPoint Presentation</vt:lpstr>
      <vt:lpstr>PowerPoint Presentation</vt:lpstr>
      <vt:lpstr>PowerPoint Presentation</vt:lpstr>
      <vt:lpstr>For more sales;</vt:lpstr>
      <vt:lpstr>Learn...</vt:lpstr>
      <vt:lpstr>Relationship</vt:lpstr>
      <vt:lpstr>PowerPoint Presentation</vt:lpstr>
      <vt:lpstr>Chapter I   100 Hundred Years of Marketing</vt:lpstr>
      <vt:lpstr>What is marketing ?</vt:lpstr>
      <vt:lpstr>PowerPoint Presentation</vt:lpstr>
      <vt:lpstr>Understanding the Marketplace and Customer Needs</vt:lpstr>
      <vt:lpstr>Need,want,demand</vt:lpstr>
      <vt:lpstr>Marketing Mix</vt:lpstr>
      <vt:lpstr>Marketing mix elements</vt:lpstr>
      <vt:lpstr>PowerPoint Presentation</vt:lpstr>
      <vt:lpstr>PowerPoint Presentation</vt:lpstr>
      <vt:lpstr>4P::::::&gt;&gt;&gt;&gt;&gt; 4C</vt:lpstr>
      <vt:lpstr>PowerPoint Presentation</vt:lpstr>
      <vt:lpstr>Designing a Customer-Driven Marketing Strategy</vt:lpstr>
      <vt:lpstr>PowerPoint Presentation</vt:lpstr>
      <vt:lpstr>PowerPoint Presentation</vt:lpstr>
      <vt:lpstr>The Jack Daniel Marketing Strategy  (1955)</vt:lpstr>
      <vt:lpstr>Development in marketing</vt:lpstr>
      <vt:lpstr>PowerPoint Presentation</vt:lpstr>
      <vt:lpstr>PowerPoint Presentation</vt:lpstr>
      <vt:lpstr>Examples of marketing strategies</vt:lpstr>
      <vt:lpstr>PowerPoint Presentation</vt:lpstr>
      <vt:lpstr>Relationships in Marketing</vt:lpstr>
      <vt:lpstr>Gordon (1998)</vt:lpstr>
      <vt:lpstr> Transactional/relationship marketing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Relationship Management</dc:title>
  <dc:creator>Gizem ARI</dc:creator>
  <cp:lastModifiedBy>none</cp:lastModifiedBy>
  <cp:revision>41</cp:revision>
  <dcterms:created xsi:type="dcterms:W3CDTF">2018-10-02T08:42:10Z</dcterms:created>
  <dcterms:modified xsi:type="dcterms:W3CDTF">2018-10-08T12:24:41Z</dcterms:modified>
</cp:coreProperties>
</file>