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9" r:id="rId3"/>
    <p:sldId id="280" r:id="rId4"/>
    <p:sldId id="281" r:id="rId5"/>
    <p:sldId id="282" r:id="rId6"/>
    <p:sldId id="283" r:id="rId7"/>
    <p:sldId id="284" r:id="rId8"/>
    <p:sldId id="285" r:id="rId9"/>
    <p:sldId id="286" r:id="rId10"/>
    <p:sldId id="308" r:id="rId11"/>
    <p:sldId id="309" r:id="rId12"/>
    <p:sldId id="315" r:id="rId13"/>
    <p:sldId id="317" r:id="rId14"/>
    <p:sldId id="316" r:id="rId15"/>
    <p:sldId id="318" r:id="rId16"/>
    <p:sldId id="319" r:id="rId17"/>
    <p:sldId id="320" r:id="rId18"/>
    <p:sldId id="310" r:id="rId19"/>
    <p:sldId id="311" r:id="rId20"/>
    <p:sldId id="307" r:id="rId21"/>
    <p:sldId id="306" r:id="rId22"/>
    <p:sldId id="314" r:id="rId23"/>
    <p:sldId id="257" r:id="rId24"/>
    <p:sldId id="259" r:id="rId25"/>
    <p:sldId id="260" r:id="rId26"/>
    <p:sldId id="261" r:id="rId27"/>
    <p:sldId id="262" r:id="rId28"/>
    <p:sldId id="266" r:id="rId29"/>
    <p:sldId id="267" r:id="rId30"/>
    <p:sldId id="268" r:id="rId31"/>
    <p:sldId id="264" r:id="rId32"/>
    <p:sldId id="263" r:id="rId33"/>
    <p:sldId id="270" r:id="rId34"/>
    <p:sldId id="271" r:id="rId35"/>
    <p:sldId id="272" r:id="rId36"/>
    <p:sldId id="265" r:id="rId37"/>
    <p:sldId id="273" r:id="rId38"/>
    <p:sldId id="274" r:id="rId39"/>
    <p:sldId id="278" r:id="rId40"/>
    <p:sldId id="275" r:id="rId41"/>
    <p:sldId id="276" r:id="rId42"/>
    <p:sldId id="277"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DE4F200-F608-4FE1-BBDC-F34C42E047C5}" type="datetimeFigureOut">
              <a:rPr lang="tr-TR" smtClean="0"/>
              <a:t>30.10.2023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30.10.2023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30.10.2023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30.10.2023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DE4F200-F608-4FE1-BBDC-F34C42E047C5}" type="datetimeFigureOut">
              <a:rPr lang="tr-TR" smtClean="0"/>
              <a:t>30.10.2023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30.10.2023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DE4F200-F608-4FE1-BBDC-F34C42E047C5}" type="datetimeFigureOut">
              <a:rPr lang="tr-TR" smtClean="0"/>
              <a:t>30.10.2023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DE4F200-F608-4FE1-BBDC-F34C42E047C5}" type="datetimeFigureOut">
              <a:rPr lang="tr-TR" smtClean="0"/>
              <a:t>30.10.2023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4F200-F608-4FE1-BBDC-F34C42E047C5}" type="datetimeFigureOut">
              <a:rPr lang="tr-TR" smtClean="0"/>
              <a:t>30.10.2023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30.10.2023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DE4F200-F608-4FE1-BBDC-F34C42E047C5}" type="datetimeFigureOut">
              <a:rPr lang="tr-TR" smtClean="0"/>
              <a:t>30.10.2023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6C2D125E-30AA-46E2-97D0-06FB9BBD0671}"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E4F200-F608-4FE1-BBDC-F34C42E047C5}" type="datetimeFigureOut">
              <a:rPr lang="tr-TR" smtClean="0"/>
              <a:t>30.10.2023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D125E-30AA-46E2-97D0-06FB9BBD0671}"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app=desktop&amp;v=iTZ2N-HJbwA&amp;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New Technologies </a:t>
            </a:r>
            <a:r>
              <a:rPr lang="tr-TR" dirty="0" err="1" smtClean="0"/>
              <a:t>for</a:t>
            </a:r>
            <a:r>
              <a:rPr lang="tr-TR" dirty="0" smtClean="0"/>
              <a:t> Business</a:t>
            </a:r>
            <a:endParaRPr lang="tr-TR" dirty="0"/>
          </a:p>
        </p:txBody>
      </p:sp>
      <p:sp>
        <p:nvSpPr>
          <p:cNvPr id="3" name="Alt Başlık 2"/>
          <p:cNvSpPr>
            <a:spLocks noGrp="1"/>
          </p:cNvSpPr>
          <p:nvPr>
            <p:ph type="subTitle" idx="1"/>
          </p:nvPr>
        </p:nvSpPr>
        <p:spPr/>
        <p:txBody>
          <a:bodyPr/>
          <a:lstStyle/>
          <a:p>
            <a:r>
              <a:rPr lang="tr-TR" dirty="0" smtClean="0"/>
              <a:t>Fatih Koç	</a:t>
            </a:r>
            <a:endParaRPr lang="tr-TR" dirty="0"/>
          </a:p>
        </p:txBody>
      </p:sp>
    </p:spTree>
    <p:extLst>
      <p:ext uri="{BB962C8B-B14F-4D97-AF65-F5344CB8AC3E}">
        <p14:creationId xmlns:p14="http://schemas.microsoft.com/office/powerpoint/2010/main" val="54950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dms/image/D4D22AQGWRrj8qtT7Mg/feedshare-shrink_1280/0/1696683617938?e=1699488000&amp;v=beta&amp;t=7vfNvxJnfeTeW5aw-hNzlSaIvLykfFc98vJPu6HjQj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761" y="764704"/>
            <a:ext cx="6156175" cy="5662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0192" y="836712"/>
            <a:ext cx="2376264" cy="6186309"/>
          </a:xfrm>
          <a:prstGeom prst="rect">
            <a:avLst/>
          </a:prstGeom>
          <a:noFill/>
        </p:spPr>
        <p:txBody>
          <a:bodyPr wrap="square" rtlCol="0">
            <a:spAutoFit/>
          </a:bodyPr>
          <a:lstStyle/>
          <a:p>
            <a:r>
              <a:rPr lang="en-US" dirty="0" smtClean="0">
                <a:solidFill>
                  <a:srgbClr val="FF0000"/>
                </a:solidFill>
              </a:rPr>
              <a:t>For an AI product</a:t>
            </a:r>
          </a:p>
          <a:p>
            <a:r>
              <a:rPr lang="en-US" dirty="0" smtClean="0">
                <a:solidFill>
                  <a:srgbClr val="FF0000"/>
                </a:solidFill>
              </a:rPr>
              <a:t>1-) Expectation axis</a:t>
            </a:r>
          </a:p>
          <a:p>
            <a:endParaRPr lang="en-US" dirty="0">
              <a:solidFill>
                <a:srgbClr val="FF0000"/>
              </a:solidFill>
            </a:endParaRPr>
          </a:p>
          <a:p>
            <a:r>
              <a:rPr lang="en-US" dirty="0" smtClean="0">
                <a:solidFill>
                  <a:srgbClr val="FF0000"/>
                </a:solidFill>
              </a:rPr>
              <a:t>2-) Time axis</a:t>
            </a:r>
          </a:p>
          <a:p>
            <a:pPr marL="342900" indent="-342900">
              <a:buAutoNum type="alphaLcPeriod"/>
            </a:pPr>
            <a:r>
              <a:rPr lang="en-US" dirty="0" smtClean="0">
                <a:solidFill>
                  <a:srgbClr val="FF0000"/>
                </a:solidFill>
              </a:rPr>
              <a:t>Early</a:t>
            </a:r>
          </a:p>
          <a:p>
            <a:pPr marL="342900" indent="-342900">
              <a:buAutoNum type="alphaLcPeriod"/>
            </a:pPr>
            <a:r>
              <a:rPr lang="en-US" dirty="0" smtClean="0">
                <a:solidFill>
                  <a:srgbClr val="FF0000"/>
                </a:solidFill>
              </a:rPr>
              <a:t>Middle</a:t>
            </a:r>
          </a:p>
          <a:p>
            <a:pPr marL="342900" indent="-342900">
              <a:buAutoNum type="alphaLcPeriod"/>
            </a:pPr>
            <a:r>
              <a:rPr lang="en-US" dirty="0" smtClean="0">
                <a:solidFill>
                  <a:srgbClr val="FF0000"/>
                </a:solidFill>
              </a:rPr>
              <a:t>Late</a:t>
            </a:r>
          </a:p>
          <a:p>
            <a:pPr marL="342900" indent="-342900">
              <a:buAutoNum type="alphaLcPeriod"/>
            </a:pPr>
            <a:endParaRPr lang="en-US" dirty="0">
              <a:solidFill>
                <a:srgbClr val="FF0000"/>
              </a:solidFill>
            </a:endParaRPr>
          </a:p>
          <a:p>
            <a:r>
              <a:rPr lang="en-US" dirty="0" smtClean="0">
                <a:solidFill>
                  <a:srgbClr val="FF0000"/>
                </a:solidFill>
              </a:rPr>
              <a:t>3-) Stage of 5</a:t>
            </a:r>
          </a:p>
          <a:p>
            <a:pPr marL="342900" indent="-342900">
              <a:buAutoNum type="alphaLcPeriod"/>
            </a:pPr>
            <a:r>
              <a:rPr lang="en-US" dirty="0" smtClean="0">
                <a:solidFill>
                  <a:srgbClr val="FF0000"/>
                </a:solidFill>
              </a:rPr>
              <a:t>Innovation Trigger</a:t>
            </a:r>
          </a:p>
          <a:p>
            <a:pPr marL="342900" indent="-342900">
              <a:buAutoNum type="alphaLcPeriod"/>
            </a:pPr>
            <a:r>
              <a:rPr lang="en-US" dirty="0" smtClean="0">
                <a:solidFill>
                  <a:srgbClr val="FF0000"/>
                </a:solidFill>
              </a:rPr>
              <a:t>Peak of Inflated Expectations</a:t>
            </a:r>
          </a:p>
          <a:p>
            <a:pPr marL="342900" indent="-342900">
              <a:buAutoNum type="alphaLcPeriod"/>
            </a:pPr>
            <a:r>
              <a:rPr lang="en-US" dirty="0" smtClean="0">
                <a:solidFill>
                  <a:srgbClr val="FF0000"/>
                </a:solidFill>
              </a:rPr>
              <a:t>Trough of Disillusionment</a:t>
            </a:r>
          </a:p>
          <a:p>
            <a:pPr marL="342900" indent="-342900">
              <a:buAutoNum type="alphaLcPeriod"/>
            </a:pPr>
            <a:r>
              <a:rPr lang="en-US" dirty="0" smtClean="0">
                <a:solidFill>
                  <a:srgbClr val="FF0000"/>
                </a:solidFill>
              </a:rPr>
              <a:t>Slope pf </a:t>
            </a:r>
            <a:r>
              <a:rPr lang="en-US" dirty="0" err="1" smtClean="0">
                <a:solidFill>
                  <a:srgbClr val="FF0000"/>
                </a:solidFill>
              </a:rPr>
              <a:t>Enligthment</a:t>
            </a:r>
            <a:endParaRPr lang="en-US" dirty="0" smtClean="0">
              <a:solidFill>
                <a:srgbClr val="FF0000"/>
              </a:solidFill>
            </a:endParaRPr>
          </a:p>
          <a:p>
            <a:pPr marL="342900" indent="-342900">
              <a:buAutoNum type="alphaLcPeriod"/>
            </a:pPr>
            <a:r>
              <a:rPr lang="en-US" dirty="0" err="1" smtClean="0">
                <a:solidFill>
                  <a:srgbClr val="FF0000"/>
                </a:solidFill>
              </a:rPr>
              <a:t>Pleatau</a:t>
            </a:r>
            <a:r>
              <a:rPr lang="en-US" dirty="0" smtClean="0">
                <a:solidFill>
                  <a:srgbClr val="FF0000"/>
                </a:solidFill>
              </a:rPr>
              <a:t> of Productivity</a:t>
            </a:r>
          </a:p>
          <a:p>
            <a:pPr marL="342900" indent="-342900">
              <a:buAutoNum type="alphaLcPeriod"/>
            </a:pPr>
            <a:endParaRPr lang="en-US" dirty="0">
              <a:solidFill>
                <a:srgbClr val="FF0000"/>
              </a:solidFill>
            </a:endParaRPr>
          </a:p>
          <a:p>
            <a:r>
              <a:rPr lang="en-US" dirty="0" smtClean="0">
                <a:solidFill>
                  <a:srgbClr val="FF0000"/>
                </a:solidFill>
              </a:rPr>
              <a:t>4-) </a:t>
            </a:r>
            <a:r>
              <a:rPr lang="en-US" dirty="0" err="1" smtClean="0">
                <a:solidFill>
                  <a:srgbClr val="FF0000"/>
                </a:solidFill>
              </a:rPr>
              <a:t>Pleatau</a:t>
            </a:r>
            <a:r>
              <a:rPr lang="en-US" dirty="0" smtClean="0">
                <a:solidFill>
                  <a:srgbClr val="FF0000"/>
                </a:solidFill>
              </a:rPr>
              <a:t> will be reached (time)</a:t>
            </a:r>
          </a:p>
          <a:p>
            <a:endParaRPr lang="en-US" dirty="0">
              <a:solidFill>
                <a:srgbClr val="FF0000"/>
              </a:solidFill>
            </a:endParaRPr>
          </a:p>
        </p:txBody>
      </p:sp>
      <p:cxnSp>
        <p:nvCxnSpPr>
          <p:cNvPr id="4" name="Straight Arrow Connector 3"/>
          <p:cNvCxnSpPr/>
          <p:nvPr/>
        </p:nvCxnSpPr>
        <p:spPr>
          <a:xfrm flipH="1">
            <a:off x="539552" y="1340768"/>
            <a:ext cx="5904656" cy="1440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599892" y="1916832"/>
            <a:ext cx="2844316" cy="3240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619672" y="3284984"/>
            <a:ext cx="4824536" cy="151216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p:cNvCxnSpPr/>
          <p:nvPr/>
        </p:nvCxnSpPr>
        <p:spPr>
          <a:xfrm flipH="1">
            <a:off x="2411760" y="3284984"/>
            <a:ext cx="4032448" cy="151216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flipH="1">
            <a:off x="4184821" y="3284984"/>
            <a:ext cx="2259387" cy="154367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p:cNvCxnSpPr/>
          <p:nvPr/>
        </p:nvCxnSpPr>
        <p:spPr>
          <a:xfrm flipH="1">
            <a:off x="2564160" y="3284984"/>
            <a:ext cx="3880048" cy="166456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p:cNvCxnSpPr/>
          <p:nvPr/>
        </p:nvCxnSpPr>
        <p:spPr>
          <a:xfrm flipH="1">
            <a:off x="5436096" y="3356992"/>
            <a:ext cx="922534" cy="139865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2" name="Rectangle 21"/>
          <p:cNvSpPr/>
          <p:nvPr/>
        </p:nvSpPr>
        <p:spPr>
          <a:xfrm>
            <a:off x="453974" y="5301208"/>
            <a:ext cx="5702202" cy="36004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24" name="Straight Arrow Connector 23"/>
          <p:cNvCxnSpPr/>
          <p:nvPr/>
        </p:nvCxnSpPr>
        <p:spPr>
          <a:xfrm flipH="1" flipV="1">
            <a:off x="4355976" y="5661248"/>
            <a:ext cx="1925960" cy="7200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864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AI</a:t>
            </a:r>
            <a:endParaRPr lang="en-US" dirty="0"/>
          </a:p>
        </p:txBody>
      </p:sp>
      <p:sp>
        <p:nvSpPr>
          <p:cNvPr id="3" name="Content Placeholder 2"/>
          <p:cNvSpPr>
            <a:spLocks noGrp="1"/>
          </p:cNvSpPr>
          <p:nvPr>
            <p:ph idx="1"/>
          </p:nvPr>
        </p:nvSpPr>
        <p:spPr/>
        <p:txBody>
          <a:bodyPr/>
          <a:lstStyle/>
          <a:p>
            <a:r>
              <a:rPr lang="en-US" dirty="0" smtClean="0"/>
              <a:t>The innovations backed by Gen AI</a:t>
            </a:r>
          </a:p>
          <a:p>
            <a:pPr lvl="1"/>
            <a:r>
              <a:rPr lang="en-US" dirty="0" smtClean="0"/>
              <a:t>AGI</a:t>
            </a:r>
          </a:p>
          <a:p>
            <a:pPr lvl="1"/>
            <a:r>
              <a:rPr lang="en-US" dirty="0" smtClean="0"/>
              <a:t>Autonomous systems</a:t>
            </a:r>
          </a:p>
          <a:p>
            <a:pPr lvl="1"/>
            <a:r>
              <a:rPr lang="en-US" dirty="0" smtClean="0"/>
              <a:t>Edge AI</a:t>
            </a:r>
          </a:p>
          <a:p>
            <a:r>
              <a:rPr lang="en-US" dirty="0" smtClean="0"/>
              <a:t>The innovations that will accelerate Gen AI</a:t>
            </a:r>
            <a:r>
              <a:rPr lang="en-US" dirty="0"/>
              <a:t>	</a:t>
            </a:r>
            <a:endParaRPr lang="en-US" dirty="0" smtClean="0"/>
          </a:p>
          <a:p>
            <a:pPr lvl="1"/>
            <a:r>
              <a:rPr lang="en-US" dirty="0" smtClean="0"/>
              <a:t>Causal AI</a:t>
            </a:r>
          </a:p>
          <a:p>
            <a:pPr lvl="1"/>
            <a:r>
              <a:rPr lang="en-US" dirty="0" err="1" smtClean="0"/>
              <a:t>Neurosymbolic</a:t>
            </a:r>
            <a:r>
              <a:rPr lang="en-US" dirty="0" smtClean="0"/>
              <a:t> AI</a:t>
            </a:r>
          </a:p>
          <a:p>
            <a:pPr lvl="1"/>
            <a:r>
              <a:rPr lang="en-US" dirty="0" smtClean="0"/>
              <a:t>Responsible AI</a:t>
            </a:r>
          </a:p>
          <a:p>
            <a:pPr lvl="1"/>
            <a:endParaRPr lang="en-US" dirty="0"/>
          </a:p>
        </p:txBody>
      </p:sp>
    </p:spTree>
    <p:extLst>
      <p:ext uri="{BB962C8B-B14F-4D97-AF65-F5344CB8AC3E}">
        <p14:creationId xmlns:p14="http://schemas.microsoft.com/office/powerpoint/2010/main" val="1415733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143000"/>
          </a:xfrm>
        </p:spPr>
        <p:txBody>
          <a:bodyPr>
            <a:normAutofit fontScale="90000"/>
          </a:bodyPr>
          <a:lstStyle/>
          <a:p>
            <a:r>
              <a:rPr lang="en-US" dirty="0"/>
              <a:t>Innovations that will be fueled by generative AI</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Generative </a:t>
            </a:r>
            <a:r>
              <a:rPr lang="en-US" dirty="0"/>
              <a:t>AI impacts business as it relates to content discovery, creation, authenticity and regulations. It also has the ability to automate human work, as well as customer and employee experiences. </a:t>
            </a:r>
          </a:p>
          <a:p>
            <a:endParaRPr lang="en-US" dirty="0"/>
          </a:p>
          <a:p>
            <a:r>
              <a:rPr lang="en-US" dirty="0"/>
              <a:t>The critical technologies that fall into this category include the following: </a:t>
            </a:r>
          </a:p>
          <a:p>
            <a:endParaRPr lang="en-US" dirty="0"/>
          </a:p>
          <a:p>
            <a:r>
              <a:rPr lang="en-US" dirty="0">
                <a:solidFill>
                  <a:srgbClr val="FF0000"/>
                </a:solidFill>
              </a:rPr>
              <a:t>Artificial </a:t>
            </a:r>
            <a:r>
              <a:rPr lang="en-US" dirty="0" smtClean="0">
                <a:solidFill>
                  <a:srgbClr val="FF0000"/>
                </a:solidFill>
              </a:rPr>
              <a:t>super (general) intelligence </a:t>
            </a:r>
            <a:r>
              <a:rPr lang="en-US" dirty="0"/>
              <a:t>(</a:t>
            </a:r>
            <a:r>
              <a:rPr lang="en-US" dirty="0" smtClean="0"/>
              <a:t>ASI</a:t>
            </a:r>
            <a:r>
              <a:rPr lang="en-US" dirty="0"/>
              <a:t>) is the (currently hypothetical) intelligence of a machine that can accomplish any intellectual task that a human can perform.</a:t>
            </a:r>
          </a:p>
          <a:p>
            <a:endParaRPr lang="en-US" dirty="0"/>
          </a:p>
          <a:p>
            <a:r>
              <a:rPr lang="en-US" dirty="0">
                <a:solidFill>
                  <a:srgbClr val="FF0000"/>
                </a:solidFill>
              </a:rPr>
              <a:t>AI engineering </a:t>
            </a:r>
            <a:r>
              <a:rPr lang="en-US" dirty="0"/>
              <a:t>is foundational for enterprise delivery of AI solutions at scale. The discipline creates coherent enterprise development, delivery, and operational AI-based systems.</a:t>
            </a:r>
          </a:p>
          <a:p>
            <a:endParaRPr lang="en-US" dirty="0"/>
          </a:p>
          <a:p>
            <a:endParaRPr lang="en-US" dirty="0"/>
          </a:p>
        </p:txBody>
      </p:sp>
    </p:spTree>
    <p:extLst>
      <p:ext uri="{BB962C8B-B14F-4D97-AF65-F5344CB8AC3E}">
        <p14:creationId xmlns:p14="http://schemas.microsoft.com/office/powerpoint/2010/main" val="267175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solidFill>
                  <a:srgbClr val="FF0000"/>
                </a:solidFill>
              </a:rPr>
              <a:t>Autonomic systems </a:t>
            </a:r>
            <a:r>
              <a:rPr lang="en-US" dirty="0"/>
              <a:t>are self-managing physical or software systems performing domain-bounded tasks that exhibit three fundamental characteristics: autonomy, learning and agency. </a:t>
            </a:r>
          </a:p>
          <a:p>
            <a:endParaRPr lang="en-US" dirty="0"/>
          </a:p>
          <a:p>
            <a:r>
              <a:rPr lang="en-US" dirty="0">
                <a:solidFill>
                  <a:srgbClr val="FF0000"/>
                </a:solidFill>
              </a:rPr>
              <a:t>Cloud AI services </a:t>
            </a:r>
            <a:r>
              <a:rPr lang="en-US" dirty="0"/>
              <a:t>provide AI model building tools, APIs for prebuilt services and associated middleware that enable the building/training, deployment and consumption of machine learning (ML) models running on prebuilt infrastructure as cloud services.</a:t>
            </a:r>
          </a:p>
          <a:p>
            <a:endParaRPr lang="en-US" dirty="0"/>
          </a:p>
          <a:p>
            <a:r>
              <a:rPr lang="en-US" dirty="0">
                <a:solidFill>
                  <a:srgbClr val="FF0000"/>
                </a:solidFill>
              </a:rPr>
              <a:t>Composite AI </a:t>
            </a:r>
            <a:r>
              <a:rPr lang="en-US" dirty="0"/>
              <a:t>refers to the combined application (or fusion) of different AI techniques to improve the efficiency of learning to broaden the level of knowledge representations. It solves a wider range of business problems in a more effective manner.</a:t>
            </a:r>
          </a:p>
          <a:p>
            <a:endParaRPr lang="en-US" dirty="0"/>
          </a:p>
          <a:p>
            <a:r>
              <a:rPr lang="en-US" dirty="0">
                <a:solidFill>
                  <a:srgbClr val="FF0000"/>
                </a:solidFill>
              </a:rPr>
              <a:t>Computer vision</a:t>
            </a:r>
            <a:r>
              <a:rPr lang="en-US" dirty="0"/>
              <a:t> is a set of technologies that involves capturing, processing and analyzing real-world images and videos to extract meaningful, contextual information from the physical world.</a:t>
            </a:r>
          </a:p>
          <a:p>
            <a:endParaRPr lang="en-US" dirty="0"/>
          </a:p>
          <a:p>
            <a:r>
              <a:rPr lang="en-US" dirty="0">
                <a:solidFill>
                  <a:srgbClr val="FF0000"/>
                </a:solidFill>
              </a:rPr>
              <a:t>Data-centric</a:t>
            </a:r>
            <a:r>
              <a:rPr lang="en-US" dirty="0"/>
              <a:t> AI is an approach that focuses on enhancing and enriching training data to drive better AI outcomes. Data-centric AI also addresses data quality, privacy and scalability.</a:t>
            </a:r>
          </a:p>
          <a:p>
            <a:endParaRPr lang="en-US" dirty="0"/>
          </a:p>
        </p:txBody>
      </p:sp>
    </p:spTree>
    <p:extLst>
      <p:ext uri="{BB962C8B-B14F-4D97-AF65-F5344CB8AC3E}">
        <p14:creationId xmlns:p14="http://schemas.microsoft.com/office/powerpoint/2010/main" val="85323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Edge AI </a:t>
            </a:r>
            <a:r>
              <a:rPr lang="en-US" dirty="0"/>
              <a:t>refers to the use of AI techniques embedded in non-IT products, </a:t>
            </a:r>
            <a:r>
              <a:rPr lang="en-US" dirty="0" err="1"/>
              <a:t>IoT</a:t>
            </a:r>
            <a:r>
              <a:rPr lang="en-US" dirty="0"/>
              <a:t> endpoints, gateways and edge servers. It spans use cases for consumer, commercial and industrial applications, such as autonomous vehicles, enhanced capabilities of medical diagnostics and streaming video analytics.</a:t>
            </a:r>
          </a:p>
          <a:p>
            <a:endParaRPr lang="en-US" dirty="0"/>
          </a:p>
          <a:p>
            <a:r>
              <a:rPr lang="en-US" dirty="0">
                <a:solidFill>
                  <a:srgbClr val="FF0000"/>
                </a:solidFill>
              </a:rPr>
              <a:t>Intelligent applications </a:t>
            </a:r>
            <a:r>
              <a:rPr lang="en-US" dirty="0"/>
              <a:t>utilize learned adaptation to respond autonomously to people and machines.</a:t>
            </a:r>
          </a:p>
          <a:p>
            <a:endParaRPr lang="en-US" dirty="0"/>
          </a:p>
          <a:p>
            <a:r>
              <a:rPr lang="en-US" dirty="0">
                <a:solidFill>
                  <a:srgbClr val="FF0000"/>
                </a:solidFill>
              </a:rPr>
              <a:t>Model operationalization (</a:t>
            </a:r>
            <a:r>
              <a:rPr lang="en-US" dirty="0" err="1">
                <a:solidFill>
                  <a:srgbClr val="FF0000"/>
                </a:solidFill>
              </a:rPr>
              <a:t>ModelOps</a:t>
            </a:r>
            <a:r>
              <a:rPr lang="en-US" dirty="0">
                <a:solidFill>
                  <a:srgbClr val="FF0000"/>
                </a:solidFill>
              </a:rPr>
              <a:t>) </a:t>
            </a:r>
            <a:r>
              <a:rPr lang="en-US" dirty="0"/>
              <a:t>is primarily focused on the end-to-end governance and life cycle management of advanced analytics, AI and decision models. </a:t>
            </a:r>
          </a:p>
          <a:p>
            <a:endParaRPr lang="en-US" dirty="0"/>
          </a:p>
          <a:p>
            <a:r>
              <a:rPr lang="en-US" dirty="0">
                <a:solidFill>
                  <a:srgbClr val="FF0000"/>
                </a:solidFill>
              </a:rPr>
              <a:t>Operational AI systems (</a:t>
            </a:r>
            <a:r>
              <a:rPr lang="en-US" dirty="0" err="1">
                <a:solidFill>
                  <a:srgbClr val="FF0000"/>
                </a:solidFill>
              </a:rPr>
              <a:t>OAISys</a:t>
            </a:r>
            <a:r>
              <a:rPr lang="en-US" dirty="0"/>
              <a:t>) enable orchestration, automation and scaling of production-ready and enterprise-grade AI, comprising ML, DNNs and Generative AI.</a:t>
            </a:r>
          </a:p>
          <a:p>
            <a:endParaRPr lang="en-US" dirty="0"/>
          </a:p>
          <a:p>
            <a:endParaRPr lang="en-US" dirty="0"/>
          </a:p>
          <a:p>
            <a:endParaRPr lang="en-US" dirty="0"/>
          </a:p>
        </p:txBody>
      </p:sp>
    </p:spTree>
    <p:extLst>
      <p:ext uri="{BB962C8B-B14F-4D97-AF65-F5344CB8AC3E}">
        <p14:creationId xmlns:p14="http://schemas.microsoft.com/office/powerpoint/2010/main" val="369850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Prompt engineering </a:t>
            </a:r>
            <a:r>
              <a:rPr lang="en-US" dirty="0"/>
              <a:t>is the discipline of providing inputs, in the form of text or images, to generative AI models to specify and confine the set of responses the model can produce. </a:t>
            </a:r>
          </a:p>
          <a:p>
            <a:endParaRPr lang="en-US" dirty="0"/>
          </a:p>
          <a:p>
            <a:r>
              <a:rPr lang="en-US" dirty="0">
                <a:solidFill>
                  <a:srgbClr val="FF0000"/>
                </a:solidFill>
              </a:rPr>
              <a:t>Smart robots </a:t>
            </a:r>
            <a:r>
              <a:rPr lang="en-US" dirty="0"/>
              <a:t>are AI-powered, often mobile, machines designed to autonomously execute one or more physical tasks.</a:t>
            </a:r>
          </a:p>
          <a:p>
            <a:endParaRPr lang="en-US" dirty="0"/>
          </a:p>
          <a:p>
            <a:r>
              <a:rPr lang="en-US" dirty="0">
                <a:solidFill>
                  <a:srgbClr val="FF0000"/>
                </a:solidFill>
              </a:rPr>
              <a:t>Synthetic data </a:t>
            </a:r>
            <a:r>
              <a:rPr lang="en-US" dirty="0"/>
              <a:t>is a class of data that is artificially generated rather than obtained from direct observations of the real world.</a:t>
            </a:r>
          </a:p>
          <a:p>
            <a:endParaRPr lang="en-US" dirty="0"/>
          </a:p>
        </p:txBody>
      </p:sp>
    </p:spTree>
    <p:extLst>
      <p:ext uri="{BB962C8B-B14F-4D97-AF65-F5344CB8AC3E}">
        <p14:creationId xmlns:p14="http://schemas.microsoft.com/office/powerpoint/2010/main" val="3152515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49" y="1484784"/>
            <a:ext cx="8229600" cy="1143000"/>
          </a:xfrm>
        </p:spPr>
        <p:txBody>
          <a:bodyPr>
            <a:normAutofit fontScale="90000"/>
          </a:bodyPr>
          <a:lstStyle/>
          <a:p>
            <a:r>
              <a:rPr lang="en-US" b="1" dirty="0"/>
              <a:t>Innovations that will fuel generative AI advancement</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a:t>AI simulation</a:t>
            </a:r>
            <a:r>
              <a:rPr lang="en-US" dirty="0"/>
              <a:t> is the combined application of AI and simulation technologies to jointly develop AI agents and the simulated environments in which they can be trained, tested and sometimes deployed.</a:t>
            </a:r>
          </a:p>
          <a:p>
            <a:r>
              <a:rPr lang="en-US" b="1" dirty="0"/>
              <a:t>AI trust, risk and security management</a:t>
            </a:r>
            <a:r>
              <a:rPr lang="en-US" dirty="0"/>
              <a:t> (AI </a:t>
            </a:r>
            <a:r>
              <a:rPr lang="en-US" dirty="0" err="1"/>
              <a:t>TRiSM</a:t>
            </a:r>
            <a:r>
              <a:rPr lang="en-US" dirty="0"/>
              <a:t>) ensures AI model governance, trustworthiness, fairness, reliability, robustness, efficacy and data protection.</a:t>
            </a:r>
          </a:p>
          <a:p>
            <a:r>
              <a:rPr lang="en-US" b="1" dirty="0"/>
              <a:t>Causal AI</a:t>
            </a:r>
            <a:r>
              <a:rPr lang="en-US" dirty="0"/>
              <a:t> identifies and utilizes cause-and-effect relationships to go beyond correlation-based predictive models and toward AI systems that can prescribe actions more effectively and act more autonomously.</a:t>
            </a:r>
          </a:p>
          <a:p>
            <a:r>
              <a:rPr lang="en-US" b="1" dirty="0"/>
              <a:t>Data labeling and annotation</a:t>
            </a:r>
            <a:r>
              <a:rPr lang="en-US" dirty="0"/>
              <a:t> (DL&amp;A) is a process where data assets are further classified, segmented, annotated and augmented to enrich data for better analytics and AI projects.</a:t>
            </a:r>
          </a:p>
          <a:p>
            <a:r>
              <a:rPr lang="en-US" b="1" dirty="0"/>
              <a:t>First-principles </a:t>
            </a:r>
            <a:r>
              <a:rPr lang="en-US" dirty="0"/>
              <a:t>AI (FPAI) (aka physics-informed AI) incorporates physical and analog principles, governing laws and domain knowledge into AI models. FPAI extends AI engineering to complex system engineering and model-based systems</a:t>
            </a:r>
          </a:p>
          <a:p>
            <a:r>
              <a:rPr lang="en-US" dirty="0"/>
              <a:t/>
            </a:r>
            <a:br>
              <a:rPr lang="en-US" dirty="0"/>
            </a:br>
            <a:endParaRPr lang="en-US" dirty="0" smtClean="0"/>
          </a:p>
          <a:p>
            <a:endParaRPr lang="en-US" dirty="0"/>
          </a:p>
        </p:txBody>
      </p:sp>
    </p:spTree>
    <p:extLst>
      <p:ext uri="{BB962C8B-B14F-4D97-AF65-F5344CB8AC3E}">
        <p14:creationId xmlns:p14="http://schemas.microsoft.com/office/powerpoint/2010/main" val="1390245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Foundation models</a:t>
            </a:r>
            <a:r>
              <a:rPr lang="en-US" dirty="0"/>
              <a:t> are large-parameter models trained on a broad gamut of datasets in a self-supervised manner.</a:t>
            </a:r>
          </a:p>
          <a:p>
            <a:r>
              <a:rPr lang="en-US" b="1" dirty="0"/>
              <a:t>Knowledge graphs</a:t>
            </a:r>
            <a:r>
              <a:rPr lang="en-US" dirty="0"/>
              <a:t> are machine-readable representations of the physical and digital worlds. They include entities (people, companies, digital assets) and their relationships, which adhere to a graph data model.</a:t>
            </a:r>
          </a:p>
          <a:p>
            <a:r>
              <a:rPr lang="en-US" b="1" dirty="0" err="1"/>
              <a:t>Multiagent</a:t>
            </a:r>
            <a:r>
              <a:rPr lang="en-US" b="1" dirty="0"/>
              <a:t> systems</a:t>
            </a:r>
            <a:r>
              <a:rPr lang="en-US" dirty="0"/>
              <a:t> (MAS) is a type of AI system composed of multiple, independent (but interactive) agents, each capable of perceiving their environment and taking actions. Agents can be AI models, software programs, robots and other computational entities.</a:t>
            </a:r>
          </a:p>
          <a:p>
            <a:r>
              <a:rPr lang="en-US" b="1" dirty="0" err="1"/>
              <a:t>Neurosymbolic</a:t>
            </a:r>
            <a:r>
              <a:rPr lang="en-US" b="1" dirty="0"/>
              <a:t> AI</a:t>
            </a:r>
            <a:r>
              <a:rPr lang="en-US" dirty="0"/>
              <a:t> is a form of composite AI that combines machine learning methods and symbolic systems to create more robust and trustworthy AI models. It provides a reasoning infrastructure for solving a wider range of business problems more effectively.</a:t>
            </a:r>
          </a:p>
          <a:p>
            <a:r>
              <a:rPr lang="en-US" b="1" dirty="0"/>
              <a:t>Responsible AI</a:t>
            </a:r>
            <a:r>
              <a:rPr lang="en-US" dirty="0"/>
              <a:t> is an umbrella term for aspects of making appropriate business and ethical choices when adopting AI. It encompasses organizational responsibilities and practices that ensure positive, accountable, and ethical AI development and operation.</a:t>
            </a:r>
          </a:p>
          <a:p>
            <a:endParaRPr lang="en-US" dirty="0"/>
          </a:p>
        </p:txBody>
      </p:sp>
    </p:spTree>
    <p:extLst>
      <p:ext uri="{BB962C8B-B14F-4D97-AF65-F5344CB8AC3E}">
        <p14:creationId xmlns:p14="http://schemas.microsoft.com/office/powerpoint/2010/main" val="1502315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Backed by Gen AI</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Artificial </a:t>
            </a:r>
            <a:r>
              <a:rPr lang="en-US" dirty="0" smtClean="0">
                <a:solidFill>
                  <a:srgbClr val="FF0000"/>
                </a:solidFill>
              </a:rPr>
              <a:t>Super </a:t>
            </a:r>
            <a:r>
              <a:rPr lang="en-US" dirty="0">
                <a:solidFill>
                  <a:srgbClr val="FF0000"/>
                </a:solidFill>
              </a:rPr>
              <a:t>Intelligence (</a:t>
            </a:r>
            <a:r>
              <a:rPr lang="en-US" dirty="0" smtClean="0">
                <a:solidFill>
                  <a:srgbClr val="FF0000"/>
                </a:solidFill>
              </a:rPr>
              <a:t>ASI</a:t>
            </a:r>
            <a:r>
              <a:rPr lang="en-US" dirty="0">
                <a:solidFill>
                  <a:srgbClr val="FF0000"/>
                </a:solidFill>
              </a:rPr>
              <a:t>): </a:t>
            </a:r>
            <a:r>
              <a:rPr lang="en-US" dirty="0"/>
              <a:t>A type of intelligence (currently in the hypothesis stage) in which a machine can perform any mental task that a human can perform</a:t>
            </a:r>
            <a:r>
              <a:rPr lang="en-US" dirty="0" smtClean="0"/>
              <a:t>.️ </a:t>
            </a:r>
          </a:p>
          <a:p>
            <a:r>
              <a:rPr lang="en-US" dirty="0" smtClean="0">
                <a:solidFill>
                  <a:srgbClr val="FF0000"/>
                </a:solidFill>
              </a:rPr>
              <a:t>Autonomous </a:t>
            </a:r>
            <a:r>
              <a:rPr lang="en-US" dirty="0">
                <a:solidFill>
                  <a:srgbClr val="FF0000"/>
                </a:solidFill>
              </a:rPr>
              <a:t>systems:</a:t>
            </a:r>
            <a:r>
              <a:rPr lang="en-US" dirty="0"/>
              <a:t> Self-managing physical or software systems that fulfil their tasks within a limited space and exhibit three basic characteristics: automation, learning and efficiency: Autonomy, learning and </a:t>
            </a:r>
            <a:r>
              <a:rPr lang="en-US" dirty="0" smtClean="0"/>
              <a:t>agency.</a:t>
            </a:r>
          </a:p>
          <a:p>
            <a:r>
              <a:rPr lang="en-US" dirty="0" smtClean="0">
                <a:solidFill>
                  <a:srgbClr val="FF0000"/>
                </a:solidFill>
              </a:rPr>
              <a:t>Edge </a:t>
            </a:r>
            <a:r>
              <a:rPr lang="en-US" dirty="0">
                <a:solidFill>
                  <a:srgbClr val="FF0000"/>
                </a:solidFill>
              </a:rPr>
              <a:t>AI: </a:t>
            </a:r>
            <a:r>
              <a:rPr lang="en-US" dirty="0"/>
              <a:t>Refers to the embedding of AI techniques in non-IT products, </a:t>
            </a:r>
            <a:r>
              <a:rPr lang="en-US" dirty="0" err="1"/>
              <a:t>IoT</a:t>
            </a:r>
            <a:r>
              <a:rPr lang="en-US" dirty="0"/>
              <a:t> endpoints, gateways and edge servers. This covers use cases for consumer, commercial and industrial applications such as automated vehicles, enhancing the capabilities of medical diagnostics and streaming video analytics.</a:t>
            </a:r>
          </a:p>
        </p:txBody>
      </p:sp>
    </p:spTree>
    <p:extLst>
      <p:ext uri="{BB962C8B-B14F-4D97-AF65-F5344CB8AC3E}">
        <p14:creationId xmlns:p14="http://schemas.microsoft.com/office/powerpoint/2010/main" val="540108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 GEN AI</a:t>
            </a:r>
            <a:endParaRPr lang="en-US" dirty="0"/>
          </a:p>
        </p:txBody>
      </p:sp>
      <p:sp>
        <p:nvSpPr>
          <p:cNvPr id="3" name="Content Placeholder 2"/>
          <p:cNvSpPr>
            <a:spLocks noGrp="1"/>
          </p:cNvSpPr>
          <p:nvPr>
            <p:ph idx="1"/>
          </p:nvPr>
        </p:nvSpPr>
        <p:spPr>
          <a:xfrm>
            <a:off x="457200" y="1935480"/>
            <a:ext cx="8363272" cy="4661872"/>
          </a:xfrm>
        </p:spPr>
        <p:txBody>
          <a:bodyPr>
            <a:normAutofit fontScale="85000" lnSpcReduction="20000"/>
          </a:bodyPr>
          <a:lstStyle/>
          <a:p>
            <a:r>
              <a:rPr lang="en-US" dirty="0">
                <a:solidFill>
                  <a:srgbClr val="FF0000"/>
                </a:solidFill>
              </a:rPr>
              <a:t>Causal artificial intelligence: </a:t>
            </a:r>
            <a:r>
              <a:rPr lang="en-US" dirty="0"/>
              <a:t>Identifies and uses cause-and-effect relationships to move beyond correlation-based predictive models and towards AI systems that can prescribe actions more effectively and act more autonomously.</a:t>
            </a:r>
          </a:p>
          <a:p>
            <a:endParaRPr lang="en-US" dirty="0"/>
          </a:p>
          <a:p>
            <a:r>
              <a:rPr lang="en-US" dirty="0" err="1" smtClean="0">
                <a:solidFill>
                  <a:srgbClr val="FF0000"/>
                </a:solidFill>
              </a:rPr>
              <a:t>Neurosymbolic</a:t>
            </a:r>
            <a:r>
              <a:rPr lang="en-US" dirty="0" smtClean="0">
                <a:solidFill>
                  <a:srgbClr val="FF0000"/>
                </a:solidFill>
              </a:rPr>
              <a:t> </a:t>
            </a:r>
            <a:r>
              <a:rPr lang="en-US" dirty="0">
                <a:solidFill>
                  <a:srgbClr val="FF0000"/>
                </a:solidFill>
              </a:rPr>
              <a:t>AI: </a:t>
            </a:r>
            <a:r>
              <a:rPr lang="en-US" dirty="0"/>
              <a:t>A form of compound artificial intelligence that combines machine learning methods and symbolic systems to build more robust and reliable artificial intelligence models. It provides a reasoning infrastructure to solve a wider range of business problems more effectively.</a:t>
            </a:r>
          </a:p>
          <a:p>
            <a:endParaRPr lang="en-US" dirty="0"/>
          </a:p>
          <a:p>
            <a:r>
              <a:rPr lang="en-US" dirty="0" smtClean="0">
                <a:solidFill>
                  <a:srgbClr val="FF0000"/>
                </a:solidFill>
              </a:rPr>
              <a:t>Responsible </a:t>
            </a:r>
            <a:r>
              <a:rPr lang="en-US" dirty="0">
                <a:solidFill>
                  <a:srgbClr val="FF0000"/>
                </a:solidFill>
              </a:rPr>
              <a:t>AI: </a:t>
            </a:r>
            <a:r>
              <a:rPr lang="en-US" dirty="0"/>
              <a:t>An umbrella term that encompasses the considerations of making appropriate business and ethical choices when adopting AI. It encompasses </a:t>
            </a:r>
            <a:r>
              <a:rPr lang="en-US" dirty="0" err="1"/>
              <a:t>organisational</a:t>
            </a:r>
            <a:r>
              <a:rPr lang="en-US" dirty="0"/>
              <a:t> responsibilities and practices that ensure the development and operation of positive, accountable and ethical AI.</a:t>
            </a:r>
          </a:p>
        </p:txBody>
      </p:sp>
    </p:spTree>
    <p:extLst>
      <p:ext uri="{BB962C8B-B14F-4D97-AF65-F5344CB8AC3E}">
        <p14:creationId xmlns:p14="http://schemas.microsoft.com/office/powerpoint/2010/main" val="2646167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a:t>
            </a:r>
            <a:r>
              <a:rPr lang="tr-TR" dirty="0" err="1"/>
              <a:t>Machines</a:t>
            </a:r>
            <a:r>
              <a:rPr lang="tr-TR" dirty="0"/>
              <a:t> </a:t>
            </a:r>
            <a:r>
              <a:rPr lang="tr-TR" dirty="0" err="1"/>
              <a:t>will</a:t>
            </a:r>
            <a:r>
              <a:rPr lang="tr-TR" dirty="0"/>
              <a:t> be </a:t>
            </a:r>
            <a:r>
              <a:rPr lang="tr-TR" dirty="0" err="1"/>
              <a:t>able</a:t>
            </a:r>
            <a:r>
              <a:rPr lang="tr-TR" dirty="0"/>
              <a:t> </a:t>
            </a:r>
            <a:r>
              <a:rPr lang="tr-TR" dirty="0" err="1"/>
              <a:t>to</a:t>
            </a:r>
            <a:r>
              <a:rPr lang="tr-TR" dirty="0"/>
              <a:t> do </a:t>
            </a:r>
            <a:r>
              <a:rPr lang="tr-TR" dirty="0" err="1"/>
              <a:t>everything</a:t>
            </a:r>
            <a:r>
              <a:rPr lang="tr-TR" dirty="0"/>
              <a:t> a </a:t>
            </a:r>
            <a:r>
              <a:rPr lang="tr-TR" dirty="0" err="1"/>
              <a:t>human</a:t>
            </a:r>
            <a:r>
              <a:rPr lang="tr-TR" dirty="0"/>
              <a:t> can do. </a:t>
            </a:r>
            <a:r>
              <a:rPr lang="tr-TR" dirty="0" err="1"/>
              <a:t>In</a:t>
            </a:r>
            <a:r>
              <a:rPr lang="tr-TR" dirty="0"/>
              <a:t> 20 </a:t>
            </a:r>
            <a:r>
              <a:rPr lang="tr-TR" dirty="0" err="1"/>
              <a:t>years</a:t>
            </a:r>
            <a:r>
              <a:rPr lang="tr-TR" dirty="0"/>
              <a:t>…”</a:t>
            </a:r>
            <a:br>
              <a:rPr lang="tr-TR" dirty="0"/>
            </a:br>
            <a:endParaRPr lang="tr-TR" dirty="0"/>
          </a:p>
          <a:p>
            <a:pPr lvl="0"/>
            <a:r>
              <a:rPr lang="tr-TR" dirty="0" err="1"/>
              <a:t>Herbert</a:t>
            </a:r>
            <a:r>
              <a:rPr lang="tr-TR" dirty="0"/>
              <a:t> A. </a:t>
            </a:r>
            <a:r>
              <a:rPr lang="tr-TR" dirty="0" err="1"/>
              <a:t>Simon</a:t>
            </a:r>
            <a:r>
              <a:rPr lang="tr-TR" dirty="0"/>
              <a:t> (</a:t>
            </a:r>
            <a:r>
              <a:rPr lang="tr-TR" dirty="0" err="1"/>
              <a:t>said</a:t>
            </a:r>
            <a:r>
              <a:rPr lang="tr-TR" dirty="0"/>
              <a:t> in 1965</a:t>
            </a:r>
            <a:r>
              <a:rPr lang="tr-TR" dirty="0" smtClean="0"/>
              <a:t>)</a:t>
            </a:r>
            <a:endParaRPr lang="en-US" dirty="0" smtClean="0"/>
          </a:p>
          <a:p>
            <a:pPr lvl="0"/>
            <a:endParaRPr lang="en-US" dirty="0"/>
          </a:p>
          <a:p>
            <a:r>
              <a:rPr lang="tr-TR" dirty="0"/>
              <a:t>“</a:t>
            </a:r>
            <a:r>
              <a:rPr lang="tr-TR" dirty="0" err="1"/>
              <a:t>After</a:t>
            </a:r>
            <a:r>
              <a:rPr lang="tr-TR" dirty="0"/>
              <a:t> a </a:t>
            </a:r>
            <a:r>
              <a:rPr lang="tr-TR" dirty="0" err="1"/>
              <a:t>generation</a:t>
            </a:r>
            <a:r>
              <a:rPr lang="tr-TR" dirty="0"/>
              <a:t>, </a:t>
            </a:r>
            <a:r>
              <a:rPr lang="tr-TR" dirty="0" err="1"/>
              <a:t>the</a:t>
            </a:r>
            <a:r>
              <a:rPr lang="tr-TR" dirty="0"/>
              <a:t> problem of </a:t>
            </a:r>
            <a:r>
              <a:rPr lang="tr-TR" dirty="0" err="1"/>
              <a:t>creating</a:t>
            </a:r>
            <a:r>
              <a:rPr lang="tr-TR" dirty="0"/>
              <a:t> </a:t>
            </a:r>
            <a:r>
              <a:rPr lang="tr-TR" dirty="0" err="1"/>
              <a:t>artificial</a:t>
            </a:r>
            <a:r>
              <a:rPr lang="tr-TR" dirty="0"/>
              <a:t> </a:t>
            </a:r>
            <a:r>
              <a:rPr lang="tr-TR" dirty="0" err="1"/>
              <a:t>intelligence</a:t>
            </a:r>
            <a:r>
              <a:rPr lang="tr-TR" dirty="0"/>
              <a:t> </a:t>
            </a:r>
            <a:r>
              <a:rPr lang="tr-TR" dirty="0" err="1"/>
              <a:t>will</a:t>
            </a:r>
            <a:r>
              <a:rPr lang="tr-TR" dirty="0"/>
              <a:t> be </a:t>
            </a:r>
            <a:r>
              <a:rPr lang="tr-TR" dirty="0" err="1"/>
              <a:t>largely</a:t>
            </a:r>
            <a:r>
              <a:rPr lang="tr-TR" dirty="0"/>
              <a:t> </a:t>
            </a:r>
            <a:r>
              <a:rPr lang="tr-TR" dirty="0" err="1"/>
              <a:t>resolved</a:t>
            </a:r>
            <a:r>
              <a:rPr lang="tr-TR" dirty="0" smtClean="0"/>
              <a:t>.”</a:t>
            </a:r>
            <a:endParaRPr lang="en-US" dirty="0" smtClean="0"/>
          </a:p>
          <a:p>
            <a:endParaRPr lang="en-US" dirty="0"/>
          </a:p>
          <a:p>
            <a:pPr lvl="0"/>
            <a:r>
              <a:rPr lang="tr-TR" dirty="0" err="1"/>
              <a:t>Marvin</a:t>
            </a:r>
            <a:r>
              <a:rPr lang="tr-TR" dirty="0"/>
              <a:t> </a:t>
            </a:r>
            <a:r>
              <a:rPr lang="tr-TR" dirty="0" err="1"/>
              <a:t>Minsky</a:t>
            </a:r>
            <a:r>
              <a:rPr lang="tr-TR" dirty="0"/>
              <a:t> (</a:t>
            </a:r>
            <a:r>
              <a:rPr lang="tr-TR" dirty="0" smtClean="0"/>
              <a:t>s</a:t>
            </a:r>
            <a:r>
              <a:rPr lang="en-US" dirty="0" smtClean="0"/>
              <a:t>aid</a:t>
            </a:r>
            <a:r>
              <a:rPr lang="tr-TR" dirty="0" smtClean="0"/>
              <a:t> </a:t>
            </a:r>
            <a:r>
              <a:rPr lang="tr-TR" dirty="0"/>
              <a:t>in 1970)</a:t>
            </a:r>
            <a:endParaRPr lang="en-US" dirty="0"/>
          </a:p>
          <a:p>
            <a:pPr lvl="0"/>
            <a:endParaRPr lang="tr-TR" dirty="0"/>
          </a:p>
          <a:p>
            <a:endParaRPr lang="tr-TR" dirty="0"/>
          </a:p>
        </p:txBody>
      </p:sp>
    </p:spTree>
    <p:extLst>
      <p:ext uri="{BB962C8B-B14F-4D97-AF65-F5344CB8AC3E}">
        <p14:creationId xmlns:p14="http://schemas.microsoft.com/office/powerpoint/2010/main" val="3947286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107341"/>
            <a:ext cx="7513385" cy="6757052"/>
          </a:xfrm>
          <a:prstGeom prst="rect">
            <a:avLst/>
          </a:prstGeom>
        </p:spPr>
      </p:pic>
    </p:spTree>
    <p:extLst>
      <p:ext uri="{BB962C8B-B14F-4D97-AF65-F5344CB8AC3E}">
        <p14:creationId xmlns:p14="http://schemas.microsoft.com/office/powerpoint/2010/main" val="2462595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CHATGPT and </a:t>
            </a:r>
            <a:r>
              <a:rPr lang="en-US" dirty="0" err="1" smtClean="0"/>
              <a:t>SimSimi</a:t>
            </a:r>
            <a:endParaRPr lang="en-US" dirty="0"/>
          </a:p>
        </p:txBody>
      </p:sp>
      <p:sp>
        <p:nvSpPr>
          <p:cNvPr id="3" name="Content Placeholder 2"/>
          <p:cNvSpPr>
            <a:spLocks noGrp="1"/>
          </p:cNvSpPr>
          <p:nvPr>
            <p:ph idx="1"/>
          </p:nvPr>
        </p:nvSpPr>
        <p:spPr>
          <a:xfrm>
            <a:off x="457200" y="2468880"/>
            <a:ext cx="8229600" cy="4389120"/>
          </a:xfrm>
        </p:spPr>
        <p:txBody>
          <a:bodyPr/>
          <a:lstStyle/>
          <a:p>
            <a:r>
              <a:rPr lang="en-US" dirty="0" smtClean="0">
                <a:solidFill>
                  <a:srgbClr val="FF0000"/>
                </a:solidFill>
              </a:rPr>
              <a:t>Introduction: </a:t>
            </a:r>
            <a:r>
              <a:rPr lang="en-US" dirty="0" smtClean="0"/>
              <a:t>"I </a:t>
            </a:r>
            <a:r>
              <a:rPr lang="en-US" dirty="0"/>
              <a:t>and </a:t>
            </a:r>
            <a:r>
              <a:rPr lang="en-US" dirty="0" err="1"/>
              <a:t>SimSimi</a:t>
            </a:r>
            <a:r>
              <a:rPr lang="en-US" dirty="0"/>
              <a:t> cannot be compared since we are different artificial intelligence systems. Both of us are designed for different purposes</a:t>
            </a:r>
            <a:r>
              <a:rPr lang="en-US" dirty="0" smtClean="0"/>
              <a:t>.</a:t>
            </a:r>
          </a:p>
          <a:p>
            <a:r>
              <a:rPr lang="en-US" dirty="0" err="1" smtClean="0">
                <a:solidFill>
                  <a:srgbClr val="FF0000"/>
                </a:solidFill>
              </a:rPr>
              <a:t>ChatGPT</a:t>
            </a:r>
            <a:r>
              <a:rPr lang="en-US" dirty="0" smtClean="0">
                <a:solidFill>
                  <a:srgbClr val="FF0000"/>
                </a:solidFill>
              </a:rPr>
              <a:t>:</a:t>
            </a:r>
            <a:r>
              <a:rPr lang="en-US" dirty="0" smtClean="0"/>
              <a:t> I </a:t>
            </a:r>
            <a:r>
              <a:rPr lang="en-US" dirty="0"/>
              <a:t>am a general-purpose language model and can converse with people on various topics. </a:t>
            </a:r>
            <a:endParaRPr lang="en-US" dirty="0" smtClean="0"/>
          </a:p>
          <a:p>
            <a:r>
              <a:rPr lang="en-US" dirty="0" err="1" smtClean="0">
                <a:solidFill>
                  <a:srgbClr val="FF0000"/>
                </a:solidFill>
              </a:rPr>
              <a:t>Simsimi</a:t>
            </a:r>
            <a:r>
              <a:rPr lang="en-US" dirty="0" smtClean="0">
                <a:solidFill>
                  <a:srgbClr val="FF0000"/>
                </a:solidFill>
              </a:rPr>
              <a:t>:</a:t>
            </a:r>
            <a:r>
              <a:rPr lang="en-US" dirty="0" smtClean="0"/>
              <a:t> </a:t>
            </a:r>
            <a:r>
              <a:rPr lang="en-US" dirty="0" err="1" smtClean="0"/>
              <a:t>SimSimi</a:t>
            </a:r>
            <a:r>
              <a:rPr lang="en-US" dirty="0"/>
              <a:t>, on the other hand, is designed as an entertainment and chat application. </a:t>
            </a:r>
            <a:endParaRPr lang="en-US" dirty="0" smtClean="0"/>
          </a:p>
          <a:p>
            <a:r>
              <a:rPr lang="en-US" dirty="0" smtClean="0">
                <a:solidFill>
                  <a:srgbClr val="FF0000"/>
                </a:solidFill>
              </a:rPr>
              <a:t>Conclusion:</a:t>
            </a:r>
            <a:r>
              <a:rPr lang="en-US" dirty="0" smtClean="0"/>
              <a:t> Therefore</a:t>
            </a:r>
            <a:r>
              <a:rPr lang="en-US" dirty="0"/>
              <a:t>, which application is better depends on your personal preferences and needs."</a:t>
            </a:r>
          </a:p>
        </p:txBody>
      </p:sp>
      <p:sp>
        <p:nvSpPr>
          <p:cNvPr id="4" name="TextBox 3"/>
          <p:cNvSpPr txBox="1"/>
          <p:nvPr/>
        </p:nvSpPr>
        <p:spPr>
          <a:xfrm>
            <a:off x="827584" y="1988840"/>
            <a:ext cx="6624736" cy="461665"/>
          </a:xfrm>
          <a:prstGeom prst="rect">
            <a:avLst/>
          </a:prstGeom>
          <a:noFill/>
        </p:spPr>
        <p:txBody>
          <a:bodyPr wrap="square" rtlCol="0">
            <a:spAutoFit/>
          </a:bodyPr>
          <a:lstStyle/>
          <a:p>
            <a:r>
              <a:rPr lang="en-US" sz="2400" dirty="0" smtClean="0"/>
              <a:t>Answer of </a:t>
            </a:r>
            <a:r>
              <a:rPr lang="en-US" sz="2400" dirty="0" err="1" smtClean="0"/>
              <a:t>ChatGPT</a:t>
            </a:r>
            <a:r>
              <a:rPr lang="en-US" sz="2400" dirty="0" smtClean="0"/>
              <a:t>:</a:t>
            </a:r>
            <a:endParaRPr lang="en-US" sz="2400" dirty="0"/>
          </a:p>
        </p:txBody>
      </p:sp>
    </p:spTree>
    <p:extLst>
      <p:ext uri="{BB962C8B-B14F-4D97-AF65-F5344CB8AC3E}">
        <p14:creationId xmlns:p14="http://schemas.microsoft.com/office/powerpoint/2010/main" val="4229320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samples</a:t>
            </a:r>
            <a:endParaRPr lang="en-US" dirty="0"/>
          </a:p>
        </p:txBody>
      </p:sp>
      <p:sp>
        <p:nvSpPr>
          <p:cNvPr id="3" name="Content Placeholder 2"/>
          <p:cNvSpPr>
            <a:spLocks noGrp="1"/>
          </p:cNvSpPr>
          <p:nvPr>
            <p:ph idx="1"/>
          </p:nvPr>
        </p:nvSpPr>
        <p:spPr/>
        <p:txBody>
          <a:bodyPr>
            <a:normAutofit lnSpcReduction="10000"/>
          </a:bodyPr>
          <a:lstStyle/>
          <a:p>
            <a:r>
              <a:rPr lang="en-US" dirty="0" smtClean="0"/>
              <a:t>Yuzuncuyil.harikalar.com </a:t>
            </a:r>
          </a:p>
          <a:p>
            <a:pPr lvl="1"/>
            <a:r>
              <a:rPr lang="en-US" dirty="0" smtClean="0"/>
              <a:t>(build your photo with Ataturk)</a:t>
            </a:r>
          </a:p>
          <a:p>
            <a:r>
              <a:rPr lang="en-US" dirty="0" smtClean="0"/>
              <a:t>Buildmeacoverletter.com </a:t>
            </a:r>
          </a:p>
          <a:p>
            <a:pPr lvl="1"/>
            <a:r>
              <a:rPr lang="en-US" dirty="0" smtClean="0"/>
              <a:t>(making cover letter)</a:t>
            </a:r>
          </a:p>
          <a:p>
            <a:r>
              <a:rPr lang="en-US" dirty="0" smtClean="0"/>
              <a:t>Audiopen.ai </a:t>
            </a:r>
          </a:p>
          <a:p>
            <a:pPr lvl="1"/>
            <a:r>
              <a:rPr lang="en-US" dirty="0" smtClean="0"/>
              <a:t>(record speech and change it to text in any language)</a:t>
            </a:r>
          </a:p>
          <a:p>
            <a:r>
              <a:rPr lang="en-US" dirty="0" smtClean="0"/>
              <a:t>Brain Implant + AI: </a:t>
            </a:r>
            <a:r>
              <a:rPr lang="en-US" dirty="0" smtClean="0">
                <a:hlinkClick r:id="rId2"/>
              </a:rPr>
              <a:t>https</a:t>
            </a:r>
            <a:r>
              <a:rPr lang="en-US" dirty="0">
                <a:hlinkClick r:id="rId2"/>
              </a:rPr>
              <a:t>://</a:t>
            </a:r>
            <a:r>
              <a:rPr lang="en-US" dirty="0" smtClean="0">
                <a:hlinkClick r:id="rId2"/>
              </a:rPr>
              <a:t>www.youtube.com/watch?app=desktop&amp;v=iTZ2N-HJbwA&amp;t</a:t>
            </a:r>
            <a:endParaRPr lang="en-US" dirty="0" smtClean="0"/>
          </a:p>
          <a:p>
            <a:r>
              <a:rPr lang="en-US" dirty="0"/>
              <a:t>https://melihkarasu.com/yapay-zeka/</a:t>
            </a:r>
            <a:endParaRPr lang="en-US" dirty="0" smtClean="0"/>
          </a:p>
          <a:p>
            <a:endParaRPr lang="en-US" dirty="0"/>
          </a:p>
        </p:txBody>
      </p:sp>
    </p:spTree>
    <p:extLst>
      <p:ext uri="{BB962C8B-B14F-4D97-AF65-F5344CB8AC3E}">
        <p14:creationId xmlns:p14="http://schemas.microsoft.com/office/powerpoint/2010/main" val="116445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a:t>
            </a:r>
            <a:r>
              <a:rPr lang="en-US" dirty="0" smtClean="0"/>
              <a:t>our paradigms of science through four paradigm shifters;</a:t>
            </a:r>
            <a:endParaRPr lang="tr-TR" dirty="0" smtClean="0"/>
          </a:p>
          <a:p>
            <a:pPr lvl="1"/>
            <a:r>
              <a:rPr lang="tr-TR" dirty="0" smtClean="0"/>
              <a:t>E</a:t>
            </a:r>
            <a:r>
              <a:rPr lang="en-US" dirty="0" err="1" smtClean="0"/>
              <a:t>xperience</a:t>
            </a:r>
            <a:endParaRPr lang="tr-TR" dirty="0" smtClean="0"/>
          </a:p>
          <a:p>
            <a:pPr lvl="1"/>
            <a:r>
              <a:rPr lang="tr-TR" dirty="0" smtClean="0"/>
              <a:t>T</a:t>
            </a:r>
            <a:r>
              <a:rPr lang="en-US" dirty="0" err="1" smtClean="0"/>
              <a:t>heory</a:t>
            </a:r>
            <a:r>
              <a:rPr lang="en-US" dirty="0" smtClean="0"/>
              <a:t> </a:t>
            </a:r>
            <a:r>
              <a:rPr lang="en-US" dirty="0" err="1" smtClean="0">
                <a:solidFill>
                  <a:srgbClr val="FF0000"/>
                </a:solidFill>
              </a:rPr>
              <a:t>Hyptohesis</a:t>
            </a:r>
            <a:r>
              <a:rPr lang="en-US" dirty="0" smtClean="0">
                <a:solidFill>
                  <a:srgbClr val="FF0000"/>
                </a:solidFill>
              </a:rPr>
              <a:t> / Law </a:t>
            </a:r>
          </a:p>
          <a:p>
            <a:pPr lvl="2"/>
            <a:r>
              <a:rPr lang="en-US" dirty="0" smtClean="0">
                <a:solidFill>
                  <a:srgbClr val="FF0000"/>
                </a:solidFill>
              </a:rPr>
              <a:t>H0 : -x :Birds cant fly</a:t>
            </a:r>
          </a:p>
          <a:p>
            <a:pPr lvl="2"/>
            <a:r>
              <a:rPr lang="en-US" dirty="0" smtClean="0">
                <a:solidFill>
                  <a:srgbClr val="FF0000"/>
                </a:solidFill>
              </a:rPr>
              <a:t>H1 : x : Birds can fly</a:t>
            </a:r>
            <a:endParaRPr lang="en-US" dirty="0">
              <a:solidFill>
                <a:srgbClr val="FF0000"/>
              </a:solidFill>
            </a:endParaRPr>
          </a:p>
          <a:p>
            <a:pPr lvl="1"/>
            <a:endParaRPr lang="en-US" dirty="0" smtClean="0">
              <a:solidFill>
                <a:srgbClr val="FF0000"/>
              </a:solidFill>
            </a:endParaRPr>
          </a:p>
          <a:p>
            <a:pPr lvl="1"/>
            <a:r>
              <a:rPr lang="tr-TR" dirty="0" smtClean="0"/>
              <a:t>C</a:t>
            </a:r>
            <a:r>
              <a:rPr lang="en-US" dirty="0" err="1" smtClean="0"/>
              <a:t>omputer</a:t>
            </a:r>
            <a:r>
              <a:rPr lang="en-US" dirty="0" smtClean="0"/>
              <a:t> science </a:t>
            </a:r>
            <a:r>
              <a:rPr lang="en-US" dirty="0" smtClean="0">
                <a:solidFill>
                  <a:srgbClr val="FF0000"/>
                </a:solidFill>
              </a:rPr>
              <a:t>(Quantum Computers)</a:t>
            </a:r>
            <a:r>
              <a:rPr lang="en-US" dirty="0" smtClean="0"/>
              <a:t> </a:t>
            </a:r>
            <a:endParaRPr lang="tr-TR" dirty="0" smtClean="0"/>
          </a:p>
          <a:p>
            <a:pPr lvl="1"/>
            <a:r>
              <a:rPr lang="tr-TR" dirty="0" smtClean="0"/>
              <a:t>B</a:t>
            </a:r>
            <a:r>
              <a:rPr lang="en-US" dirty="0" err="1" smtClean="0"/>
              <a:t>ig</a:t>
            </a:r>
            <a:r>
              <a:rPr lang="en-US" dirty="0" smtClean="0"/>
              <a:t> data (</a:t>
            </a:r>
            <a:r>
              <a:rPr lang="en-US" dirty="0" smtClean="0">
                <a:solidFill>
                  <a:srgbClr val="FF0000"/>
                </a:solidFill>
              </a:rPr>
              <a:t>Seeing the big picture / Thinking outside of the box)</a:t>
            </a:r>
            <a:endParaRPr lang="tr-TR" dirty="0">
              <a:solidFill>
                <a:srgbClr val="FF0000"/>
              </a:solidFill>
            </a:endParaRPr>
          </a:p>
        </p:txBody>
      </p:sp>
    </p:spTree>
    <p:extLst>
      <p:ext uri="{BB962C8B-B14F-4D97-AF65-F5344CB8AC3E}">
        <p14:creationId xmlns:p14="http://schemas.microsoft.com/office/powerpoint/2010/main" val="3388054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Even as the Industrial Revolution forever changed the trajectory of human progress, leading voices of the 19th century remained divided on how it could affect workers.</a:t>
            </a:r>
            <a:endParaRPr lang="tr-TR" dirty="0"/>
          </a:p>
        </p:txBody>
      </p:sp>
    </p:spTree>
    <p:extLst>
      <p:ext uri="{BB962C8B-B14F-4D97-AF65-F5344CB8AC3E}">
        <p14:creationId xmlns:p14="http://schemas.microsoft.com/office/powerpoint/2010/main" val="3808635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15560"/>
            <a:ext cx="6480720" cy="195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958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14" y="1916832"/>
            <a:ext cx="8355905"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148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Sensori</a:t>
            </a:r>
            <a:r>
              <a:rPr lang="tr-TR" dirty="0" smtClean="0"/>
              <a:t>-motor </a:t>
            </a:r>
            <a:r>
              <a:rPr lang="tr-TR" dirty="0" err="1" smtClean="0"/>
              <a:t>skills</a:t>
            </a:r>
            <a:r>
              <a:rPr lang="tr-TR" dirty="0" smtClean="0"/>
              <a:t>:</a:t>
            </a:r>
          </a:p>
          <a:p>
            <a:pPr lvl="1"/>
            <a:r>
              <a:rPr lang="tr-TR" b="1" u="sng" dirty="0" err="1"/>
              <a:t>Moravec’s</a:t>
            </a:r>
            <a:r>
              <a:rPr lang="tr-TR" b="1" u="sng" dirty="0"/>
              <a:t> </a:t>
            </a:r>
            <a:r>
              <a:rPr lang="tr-TR" b="1" u="sng" dirty="0" err="1"/>
              <a:t>paradox</a:t>
            </a:r>
            <a:r>
              <a:rPr lang="tr-TR" b="1" u="sng" dirty="0" smtClean="0"/>
              <a:t>.</a:t>
            </a:r>
          </a:p>
          <a:p>
            <a:pPr lvl="1"/>
            <a:r>
              <a:rPr lang="en-US" dirty="0"/>
              <a:t>He points out the contradiction raised by the realization that for artificial intelligence, reasoning that normally requires </a:t>
            </a:r>
            <a:endParaRPr lang="tr-TR" dirty="0" smtClean="0"/>
          </a:p>
          <a:p>
            <a:pPr lvl="2"/>
            <a:r>
              <a:rPr lang="en-US" dirty="0" smtClean="0"/>
              <a:t>high-level </a:t>
            </a:r>
            <a:r>
              <a:rPr lang="en-US" dirty="0"/>
              <a:t>brain activity requires very little computing power, </a:t>
            </a:r>
            <a:endParaRPr lang="tr-TR" dirty="0" smtClean="0"/>
          </a:p>
          <a:p>
            <a:pPr lvl="2"/>
            <a:r>
              <a:rPr lang="en-US" dirty="0" smtClean="0"/>
              <a:t>while </a:t>
            </a:r>
            <a:r>
              <a:rPr lang="en-US" dirty="0"/>
              <a:t>low-level </a:t>
            </a:r>
            <a:r>
              <a:rPr lang="en-US" dirty="0" err="1"/>
              <a:t>sensori</a:t>
            </a:r>
            <a:r>
              <a:rPr lang="en-US" dirty="0"/>
              <a:t>-motor skills (such as moving arms and legs) require incredibly high computing power.</a:t>
            </a:r>
            <a:endParaRPr lang="tr-TR" dirty="0"/>
          </a:p>
        </p:txBody>
      </p:sp>
    </p:spTree>
    <p:extLst>
      <p:ext uri="{BB962C8B-B14F-4D97-AF65-F5344CB8AC3E}">
        <p14:creationId xmlns:p14="http://schemas.microsoft.com/office/powerpoint/2010/main" val="1307681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en-US" dirty="0"/>
              <a:t>The issue that artificial intelligence has difficulty in putting into practice is not the subjects (for example, cooking) and skills (for example, playing chess) that an individual learns in his life, but the inherited </a:t>
            </a:r>
            <a:r>
              <a:rPr lang="en-US" dirty="0" err="1"/>
              <a:t>sensori</a:t>
            </a:r>
            <a:r>
              <a:rPr lang="en-US" dirty="0"/>
              <a:t>-motor skills that emerged in the evolutionary process (for example, jumping rope). </a:t>
            </a:r>
            <a:endParaRPr lang="tr-TR" dirty="0" smtClean="0"/>
          </a:p>
          <a:p>
            <a:r>
              <a:rPr lang="en-US" dirty="0" smtClean="0"/>
              <a:t>However</a:t>
            </a:r>
            <a:r>
              <a:rPr lang="en-US" dirty="0"/>
              <a:t>, many people find it very difficult to solve a mathematical problem, play mind games, and understand engineering concepts. In fact, all these phenomena mentioned are temporary abilities learned in the last stages of the evolutionary process.</a:t>
            </a:r>
            <a:endParaRPr lang="tr-TR" dirty="0"/>
          </a:p>
        </p:txBody>
      </p:sp>
    </p:spTree>
    <p:extLst>
      <p:ext uri="{BB962C8B-B14F-4D97-AF65-F5344CB8AC3E}">
        <p14:creationId xmlns:p14="http://schemas.microsoft.com/office/powerpoint/2010/main" val="3202186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Actions that an average 4-year-old child can perform without difficulty (recognizing a face, recognizing voices, walking across the room…) actually meet the most complex engineering problems for artificial intelligence.</a:t>
            </a:r>
            <a:endParaRPr lang="tr-TR" dirty="0"/>
          </a:p>
        </p:txBody>
      </p:sp>
    </p:spTree>
    <p:extLst>
      <p:ext uri="{BB962C8B-B14F-4D97-AF65-F5344CB8AC3E}">
        <p14:creationId xmlns:p14="http://schemas.microsoft.com/office/powerpoint/2010/main" val="2650656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4963" y="704089"/>
            <a:ext cx="8334074" cy="4813144"/>
          </a:xfrm>
          <a:prstGeom prst="rect">
            <a:avLst/>
          </a:prstGeom>
        </p:spPr>
      </p:pic>
      <p:sp>
        <p:nvSpPr>
          <p:cNvPr id="3" name="Rectangle 2"/>
          <p:cNvSpPr/>
          <p:nvPr/>
        </p:nvSpPr>
        <p:spPr>
          <a:xfrm>
            <a:off x="2483768" y="5661248"/>
            <a:ext cx="4572000" cy="923330"/>
          </a:xfrm>
          <a:prstGeom prst="rect">
            <a:avLst/>
          </a:prstGeom>
        </p:spPr>
        <p:txBody>
          <a:bodyPr>
            <a:spAutoFit/>
          </a:bodyPr>
          <a:lstStyle/>
          <a:p>
            <a:r>
              <a:rPr lang="en-US" dirty="0"/>
              <a:t>Computer passes Turing Test if the human questioner can’t understand whether the computer is not human.</a:t>
            </a:r>
          </a:p>
        </p:txBody>
      </p:sp>
    </p:spTree>
    <p:extLst>
      <p:ext uri="{BB962C8B-B14F-4D97-AF65-F5344CB8AC3E}">
        <p14:creationId xmlns:p14="http://schemas.microsoft.com/office/powerpoint/2010/main" val="32278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3016"/>
            <a:ext cx="8229600" cy="2751584"/>
          </a:xfrm>
        </p:spPr>
        <p:txBody>
          <a:bodyPr/>
          <a:lstStyle/>
          <a:p>
            <a:r>
              <a:rPr lang="en-US" dirty="0"/>
              <a:t>As the next generation of intelligent machines is developed, the jobs of those in professions such as stock analysts and petrochemical engineers will be threatened; The professions of gardeners, receptionists and cooks have been safe for decades.</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480720" cy="195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165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Cognitive</a:t>
            </a:r>
            <a:r>
              <a:rPr lang="tr-TR" dirty="0"/>
              <a:t> </a:t>
            </a:r>
            <a:r>
              <a:rPr lang="tr-TR" dirty="0" err="1" smtClean="0"/>
              <a:t>functionality</a:t>
            </a:r>
            <a:r>
              <a:rPr lang="tr-TR" dirty="0" smtClean="0"/>
              <a:t>:</a:t>
            </a:r>
          </a:p>
          <a:p>
            <a:r>
              <a:rPr lang="en-US" dirty="0"/>
              <a:t>Every social media site has added thousands of content moderators in recent years, including titans such as Facebook and </a:t>
            </a:r>
            <a:r>
              <a:rPr lang="en-US" dirty="0" err="1"/>
              <a:t>Instagram</a:t>
            </a:r>
            <a:r>
              <a:rPr lang="en-US" dirty="0"/>
              <a:t>. One would expect these technological leaders to use machines for this purpose, so why do they keep hiring human moderators</a:t>
            </a:r>
            <a:r>
              <a:rPr lang="en-US" dirty="0" smtClean="0"/>
              <a:t>?</a:t>
            </a:r>
            <a:endParaRPr lang="tr-TR" dirty="0" smtClean="0"/>
          </a:p>
          <a:p>
            <a:pPr lvl="1"/>
            <a:r>
              <a:rPr lang="tr-TR" dirty="0" smtClean="0"/>
              <a:t>Right </a:t>
            </a:r>
            <a:r>
              <a:rPr lang="tr-TR" dirty="0" err="1"/>
              <a:t>or</a:t>
            </a:r>
            <a:r>
              <a:rPr lang="tr-TR" dirty="0"/>
              <a:t> </a:t>
            </a:r>
            <a:r>
              <a:rPr lang="tr-TR" dirty="0" err="1" smtClean="0"/>
              <a:t>Wrong</a:t>
            </a:r>
            <a:r>
              <a:rPr lang="tr-TR" dirty="0" smtClean="0"/>
              <a:t>? </a:t>
            </a:r>
            <a:endParaRPr lang="tr-TR" dirty="0"/>
          </a:p>
          <a:p>
            <a:pPr lvl="1"/>
            <a:r>
              <a:rPr lang="tr-TR" dirty="0" err="1" smtClean="0"/>
              <a:t>Racism</a:t>
            </a:r>
            <a:endParaRPr lang="tr-TR" dirty="0"/>
          </a:p>
        </p:txBody>
      </p:sp>
    </p:spTree>
    <p:extLst>
      <p:ext uri="{BB962C8B-B14F-4D97-AF65-F5344CB8AC3E}">
        <p14:creationId xmlns:p14="http://schemas.microsoft.com/office/powerpoint/2010/main" val="893737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What</a:t>
            </a:r>
            <a:r>
              <a:rPr lang="tr-TR" dirty="0" smtClean="0"/>
              <a:t> is AI?</a:t>
            </a:r>
            <a:endParaRPr lang="tr-TR" dirty="0"/>
          </a:p>
        </p:txBody>
      </p:sp>
      <p:sp>
        <p:nvSpPr>
          <p:cNvPr id="3" name="İçerik Yer Tutucusu 2"/>
          <p:cNvSpPr>
            <a:spLocks noGrp="1"/>
          </p:cNvSpPr>
          <p:nvPr>
            <p:ph idx="1"/>
          </p:nvPr>
        </p:nvSpPr>
        <p:spPr/>
        <p:txBody>
          <a:bodyPr/>
          <a:lstStyle/>
          <a:p>
            <a:r>
              <a:rPr lang="tr-TR" dirty="0"/>
              <a:t>https://www.youtube.com/watch?v=2ePf9rue1Ao</a:t>
            </a:r>
          </a:p>
        </p:txBody>
      </p:sp>
    </p:spTree>
    <p:extLst>
      <p:ext uri="{BB962C8B-B14F-4D97-AF65-F5344CB8AC3E}">
        <p14:creationId xmlns:p14="http://schemas.microsoft.com/office/powerpoint/2010/main" val="1837848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en-US" dirty="0"/>
              <a:t>A.I. is the study of how to make computers do things at which, at the moment, people are better</a:t>
            </a:r>
            <a:r>
              <a:rPr lang="en-US" dirty="0" smtClean="0"/>
              <a:t>.</a:t>
            </a:r>
            <a:endParaRPr lang="tr-TR" dirty="0" smtClean="0"/>
          </a:p>
          <a:p>
            <a:r>
              <a:rPr lang="en-US" dirty="0"/>
              <a:t>Artificial Intelligence is a way of making a computer, a computer-controlled robot, or a software think intelligently, in the similar manner the intelligent humans think. </a:t>
            </a:r>
            <a:endParaRPr lang="tr-TR" dirty="0"/>
          </a:p>
        </p:txBody>
      </p:sp>
    </p:spTree>
    <p:extLst>
      <p:ext uri="{BB962C8B-B14F-4D97-AF65-F5344CB8AC3E}">
        <p14:creationId xmlns:p14="http://schemas.microsoft.com/office/powerpoint/2010/main" val="2063579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en-US" dirty="0"/>
              <a:t>AI is accomplished by studying how human brain thinks, and how humans learn, decide, and work while trying to solve a problem, and then using the outcomes of this study as a basis of developing intelligent software and systems.</a:t>
            </a:r>
            <a:endParaRPr lang="tr-TR" dirty="0"/>
          </a:p>
        </p:txBody>
      </p:sp>
    </p:spTree>
    <p:extLst>
      <p:ext uri="{BB962C8B-B14F-4D97-AF65-F5344CB8AC3E}">
        <p14:creationId xmlns:p14="http://schemas.microsoft.com/office/powerpoint/2010/main" val="2456697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b="1" dirty="0"/>
              <a:t>What if machines could learn on their own? </a:t>
            </a:r>
            <a:endParaRPr lang="tr-TR" b="1" dirty="0" smtClean="0"/>
          </a:p>
          <a:p>
            <a:r>
              <a:rPr lang="en-US" dirty="0" smtClean="0"/>
              <a:t>It </a:t>
            </a:r>
            <a:r>
              <a:rPr lang="en-US" dirty="0"/>
              <a:t>would completely change what they can and cannot do, including in the field of work. Thanks to the confluence of several conditions, we may now be at this breakthrough point.</a:t>
            </a:r>
            <a:endParaRPr lang="tr-TR" dirty="0"/>
          </a:p>
        </p:txBody>
      </p:sp>
    </p:spTree>
    <p:extLst>
      <p:ext uri="{BB962C8B-B14F-4D97-AF65-F5344CB8AC3E}">
        <p14:creationId xmlns:p14="http://schemas.microsoft.com/office/powerpoint/2010/main" val="3926109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u="sng" dirty="0" err="1"/>
              <a:t>Polanyi’s</a:t>
            </a:r>
            <a:r>
              <a:rPr lang="tr-TR" b="1" u="sng" dirty="0"/>
              <a:t> </a:t>
            </a:r>
            <a:r>
              <a:rPr lang="tr-TR" b="1" u="sng" dirty="0" err="1" smtClean="0"/>
              <a:t>Paradox</a:t>
            </a:r>
            <a:r>
              <a:rPr lang="tr-TR" b="1" u="sng" dirty="0" smtClean="0"/>
              <a:t>:</a:t>
            </a:r>
          </a:p>
          <a:p>
            <a:r>
              <a:rPr lang="en-US" dirty="0"/>
              <a:t>Everyone knows more than they can tell. You may not be able to tell a machine how to ride a bike or feel the emotion, but you know how it is. An important paradox used in artificial intelligence </a:t>
            </a:r>
            <a:r>
              <a:rPr lang="en-US" dirty="0" smtClean="0"/>
              <a:t>development</a:t>
            </a:r>
            <a:r>
              <a:rPr lang="tr-TR" dirty="0" smtClean="0"/>
              <a:t>.</a:t>
            </a:r>
            <a:endParaRPr lang="tr-TR" dirty="0"/>
          </a:p>
        </p:txBody>
      </p:sp>
    </p:spTree>
    <p:extLst>
      <p:ext uri="{BB962C8B-B14F-4D97-AF65-F5344CB8AC3E}">
        <p14:creationId xmlns:p14="http://schemas.microsoft.com/office/powerpoint/2010/main" val="4271962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628800"/>
            <a:ext cx="7488832" cy="1938992"/>
          </a:xfrm>
          <a:prstGeom prst="rect">
            <a:avLst/>
          </a:prstGeom>
        </p:spPr>
        <p:txBody>
          <a:bodyPr wrap="square">
            <a:spAutoFit/>
          </a:bodyPr>
          <a:lstStyle/>
          <a:p>
            <a:r>
              <a:rPr lang="en-US" sz="2400" dirty="0" smtClean="0"/>
              <a:t>The automation process, which began in the 1900s, was replaced by digitalization. How the institutions that failed to adapt to this situation in the 1900s had to undergo transformation, today the institutions that cannot digitize their processes will not be sustainable</a:t>
            </a:r>
            <a:r>
              <a:rPr lang="tr-TR" sz="2400" dirty="0" smtClean="0"/>
              <a:t>.</a:t>
            </a:r>
            <a:endParaRPr lang="tr-TR" sz="2400" dirty="0"/>
          </a:p>
        </p:txBody>
      </p:sp>
    </p:spTree>
    <p:extLst>
      <p:ext uri="{BB962C8B-B14F-4D97-AF65-F5344CB8AC3E}">
        <p14:creationId xmlns:p14="http://schemas.microsoft.com/office/powerpoint/2010/main" val="4262311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4000" dirty="0"/>
              <a:t>Recommendations for Robotic Process Automation and AI Projects</a:t>
            </a:r>
            <a:endParaRPr lang="tr-TR" sz="4000" dirty="0"/>
          </a:p>
        </p:txBody>
      </p:sp>
      <p:sp>
        <p:nvSpPr>
          <p:cNvPr id="3" name="İçerik Yer Tutucusu 2"/>
          <p:cNvSpPr>
            <a:spLocks noGrp="1"/>
          </p:cNvSpPr>
          <p:nvPr>
            <p:ph idx="1"/>
          </p:nvPr>
        </p:nvSpPr>
        <p:spPr/>
        <p:txBody>
          <a:bodyPr>
            <a:normAutofit/>
          </a:bodyPr>
          <a:lstStyle/>
          <a:p>
            <a:r>
              <a:rPr lang="en-US" dirty="0"/>
              <a:t>Be sure to evaluate your processes before you get into robotic process automation, complete simple improvements that will be improved and </a:t>
            </a:r>
            <a:r>
              <a:rPr lang="en-US" dirty="0" smtClean="0"/>
              <a:t>simplified</a:t>
            </a:r>
            <a:endParaRPr lang="tr-TR" dirty="0" smtClean="0"/>
          </a:p>
          <a:p>
            <a:endParaRPr lang="tr-TR" dirty="0" smtClean="0"/>
          </a:p>
          <a:p>
            <a:r>
              <a:rPr lang="en-US" dirty="0" smtClean="0"/>
              <a:t>Manage </a:t>
            </a:r>
            <a:r>
              <a:rPr lang="en-US" dirty="0"/>
              <a:t>demand from business process owners. RPA should not be the default answer. Calculate current costs for solutions that are presently in use and consider which will be eliminated by the implementation of the RPA strategy. </a:t>
            </a:r>
            <a:endParaRPr lang="tr-TR" dirty="0" smtClean="0"/>
          </a:p>
          <a:p>
            <a:pPr marL="0" indent="0">
              <a:buNone/>
            </a:pPr>
            <a:r>
              <a:rPr lang="en-US" dirty="0" smtClean="0"/>
              <a:t> </a:t>
            </a:r>
            <a:endParaRPr lang="tr-TR" dirty="0"/>
          </a:p>
        </p:txBody>
      </p:sp>
    </p:spTree>
    <p:extLst>
      <p:ext uri="{BB962C8B-B14F-4D97-AF65-F5344CB8AC3E}">
        <p14:creationId xmlns:p14="http://schemas.microsoft.com/office/powerpoint/2010/main" val="3437944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Robotic process automation should be considered as a digital workforce that works 24/7. It is necessary to plan this period well in order to obtain continuous efficiency. Make and track the daily work plans of your digital employees. </a:t>
            </a:r>
            <a:r>
              <a:rPr lang="en-US" dirty="0" smtClean="0"/>
              <a:t> </a:t>
            </a:r>
            <a:endParaRPr lang="tr-TR" dirty="0"/>
          </a:p>
          <a:p>
            <a:endParaRPr lang="tr-TR" dirty="0"/>
          </a:p>
        </p:txBody>
      </p:sp>
    </p:spTree>
    <p:extLst>
      <p:ext uri="{BB962C8B-B14F-4D97-AF65-F5344CB8AC3E}">
        <p14:creationId xmlns:p14="http://schemas.microsoft.com/office/powerpoint/2010/main" val="161776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Jeopardy and AI</a:t>
            </a:r>
            <a:endParaRPr lang="en-US" dirty="0"/>
          </a:p>
        </p:txBody>
      </p:sp>
      <p:sp>
        <p:nvSpPr>
          <p:cNvPr id="3" name="Content Placeholder 2"/>
          <p:cNvSpPr>
            <a:spLocks noGrp="1"/>
          </p:cNvSpPr>
          <p:nvPr>
            <p:ph idx="1"/>
          </p:nvPr>
        </p:nvSpPr>
        <p:spPr/>
        <p:txBody>
          <a:bodyPr/>
          <a:lstStyle/>
          <a:p>
            <a:r>
              <a:rPr lang="en-US" dirty="0"/>
              <a:t>https://www.youtube.com/watch?v=P18EdAKuC1U</a:t>
            </a:r>
          </a:p>
        </p:txBody>
      </p:sp>
    </p:spTree>
    <p:extLst>
      <p:ext uri="{BB962C8B-B14F-4D97-AF65-F5344CB8AC3E}">
        <p14:creationId xmlns:p14="http://schemas.microsoft.com/office/powerpoint/2010/main" val="3601644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dirty="0"/>
              <a:t>Establish a central team to monitor your employees. This team should always follow the results of the study and plan the daily work schedule. </a:t>
            </a:r>
            <a:r>
              <a:rPr lang="en-US" dirty="0" smtClean="0"/>
              <a:t>Previous </a:t>
            </a:r>
            <a:r>
              <a:rPr lang="en-US" dirty="0"/>
              <a:t>and new processes of problem management 1 Transformation of Business Model in Finance Sector with Artificial... </a:t>
            </a:r>
            <a:endParaRPr lang="tr-TR" dirty="0" smtClean="0"/>
          </a:p>
          <a:p>
            <a:r>
              <a:rPr lang="en-US" dirty="0" smtClean="0"/>
              <a:t>• </a:t>
            </a:r>
            <a:r>
              <a:rPr lang="en-US" dirty="0"/>
              <a:t>Promote your RPA project well within the organization, ensuring that all units benefit from the benefits. Thus, the process of determining the processes carried out manually will be accelerated. </a:t>
            </a:r>
            <a:endParaRPr lang="tr-TR" dirty="0"/>
          </a:p>
        </p:txBody>
      </p:sp>
    </p:spTree>
    <p:extLst>
      <p:ext uri="{BB962C8B-B14F-4D97-AF65-F5344CB8AC3E}">
        <p14:creationId xmlns:p14="http://schemas.microsoft.com/office/powerpoint/2010/main" val="848110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 Be prepared for the negative reactions of employees. The RPA can be seen as a threat to the employees. Establish your communication correctly. Ensure that the threat is not perceived as an opportunity. Inform your employees about how to use automation and how RPA tools </a:t>
            </a:r>
            <a:r>
              <a:rPr lang="en-US" dirty="0" smtClean="0"/>
              <a:t>work</a:t>
            </a:r>
            <a:endParaRPr lang="tr-TR" dirty="0"/>
          </a:p>
        </p:txBody>
      </p:sp>
    </p:spTree>
    <p:extLst>
      <p:ext uri="{BB962C8B-B14F-4D97-AF65-F5344CB8AC3E}">
        <p14:creationId xmlns:p14="http://schemas.microsoft.com/office/powerpoint/2010/main" val="4192619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Monitor </a:t>
            </a:r>
            <a:r>
              <a:rPr lang="en-US" dirty="0"/>
              <a:t>new automation trends continuously. RPA projects will also disappear with new opportunities</a:t>
            </a:r>
            <a:r>
              <a:rPr lang="en-US" dirty="0" smtClean="0"/>
              <a:t>.</a:t>
            </a:r>
            <a:endParaRPr lang="tr-TR" dirty="0" smtClean="0"/>
          </a:p>
          <a:p>
            <a:r>
              <a:rPr lang="en-US" dirty="0" smtClean="0"/>
              <a:t>Find </a:t>
            </a:r>
            <a:r>
              <a:rPr lang="en-US" dirty="0"/>
              <a:t>people who can see automation opportunities and contribute to the development of these skills.</a:t>
            </a:r>
            <a:endParaRPr lang="tr-TR" dirty="0"/>
          </a:p>
          <a:p>
            <a:endParaRPr lang="tr-TR" dirty="0"/>
          </a:p>
        </p:txBody>
      </p:sp>
    </p:spTree>
    <p:extLst>
      <p:ext uri="{BB962C8B-B14F-4D97-AF65-F5344CB8AC3E}">
        <p14:creationId xmlns:p14="http://schemas.microsoft.com/office/powerpoint/2010/main" val="3173820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520" y="836712"/>
            <a:ext cx="3389071" cy="1873693"/>
          </a:xfrm>
          <a:prstGeom prst="rect">
            <a:avLst/>
          </a:prstGeom>
        </p:spPr>
      </p:pic>
      <p:pic>
        <p:nvPicPr>
          <p:cNvPr id="5" name="Picture 4"/>
          <p:cNvPicPr>
            <a:picLocks noChangeAspect="1"/>
          </p:cNvPicPr>
          <p:nvPr/>
        </p:nvPicPr>
        <p:blipFill>
          <a:blip r:embed="rId3"/>
          <a:stretch>
            <a:fillRect/>
          </a:stretch>
        </p:blipFill>
        <p:spPr>
          <a:xfrm>
            <a:off x="5004048" y="1628800"/>
            <a:ext cx="3044969" cy="1872208"/>
          </a:xfrm>
          <a:prstGeom prst="rect">
            <a:avLst/>
          </a:prstGeom>
        </p:spPr>
      </p:pic>
      <p:pic>
        <p:nvPicPr>
          <p:cNvPr id="6" name="Picture 5"/>
          <p:cNvPicPr>
            <a:picLocks noChangeAspect="1"/>
          </p:cNvPicPr>
          <p:nvPr/>
        </p:nvPicPr>
        <p:blipFill>
          <a:blip r:embed="rId4"/>
          <a:stretch>
            <a:fillRect/>
          </a:stretch>
        </p:blipFill>
        <p:spPr>
          <a:xfrm>
            <a:off x="2627784" y="4149080"/>
            <a:ext cx="3456384" cy="2505779"/>
          </a:xfrm>
          <a:prstGeom prst="rect">
            <a:avLst/>
          </a:prstGeom>
        </p:spPr>
      </p:pic>
      <p:sp>
        <p:nvSpPr>
          <p:cNvPr id="7" name="TextBox 6"/>
          <p:cNvSpPr txBox="1"/>
          <p:nvPr/>
        </p:nvSpPr>
        <p:spPr>
          <a:xfrm>
            <a:off x="0" y="116632"/>
            <a:ext cx="8964488" cy="646331"/>
          </a:xfrm>
          <a:prstGeom prst="rect">
            <a:avLst/>
          </a:prstGeom>
          <a:noFill/>
        </p:spPr>
        <p:txBody>
          <a:bodyPr wrap="square" rtlCol="0">
            <a:spAutoFit/>
          </a:bodyPr>
          <a:lstStyle/>
          <a:p>
            <a:pPr algn="ctr"/>
            <a:r>
              <a:rPr lang="en-US" sz="3600" dirty="0" smtClean="0">
                <a:solidFill>
                  <a:schemeClr val="accent1">
                    <a:lumMod val="75000"/>
                  </a:schemeClr>
                </a:solidFill>
              </a:rPr>
              <a:t>CHESS BACKGAMMON SCRABBLE GO</a:t>
            </a:r>
            <a:endParaRPr lang="en-US" sz="3600" dirty="0">
              <a:solidFill>
                <a:schemeClr val="accent1">
                  <a:lumMod val="75000"/>
                </a:schemeClr>
              </a:solidFill>
            </a:endParaRPr>
          </a:p>
        </p:txBody>
      </p:sp>
    </p:spTree>
    <p:extLst>
      <p:ext uri="{BB962C8B-B14F-4D97-AF65-F5344CB8AC3E}">
        <p14:creationId xmlns:p14="http://schemas.microsoft.com/office/powerpoint/2010/main" val="390343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ALPHAGO</a:t>
            </a:r>
            <a:endParaRPr lang="en-US" dirty="0"/>
          </a:p>
        </p:txBody>
      </p:sp>
      <p:pic>
        <p:nvPicPr>
          <p:cNvPr id="4" name="Content Placeholder 3"/>
          <p:cNvPicPr>
            <a:picLocks noGrp="1" noChangeAspect="1"/>
          </p:cNvPicPr>
          <p:nvPr>
            <p:ph idx="1"/>
          </p:nvPr>
        </p:nvPicPr>
        <p:blipFill>
          <a:blip r:embed="rId2"/>
          <a:stretch>
            <a:fillRect/>
          </a:stretch>
        </p:blipFill>
        <p:spPr>
          <a:xfrm>
            <a:off x="2035425" y="1935163"/>
            <a:ext cx="5073149" cy="4389437"/>
          </a:xfrm>
          <a:prstGeom prst="rect">
            <a:avLst/>
          </a:prstGeom>
        </p:spPr>
      </p:pic>
    </p:spTree>
    <p:extLst>
      <p:ext uri="{BB962C8B-B14F-4D97-AF65-F5344CB8AC3E}">
        <p14:creationId xmlns:p14="http://schemas.microsoft.com/office/powerpoint/2010/main" val="10683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STARCRAFT</a:t>
            </a:r>
            <a:endParaRPr lang="en-US" dirty="0"/>
          </a:p>
        </p:txBody>
      </p:sp>
      <p:pic>
        <p:nvPicPr>
          <p:cNvPr id="4" name="Content Placeholder 3"/>
          <p:cNvPicPr>
            <a:picLocks noGrp="1" noChangeAspect="1"/>
          </p:cNvPicPr>
          <p:nvPr>
            <p:ph idx="1"/>
          </p:nvPr>
        </p:nvPicPr>
        <p:blipFill>
          <a:blip r:embed="rId2"/>
          <a:stretch>
            <a:fillRect/>
          </a:stretch>
        </p:blipFill>
        <p:spPr>
          <a:xfrm>
            <a:off x="683568" y="1913950"/>
            <a:ext cx="8003231" cy="4560864"/>
          </a:xfrm>
          <a:prstGeom prst="rect">
            <a:avLst/>
          </a:prstGeom>
        </p:spPr>
      </p:pic>
    </p:spTree>
    <p:extLst>
      <p:ext uri="{BB962C8B-B14F-4D97-AF65-F5344CB8AC3E}">
        <p14:creationId xmlns:p14="http://schemas.microsoft.com/office/powerpoint/2010/main" val="2597445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Definitons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Super Human: a machine reaches the highest level to beat human in a game</a:t>
            </a:r>
          </a:p>
          <a:p>
            <a:endParaRPr lang="en-US" dirty="0"/>
          </a:p>
          <a:p>
            <a:r>
              <a:rPr lang="en-US" sz="3600" b="1" dirty="0" smtClean="0"/>
              <a:t>A path for a computer to become super human</a:t>
            </a:r>
          </a:p>
          <a:p>
            <a:endParaRPr lang="en-US" sz="3600" b="1" dirty="0" smtClean="0"/>
          </a:p>
          <a:p>
            <a:pPr lvl="0"/>
            <a:r>
              <a:rPr lang="en-US" sz="3300" b="1" dirty="0"/>
              <a:t>Game theory: </a:t>
            </a:r>
            <a:r>
              <a:rPr lang="en-US" sz="3300" dirty="0"/>
              <a:t>Do you know the game of rock, paper, scissors? There is no single strategy to win this game, right? StarCraft game is like that. Artificial intelligence needs to improve itself by constantly collecting strategic information.</a:t>
            </a:r>
          </a:p>
          <a:p>
            <a:pPr lvl="0"/>
            <a:r>
              <a:rPr lang="en-US" sz="3300" b="1" dirty="0"/>
              <a:t>Imprecise information: </a:t>
            </a:r>
            <a:r>
              <a:rPr lang="en-US" sz="3300" dirty="0"/>
              <a:t>Games such as Chess and Go are based on certain information. Players see and know everything on the board. However, games like StarCraft also contain imprecise information. So it requires constant exploration.</a:t>
            </a:r>
          </a:p>
          <a:p>
            <a:pPr lvl="0"/>
            <a:r>
              <a:rPr lang="en-US" sz="3300" b="1" dirty="0"/>
              <a:t>Long-term planning: </a:t>
            </a:r>
            <a:r>
              <a:rPr lang="en-US" sz="3300" dirty="0"/>
              <a:t>As in real life, the relationship between cause and effect is not instantaneous in this game. Long-term planning skills need to be developed.</a:t>
            </a:r>
          </a:p>
          <a:p>
            <a:pPr lvl="0"/>
            <a:r>
              <a:rPr lang="en-US" sz="3300" b="1" dirty="0"/>
              <a:t>Real-time: </a:t>
            </a:r>
            <a:r>
              <a:rPr lang="en-US" sz="3300" dirty="0"/>
              <a:t>StarCraft is a real-time strategy game, unlike the sequential games on the board. Players need to make moves simultaneously and continuously.</a:t>
            </a:r>
          </a:p>
          <a:p>
            <a:pPr lvl="0"/>
            <a:r>
              <a:rPr lang="en-US" sz="3300" b="1" dirty="0"/>
              <a:t>Large space: </a:t>
            </a:r>
            <a:r>
              <a:rPr lang="en-US" sz="3300" dirty="0"/>
              <a:t>There are</a:t>
            </a:r>
            <a:r>
              <a:rPr lang="en-US" sz="3300" b="1" dirty="0"/>
              <a:t> </a:t>
            </a:r>
            <a:r>
              <a:rPr lang="en-US" sz="3300" dirty="0"/>
              <a:t>64 spatial points in chess and 361 in Go. In StarCraft, you have to control many different buildings and objects at the same time at hundreds of points. In addition, the actions taken are not as simple as moving a stone. You can perform hierarchical and non-uniform actions.</a:t>
            </a:r>
          </a:p>
          <a:p>
            <a:pPr lvl="1"/>
            <a:endParaRPr lang="en-US" dirty="0" smtClean="0"/>
          </a:p>
          <a:p>
            <a:endParaRPr lang="en-US" dirty="0"/>
          </a:p>
        </p:txBody>
      </p:sp>
    </p:spTree>
    <p:extLst>
      <p:ext uri="{BB962C8B-B14F-4D97-AF65-F5344CB8AC3E}">
        <p14:creationId xmlns:p14="http://schemas.microsoft.com/office/powerpoint/2010/main" val="1259005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A.I.</a:t>
            </a:r>
            <a:endParaRPr lang="en-US" dirty="0"/>
          </a:p>
        </p:txBody>
      </p:sp>
      <p:sp>
        <p:nvSpPr>
          <p:cNvPr id="3" name="Content Placeholder 2"/>
          <p:cNvSpPr>
            <a:spLocks noGrp="1"/>
          </p:cNvSpPr>
          <p:nvPr>
            <p:ph idx="1"/>
          </p:nvPr>
        </p:nvSpPr>
        <p:spPr>
          <a:xfrm>
            <a:off x="457200" y="2132856"/>
            <a:ext cx="8229600" cy="4389120"/>
          </a:xfrm>
        </p:spPr>
        <p:txBody>
          <a:bodyPr/>
          <a:lstStyle/>
          <a:p>
            <a:r>
              <a:rPr lang="en-US" u="sng" dirty="0" smtClean="0"/>
              <a:t>Narrow A.I</a:t>
            </a:r>
          </a:p>
          <a:p>
            <a:pPr lvl="1"/>
            <a:r>
              <a:rPr lang="en-US" dirty="0" smtClean="0"/>
              <a:t>Makes basic tasks</a:t>
            </a:r>
          </a:p>
          <a:p>
            <a:r>
              <a:rPr lang="en-US" u="sng" dirty="0" smtClean="0"/>
              <a:t>General A.I</a:t>
            </a:r>
          </a:p>
          <a:p>
            <a:pPr lvl="1"/>
            <a:r>
              <a:rPr lang="en-US" dirty="0"/>
              <a:t>cognitive abilities such as language, memory and </a:t>
            </a:r>
            <a:r>
              <a:rPr lang="en-US" dirty="0" smtClean="0"/>
              <a:t>wayfinding</a:t>
            </a:r>
          </a:p>
          <a:p>
            <a:r>
              <a:rPr lang="en-US" u="sng" dirty="0" smtClean="0"/>
              <a:t>Artificial Super Intelligence </a:t>
            </a:r>
          </a:p>
          <a:p>
            <a:pPr lvl="1"/>
            <a:r>
              <a:rPr lang="en-US" dirty="0"/>
              <a:t>creativity, social skills and wisdom </a:t>
            </a:r>
          </a:p>
        </p:txBody>
      </p:sp>
    </p:spTree>
    <p:extLst>
      <p:ext uri="{BB962C8B-B14F-4D97-AF65-F5344CB8AC3E}">
        <p14:creationId xmlns:p14="http://schemas.microsoft.com/office/powerpoint/2010/main" val="142958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6429</TotalTime>
  <Words>2483</Words>
  <Application>Microsoft Office PowerPoint</Application>
  <PresentationFormat>On-screen Show (4:3)</PresentationFormat>
  <Paragraphs>166</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Constantia</vt:lpstr>
      <vt:lpstr>Wingdings 2</vt:lpstr>
      <vt:lpstr>Akış</vt:lpstr>
      <vt:lpstr>New Technologies for Business</vt:lpstr>
      <vt:lpstr>PowerPoint Presentation</vt:lpstr>
      <vt:lpstr>PowerPoint Presentation</vt:lpstr>
      <vt:lpstr>Jeopardy and AI</vt:lpstr>
      <vt:lpstr>PowerPoint Presentation</vt:lpstr>
      <vt:lpstr>ALPHAGO</vt:lpstr>
      <vt:lpstr>STARCRAFT</vt:lpstr>
      <vt:lpstr>Some Definitons</vt:lpstr>
      <vt:lpstr>Types of A.I.</vt:lpstr>
      <vt:lpstr>PowerPoint Presentation</vt:lpstr>
      <vt:lpstr>Generative AI</vt:lpstr>
      <vt:lpstr>Innovations that will be fueled by generative AI </vt:lpstr>
      <vt:lpstr>PowerPoint Presentation</vt:lpstr>
      <vt:lpstr>PowerPoint Presentation</vt:lpstr>
      <vt:lpstr>PowerPoint Presentation</vt:lpstr>
      <vt:lpstr>Innovations that will fuel generative AI advancement </vt:lpstr>
      <vt:lpstr>PowerPoint Presentation</vt:lpstr>
      <vt:lpstr>Backed by Gen AI</vt:lpstr>
      <vt:lpstr>Accelerate GEN AI</vt:lpstr>
      <vt:lpstr>PowerPoint Presentation</vt:lpstr>
      <vt:lpstr>Difference between CHATGPT and SimSimi</vt:lpstr>
      <vt:lpstr>Other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AI?</vt:lpstr>
      <vt:lpstr>PowerPoint Presentation</vt:lpstr>
      <vt:lpstr>PowerPoint Presentation</vt:lpstr>
      <vt:lpstr>PowerPoint Presentation</vt:lpstr>
      <vt:lpstr>PowerPoint Presentation</vt:lpstr>
      <vt:lpstr>PowerPoint Presentation</vt:lpstr>
      <vt:lpstr>Recommendations for Robotic Process Automation and AI Projects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Technologies for Business</dc:title>
  <dc:creator>Fatih KOÇ</dc:creator>
  <cp:lastModifiedBy>NewPC</cp:lastModifiedBy>
  <cp:revision>47</cp:revision>
  <dcterms:created xsi:type="dcterms:W3CDTF">2021-10-11T10:55:04Z</dcterms:created>
  <dcterms:modified xsi:type="dcterms:W3CDTF">2023-10-30T13:28:43Z</dcterms:modified>
</cp:coreProperties>
</file>