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288" r:id="rId3"/>
    <p:sldId id="287"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20" r:id="rId35"/>
    <p:sldId id="321" r:id="rId36"/>
    <p:sldId id="322" r:id="rId37"/>
    <p:sldId id="323" r:id="rId38"/>
    <p:sldId id="326" r:id="rId39"/>
    <p:sldId id="324"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340" r:id="rId54"/>
    <p:sldId id="341" r:id="rId55"/>
    <p:sldId id="342" r:id="rId5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B5581-9F03-4FF2-B1AE-E8D8AA6B9E7D}" type="datetimeFigureOut">
              <a:rPr lang="tr-TR" smtClean="0"/>
              <a:t>5.01.2024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C84D54-C2B3-4662-B2C2-0E2C64FF5F4C}" type="slidenum">
              <a:rPr lang="tr-TR" smtClean="0"/>
              <a:t>‹#›</a:t>
            </a:fld>
            <a:endParaRPr lang="tr-TR"/>
          </a:p>
        </p:txBody>
      </p:sp>
    </p:spTree>
    <p:extLst>
      <p:ext uri="{BB962C8B-B14F-4D97-AF65-F5344CB8AC3E}">
        <p14:creationId xmlns:p14="http://schemas.microsoft.com/office/powerpoint/2010/main" val="3317556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t>5.01.2024</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A23720DD-5B6D-40BF-8493-A6B52D484E6B}" type="datetimeFigureOut">
              <a:rPr lang="tr-TR" smtClean="0"/>
              <a:t>5.01.2024</a:t>
            </a:fld>
            <a:endParaRPr lang="tr-TR"/>
          </a:p>
        </p:txBody>
      </p:sp>
      <p:sp>
        <p:nvSpPr>
          <p:cNvPr id="9" name="Slayt Numarası Yer Tutucusu 8"/>
          <p:cNvSpPr>
            <a:spLocks noGrp="1"/>
          </p:cNvSpPr>
          <p:nvPr>
            <p:ph type="sldNum" sz="quarter" idx="15"/>
          </p:nvPr>
        </p:nvSpPr>
        <p:spPr/>
        <p:txBody>
          <a:bodyPr rtlCol="0"/>
          <a:lstStyle/>
          <a:p>
            <a:fld id="{F302176B-0E47-46AC-8F43-DAB4B8A37D06}"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t>5.01.2024</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5.01.2024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5.01.2024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A23720DD-5B6D-40BF-8493-A6B52D484E6B}" type="datetimeFigureOut">
              <a:rPr lang="tr-TR" smtClean="0"/>
              <a:t>5.01.2024</a:t>
            </a:fld>
            <a:endParaRPr lang="tr-TR"/>
          </a:p>
        </p:txBody>
      </p:sp>
      <p:sp>
        <p:nvSpPr>
          <p:cNvPr id="7" name="Slayt Numarası Yer Tutucusu 6"/>
          <p:cNvSpPr>
            <a:spLocks noGrp="1"/>
          </p:cNvSpPr>
          <p:nvPr>
            <p:ph type="sldNum" sz="quarter" idx="11"/>
          </p:nvPr>
        </p:nvSpPr>
        <p:spPr/>
        <p:txBody>
          <a:bodyPr rtlCol="0"/>
          <a:lstStyle/>
          <a:p>
            <a:fld id="{F302176B-0E47-46AC-8F43-DAB4B8A37D06}"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5.01.2024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A23720DD-5B6D-40BF-8493-A6B52D484E6B}" type="datetimeFigureOut">
              <a:rPr lang="tr-TR" smtClean="0"/>
              <a:t>5.01.2024</a:t>
            </a:fld>
            <a:endParaRPr lang="tr-TR"/>
          </a:p>
        </p:txBody>
      </p:sp>
      <p:sp>
        <p:nvSpPr>
          <p:cNvPr id="22" name="Slayt Numarası Yer Tutucusu 21"/>
          <p:cNvSpPr>
            <a:spLocks noGrp="1"/>
          </p:cNvSpPr>
          <p:nvPr>
            <p:ph type="sldNum" sz="quarter" idx="15"/>
          </p:nvPr>
        </p:nvSpPr>
        <p:spPr/>
        <p:txBody>
          <a:bodyPr rtlCol="0"/>
          <a:lstStyle/>
          <a:p>
            <a:fld id="{F302176B-0E47-46AC-8F43-DAB4B8A37D06}"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A23720DD-5B6D-40BF-8493-A6B52D484E6B}" type="datetimeFigureOut">
              <a:rPr lang="tr-TR" smtClean="0"/>
              <a:t>5.01.2024</a:t>
            </a:fld>
            <a:endParaRPr lang="tr-TR"/>
          </a:p>
        </p:txBody>
      </p:sp>
      <p:sp>
        <p:nvSpPr>
          <p:cNvPr id="18" name="Slayt Numarası Yer Tutucusu 17"/>
          <p:cNvSpPr>
            <a:spLocks noGrp="1"/>
          </p:cNvSpPr>
          <p:nvPr>
            <p:ph type="sldNum" sz="quarter" idx="11"/>
          </p:nvPr>
        </p:nvSpPr>
        <p:spPr/>
        <p:txBody>
          <a:bodyPr rtlCol="0"/>
          <a:lstStyle/>
          <a:p>
            <a:fld id="{F302176B-0E47-46AC-8F43-DAB4B8A37D06}"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t>5.01.2024</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İŞLETMELERDE YENİ TEKNOLOJİLER - </a:t>
            </a:r>
            <a:r>
              <a:rPr lang="tr-TR" dirty="0" smtClean="0"/>
              <a:t>6</a:t>
            </a:r>
            <a:endParaRPr lang="tr-TR" dirty="0"/>
          </a:p>
        </p:txBody>
      </p:sp>
      <p:sp>
        <p:nvSpPr>
          <p:cNvPr id="3" name="Alt Başlık 2"/>
          <p:cNvSpPr>
            <a:spLocks noGrp="1"/>
          </p:cNvSpPr>
          <p:nvPr>
            <p:ph type="subTitle" idx="1"/>
          </p:nvPr>
        </p:nvSpPr>
        <p:spPr/>
        <p:txBody>
          <a:bodyPr/>
          <a:lstStyle/>
          <a:p>
            <a:r>
              <a:rPr lang="tr-TR" dirty="0" smtClean="0"/>
              <a:t>			Dr. </a:t>
            </a:r>
            <a:r>
              <a:rPr lang="tr-TR" dirty="0" err="1" smtClean="0"/>
              <a:t>Öğr</a:t>
            </a:r>
            <a:r>
              <a:rPr lang="tr-TR" dirty="0" smtClean="0"/>
              <a:t>. Üyesi Fatih Koç </a:t>
            </a:r>
            <a:endParaRPr lang="tr-TR" dirty="0"/>
          </a:p>
        </p:txBody>
      </p:sp>
    </p:spTree>
    <p:extLst>
      <p:ext uri="{BB962C8B-B14F-4D97-AF65-F5344CB8AC3E}">
        <p14:creationId xmlns:p14="http://schemas.microsoft.com/office/powerpoint/2010/main" val="280999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quarter" idx="1"/>
          </p:nvPr>
        </p:nvSpPr>
        <p:spPr/>
        <p:txBody>
          <a:bodyPr/>
          <a:lstStyle/>
          <a:p>
            <a:r>
              <a:rPr lang="tr-TR" dirty="0" smtClean="0"/>
              <a:t>Aynı doğrulama işini aşağıdaki işlemler için düşünelim: </a:t>
            </a:r>
          </a:p>
          <a:p>
            <a:endParaRPr lang="tr-TR" dirty="0" smtClean="0"/>
          </a:p>
          <a:p>
            <a:r>
              <a:rPr lang="tr-TR" dirty="0"/>
              <a:t>NOTER</a:t>
            </a:r>
          </a:p>
          <a:p>
            <a:r>
              <a:rPr lang="tr-TR" dirty="0"/>
              <a:t>TAPU KADASTRO</a:t>
            </a:r>
          </a:p>
          <a:p>
            <a:r>
              <a:rPr lang="tr-TR" dirty="0"/>
              <a:t>EVLENDİRME DAİRESİ</a:t>
            </a:r>
          </a:p>
          <a:p>
            <a:r>
              <a:rPr lang="tr-TR" dirty="0"/>
              <a:t>BOŞANMA </a:t>
            </a:r>
            <a:r>
              <a:rPr lang="tr-TR" dirty="0" smtClean="0"/>
              <a:t>İŞLERİ</a:t>
            </a:r>
          </a:p>
          <a:p>
            <a:endParaRPr lang="tr-TR" dirty="0"/>
          </a:p>
          <a:p>
            <a:endParaRPr lang="tr-TR" dirty="0"/>
          </a:p>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376" y="4619625"/>
            <a:ext cx="39243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136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r>
              <a:rPr lang="tr-TR" dirty="0"/>
              <a:t>"Hayatta, yapacağınız her işte bu doğrulamaya ihtiyacınız var. Bu, </a:t>
            </a:r>
            <a:r>
              <a:rPr lang="tr-TR" dirty="0" smtClean="0"/>
              <a:t>‘KİMLİK DOĞRULAMA’ </a:t>
            </a:r>
            <a:r>
              <a:rPr lang="tr-TR" dirty="0"/>
              <a:t>olarak bilinir</a:t>
            </a:r>
            <a:r>
              <a:rPr lang="tr-TR" dirty="0" smtClean="0"/>
              <a:t>.</a:t>
            </a:r>
          </a:p>
          <a:p>
            <a:r>
              <a:rPr lang="tr-TR" dirty="0" smtClean="0"/>
              <a:t> </a:t>
            </a:r>
            <a:r>
              <a:rPr lang="tr-TR" dirty="0"/>
              <a:t>Buradaki sorun nedir? </a:t>
            </a:r>
            <a:endParaRPr lang="tr-TR" dirty="0" smtClean="0"/>
          </a:p>
          <a:p>
            <a:pPr lvl="1"/>
            <a:r>
              <a:rPr lang="tr-TR" dirty="0" smtClean="0"/>
              <a:t>Sahtekarlıklar </a:t>
            </a:r>
          </a:p>
          <a:p>
            <a:pPr lvl="1"/>
            <a:r>
              <a:rPr lang="tr-TR" dirty="0" smtClean="0"/>
              <a:t>Gecikmeler </a:t>
            </a:r>
          </a:p>
          <a:p>
            <a:pPr lvl="1"/>
            <a:r>
              <a:rPr lang="tr-TR" dirty="0" smtClean="0"/>
              <a:t>Hatalar </a:t>
            </a:r>
          </a:p>
          <a:p>
            <a:pPr lvl="1"/>
            <a:r>
              <a:rPr lang="tr-TR" dirty="0" smtClean="0"/>
              <a:t>Hırsızlıklar </a:t>
            </a:r>
          </a:p>
          <a:p>
            <a:pPr lvl="1"/>
            <a:r>
              <a:rPr lang="tr-TR" dirty="0" err="1" smtClean="0"/>
              <a:t>Suistimal</a:t>
            </a:r>
            <a:r>
              <a:rPr lang="tr-TR" dirty="0" smtClean="0"/>
              <a:t> </a:t>
            </a:r>
          </a:p>
          <a:p>
            <a:pPr lvl="1"/>
            <a:r>
              <a:rPr lang="tr-TR" dirty="0" smtClean="0"/>
              <a:t>Kayıplar </a:t>
            </a:r>
          </a:p>
          <a:p>
            <a:pPr lvl="1"/>
            <a:r>
              <a:rPr lang="tr-TR" dirty="0" smtClean="0"/>
              <a:t>Yavaşlık </a:t>
            </a:r>
          </a:p>
          <a:p>
            <a:pPr lvl="1"/>
            <a:r>
              <a:rPr lang="tr-TR" dirty="0" smtClean="0"/>
              <a:t>Emek maliyeti</a:t>
            </a:r>
            <a:endParaRPr lang="tr-TR" dirty="0"/>
          </a:p>
        </p:txBody>
      </p:sp>
    </p:spTree>
    <p:extLst>
      <p:ext uri="{BB962C8B-B14F-4D97-AF65-F5344CB8AC3E}">
        <p14:creationId xmlns:p14="http://schemas.microsoft.com/office/powerpoint/2010/main" val="731812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a:xfrm>
            <a:off x="457200" y="1600200"/>
            <a:ext cx="5915000" cy="4873752"/>
          </a:xfrm>
        </p:spPr>
        <p:txBody>
          <a:bodyPr/>
          <a:lstStyle/>
          <a:p>
            <a:r>
              <a:rPr lang="tr-TR" dirty="0" smtClean="0"/>
              <a:t>Akıllı </a:t>
            </a:r>
            <a:r>
              <a:rPr lang="tr-TR" dirty="0"/>
              <a:t>Kontratlar </a:t>
            </a:r>
            <a:endParaRPr lang="tr-TR" dirty="0" smtClean="0"/>
          </a:p>
          <a:p>
            <a:pPr lvl="1"/>
            <a:r>
              <a:rPr lang="tr-TR" dirty="0"/>
              <a:t>bir ödeme gerçekleştiğinde veya belirli bir tarih geldiğinde, kontrat belirli bir eylemi otomatik olarak başlatabilir.</a:t>
            </a:r>
            <a:endParaRPr lang="tr-TR" dirty="0" smtClean="0"/>
          </a:p>
          <a:p>
            <a:r>
              <a:rPr lang="tr-TR" dirty="0" smtClean="0"/>
              <a:t>Bilgisayar </a:t>
            </a:r>
            <a:r>
              <a:rPr lang="tr-TR" dirty="0"/>
              <a:t>Kodlarıyla </a:t>
            </a:r>
            <a:r>
              <a:rPr lang="tr-TR" dirty="0" smtClean="0"/>
              <a:t>Doğrulamalar</a:t>
            </a:r>
          </a:p>
          <a:p>
            <a:r>
              <a:rPr lang="tr-TR" dirty="0" smtClean="0"/>
              <a:t>Aynı </a:t>
            </a:r>
            <a:r>
              <a:rPr lang="tr-TR" dirty="0"/>
              <a:t>bilgi aynı anda </a:t>
            </a:r>
            <a:r>
              <a:rPr lang="tr-TR" dirty="0" smtClean="0"/>
              <a:t>milyonlarca bilgisayara indirilebilmesi. </a:t>
            </a:r>
            <a:endParaRPr lang="tr-TR" dirty="0"/>
          </a:p>
          <a:p>
            <a:r>
              <a:rPr lang="tr-TR" dirty="0" smtClean="0"/>
              <a:t>Hepsi merkezi olmayan bir yapı sayesinde mümkün</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284983"/>
            <a:ext cx="2736304" cy="335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948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quarter" idx="1"/>
          </p:nvPr>
        </p:nvSpPr>
        <p:spPr/>
        <p:txBody>
          <a:bodyPr/>
          <a:lstStyle/>
          <a:p>
            <a:r>
              <a:rPr lang="tr-TR" dirty="0" smtClean="0"/>
              <a:t>Tüm </a:t>
            </a:r>
            <a:r>
              <a:rPr lang="tr-TR" dirty="0"/>
              <a:t>banka, noter veya diğer uygulamalar </a:t>
            </a:r>
            <a:r>
              <a:rPr lang="tr-TR" dirty="0" smtClean="0"/>
              <a:t>milyonlarca bilgisayara dağıtılabilirse «kimlik doğrulama» işi uygun şekilde çözülebilir. </a:t>
            </a:r>
          </a:p>
          <a:p>
            <a:r>
              <a:rPr lang="tr-TR" dirty="0" smtClean="0"/>
              <a:t>Herkes bilgisayarını sisteme sokabilir ve tüm bilgisayarlar bu kimlik doğrulama işini yapabilir.</a:t>
            </a:r>
          </a:p>
          <a:p>
            <a:r>
              <a:rPr lang="tr-TR" dirty="0" smtClean="0"/>
              <a:t>Fakat ufak bir sorun var: donanım </a:t>
            </a:r>
            <a:r>
              <a:rPr lang="tr-TR" dirty="0"/>
              <a:t>ve elektrik </a:t>
            </a:r>
            <a:r>
              <a:rPr lang="tr-TR" dirty="0" smtClean="0"/>
              <a:t>maliyetleri!</a:t>
            </a:r>
            <a:endParaRPr lang="tr-TR" dirty="0"/>
          </a:p>
          <a:p>
            <a:r>
              <a:rPr lang="tr-TR" dirty="0" smtClean="0"/>
              <a:t>Senin «kimlik doğrulama» işin için ben niye bilgisayarın maliyetlerine katlanmalıyım?</a:t>
            </a:r>
          </a:p>
          <a:p>
            <a:endParaRPr lang="tr-TR" dirty="0"/>
          </a:p>
          <a:p>
            <a:r>
              <a:rPr lang="tr-TR" dirty="0" smtClean="0"/>
              <a:t>Cevap: Bazı parasal faydalar, özellikle de </a:t>
            </a:r>
            <a:r>
              <a:rPr lang="tr-TR" dirty="0" smtClean="0">
                <a:solidFill>
                  <a:srgbClr val="FF0000"/>
                </a:solidFill>
              </a:rPr>
              <a:t>KRİPTOPARASAL</a:t>
            </a:r>
            <a:r>
              <a:rPr lang="tr-TR" dirty="0" smtClean="0"/>
              <a:t> </a:t>
            </a:r>
            <a:endParaRPr lang="tr-TR" dirty="0"/>
          </a:p>
        </p:txBody>
      </p:sp>
    </p:spTree>
    <p:extLst>
      <p:ext uri="{BB962C8B-B14F-4D97-AF65-F5344CB8AC3E}">
        <p14:creationId xmlns:p14="http://schemas.microsoft.com/office/powerpoint/2010/main" val="1917170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BLOK ZİNCİRİ TÜRLERİ</a:t>
            </a:r>
            <a:endParaRPr lang="tr-TR" dirty="0"/>
          </a:p>
        </p:txBody>
      </p:sp>
      <p:sp>
        <p:nvSpPr>
          <p:cNvPr id="3" name="İçerik Yer Tutucusu 2"/>
          <p:cNvSpPr>
            <a:spLocks noGrp="1"/>
          </p:cNvSpPr>
          <p:nvPr>
            <p:ph sz="quarter" idx="1"/>
          </p:nvPr>
        </p:nvSpPr>
        <p:spPr/>
        <p:txBody>
          <a:bodyPr/>
          <a:lstStyle/>
          <a:p>
            <a:r>
              <a:rPr lang="tr-TR" dirty="0" smtClean="0"/>
              <a:t>Tek bir Blok Zinciri yok. </a:t>
            </a:r>
            <a:endParaRPr lang="tr-TR" dirty="0"/>
          </a:p>
          <a:p>
            <a:pPr lvl="1"/>
            <a:r>
              <a:rPr lang="en-US" dirty="0" err="1"/>
              <a:t>Bitcoin</a:t>
            </a:r>
            <a:endParaRPr lang="en-US" dirty="0"/>
          </a:p>
          <a:p>
            <a:pPr lvl="1"/>
            <a:r>
              <a:rPr lang="en-US" dirty="0" err="1" smtClean="0"/>
              <a:t>Ethereum</a:t>
            </a:r>
            <a:endParaRPr lang="tr-TR" dirty="0" smtClean="0"/>
          </a:p>
          <a:p>
            <a:pPr lvl="1"/>
            <a:r>
              <a:rPr lang="tr-TR" dirty="0" err="1" smtClean="0"/>
              <a:t>Cardano</a:t>
            </a:r>
            <a:endParaRPr lang="tr-TR" dirty="0" smtClean="0"/>
          </a:p>
          <a:p>
            <a:pPr lvl="1"/>
            <a:r>
              <a:rPr lang="tr-TR" dirty="0" smtClean="0"/>
              <a:t>Solana</a:t>
            </a:r>
            <a:endParaRPr lang="en-US" dirty="0"/>
          </a:p>
          <a:p>
            <a:pPr lvl="1"/>
            <a:r>
              <a:rPr lang="en-US" dirty="0"/>
              <a:t>Ripple</a:t>
            </a:r>
          </a:p>
          <a:p>
            <a:pPr lvl="1"/>
            <a:r>
              <a:rPr lang="en-US" dirty="0" err="1" smtClean="0"/>
              <a:t>Polkadot</a:t>
            </a:r>
            <a:endParaRPr lang="en-US" dirty="0"/>
          </a:p>
          <a:p>
            <a:pPr lvl="1"/>
            <a:r>
              <a:rPr lang="tr-TR" dirty="0" smtClean="0"/>
              <a:t>Ve binlerce başkası…</a:t>
            </a:r>
            <a:endParaRPr lang="en-US" dirty="0"/>
          </a:p>
          <a:p>
            <a:endParaRPr lang="tr-TR" dirty="0"/>
          </a:p>
        </p:txBody>
      </p:sp>
    </p:spTree>
    <p:extLst>
      <p:ext uri="{BB962C8B-B14F-4D97-AF65-F5344CB8AC3E}">
        <p14:creationId xmlns:p14="http://schemas.microsoft.com/office/powerpoint/2010/main" val="2662611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548680"/>
            <a:ext cx="7467600" cy="4873752"/>
          </a:xfrm>
        </p:spPr>
        <p:txBody>
          <a:bodyPr/>
          <a:lstStyle/>
          <a:p>
            <a:r>
              <a:rPr lang="tr-TR" dirty="0" err="1" smtClean="0"/>
              <a:t>Bitcoin</a:t>
            </a:r>
            <a:r>
              <a:rPr lang="tr-TR" dirty="0" smtClean="0"/>
              <a:t> Blok Zinciri’nde ortalamada her 10 dakikada bir zincire bir blok eklenir.</a:t>
            </a:r>
          </a:p>
          <a:p>
            <a:r>
              <a:rPr lang="tr-TR" dirty="0" err="1" smtClean="0"/>
              <a:t>Ethereum</a:t>
            </a:r>
            <a:r>
              <a:rPr lang="tr-TR" dirty="0" smtClean="0"/>
              <a:t> Blok Zinciri’nde ortalamada her 15 saniyede bir blok eklenir.</a:t>
            </a:r>
          </a:p>
          <a:p>
            <a:r>
              <a:rPr lang="tr-TR" dirty="0" smtClean="0"/>
              <a:t>Her blok eklenmesi 1 ödül vaat eder, </a:t>
            </a:r>
            <a:r>
              <a:rPr lang="tr-TR" dirty="0" err="1" smtClean="0"/>
              <a:t>Bitcoin</a:t>
            </a:r>
            <a:r>
              <a:rPr lang="tr-TR" dirty="0" smtClean="0"/>
              <a:t> networkünde şu anda blok eklenmesi 6.25 </a:t>
            </a:r>
            <a:r>
              <a:rPr lang="tr-TR" dirty="0" err="1" smtClean="0"/>
              <a:t>BTC’ye</a:t>
            </a:r>
            <a:r>
              <a:rPr lang="tr-TR" dirty="0" smtClean="0"/>
              <a:t> eşittir.  </a:t>
            </a:r>
          </a:p>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765" y="3345332"/>
            <a:ext cx="5633523" cy="338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337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BAZI TEMEL KAVRAMLAR</a:t>
            </a:r>
            <a:endParaRPr lang="tr-TR" dirty="0"/>
          </a:p>
        </p:txBody>
      </p:sp>
      <p:sp>
        <p:nvSpPr>
          <p:cNvPr id="3" name="İçerik Yer Tutucusu 2"/>
          <p:cNvSpPr>
            <a:spLocks noGrp="1"/>
          </p:cNvSpPr>
          <p:nvPr>
            <p:ph sz="quarter" idx="1"/>
          </p:nvPr>
        </p:nvSpPr>
        <p:spPr/>
        <p:txBody>
          <a:bodyPr>
            <a:normAutofit fontScale="92500" lnSpcReduction="20000"/>
          </a:bodyPr>
          <a:lstStyle/>
          <a:p>
            <a:r>
              <a:rPr lang="tr-TR" dirty="0" err="1"/>
              <a:t>Nonce</a:t>
            </a:r>
            <a:r>
              <a:rPr lang="tr-TR" dirty="0"/>
              <a:t>: Bir defa kullanılan rastgele bir sayı</a:t>
            </a:r>
            <a:r>
              <a:rPr lang="tr-TR" dirty="0" smtClean="0"/>
              <a:t>.</a:t>
            </a:r>
          </a:p>
          <a:p>
            <a:r>
              <a:rPr lang="tr-TR" dirty="0" smtClean="0"/>
              <a:t>Özel </a:t>
            </a:r>
            <a:r>
              <a:rPr lang="tr-TR" dirty="0"/>
              <a:t>ve genel anahtarlar </a:t>
            </a:r>
            <a:endParaRPr lang="tr-TR" dirty="0" smtClean="0"/>
          </a:p>
          <a:p>
            <a:r>
              <a:rPr lang="tr-TR" dirty="0" err="1" smtClean="0"/>
              <a:t>Kriptografik</a:t>
            </a:r>
            <a:r>
              <a:rPr lang="tr-TR" dirty="0" smtClean="0"/>
              <a:t> </a:t>
            </a:r>
            <a:r>
              <a:rPr lang="tr-TR" dirty="0"/>
              <a:t>şifreleme ve dijital imzalar </a:t>
            </a:r>
            <a:endParaRPr lang="tr-TR" dirty="0" smtClean="0"/>
          </a:p>
          <a:p>
            <a:r>
              <a:rPr lang="tr-TR" dirty="0" err="1" smtClean="0"/>
              <a:t>Hash</a:t>
            </a:r>
            <a:r>
              <a:rPr lang="tr-TR" dirty="0" smtClean="0"/>
              <a:t> </a:t>
            </a:r>
            <a:r>
              <a:rPr lang="tr-TR" dirty="0"/>
              <a:t>fonksiyonları </a:t>
            </a:r>
            <a:endParaRPr lang="tr-TR" dirty="0" smtClean="0"/>
          </a:p>
          <a:p>
            <a:r>
              <a:rPr lang="tr-TR" dirty="0" err="1" smtClean="0"/>
              <a:t>Coin</a:t>
            </a:r>
            <a:r>
              <a:rPr lang="tr-TR" dirty="0" smtClean="0"/>
              <a:t> madenciliği </a:t>
            </a:r>
          </a:p>
          <a:p>
            <a:r>
              <a:rPr lang="tr-TR" dirty="0" err="1" smtClean="0"/>
              <a:t>Merkle</a:t>
            </a:r>
            <a:r>
              <a:rPr lang="tr-TR" dirty="0" smtClean="0"/>
              <a:t> </a:t>
            </a:r>
            <a:r>
              <a:rPr lang="tr-TR" dirty="0"/>
              <a:t>Ağacı Yapısı </a:t>
            </a:r>
            <a:endParaRPr lang="tr-TR" dirty="0" smtClean="0"/>
          </a:p>
          <a:p>
            <a:r>
              <a:rPr lang="tr-TR" dirty="0" smtClean="0"/>
              <a:t>Uçtan-Uca</a:t>
            </a:r>
          </a:p>
          <a:p>
            <a:r>
              <a:rPr lang="tr-TR" dirty="0" err="1" smtClean="0"/>
              <a:t>Bitcoin</a:t>
            </a:r>
            <a:r>
              <a:rPr lang="tr-TR" dirty="0" smtClean="0"/>
              <a:t> </a:t>
            </a:r>
            <a:r>
              <a:rPr lang="tr-TR" dirty="0"/>
              <a:t>Adresleri </a:t>
            </a:r>
            <a:endParaRPr lang="tr-TR" dirty="0" smtClean="0"/>
          </a:p>
          <a:p>
            <a:r>
              <a:rPr lang="tr-TR" dirty="0" smtClean="0"/>
              <a:t>İş </a:t>
            </a:r>
            <a:r>
              <a:rPr lang="tr-TR" dirty="0"/>
              <a:t>Kanıtı </a:t>
            </a:r>
            <a:endParaRPr lang="tr-TR" dirty="0" smtClean="0"/>
          </a:p>
          <a:p>
            <a:r>
              <a:rPr lang="tr-TR" dirty="0" smtClean="0"/>
              <a:t>Düğümler</a:t>
            </a:r>
            <a:r>
              <a:rPr lang="tr-TR" dirty="0"/>
              <a:t>: 180 ülkede 10.000 düğüm bulunmaktadır</a:t>
            </a:r>
            <a:r>
              <a:rPr lang="tr-TR" dirty="0" smtClean="0"/>
              <a:t>.</a:t>
            </a:r>
          </a:p>
          <a:p>
            <a:r>
              <a:rPr lang="tr-TR" dirty="0" smtClean="0"/>
              <a:t>Sınırlı </a:t>
            </a:r>
            <a:r>
              <a:rPr lang="tr-TR" dirty="0"/>
              <a:t>Limit: Bu, </a:t>
            </a:r>
            <a:r>
              <a:rPr lang="tr-TR" dirty="0" err="1"/>
              <a:t>Nakamoto</a:t>
            </a:r>
            <a:r>
              <a:rPr lang="tr-TR" dirty="0"/>
              <a:t> tarafından söylenen bir ifadedir. 21 milyon </a:t>
            </a:r>
            <a:r>
              <a:rPr lang="tr-TR" dirty="0" err="1"/>
              <a:t>Bitcoin</a:t>
            </a:r>
            <a:r>
              <a:rPr lang="tr-TR" dirty="0"/>
              <a:t>. 2140 yılına kadar ulaşılması beklenir (şu anda 18 milyon).</a:t>
            </a:r>
          </a:p>
          <a:p>
            <a:r>
              <a:rPr lang="tr-TR" dirty="0"/>
              <a:t>Konsensüs Mekanizması</a:t>
            </a:r>
          </a:p>
          <a:p>
            <a:endParaRPr lang="tr-TR" dirty="0"/>
          </a:p>
        </p:txBody>
      </p:sp>
    </p:spTree>
    <p:extLst>
      <p:ext uri="{BB962C8B-B14F-4D97-AF65-F5344CB8AC3E}">
        <p14:creationId xmlns:p14="http://schemas.microsoft.com/office/powerpoint/2010/main" val="512995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COIN MADENCİLİĞİ NASIL İŞLER?</a:t>
            </a:r>
            <a:endParaRPr lang="tr-TR" dirty="0"/>
          </a:p>
        </p:txBody>
      </p:sp>
      <p:sp>
        <p:nvSpPr>
          <p:cNvPr id="3" name="İçerik Yer Tutucusu 2"/>
          <p:cNvSpPr>
            <a:spLocks noGrp="1"/>
          </p:cNvSpPr>
          <p:nvPr>
            <p:ph sz="quarter" idx="1"/>
          </p:nvPr>
        </p:nvSpPr>
        <p:spPr/>
        <p:txBody>
          <a:bodyPr/>
          <a:lstStyle/>
          <a:p>
            <a:r>
              <a:rPr lang="tr-TR" dirty="0"/>
              <a:t>Çoğu zaman, </a:t>
            </a:r>
            <a:r>
              <a:rPr lang="tr-TR" dirty="0" smtClean="0"/>
              <a:t>işin </a:t>
            </a:r>
            <a:r>
              <a:rPr lang="tr-TR" dirty="0"/>
              <a:t>ispatı, bir "</a:t>
            </a:r>
            <a:r>
              <a:rPr lang="tr-TR" dirty="0" err="1">
                <a:solidFill>
                  <a:srgbClr val="FF0000"/>
                </a:solidFill>
              </a:rPr>
              <a:t>kriptografik</a:t>
            </a:r>
            <a:r>
              <a:rPr lang="tr-TR" dirty="0">
                <a:solidFill>
                  <a:srgbClr val="FF0000"/>
                </a:solidFill>
              </a:rPr>
              <a:t> bulmaca</a:t>
            </a:r>
            <a:r>
              <a:rPr lang="tr-TR" dirty="0"/>
              <a:t>" olarak tanımlanır, ancak bu bulmaca aslında nedir</a:t>
            </a:r>
            <a:r>
              <a:rPr lang="tr-TR" dirty="0" smtClean="0"/>
              <a:t>?</a:t>
            </a:r>
          </a:p>
          <a:p>
            <a:endParaRPr lang="tr-TR" dirty="0"/>
          </a:p>
          <a:p>
            <a:r>
              <a:rPr lang="tr-TR" dirty="0" err="1"/>
              <a:t>Bitcoin</a:t>
            </a:r>
            <a:r>
              <a:rPr lang="tr-TR" dirty="0"/>
              <a:t> </a:t>
            </a:r>
            <a:r>
              <a:rPr lang="tr-TR" dirty="0" err="1"/>
              <a:t>blockchain'i</a:t>
            </a:r>
            <a:r>
              <a:rPr lang="tr-TR" dirty="0"/>
              <a:t> sıklıkla </a:t>
            </a:r>
            <a:r>
              <a:rPr lang="tr-TR" dirty="0" err="1"/>
              <a:t>kriptografik</a:t>
            </a:r>
            <a:r>
              <a:rPr lang="tr-TR" dirty="0"/>
              <a:t> olarak güvenli ve sonuç olarak değişmez bir </a:t>
            </a:r>
            <a:r>
              <a:rPr lang="tr-TR" dirty="0" err="1"/>
              <a:t>veritabanı</a:t>
            </a:r>
            <a:r>
              <a:rPr lang="tr-TR" dirty="0"/>
              <a:t> olarak tanımlanır. Bu değişmezlik ve güvenliği sağlayan temel teknoloji, </a:t>
            </a:r>
            <a:r>
              <a:rPr lang="tr-TR" dirty="0" smtClean="0">
                <a:solidFill>
                  <a:srgbClr val="FF0000"/>
                </a:solidFill>
              </a:rPr>
              <a:t>KRİPTOGRAFİK HASHİN</a:t>
            </a:r>
            <a:r>
              <a:rPr lang="tr-TR" dirty="0" smtClean="0"/>
              <a:t>G </a:t>
            </a:r>
            <a:r>
              <a:rPr lang="tr-TR" dirty="0"/>
              <a:t>işlemidir.</a:t>
            </a:r>
          </a:p>
          <a:p>
            <a:endParaRPr lang="tr-TR" dirty="0"/>
          </a:p>
        </p:txBody>
      </p:sp>
    </p:spTree>
    <p:extLst>
      <p:ext uri="{BB962C8B-B14F-4D97-AF65-F5344CB8AC3E}">
        <p14:creationId xmlns:p14="http://schemas.microsoft.com/office/powerpoint/2010/main" val="168238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HASH FONKSİYONLARI</a:t>
            </a:r>
            <a:endParaRPr lang="tr-TR" dirty="0"/>
          </a:p>
        </p:txBody>
      </p:sp>
      <p:sp>
        <p:nvSpPr>
          <p:cNvPr id="3" name="İçerik Yer Tutucusu 2"/>
          <p:cNvSpPr>
            <a:spLocks noGrp="1"/>
          </p:cNvSpPr>
          <p:nvPr>
            <p:ph sz="quarter" idx="1"/>
          </p:nvPr>
        </p:nvSpPr>
        <p:spPr/>
        <p:txBody>
          <a:bodyPr/>
          <a:lstStyle/>
          <a:p>
            <a:r>
              <a:rPr lang="tr-TR" dirty="0"/>
              <a:t>Bunlar, Veri için dijital parmak izleridir</a:t>
            </a:r>
            <a:r>
              <a:rPr lang="tr-TR" dirty="0" smtClean="0"/>
              <a:t>.</a:t>
            </a:r>
          </a:p>
          <a:p>
            <a:pPr marL="0" indent="0">
              <a:buNone/>
            </a:pPr>
            <a:r>
              <a:rPr lang="tr-TR" b="1" u="sng" dirty="0" smtClean="0"/>
              <a:t>Genel </a:t>
            </a:r>
            <a:r>
              <a:rPr lang="tr-TR" b="1" u="sng" dirty="0"/>
              <a:t>Özellikler </a:t>
            </a:r>
            <a:endParaRPr lang="tr-TR" b="1" u="sng" dirty="0" smtClean="0"/>
          </a:p>
          <a:p>
            <a:r>
              <a:rPr lang="tr-TR" dirty="0" smtClean="0"/>
              <a:t>Herhangi </a:t>
            </a:r>
            <a:r>
              <a:rPr lang="tr-TR" dirty="0"/>
              <a:t>bir boyuttaki giriş </a:t>
            </a:r>
            <a:r>
              <a:rPr lang="tr-TR" dirty="0" err="1"/>
              <a:t>X'i</a:t>
            </a:r>
            <a:r>
              <a:rPr lang="tr-TR" dirty="0"/>
              <a:t> sabit boyutta bir Çıktıya - Bir karmaya - eşler</a:t>
            </a:r>
            <a:r>
              <a:rPr lang="tr-TR" dirty="0" smtClean="0"/>
              <a:t>.</a:t>
            </a:r>
          </a:p>
          <a:p>
            <a:r>
              <a:rPr lang="tr-TR" dirty="0" err="1" smtClean="0"/>
              <a:t>Deterministik</a:t>
            </a:r>
            <a:r>
              <a:rPr lang="tr-TR" dirty="0" smtClean="0"/>
              <a:t>: </a:t>
            </a:r>
            <a:r>
              <a:rPr lang="tr-TR" dirty="0"/>
              <a:t>Her zaman aynı X için aynı karma. </a:t>
            </a:r>
            <a:endParaRPr lang="tr-TR" dirty="0" smtClean="0"/>
          </a:p>
          <a:p>
            <a:r>
              <a:rPr lang="tr-TR" dirty="0" smtClean="0"/>
              <a:t>Verimli </a:t>
            </a:r>
            <a:r>
              <a:rPr lang="tr-TR" dirty="0"/>
              <a:t>bir şekilde hesaplanır.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918" y="4514850"/>
            <a:ext cx="573405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982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pPr marL="0" indent="0">
              <a:buNone/>
            </a:pPr>
            <a:r>
              <a:rPr lang="tr-TR" b="1" u="sng" dirty="0" err="1" smtClean="0"/>
              <a:t>Kriptografik</a:t>
            </a:r>
            <a:r>
              <a:rPr lang="tr-TR" b="1" u="sng" dirty="0" smtClean="0"/>
              <a:t> </a:t>
            </a:r>
            <a:r>
              <a:rPr lang="tr-TR" b="1" u="sng" dirty="0"/>
              <a:t>Özellikler: </a:t>
            </a:r>
            <a:endParaRPr lang="tr-TR" b="1" u="sng" dirty="0" smtClean="0"/>
          </a:p>
          <a:p>
            <a:r>
              <a:rPr lang="tr-TR" dirty="0" smtClean="0"/>
              <a:t>Ön-görüntü </a:t>
            </a:r>
            <a:r>
              <a:rPr lang="tr-TR" dirty="0"/>
              <a:t>Dirençli (Tek yönlü): </a:t>
            </a:r>
            <a:r>
              <a:rPr lang="tr-TR" dirty="0" err="1"/>
              <a:t>Hash</a:t>
            </a:r>
            <a:r>
              <a:rPr lang="tr-TR" dirty="0"/>
              <a:t>(x)'ten </a:t>
            </a:r>
            <a:r>
              <a:rPr lang="tr-TR" dirty="0" err="1"/>
              <a:t>x'i</a:t>
            </a:r>
            <a:r>
              <a:rPr lang="tr-TR" dirty="0"/>
              <a:t> belirlemek mümkün değildir. </a:t>
            </a:r>
            <a:endParaRPr lang="tr-TR" dirty="0" smtClean="0"/>
          </a:p>
          <a:p>
            <a:r>
              <a:rPr lang="tr-TR" dirty="0" smtClean="0"/>
              <a:t>Çakışma </a:t>
            </a:r>
            <a:r>
              <a:rPr lang="tr-TR" dirty="0"/>
              <a:t>Dirençli Kavramı: </a:t>
            </a:r>
            <a:r>
              <a:rPr lang="tr-TR" dirty="0" err="1"/>
              <a:t>Hash</a:t>
            </a:r>
            <a:r>
              <a:rPr lang="tr-TR" dirty="0"/>
              <a:t>(x) = </a:t>
            </a:r>
            <a:r>
              <a:rPr lang="tr-TR" dirty="0" err="1"/>
              <a:t>Hash</a:t>
            </a:r>
            <a:r>
              <a:rPr lang="tr-TR" dirty="0"/>
              <a:t>(y) olan x ve y'yi bulmak mümkün değildir. </a:t>
            </a:r>
            <a:endParaRPr lang="tr-TR" dirty="0" smtClean="0"/>
          </a:p>
          <a:p>
            <a:r>
              <a:rPr lang="tr-TR" dirty="0" smtClean="0"/>
              <a:t>Çığ </a:t>
            </a:r>
            <a:r>
              <a:rPr lang="tr-TR" dirty="0"/>
              <a:t>Etkisi: (x)'i hafifçe değiştirin ve </a:t>
            </a:r>
            <a:r>
              <a:rPr lang="tr-TR" dirty="0" err="1"/>
              <a:t>Hash</a:t>
            </a:r>
            <a:r>
              <a:rPr lang="tr-TR" dirty="0"/>
              <a:t>(x) önemli ölçüde değişir. </a:t>
            </a:r>
            <a:endParaRPr lang="tr-TR" dirty="0" smtClean="0"/>
          </a:p>
          <a:p>
            <a:r>
              <a:rPr lang="tr-TR" dirty="0" smtClean="0"/>
              <a:t>Bulmaca </a:t>
            </a:r>
            <a:r>
              <a:rPr lang="tr-TR" dirty="0"/>
              <a:t>Dostu: </a:t>
            </a:r>
            <a:r>
              <a:rPr lang="tr-TR" dirty="0" err="1"/>
              <a:t>Hash</a:t>
            </a:r>
            <a:r>
              <a:rPr lang="tr-TR" dirty="0"/>
              <a:t>(x) ve </a:t>
            </a:r>
            <a:r>
              <a:rPr lang="tr-TR" dirty="0" err="1"/>
              <a:t>x'in</a:t>
            </a:r>
            <a:r>
              <a:rPr lang="tr-TR" dirty="0"/>
              <a:t> bir kısmını bilmek, geri kalan </a:t>
            </a:r>
            <a:r>
              <a:rPr lang="tr-TR" dirty="0" err="1"/>
              <a:t>x'i</a:t>
            </a:r>
            <a:r>
              <a:rPr lang="tr-TR" dirty="0"/>
              <a:t> bulmayı hâlâ çok zor kılar.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918" y="5301208"/>
            <a:ext cx="5734050" cy="138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236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Upload</a:t>
            </a:r>
            <a:r>
              <a:rPr lang="tr-TR" dirty="0"/>
              <a:t> </a:t>
            </a:r>
            <a:br>
              <a:rPr lang="tr-TR" dirty="0"/>
            </a:br>
            <a:endParaRPr lang="tr-TR" dirty="0"/>
          </a:p>
        </p:txBody>
      </p:sp>
      <p:sp>
        <p:nvSpPr>
          <p:cNvPr id="3" name="İçerik Yer Tutucusu 2"/>
          <p:cNvSpPr>
            <a:spLocks noGrp="1"/>
          </p:cNvSpPr>
          <p:nvPr>
            <p:ph sz="quarter" idx="1"/>
          </p:nvPr>
        </p:nvSpPr>
        <p:spPr/>
        <p:txBody>
          <a:bodyPr/>
          <a:lstStyle/>
          <a:p>
            <a:r>
              <a:rPr lang="tr-TR" dirty="0" smtClean="0"/>
              <a:t>Hangi Endüstri 4.0 teknolojileri kullanıldı? Nerelerde kullanıldı?</a:t>
            </a:r>
          </a:p>
          <a:p>
            <a:r>
              <a:rPr lang="tr-TR" dirty="0" smtClean="0"/>
              <a:t>4 uygulama alanından hangisi?</a:t>
            </a:r>
          </a:p>
          <a:p>
            <a:r>
              <a:rPr lang="tr-TR" dirty="0" smtClean="0"/>
              <a:t>Asimov açısından durumu?</a:t>
            </a:r>
          </a:p>
          <a:p>
            <a:r>
              <a:rPr lang="tr-TR" dirty="0" smtClean="0"/>
              <a:t>Hangi tür YZ?</a:t>
            </a:r>
          </a:p>
          <a:p>
            <a:endParaRPr lang="tr-TR" dirty="0" smtClean="0"/>
          </a:p>
          <a:p>
            <a:endParaRPr lang="tr-TR" dirty="0"/>
          </a:p>
        </p:txBody>
      </p:sp>
    </p:spTree>
    <p:extLst>
      <p:ext uri="{BB962C8B-B14F-4D97-AF65-F5344CB8AC3E}">
        <p14:creationId xmlns:p14="http://schemas.microsoft.com/office/powerpoint/2010/main" val="3935450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99" y="836712"/>
            <a:ext cx="846883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539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7467600" cy="764704"/>
          </a:xfrm>
        </p:spPr>
        <p:txBody>
          <a:bodyPr/>
          <a:lstStyle/>
          <a:p>
            <a:r>
              <a:rPr lang="tr-TR" dirty="0" smtClean="0"/>
              <a:t>KRİPTOGRAFİK HASH ALGORİTMASI</a:t>
            </a:r>
            <a:endParaRPr lang="tr-TR" dirty="0"/>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88754" y="4365104"/>
            <a:ext cx="5934444" cy="236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611560" y="980728"/>
            <a:ext cx="7488832" cy="3693319"/>
          </a:xfrm>
          <a:prstGeom prst="rect">
            <a:avLst/>
          </a:prstGeom>
          <a:noFill/>
        </p:spPr>
        <p:txBody>
          <a:bodyPr wrap="square" rtlCol="0">
            <a:spAutoFit/>
          </a:bodyPr>
          <a:lstStyle/>
          <a:p>
            <a:pPr marL="342900" indent="-342900">
              <a:buFont typeface="Wingdings" pitchFamily="2" charset="2"/>
              <a:buChar char="§"/>
            </a:pPr>
            <a:r>
              <a:rPr lang="tr-TR" sz="2400" dirty="0" smtClean="0"/>
              <a:t>SHA-256 </a:t>
            </a:r>
            <a:r>
              <a:rPr lang="tr-TR" sz="2400" dirty="0"/>
              <a:t>fonksiyonunun çıktısı genellikle girdisinin </a:t>
            </a:r>
            <a:r>
              <a:rPr lang="tr-TR" sz="2400" dirty="0" err="1"/>
              <a:t>hash’i</a:t>
            </a:r>
            <a:r>
              <a:rPr lang="tr-TR" sz="2400" dirty="0"/>
              <a:t> olarak </a:t>
            </a:r>
            <a:r>
              <a:rPr lang="tr-TR" sz="2400" dirty="0" smtClean="0"/>
              <a:t>adlandırılır. İlginç </a:t>
            </a:r>
            <a:r>
              <a:rPr lang="tr-TR" sz="2400" dirty="0"/>
              <a:t>bir şekilde, </a:t>
            </a:r>
            <a:r>
              <a:rPr lang="tr-TR" sz="2400" dirty="0" err="1"/>
              <a:t>Bitcoin</a:t>
            </a:r>
            <a:r>
              <a:rPr lang="tr-TR" sz="2400" dirty="0"/>
              <a:t> protokolünde </a:t>
            </a:r>
            <a:r>
              <a:rPr lang="tr-TR" sz="2400" dirty="0" err="1"/>
              <a:t>hashing</a:t>
            </a:r>
            <a:r>
              <a:rPr lang="tr-TR" sz="2400" dirty="0"/>
              <a:t> kullanılan çoğu yerde </a:t>
            </a:r>
            <a:r>
              <a:rPr lang="tr-TR" sz="2400" dirty="0" smtClean="0"/>
              <a:t>çift </a:t>
            </a:r>
            <a:r>
              <a:rPr lang="tr-TR" sz="2400" dirty="0" err="1"/>
              <a:t>hashing</a:t>
            </a:r>
            <a:r>
              <a:rPr lang="tr-TR" sz="2400" dirty="0"/>
              <a:t> kullanılır</a:t>
            </a:r>
            <a:r>
              <a:rPr lang="tr-TR" sz="2400" dirty="0" smtClean="0"/>
              <a:t>.</a:t>
            </a:r>
          </a:p>
          <a:p>
            <a:pPr marL="342900" indent="-342900">
              <a:buFont typeface="Wingdings" pitchFamily="2" charset="2"/>
              <a:buChar char="§"/>
            </a:pPr>
            <a:r>
              <a:rPr lang="tr-TR" sz="2400" dirty="0" smtClean="0"/>
              <a:t>Bu</a:t>
            </a:r>
            <a:r>
              <a:rPr lang="tr-TR" sz="2400" dirty="0"/>
              <a:t>, orijinal SHA-256 fonksiyonunun çıktısının doğrudan tekrar SHA-256 fonksiyonuna yerleştirilerek başka bir çıktı elde edilmesi anlamına gelir. </a:t>
            </a:r>
            <a:endParaRPr lang="tr-TR" sz="2400" dirty="0" smtClean="0"/>
          </a:p>
          <a:p>
            <a:pPr marL="342900" indent="-342900">
              <a:buFont typeface="Wingdings" pitchFamily="2" charset="2"/>
              <a:buChar char="§"/>
            </a:pPr>
            <a:r>
              <a:rPr lang="tr-TR" sz="2400" dirty="0" smtClean="0"/>
              <a:t>Bu süreç aşağıdaki gibi gözükmektedir: </a:t>
            </a:r>
            <a:endParaRPr lang="tr-TR" sz="2400" dirty="0"/>
          </a:p>
          <a:p>
            <a:endParaRPr lang="tr-TR" dirty="0"/>
          </a:p>
        </p:txBody>
      </p:sp>
    </p:spTree>
    <p:extLst>
      <p:ext uri="{BB962C8B-B14F-4D97-AF65-F5344CB8AC3E}">
        <p14:creationId xmlns:p14="http://schemas.microsoft.com/office/powerpoint/2010/main" val="1789157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562074"/>
          </a:xfrm>
        </p:spPr>
        <p:txBody>
          <a:bodyPr>
            <a:normAutofit fontScale="90000"/>
          </a:bodyPr>
          <a:lstStyle/>
          <a:p>
            <a:r>
              <a:rPr lang="tr-TR" dirty="0"/>
              <a:t/>
            </a:r>
            <a:br>
              <a:rPr lang="tr-TR" dirty="0"/>
            </a:br>
            <a:r>
              <a:rPr lang="tr-TR" dirty="0" smtClean="0"/>
              <a:t>BITCOIN MADENCİLİĞİ</a:t>
            </a:r>
            <a:endParaRPr lang="tr-TR" dirty="0"/>
          </a:p>
        </p:txBody>
      </p:sp>
      <p:sp>
        <p:nvSpPr>
          <p:cNvPr id="3" name="İçerik Yer Tutucusu 2"/>
          <p:cNvSpPr>
            <a:spLocks noGrp="1"/>
          </p:cNvSpPr>
          <p:nvPr>
            <p:ph sz="quarter" idx="1"/>
          </p:nvPr>
        </p:nvSpPr>
        <p:spPr>
          <a:xfrm>
            <a:off x="457200" y="980728"/>
            <a:ext cx="7467600" cy="5493224"/>
          </a:xfrm>
        </p:spPr>
        <p:txBody>
          <a:bodyPr>
            <a:normAutofit fontScale="92500"/>
          </a:bodyPr>
          <a:lstStyle/>
          <a:p>
            <a:r>
              <a:rPr lang="tr-TR" dirty="0"/>
              <a:t>Madencilik, </a:t>
            </a:r>
            <a:r>
              <a:rPr lang="tr-TR" dirty="0" smtClean="0">
                <a:solidFill>
                  <a:srgbClr val="FF0000"/>
                </a:solidFill>
              </a:rPr>
              <a:t>ÇİFT HARCAMA </a:t>
            </a:r>
            <a:r>
              <a:rPr lang="tr-TR" dirty="0" smtClean="0"/>
              <a:t>sorununa </a:t>
            </a:r>
            <a:r>
              <a:rPr lang="tr-TR" dirty="0"/>
              <a:t>çözüm olarak </a:t>
            </a:r>
            <a:r>
              <a:rPr lang="tr-TR" dirty="0" smtClean="0"/>
              <a:t>tanıtılmıştır. </a:t>
            </a:r>
            <a:r>
              <a:rPr lang="tr-TR" dirty="0"/>
              <a:t>Eğer 1 </a:t>
            </a:r>
            <a:r>
              <a:rPr lang="tr-TR" dirty="0" err="1"/>
              <a:t>Bitcoin'e</a:t>
            </a:r>
            <a:r>
              <a:rPr lang="tr-TR" dirty="0"/>
              <a:t> sahipsem ve bunu </a:t>
            </a:r>
            <a:r>
              <a:rPr lang="tr-TR" dirty="0" smtClean="0"/>
              <a:t>Ali’ye </a:t>
            </a:r>
            <a:r>
              <a:rPr lang="tr-TR" dirty="0"/>
              <a:t>gönderirim, ardından aynı </a:t>
            </a:r>
            <a:r>
              <a:rPr lang="tr-TR" dirty="0" err="1"/>
              <a:t>Bitcoin'i</a:t>
            </a:r>
            <a:r>
              <a:rPr lang="tr-TR" dirty="0"/>
              <a:t> </a:t>
            </a:r>
            <a:r>
              <a:rPr lang="tr-TR" dirty="0" smtClean="0"/>
              <a:t>Veli’ye </a:t>
            </a:r>
            <a:r>
              <a:rPr lang="tr-TR" dirty="0"/>
              <a:t>göndermeye çalışırsam, ağ sadece bir işlemin kabul </a:t>
            </a:r>
            <a:r>
              <a:rPr lang="tr-TR" dirty="0" smtClean="0"/>
              <a:t>edileceğinin garantisini sağlamalıdır. </a:t>
            </a:r>
          </a:p>
          <a:p>
            <a:r>
              <a:rPr lang="tr-TR" dirty="0" smtClean="0"/>
              <a:t>Bu süreç, </a:t>
            </a:r>
            <a:r>
              <a:rPr lang="tr-TR" dirty="0"/>
              <a:t>madencilik olarak bilinen </a:t>
            </a:r>
            <a:r>
              <a:rPr lang="tr-TR" dirty="0" smtClean="0"/>
              <a:t>bir </a:t>
            </a:r>
            <a:r>
              <a:rPr lang="tr-TR" dirty="0"/>
              <a:t>süreç aracılığıyla gerçekleşir. Merkezi bir otorite olmadığı için bir </a:t>
            </a:r>
            <a:r>
              <a:rPr lang="tr-TR" dirty="0" smtClean="0">
                <a:solidFill>
                  <a:srgbClr val="FF0000"/>
                </a:solidFill>
              </a:rPr>
              <a:t>UZLAŞMAYA (CONSENSUS) </a:t>
            </a:r>
            <a:r>
              <a:rPr lang="tr-TR" dirty="0"/>
              <a:t>ihtiyaç vardır</a:t>
            </a:r>
            <a:r>
              <a:rPr lang="tr-TR" dirty="0" smtClean="0"/>
              <a:t>.</a:t>
            </a:r>
          </a:p>
          <a:p>
            <a:r>
              <a:rPr lang="tr-TR" dirty="0" smtClean="0"/>
              <a:t> </a:t>
            </a:r>
            <a:r>
              <a:rPr lang="tr-TR" dirty="0" err="1"/>
              <a:t>Satoshi</a:t>
            </a:r>
            <a:r>
              <a:rPr lang="tr-TR" dirty="0"/>
              <a:t> </a:t>
            </a:r>
            <a:r>
              <a:rPr lang="tr-TR" dirty="0" err="1"/>
              <a:t>Nakamoto'nun</a:t>
            </a:r>
            <a:r>
              <a:rPr lang="tr-TR" dirty="0"/>
              <a:t> </a:t>
            </a:r>
            <a:r>
              <a:rPr lang="tr-TR" dirty="0" err="1"/>
              <a:t>Bitcoin</a:t>
            </a:r>
            <a:r>
              <a:rPr lang="tr-TR" dirty="0"/>
              <a:t> beyaz kağıdında "</a:t>
            </a:r>
            <a:r>
              <a:rPr lang="tr-TR" dirty="0" err="1"/>
              <a:t>proof</a:t>
            </a:r>
            <a:r>
              <a:rPr lang="tr-TR" dirty="0"/>
              <a:t>-of-</a:t>
            </a:r>
            <a:r>
              <a:rPr lang="tr-TR" dirty="0" err="1"/>
              <a:t>work</a:t>
            </a:r>
            <a:r>
              <a:rPr lang="tr-TR" dirty="0"/>
              <a:t>" </a:t>
            </a:r>
            <a:r>
              <a:rPr lang="tr-TR" dirty="0" smtClean="0"/>
              <a:t>(</a:t>
            </a:r>
            <a:r>
              <a:rPr lang="tr-TR" dirty="0" smtClean="0">
                <a:solidFill>
                  <a:srgbClr val="FF0000"/>
                </a:solidFill>
              </a:rPr>
              <a:t>İŞİN İSPATI</a:t>
            </a:r>
            <a:r>
              <a:rPr lang="tr-TR" dirty="0" smtClean="0"/>
              <a:t>) olarak </a:t>
            </a:r>
            <a:r>
              <a:rPr lang="tr-TR" dirty="0"/>
              <a:t>adlandırılan bu düzen, işlemlerin fiziksel hesaplama </a:t>
            </a:r>
            <a:r>
              <a:rPr lang="tr-TR" dirty="0" smtClean="0"/>
              <a:t>enerjisini </a:t>
            </a:r>
            <a:r>
              <a:rPr lang="tr-TR" dirty="0"/>
              <a:t>ve zaman harcamaya istekli olanlar tarafından doğrulandığını ve aynı anda piyasa rekabetini teşvik eden bir teşvik </a:t>
            </a:r>
            <a:r>
              <a:rPr lang="tr-TR" dirty="0" smtClean="0"/>
              <a:t>sistemi ile çalışmasını gerektirir.</a:t>
            </a:r>
            <a:endParaRPr lang="tr-TR" dirty="0"/>
          </a:p>
        </p:txBody>
      </p:sp>
    </p:spTree>
    <p:extLst>
      <p:ext uri="{BB962C8B-B14F-4D97-AF65-F5344CB8AC3E}">
        <p14:creationId xmlns:p14="http://schemas.microsoft.com/office/powerpoint/2010/main" val="1379951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Blok eklenme: aşama - 1</a:t>
            </a:r>
            <a:endParaRPr lang="tr-TR" dirty="0"/>
          </a:p>
        </p:txBody>
      </p:sp>
      <p:sp>
        <p:nvSpPr>
          <p:cNvPr id="3" name="İçerik Yer Tutucusu 2"/>
          <p:cNvSpPr>
            <a:spLocks noGrp="1"/>
          </p:cNvSpPr>
          <p:nvPr>
            <p:ph sz="quarter" idx="1"/>
          </p:nvPr>
        </p:nvSpPr>
        <p:spPr/>
        <p:txBody>
          <a:bodyPr/>
          <a:lstStyle/>
          <a:p>
            <a:r>
              <a:rPr lang="tr-TR" b="1" dirty="0"/>
              <a:t>Blokların Onaylanması:</a:t>
            </a:r>
            <a:endParaRPr lang="tr-TR" dirty="0"/>
          </a:p>
          <a:p>
            <a:r>
              <a:rPr lang="tr-TR" dirty="0" err="1"/>
              <a:t>PoW</a:t>
            </a:r>
            <a:r>
              <a:rPr lang="tr-TR" dirty="0" smtClean="0"/>
              <a:t>, (</a:t>
            </a:r>
            <a:r>
              <a:rPr lang="tr-TR" dirty="0" err="1" smtClean="0"/>
              <a:t>Proof</a:t>
            </a:r>
            <a:r>
              <a:rPr lang="tr-TR" dirty="0" smtClean="0"/>
              <a:t>-of </a:t>
            </a:r>
            <a:r>
              <a:rPr lang="tr-TR" dirty="0" err="1" smtClean="0"/>
              <a:t>Work</a:t>
            </a:r>
            <a:r>
              <a:rPr lang="tr-TR" dirty="0" smtClean="0"/>
              <a:t> ; İşin İspatı) </a:t>
            </a:r>
            <a:r>
              <a:rPr lang="tr-TR" dirty="0"/>
              <a:t>yeni blokların eklenmesi için bir yarışma düzenler. Madenciler, karma işlevini çözmeye çalışarak bir matematiksel bulmacayı çözmeye çalışırlar.</a:t>
            </a:r>
          </a:p>
          <a:p>
            <a:r>
              <a:rPr lang="tr-TR" dirty="0"/>
              <a:t>İlk olarak doğru çözümü bulan madenci, yeni bloğu ekleyebilir ve bu işlemi diğer madencilere duyurur.</a:t>
            </a:r>
          </a:p>
          <a:p>
            <a:endParaRPr lang="tr-TR" dirty="0"/>
          </a:p>
        </p:txBody>
      </p:sp>
    </p:spTree>
    <p:extLst>
      <p:ext uri="{BB962C8B-B14F-4D97-AF65-F5344CB8AC3E}">
        <p14:creationId xmlns:p14="http://schemas.microsoft.com/office/powerpoint/2010/main" val="138067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Blok eklenme: aşama - </a:t>
            </a:r>
            <a:r>
              <a:rPr lang="tr-TR" dirty="0" smtClean="0"/>
              <a:t>2</a:t>
            </a:r>
            <a:endParaRPr lang="tr-TR" dirty="0"/>
          </a:p>
        </p:txBody>
      </p:sp>
      <p:sp>
        <p:nvSpPr>
          <p:cNvPr id="3" name="İçerik Yer Tutucusu 2"/>
          <p:cNvSpPr>
            <a:spLocks noGrp="1"/>
          </p:cNvSpPr>
          <p:nvPr>
            <p:ph sz="quarter" idx="1"/>
          </p:nvPr>
        </p:nvSpPr>
        <p:spPr/>
        <p:txBody>
          <a:bodyPr/>
          <a:lstStyle/>
          <a:p>
            <a:r>
              <a:rPr lang="tr-TR" b="1" dirty="0"/>
              <a:t>Konsensüs ve Onay:</a:t>
            </a:r>
            <a:endParaRPr lang="tr-TR" dirty="0"/>
          </a:p>
          <a:p>
            <a:r>
              <a:rPr lang="tr-TR" dirty="0"/>
              <a:t>Diğer düğümler (madenciler dahil) bu yeni bloğu alır ve içerdikleri işlemleri kontrol ederler.</a:t>
            </a:r>
          </a:p>
          <a:p>
            <a:r>
              <a:rPr lang="tr-TR" dirty="0"/>
              <a:t>Eğer blok ve içindeki işlemler geçerliyse, diğer düğümler bu bloğu kendi yerel kopyalarına eklerler.</a:t>
            </a:r>
          </a:p>
          <a:p>
            <a:r>
              <a:rPr lang="tr-TR" dirty="0"/>
              <a:t>Bu noktada konsensüs sağlanmış olur çünkü ağdaki çoğunluk, geçerli blokları kabul etmiş ve onaylamıştır.</a:t>
            </a:r>
          </a:p>
          <a:p>
            <a:endParaRPr lang="tr-TR" dirty="0"/>
          </a:p>
        </p:txBody>
      </p:sp>
    </p:spTree>
    <p:extLst>
      <p:ext uri="{BB962C8B-B14F-4D97-AF65-F5344CB8AC3E}">
        <p14:creationId xmlns:p14="http://schemas.microsoft.com/office/powerpoint/2010/main" val="453375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Blok eklenme: aşama - </a:t>
            </a:r>
            <a:r>
              <a:rPr lang="tr-TR" dirty="0" smtClean="0"/>
              <a:t>3</a:t>
            </a:r>
            <a:endParaRPr lang="tr-TR" dirty="0"/>
          </a:p>
        </p:txBody>
      </p:sp>
      <p:sp>
        <p:nvSpPr>
          <p:cNvPr id="3" name="İçerik Yer Tutucusu 2"/>
          <p:cNvSpPr>
            <a:spLocks noGrp="1"/>
          </p:cNvSpPr>
          <p:nvPr>
            <p:ph sz="quarter" idx="1"/>
          </p:nvPr>
        </p:nvSpPr>
        <p:spPr/>
        <p:txBody>
          <a:bodyPr/>
          <a:lstStyle/>
          <a:p>
            <a:r>
              <a:rPr lang="tr-TR" b="1" dirty="0"/>
              <a:t>Zorluk Seviyesi Ayarlaması:</a:t>
            </a:r>
            <a:endParaRPr lang="tr-TR" dirty="0"/>
          </a:p>
          <a:p>
            <a:r>
              <a:rPr lang="tr-TR" dirty="0" err="1"/>
              <a:t>PoW'nin</a:t>
            </a:r>
            <a:r>
              <a:rPr lang="tr-TR" dirty="0"/>
              <a:t> özelliği olan zorluk seviyesi ayarı, madencilerin karma işlevini çözmelerini belirli bir sürede gerçekleştirmelerini zorlaştırır.</a:t>
            </a:r>
          </a:p>
          <a:p>
            <a:r>
              <a:rPr lang="tr-TR" dirty="0"/>
              <a:t>Konsensüs, bu zorluğun ne kadar olduğu konusunda bir anlaşma içerir.</a:t>
            </a:r>
          </a:p>
          <a:p>
            <a:endParaRPr lang="tr-TR" dirty="0"/>
          </a:p>
        </p:txBody>
      </p:sp>
    </p:spTree>
    <p:extLst>
      <p:ext uri="{BB962C8B-B14F-4D97-AF65-F5344CB8AC3E}">
        <p14:creationId xmlns:p14="http://schemas.microsoft.com/office/powerpoint/2010/main" val="3738361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Blok eklenme: aşama - </a:t>
            </a:r>
            <a:r>
              <a:rPr lang="tr-TR" dirty="0" smtClean="0"/>
              <a:t>4</a:t>
            </a:r>
            <a:endParaRPr lang="tr-TR" dirty="0"/>
          </a:p>
        </p:txBody>
      </p:sp>
      <p:sp>
        <p:nvSpPr>
          <p:cNvPr id="3" name="İçerik Yer Tutucusu 2"/>
          <p:cNvSpPr>
            <a:spLocks noGrp="1"/>
          </p:cNvSpPr>
          <p:nvPr>
            <p:ph sz="quarter" idx="1"/>
          </p:nvPr>
        </p:nvSpPr>
        <p:spPr/>
        <p:txBody>
          <a:bodyPr/>
          <a:lstStyle/>
          <a:p>
            <a:r>
              <a:rPr lang="tr-TR" b="1" dirty="0"/>
              <a:t>Güvenlik ve Çift Harcama Koruması:</a:t>
            </a:r>
            <a:endParaRPr lang="tr-TR" dirty="0"/>
          </a:p>
          <a:p>
            <a:r>
              <a:rPr lang="tr-TR" dirty="0" err="1"/>
              <a:t>PoW</a:t>
            </a:r>
            <a:r>
              <a:rPr lang="tr-TR" dirty="0"/>
              <a:t>, ağın güvenliğini artırarak çift harcama saldırılarına karşı direnç sağlar.</a:t>
            </a:r>
          </a:p>
          <a:p>
            <a:r>
              <a:rPr lang="tr-TR" dirty="0"/>
              <a:t>Konsensüs, blok zincirindeki tüm katılımcıların aynı verilere ve duruma ulaşmasını sağlar, böylece bütünlüğü korur.</a:t>
            </a:r>
          </a:p>
          <a:p>
            <a:endParaRPr lang="tr-TR" dirty="0"/>
          </a:p>
        </p:txBody>
      </p:sp>
    </p:spTree>
    <p:extLst>
      <p:ext uri="{BB962C8B-B14F-4D97-AF65-F5344CB8AC3E}">
        <p14:creationId xmlns:p14="http://schemas.microsoft.com/office/powerpoint/2010/main" val="132758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Merkle</a:t>
            </a:r>
            <a:r>
              <a:rPr lang="tr-TR" dirty="0" smtClean="0"/>
              <a:t> </a:t>
            </a:r>
            <a:r>
              <a:rPr lang="tr-TR" dirty="0" err="1" smtClean="0"/>
              <a:t>ağaci</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41" y="1786300"/>
            <a:ext cx="8168507" cy="4018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271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16632"/>
            <a:ext cx="7467600" cy="504056"/>
          </a:xfrm>
        </p:spPr>
        <p:txBody>
          <a:bodyPr>
            <a:noAutofit/>
          </a:bodyPr>
          <a:lstStyle/>
          <a:p>
            <a:r>
              <a:rPr lang="tr-TR" sz="2800" dirty="0" smtClean="0"/>
              <a:t>SİSTEMİN İÇİNDE BİR HACKER</a:t>
            </a:r>
            <a:endParaRPr lang="tr-TR" sz="2800" dirty="0"/>
          </a:p>
        </p:txBody>
      </p:sp>
      <p:sp>
        <p:nvSpPr>
          <p:cNvPr id="3" name="İçerik Yer Tutucusu 2"/>
          <p:cNvSpPr>
            <a:spLocks noGrp="1"/>
          </p:cNvSpPr>
          <p:nvPr>
            <p:ph sz="quarter" idx="1"/>
          </p:nvPr>
        </p:nvSpPr>
        <p:spPr>
          <a:xfrm>
            <a:off x="323528" y="692696"/>
            <a:ext cx="8424936" cy="5688632"/>
          </a:xfrm>
        </p:spPr>
        <p:txBody>
          <a:bodyPr>
            <a:normAutofit/>
          </a:bodyPr>
          <a:lstStyle/>
          <a:p>
            <a:pPr algn="just"/>
            <a:r>
              <a:rPr lang="tr-TR" sz="2600" dirty="0"/>
              <a:t>Eğer kötü niyetli bir aktör bir bloktaki bir işlemin içeriğini değiştirmeye çalışırsa, işlemin </a:t>
            </a:r>
            <a:r>
              <a:rPr lang="tr-TR" sz="2600" dirty="0" err="1"/>
              <a:t>hash'i</a:t>
            </a:r>
            <a:r>
              <a:rPr lang="tr-TR" sz="2600" dirty="0"/>
              <a:t> değişecektir. Bu </a:t>
            </a:r>
            <a:r>
              <a:rPr lang="tr-TR" sz="2600" dirty="0" err="1"/>
              <a:t>hash</a:t>
            </a:r>
            <a:r>
              <a:rPr lang="tr-TR" sz="2600" dirty="0"/>
              <a:t> değişikliği, işlemin </a:t>
            </a:r>
            <a:r>
              <a:rPr lang="tr-TR" sz="2600" dirty="0" err="1"/>
              <a:t>Merkle</a:t>
            </a:r>
            <a:r>
              <a:rPr lang="tr-TR" sz="2600" dirty="0"/>
              <a:t> ağacı boyunca yukarı doğru yayılacak ve kökün </a:t>
            </a:r>
            <a:r>
              <a:rPr lang="tr-TR" sz="2600" dirty="0" err="1"/>
              <a:t>hash'i</a:t>
            </a:r>
            <a:r>
              <a:rPr lang="tr-TR" sz="2600" dirty="0"/>
              <a:t> değişene kadar devam edecektir. Herhangi bir düğüm, bu kötü niyetli davranışı hızla tespit edebilir; değiştirilmiş bloğun </a:t>
            </a:r>
            <a:r>
              <a:rPr lang="tr-TR" sz="2600" dirty="0" err="1"/>
              <a:t>Merkle</a:t>
            </a:r>
            <a:r>
              <a:rPr lang="tr-TR" sz="2600" dirty="0"/>
              <a:t> ağacının kökünü, geçerli bir bloğun </a:t>
            </a:r>
            <a:r>
              <a:rPr lang="tr-TR" sz="2600" dirty="0" err="1"/>
              <a:t>Merkle</a:t>
            </a:r>
            <a:r>
              <a:rPr lang="tr-TR" sz="2600" dirty="0"/>
              <a:t> ağacının kökü ile karşılaştırarak bu tespiti yapabilir.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369521"/>
            <a:ext cx="4366616" cy="246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55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r>
              <a:rPr lang="tr-TR" dirty="0"/>
              <a:t>Bloğun başlığında depolanan "hedef" (</a:t>
            </a:r>
            <a:r>
              <a:rPr lang="tr-TR" dirty="0" err="1"/>
              <a:t>target</a:t>
            </a:r>
            <a:r>
              <a:rPr lang="tr-TR" dirty="0"/>
              <a:t>), basitçe bitlerle depolanan bir sayısal değerdir. Geleneksel ondalık 10 tabanındaki gösterimde, bu hedef, aynı anda bu problemi çözmek için yarışan madencilerin sayısına bağlı olarak 0 ila 2²²⁴ (67+ haneli bir sayı) arasında herhangi bir yerde olabilir.</a:t>
            </a:r>
          </a:p>
          <a:p>
            <a:r>
              <a:rPr lang="tr-TR" dirty="0"/>
              <a:t>Bir madencinin amacı, mevcut bloğun başlığını almak, buna "</a:t>
            </a:r>
            <a:r>
              <a:rPr lang="tr-TR" dirty="0" err="1"/>
              <a:t>nonce</a:t>
            </a:r>
            <a:r>
              <a:rPr lang="tr-TR" dirty="0"/>
              <a:t>" adı verilen rastgele bir sayı eklemek ve </a:t>
            </a:r>
            <a:r>
              <a:rPr lang="tr-TR" dirty="0" err="1"/>
              <a:t>hash'ini</a:t>
            </a:r>
            <a:r>
              <a:rPr lang="tr-TR" dirty="0"/>
              <a:t> hesaplamaktır. Bu </a:t>
            </a:r>
            <a:r>
              <a:rPr lang="tr-TR" dirty="0" err="1"/>
              <a:t>hash'in</a:t>
            </a:r>
            <a:r>
              <a:rPr lang="tr-TR" dirty="0"/>
              <a:t> sayısal değeri, hedef değerinden daha küçük olmalıdır.</a:t>
            </a:r>
          </a:p>
          <a:p>
            <a:endParaRPr lang="tr-TR" dirty="0"/>
          </a:p>
        </p:txBody>
      </p:sp>
    </p:spTree>
    <p:extLst>
      <p:ext uri="{BB962C8B-B14F-4D97-AF65-F5344CB8AC3E}">
        <p14:creationId xmlns:p14="http://schemas.microsoft.com/office/powerpoint/2010/main" val="266412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BLOK ZİNCİRİ (BLOCKCHAIN)</a:t>
            </a:r>
            <a:endParaRPr lang="tr-TR" dirty="0"/>
          </a:p>
        </p:txBody>
      </p:sp>
      <p:sp>
        <p:nvSpPr>
          <p:cNvPr id="3" name="İçerik Yer Tutucusu 2"/>
          <p:cNvSpPr>
            <a:spLocks noGrp="1"/>
          </p:cNvSpPr>
          <p:nvPr>
            <p:ph sz="quarter" idx="1"/>
          </p:nvPr>
        </p:nvSpPr>
        <p:spPr/>
        <p:txBody>
          <a:bodyPr>
            <a:normAutofit/>
          </a:bodyPr>
          <a:lstStyle/>
          <a:p>
            <a:r>
              <a:rPr lang="tr-TR" dirty="0" err="1"/>
              <a:t>Blockchain</a:t>
            </a:r>
            <a:r>
              <a:rPr lang="tr-TR" dirty="0"/>
              <a:t> kelimesi, </a:t>
            </a:r>
            <a:r>
              <a:rPr lang="tr-TR" dirty="0" err="1"/>
              <a:t>Satoshi</a:t>
            </a:r>
            <a:r>
              <a:rPr lang="tr-TR" dirty="0"/>
              <a:t> </a:t>
            </a:r>
            <a:r>
              <a:rPr lang="tr-TR" dirty="0" err="1"/>
              <a:t>Nakamoto'nun</a:t>
            </a:r>
            <a:r>
              <a:rPr lang="tr-TR" dirty="0"/>
              <a:t> 2008 yılında yayınlanan “</a:t>
            </a:r>
            <a:r>
              <a:rPr lang="tr-TR" dirty="0" err="1"/>
              <a:t>Bitcoin</a:t>
            </a:r>
            <a:r>
              <a:rPr lang="tr-TR" dirty="0"/>
              <a:t>” başlıklı orijinal makalesinde ortaya çıkmıştır</a:t>
            </a:r>
            <a:r>
              <a:rPr lang="tr-TR" dirty="0" smtClean="0"/>
              <a:t>.</a:t>
            </a:r>
          </a:p>
          <a:p>
            <a:endParaRPr lang="tr-TR" dirty="0"/>
          </a:p>
          <a:p>
            <a:r>
              <a:rPr lang="tr-TR" dirty="0" smtClean="0"/>
              <a:t>Bu </a:t>
            </a:r>
            <a:r>
              <a:rPr lang="tr-TR" dirty="0"/>
              <a:t>makalede </a:t>
            </a:r>
            <a:r>
              <a:rPr lang="tr-TR" dirty="0" err="1"/>
              <a:t>blockchain</a:t>
            </a:r>
            <a:r>
              <a:rPr lang="tr-TR" dirty="0"/>
              <a:t> kelime olarak kullanılmasa da, </a:t>
            </a:r>
            <a:r>
              <a:rPr lang="tr-TR" dirty="0" err="1"/>
              <a:t>kriptografik</a:t>
            </a:r>
            <a:r>
              <a:rPr lang="tr-TR" dirty="0"/>
              <a:t> olarak zincirlenmiş bir dizi veri bloğu olarak kripto para birimlerinin altında yatan teknoloji bileşeni olarak tanımlanmaktadır (</a:t>
            </a:r>
            <a:r>
              <a:rPr lang="tr-TR" dirty="0" err="1"/>
              <a:t>Satoshi</a:t>
            </a:r>
            <a:r>
              <a:rPr lang="tr-TR" dirty="0"/>
              <a:t>, 2008</a:t>
            </a:r>
            <a:r>
              <a:rPr lang="tr-TR" dirty="0" smtClean="0"/>
              <a:t>).</a:t>
            </a:r>
          </a:p>
          <a:p>
            <a:endParaRPr lang="tr-TR" dirty="0"/>
          </a:p>
          <a:p>
            <a:r>
              <a:rPr lang="en-US" sz="1700" dirty="0" err="1"/>
              <a:t>Nakamoto</a:t>
            </a:r>
            <a:r>
              <a:rPr lang="en-US" sz="1700" dirty="0"/>
              <a:t> S</a:t>
            </a:r>
            <a:r>
              <a:rPr lang="en-US" sz="1700" dirty="0" smtClean="0"/>
              <a:t>.,</a:t>
            </a:r>
            <a:r>
              <a:rPr lang="tr-TR" sz="1700" dirty="0" smtClean="0"/>
              <a:t> (2008)</a:t>
            </a:r>
            <a:r>
              <a:rPr lang="en-US" sz="1700" dirty="0" smtClean="0"/>
              <a:t> </a:t>
            </a:r>
            <a:r>
              <a:rPr lang="en-US" sz="1700" dirty="0" err="1"/>
              <a:t>Bitcoin</a:t>
            </a:r>
            <a:r>
              <a:rPr lang="en-US" sz="1700" dirty="0"/>
              <a:t>: A Peer-to-Peer Electronic Cash System, www.bitcoin.org/bitcoin.pdf </a:t>
            </a:r>
            <a:r>
              <a:rPr lang="en-US" sz="1700" dirty="0" err="1"/>
              <a:t>Erişim</a:t>
            </a:r>
            <a:r>
              <a:rPr lang="en-US" sz="1700" dirty="0"/>
              <a:t> </a:t>
            </a:r>
            <a:r>
              <a:rPr lang="en-US" sz="1700" dirty="0" err="1"/>
              <a:t>Tarihi</a:t>
            </a:r>
            <a:r>
              <a:rPr lang="en-US" sz="1700" dirty="0"/>
              <a:t>: 12.04.2021</a:t>
            </a:r>
            <a:endParaRPr lang="tr-TR" sz="1700" dirty="0"/>
          </a:p>
        </p:txBody>
      </p:sp>
    </p:spTree>
    <p:extLst>
      <p:ext uri="{BB962C8B-B14F-4D97-AF65-F5344CB8AC3E}">
        <p14:creationId xmlns:p14="http://schemas.microsoft.com/office/powerpoint/2010/main" val="2870152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HASH ALGORİTMASI</a:t>
            </a:r>
            <a:endParaRPr lang="tr-TR" dirty="0"/>
          </a:p>
        </p:txBody>
      </p:sp>
      <p:sp>
        <p:nvSpPr>
          <p:cNvPr id="3" name="İçerik Yer Tutucusu 2"/>
          <p:cNvSpPr>
            <a:spLocks noGrp="1"/>
          </p:cNvSpPr>
          <p:nvPr>
            <p:ph sz="quarter" idx="1"/>
          </p:nvPr>
        </p:nvSpPr>
        <p:spPr>
          <a:xfrm>
            <a:off x="457200" y="1600200"/>
            <a:ext cx="8147248" cy="4873752"/>
          </a:xfrm>
        </p:spPr>
        <p:txBody>
          <a:bodyPr/>
          <a:lstStyle/>
          <a:p>
            <a:r>
              <a:rPr lang="en-US" dirty="0" err="1" smtClean="0"/>
              <a:t>Blockchain</a:t>
            </a:r>
            <a:r>
              <a:rPr lang="tr-TR" dirty="0" smtClean="0"/>
              <a:t>,</a:t>
            </a:r>
            <a:r>
              <a:rPr lang="en-US" dirty="0" smtClean="0"/>
              <a:t> </a:t>
            </a:r>
            <a:r>
              <a:rPr lang="en-US" dirty="0" err="1" smtClean="0"/>
              <a:t>Merkle</a:t>
            </a:r>
            <a:r>
              <a:rPr lang="en-US" dirty="0" smtClean="0"/>
              <a:t> </a:t>
            </a:r>
            <a:r>
              <a:rPr lang="tr-TR" dirty="0" smtClean="0"/>
              <a:t>Ağacı bazlı</a:t>
            </a:r>
            <a:r>
              <a:rPr lang="en-US" dirty="0" smtClean="0"/>
              <a:t> </a:t>
            </a:r>
            <a:r>
              <a:rPr lang="en-US" b="1" dirty="0">
                <a:solidFill>
                  <a:srgbClr val="FF0000"/>
                </a:solidFill>
              </a:rPr>
              <a:t>SHA-256</a:t>
            </a:r>
            <a:r>
              <a:rPr lang="en-US" dirty="0"/>
              <a:t> </a:t>
            </a:r>
            <a:r>
              <a:rPr lang="tr-TR" dirty="0" err="1" smtClean="0"/>
              <a:t>Kriptografik</a:t>
            </a:r>
            <a:r>
              <a:rPr lang="tr-TR" dirty="0" smtClean="0"/>
              <a:t> </a:t>
            </a:r>
            <a:r>
              <a:rPr lang="tr-TR" dirty="0" err="1" smtClean="0"/>
              <a:t>Hash</a:t>
            </a:r>
            <a:r>
              <a:rPr lang="tr-TR" dirty="0" smtClean="0"/>
              <a:t> Algoritmasını kullanmaktadır. </a:t>
            </a:r>
            <a:endParaRPr lang="en-US" dirty="0"/>
          </a:p>
          <a:p>
            <a:endParaRPr lang="en-US" dirty="0"/>
          </a:p>
          <a:p>
            <a:r>
              <a:rPr lang="tr-TR" dirty="0">
                <a:solidFill>
                  <a:srgbClr val="FF0000"/>
                </a:solidFill>
              </a:rPr>
              <a:t>https://emn178.github.io/online-tools/sha256.html</a:t>
            </a:r>
          </a:p>
          <a:p>
            <a:endParaRPr lang="en-US" dirty="0">
              <a:solidFill>
                <a:srgbClr val="FF0000"/>
              </a:solidFill>
            </a:endParaRPr>
          </a:p>
          <a:p>
            <a:endParaRPr lang="tr-TR" dirty="0" smtClean="0"/>
          </a:p>
          <a:p>
            <a:endParaRPr lang="tr-TR" dirty="0"/>
          </a:p>
        </p:txBody>
      </p:sp>
      <p:pic>
        <p:nvPicPr>
          <p:cNvPr id="4" name="Picture 3"/>
          <p:cNvPicPr>
            <a:picLocks noChangeAspect="1"/>
          </p:cNvPicPr>
          <p:nvPr/>
        </p:nvPicPr>
        <p:blipFill>
          <a:blip r:embed="rId2"/>
          <a:stretch>
            <a:fillRect/>
          </a:stretch>
        </p:blipFill>
        <p:spPr>
          <a:xfrm>
            <a:off x="1551951" y="3429000"/>
            <a:ext cx="6048672" cy="3299275"/>
          </a:xfrm>
          <a:prstGeom prst="rect">
            <a:avLst/>
          </a:prstGeom>
        </p:spPr>
      </p:pic>
    </p:spTree>
    <p:extLst>
      <p:ext uri="{BB962C8B-B14F-4D97-AF65-F5344CB8AC3E}">
        <p14:creationId xmlns:p14="http://schemas.microsoft.com/office/powerpoint/2010/main" val="1066683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490066"/>
          </a:xfrm>
        </p:spPr>
        <p:txBody>
          <a:bodyPr>
            <a:noAutofit/>
          </a:bodyPr>
          <a:lstStyle/>
          <a:p>
            <a:r>
              <a:rPr lang="tr-TR" sz="2800" b="1" dirty="0" smtClean="0"/>
              <a:t>TEK YÖNLÜ HASH</a:t>
            </a:r>
            <a:endParaRPr lang="tr-TR" sz="2800" b="1" dirty="0"/>
          </a:p>
        </p:txBody>
      </p:sp>
      <p:sp>
        <p:nvSpPr>
          <p:cNvPr id="3" name="İçerik Yer Tutucusu 2"/>
          <p:cNvSpPr>
            <a:spLocks noGrp="1"/>
          </p:cNvSpPr>
          <p:nvPr>
            <p:ph sz="quarter" idx="1"/>
          </p:nvPr>
        </p:nvSpPr>
        <p:spPr>
          <a:xfrm>
            <a:off x="467544" y="764704"/>
            <a:ext cx="7467600" cy="4873752"/>
          </a:xfrm>
        </p:spPr>
        <p:txBody>
          <a:bodyPr/>
          <a:lstStyle/>
          <a:p>
            <a:pPr algn="ctr"/>
            <a:r>
              <a:rPr lang="tr-TR" sz="2800" dirty="0" smtClean="0">
                <a:solidFill>
                  <a:srgbClr val="FF0000"/>
                </a:solidFill>
              </a:rPr>
              <a:t>1 NİBBLE = 4 BİT</a:t>
            </a:r>
          </a:p>
          <a:p>
            <a:r>
              <a:rPr lang="tr-TR" dirty="0" smtClean="0"/>
              <a:t>SAYI </a:t>
            </a:r>
            <a:r>
              <a:rPr lang="tr-TR" dirty="0"/>
              <a:t>HARF DEĞİŞİM </a:t>
            </a:r>
            <a:r>
              <a:rPr lang="tr-TR" dirty="0" smtClean="0"/>
              <a:t>ŞİFRELEMESİ:</a:t>
            </a:r>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772816"/>
            <a:ext cx="4896544" cy="493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729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1</a:t>
            </a:r>
            <a:endParaRPr lang="tr-TR" dirty="0"/>
          </a:p>
        </p:txBody>
      </p:sp>
      <p:sp>
        <p:nvSpPr>
          <p:cNvPr id="3" name="İçerik Yer Tutucusu 2"/>
          <p:cNvSpPr>
            <a:spLocks noGrp="1"/>
          </p:cNvSpPr>
          <p:nvPr>
            <p:ph sz="quarter" idx="1"/>
          </p:nvPr>
        </p:nvSpPr>
        <p:spPr/>
        <p:txBody>
          <a:bodyPr/>
          <a:lstStyle/>
          <a:p>
            <a:r>
              <a:rPr lang="tr-TR" dirty="0" smtClean="0"/>
              <a:t>Girdi = «yapay zeka»</a:t>
            </a:r>
          </a:p>
          <a:p>
            <a:r>
              <a:rPr lang="tr-TR" dirty="0" err="1" smtClean="0"/>
              <a:t>Blokzincirinin</a:t>
            </a:r>
            <a:r>
              <a:rPr lang="tr-TR" dirty="0" smtClean="0"/>
              <a:t> </a:t>
            </a:r>
            <a:r>
              <a:rPr lang="tr-TR" dirty="0" err="1" smtClean="0"/>
              <a:t>kriptografik</a:t>
            </a:r>
            <a:r>
              <a:rPr lang="tr-TR" dirty="0" smtClean="0"/>
              <a:t> algoritma yöntemini kullanarak, yukarıdaki girdiden bir çıktı oluşturun. </a:t>
            </a:r>
          </a:p>
          <a:p>
            <a:r>
              <a:rPr lang="tr-TR" dirty="0" smtClean="0"/>
              <a:t>Kurallar:</a:t>
            </a:r>
          </a:p>
          <a:p>
            <a:r>
              <a:rPr lang="tr-TR" dirty="0" smtClean="0"/>
              <a:t>16 bit </a:t>
            </a:r>
            <a:r>
              <a:rPr lang="tr-TR" dirty="0" err="1" smtClean="0"/>
              <a:t>kriptografi</a:t>
            </a:r>
            <a:endParaRPr lang="tr-TR" dirty="0" smtClean="0"/>
          </a:p>
          <a:p>
            <a:r>
              <a:rPr lang="tr-TR" dirty="0" smtClean="0"/>
              <a:t>Türkçe Alfabe </a:t>
            </a:r>
            <a:r>
              <a:rPr lang="tr-TR" dirty="0" err="1" smtClean="0"/>
              <a:t>modu</a:t>
            </a:r>
            <a:r>
              <a:rPr lang="tr-TR" dirty="0" smtClean="0"/>
              <a:t> (</a:t>
            </a:r>
            <a:r>
              <a:rPr lang="tr-TR" dirty="0" err="1" smtClean="0"/>
              <a:t>mod</a:t>
            </a:r>
            <a:r>
              <a:rPr lang="tr-TR" dirty="0" smtClean="0"/>
              <a:t>=29)</a:t>
            </a:r>
          </a:p>
          <a:p>
            <a:r>
              <a:rPr lang="tr-TR" dirty="0" smtClean="0"/>
              <a:t>Son boşluklar: «A» </a:t>
            </a:r>
          </a:p>
          <a:p>
            <a:r>
              <a:rPr lang="tr-TR" dirty="0" smtClean="0"/>
              <a:t>1 tur</a:t>
            </a:r>
          </a:p>
          <a:p>
            <a:r>
              <a:rPr lang="tr-TR" dirty="0" smtClean="0"/>
              <a:t>Ara boşluklar: «yok»  </a:t>
            </a:r>
            <a:endParaRPr lang="tr-TR" dirty="0"/>
          </a:p>
        </p:txBody>
      </p:sp>
    </p:spTree>
    <p:extLst>
      <p:ext uri="{BB962C8B-B14F-4D97-AF65-F5344CB8AC3E}">
        <p14:creationId xmlns:p14="http://schemas.microsoft.com/office/powerpoint/2010/main" val="931938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2</a:t>
            </a:r>
            <a:endParaRPr lang="tr-TR" dirty="0"/>
          </a:p>
        </p:txBody>
      </p:sp>
      <p:sp>
        <p:nvSpPr>
          <p:cNvPr id="3" name="İçerik Yer Tutucusu 2"/>
          <p:cNvSpPr>
            <a:spLocks noGrp="1"/>
          </p:cNvSpPr>
          <p:nvPr>
            <p:ph sz="quarter" idx="1"/>
          </p:nvPr>
        </p:nvSpPr>
        <p:spPr/>
        <p:txBody>
          <a:bodyPr/>
          <a:lstStyle/>
          <a:p>
            <a:r>
              <a:rPr lang="tr-TR" dirty="0" smtClean="0"/>
              <a:t>Girdi = «nesnelerin interneti»</a:t>
            </a:r>
          </a:p>
          <a:p>
            <a:r>
              <a:rPr lang="tr-TR" dirty="0" err="1" smtClean="0"/>
              <a:t>Blokzincirinin</a:t>
            </a:r>
            <a:r>
              <a:rPr lang="tr-TR" dirty="0" smtClean="0"/>
              <a:t> </a:t>
            </a:r>
            <a:r>
              <a:rPr lang="tr-TR" dirty="0" err="1" smtClean="0"/>
              <a:t>kriptografik</a:t>
            </a:r>
            <a:r>
              <a:rPr lang="tr-TR" dirty="0" smtClean="0"/>
              <a:t> algoritma yöntemini kullanarak, yukarıdaki girdiden bir çıktı oluşturun. </a:t>
            </a:r>
          </a:p>
          <a:p>
            <a:r>
              <a:rPr lang="tr-TR" dirty="0" smtClean="0"/>
              <a:t>Kurallar:</a:t>
            </a:r>
          </a:p>
          <a:p>
            <a:r>
              <a:rPr lang="tr-TR" dirty="0" smtClean="0"/>
              <a:t>32 bit </a:t>
            </a:r>
            <a:r>
              <a:rPr lang="tr-TR" dirty="0" err="1" smtClean="0"/>
              <a:t>kriptografi</a:t>
            </a:r>
            <a:endParaRPr lang="tr-TR" dirty="0" smtClean="0"/>
          </a:p>
          <a:p>
            <a:r>
              <a:rPr lang="tr-TR" dirty="0" smtClean="0"/>
              <a:t>Türkçe Alfabe </a:t>
            </a:r>
            <a:r>
              <a:rPr lang="tr-TR" dirty="0" err="1" smtClean="0"/>
              <a:t>modu</a:t>
            </a:r>
            <a:r>
              <a:rPr lang="tr-TR" dirty="0" smtClean="0"/>
              <a:t> (</a:t>
            </a:r>
            <a:r>
              <a:rPr lang="tr-TR" dirty="0" err="1" smtClean="0"/>
              <a:t>mod</a:t>
            </a:r>
            <a:r>
              <a:rPr lang="tr-TR" dirty="0" smtClean="0"/>
              <a:t>=29)</a:t>
            </a:r>
          </a:p>
          <a:p>
            <a:r>
              <a:rPr lang="tr-TR" dirty="0" smtClean="0"/>
              <a:t>Son boşluklar: «C» </a:t>
            </a:r>
          </a:p>
          <a:p>
            <a:r>
              <a:rPr lang="tr-TR" dirty="0" smtClean="0"/>
              <a:t>1 sefer</a:t>
            </a:r>
          </a:p>
          <a:p>
            <a:r>
              <a:rPr lang="tr-TR" dirty="0" smtClean="0"/>
              <a:t>Ara boşluklar: «Z»  </a:t>
            </a:r>
            <a:endParaRPr lang="tr-TR" dirty="0"/>
          </a:p>
        </p:txBody>
      </p:sp>
    </p:spTree>
    <p:extLst>
      <p:ext uri="{BB962C8B-B14F-4D97-AF65-F5344CB8AC3E}">
        <p14:creationId xmlns:p14="http://schemas.microsoft.com/office/powerpoint/2010/main" val="949602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dirty="0" err="1" smtClean="0"/>
              <a:t>notasyonlar</a:t>
            </a:r>
            <a:endParaRPr lang="tr-TR" sz="4400" dirty="0"/>
          </a:p>
        </p:txBody>
      </p:sp>
      <p:sp>
        <p:nvSpPr>
          <p:cNvPr id="3" name="İçerik Yer Tutucusu 2"/>
          <p:cNvSpPr>
            <a:spLocks noGrp="1"/>
          </p:cNvSpPr>
          <p:nvPr>
            <p:ph sz="quarter" idx="1"/>
          </p:nvPr>
        </p:nvSpPr>
        <p:spPr/>
        <p:txBody>
          <a:bodyPr>
            <a:normAutofit/>
          </a:bodyPr>
          <a:lstStyle/>
          <a:p>
            <a:pPr marL="0" indent="0">
              <a:buNone/>
            </a:pPr>
            <a:r>
              <a:rPr lang="tr-TR" dirty="0" smtClean="0">
                <a:solidFill>
                  <a:srgbClr val="7030A0"/>
                </a:solidFill>
              </a:rPr>
              <a:t>1 TUR NOTASYON:</a:t>
            </a:r>
          </a:p>
          <a:p>
            <a:r>
              <a:rPr lang="tr-TR" dirty="0" err="1" smtClean="0"/>
              <a:t>Hash</a:t>
            </a:r>
            <a:r>
              <a:rPr lang="tr-TR" dirty="0" smtClean="0"/>
              <a:t> (x) = y</a:t>
            </a:r>
          </a:p>
          <a:p>
            <a:r>
              <a:rPr lang="tr-TR" dirty="0" err="1" smtClean="0"/>
              <a:t>Hash</a:t>
            </a:r>
            <a:r>
              <a:rPr lang="tr-TR" dirty="0" smtClean="0"/>
              <a:t>= 32 bit, Türkçe alfabe, son: c, ara: z </a:t>
            </a:r>
          </a:p>
          <a:p>
            <a:endParaRPr lang="tr-TR" dirty="0"/>
          </a:p>
          <a:p>
            <a:pPr marL="0" indent="0">
              <a:buNone/>
            </a:pPr>
            <a:r>
              <a:rPr lang="tr-TR" dirty="0" smtClean="0">
                <a:solidFill>
                  <a:srgbClr val="7030A0"/>
                </a:solidFill>
              </a:rPr>
              <a:t>2 TUR NOTASYON:</a:t>
            </a:r>
          </a:p>
          <a:p>
            <a:r>
              <a:rPr lang="tr-TR" dirty="0" smtClean="0"/>
              <a:t>Hash</a:t>
            </a:r>
            <a:r>
              <a:rPr lang="tr-TR" baseline="-25000" dirty="0" smtClean="0"/>
              <a:t>1</a:t>
            </a:r>
            <a:r>
              <a:rPr lang="tr-TR" dirty="0" smtClean="0"/>
              <a:t> (x) = y</a:t>
            </a:r>
          </a:p>
          <a:p>
            <a:r>
              <a:rPr lang="tr-TR" dirty="0" smtClean="0"/>
              <a:t>Hash</a:t>
            </a:r>
            <a:r>
              <a:rPr lang="tr-TR" baseline="-25000" dirty="0" smtClean="0"/>
              <a:t>2</a:t>
            </a:r>
            <a:r>
              <a:rPr lang="tr-TR" dirty="0" smtClean="0"/>
              <a:t> (y) = z</a:t>
            </a:r>
          </a:p>
          <a:p>
            <a:endParaRPr lang="tr-TR" dirty="0"/>
          </a:p>
          <a:p>
            <a:r>
              <a:rPr lang="tr-TR" dirty="0"/>
              <a:t>Hash</a:t>
            </a:r>
            <a:r>
              <a:rPr lang="tr-TR" baseline="-25000" dirty="0"/>
              <a:t>1 </a:t>
            </a:r>
            <a:r>
              <a:rPr lang="tr-TR" dirty="0" smtClean="0"/>
              <a:t>= 32 bit, Türkçe alfabe, son: d, ara: p</a:t>
            </a:r>
          </a:p>
          <a:p>
            <a:r>
              <a:rPr lang="tr-TR" dirty="0" smtClean="0"/>
              <a:t>Hash</a:t>
            </a:r>
            <a:r>
              <a:rPr lang="tr-TR" baseline="-25000" dirty="0" smtClean="0"/>
              <a:t>2 </a:t>
            </a:r>
            <a:r>
              <a:rPr lang="tr-TR" dirty="0" smtClean="0"/>
              <a:t>= 16 bit, Türkçe alfabe, son: e, ara: f</a:t>
            </a:r>
          </a:p>
          <a:p>
            <a:endParaRPr lang="tr-TR" dirty="0"/>
          </a:p>
        </p:txBody>
      </p:sp>
    </p:spTree>
    <p:extLst>
      <p:ext uri="{BB962C8B-B14F-4D97-AF65-F5344CB8AC3E}">
        <p14:creationId xmlns:p14="http://schemas.microsoft.com/office/powerpoint/2010/main" val="2200621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3</a:t>
            </a:r>
            <a:endParaRPr lang="tr-TR" dirty="0"/>
          </a:p>
        </p:txBody>
      </p:sp>
      <p:sp>
        <p:nvSpPr>
          <p:cNvPr id="3" name="İçerik Yer Tutucusu 2"/>
          <p:cNvSpPr>
            <a:spLocks noGrp="1"/>
          </p:cNvSpPr>
          <p:nvPr>
            <p:ph sz="quarter" idx="1"/>
          </p:nvPr>
        </p:nvSpPr>
        <p:spPr/>
        <p:txBody>
          <a:bodyPr/>
          <a:lstStyle/>
          <a:p>
            <a:r>
              <a:rPr lang="tr-TR" dirty="0" err="1" smtClean="0"/>
              <a:t>Hash</a:t>
            </a:r>
            <a:r>
              <a:rPr lang="tr-TR" dirty="0" smtClean="0"/>
              <a:t> (x) = y</a:t>
            </a:r>
          </a:p>
          <a:p>
            <a:r>
              <a:rPr lang="tr-TR" dirty="0" err="1" smtClean="0"/>
              <a:t>Hash</a:t>
            </a:r>
            <a:r>
              <a:rPr lang="tr-TR" dirty="0"/>
              <a:t>:</a:t>
            </a:r>
            <a:r>
              <a:rPr lang="tr-TR" dirty="0" smtClean="0"/>
              <a:t> 32 </a:t>
            </a:r>
            <a:r>
              <a:rPr lang="tr-TR" dirty="0"/>
              <a:t>bit, Türkçe alfabe, son: </a:t>
            </a:r>
            <a:r>
              <a:rPr lang="tr-TR" dirty="0" smtClean="0"/>
              <a:t>e, </a:t>
            </a:r>
            <a:r>
              <a:rPr lang="tr-TR" dirty="0"/>
              <a:t>ara: </a:t>
            </a:r>
            <a:r>
              <a:rPr lang="tr-TR" dirty="0" smtClean="0"/>
              <a:t>ğ</a:t>
            </a:r>
          </a:p>
          <a:p>
            <a:endParaRPr lang="tr-TR" dirty="0"/>
          </a:p>
          <a:p>
            <a:r>
              <a:rPr lang="tr-TR" dirty="0" smtClean="0"/>
              <a:t>X= «</a:t>
            </a:r>
            <a:r>
              <a:rPr lang="tr-TR" dirty="0" err="1" smtClean="0"/>
              <a:t>antropomorfik</a:t>
            </a:r>
            <a:r>
              <a:rPr lang="tr-TR" dirty="0" smtClean="0"/>
              <a:t> robot»</a:t>
            </a:r>
          </a:p>
          <a:p>
            <a:r>
              <a:rPr lang="tr-TR" dirty="0" smtClean="0"/>
              <a:t>Y=? </a:t>
            </a:r>
            <a:endParaRPr lang="tr-TR" dirty="0"/>
          </a:p>
          <a:p>
            <a:endParaRPr lang="tr-TR" dirty="0"/>
          </a:p>
        </p:txBody>
      </p:sp>
    </p:spTree>
    <p:extLst>
      <p:ext uri="{BB962C8B-B14F-4D97-AF65-F5344CB8AC3E}">
        <p14:creationId xmlns:p14="http://schemas.microsoft.com/office/powerpoint/2010/main" val="2097700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4</a:t>
            </a:r>
            <a:endParaRPr lang="tr-TR" dirty="0"/>
          </a:p>
        </p:txBody>
      </p:sp>
      <p:sp>
        <p:nvSpPr>
          <p:cNvPr id="3" name="İçerik Yer Tutucusu 2"/>
          <p:cNvSpPr>
            <a:spLocks noGrp="1"/>
          </p:cNvSpPr>
          <p:nvPr>
            <p:ph sz="quarter" idx="1"/>
          </p:nvPr>
        </p:nvSpPr>
        <p:spPr/>
        <p:txBody>
          <a:bodyPr>
            <a:normAutofit/>
          </a:bodyPr>
          <a:lstStyle/>
          <a:p>
            <a:r>
              <a:rPr lang="tr-TR" dirty="0" smtClean="0"/>
              <a:t>Hash</a:t>
            </a:r>
            <a:r>
              <a:rPr lang="tr-TR" baseline="-25000" dirty="0" smtClean="0"/>
              <a:t>1</a:t>
            </a:r>
            <a:r>
              <a:rPr lang="tr-TR" dirty="0" smtClean="0"/>
              <a:t> (x) = y</a:t>
            </a:r>
          </a:p>
          <a:p>
            <a:r>
              <a:rPr lang="tr-TR" dirty="0"/>
              <a:t>Hash</a:t>
            </a:r>
            <a:r>
              <a:rPr lang="tr-TR" baseline="-25000" dirty="0"/>
              <a:t>1 </a:t>
            </a:r>
            <a:r>
              <a:rPr lang="tr-TR" dirty="0" smtClean="0"/>
              <a:t>: 32 </a:t>
            </a:r>
            <a:r>
              <a:rPr lang="tr-TR" dirty="0"/>
              <a:t>bit, Türkçe alfabe, son: </a:t>
            </a:r>
            <a:r>
              <a:rPr lang="tr-TR" dirty="0" smtClean="0"/>
              <a:t>e, </a:t>
            </a:r>
            <a:r>
              <a:rPr lang="tr-TR" dirty="0"/>
              <a:t>ara: </a:t>
            </a:r>
            <a:r>
              <a:rPr lang="tr-TR" dirty="0" smtClean="0"/>
              <a:t>ğ</a:t>
            </a:r>
          </a:p>
          <a:p>
            <a:r>
              <a:rPr lang="tr-TR" dirty="0" smtClean="0"/>
              <a:t>Hash</a:t>
            </a:r>
            <a:r>
              <a:rPr lang="tr-TR" baseline="-25000" dirty="0" smtClean="0"/>
              <a:t>2</a:t>
            </a:r>
            <a:r>
              <a:rPr lang="tr-TR" dirty="0" smtClean="0"/>
              <a:t> (y) </a:t>
            </a:r>
            <a:r>
              <a:rPr lang="tr-TR" dirty="0"/>
              <a:t>= </a:t>
            </a:r>
            <a:r>
              <a:rPr lang="tr-TR" dirty="0" smtClean="0"/>
              <a:t>z</a:t>
            </a:r>
          </a:p>
          <a:p>
            <a:r>
              <a:rPr lang="tr-TR" dirty="0" smtClean="0"/>
              <a:t>Hash</a:t>
            </a:r>
            <a:r>
              <a:rPr lang="tr-TR" baseline="-25000" dirty="0" smtClean="0"/>
              <a:t>2 </a:t>
            </a:r>
            <a:r>
              <a:rPr lang="tr-TR" dirty="0"/>
              <a:t>: </a:t>
            </a:r>
            <a:r>
              <a:rPr lang="tr-TR" dirty="0" smtClean="0"/>
              <a:t>16 </a:t>
            </a:r>
            <a:r>
              <a:rPr lang="tr-TR" dirty="0"/>
              <a:t>bit, Türkçe alfabe, son: e, ara: ğ</a:t>
            </a:r>
          </a:p>
          <a:p>
            <a:endParaRPr lang="tr-TR" dirty="0" smtClean="0"/>
          </a:p>
          <a:p>
            <a:r>
              <a:rPr lang="tr-TR" dirty="0"/>
              <a:t>x</a:t>
            </a:r>
            <a:r>
              <a:rPr lang="tr-TR" dirty="0" smtClean="0"/>
              <a:t>= «</a:t>
            </a:r>
            <a:r>
              <a:rPr lang="tr-TR" dirty="0" err="1"/>
              <a:t>cahit</a:t>
            </a:r>
            <a:r>
              <a:rPr lang="tr-TR" dirty="0"/>
              <a:t> </a:t>
            </a:r>
            <a:r>
              <a:rPr lang="tr-TR" dirty="0" err="1"/>
              <a:t>arf</a:t>
            </a:r>
            <a:r>
              <a:rPr lang="tr-TR" dirty="0"/>
              <a:t> </a:t>
            </a:r>
            <a:r>
              <a:rPr lang="tr-TR" dirty="0" err="1"/>
              <a:t>erzurum</a:t>
            </a:r>
            <a:r>
              <a:rPr lang="tr-TR" dirty="0"/>
              <a:t> konferansı</a:t>
            </a:r>
            <a:r>
              <a:rPr lang="tr-TR" dirty="0" smtClean="0"/>
              <a:t>»</a:t>
            </a:r>
          </a:p>
          <a:p>
            <a:r>
              <a:rPr lang="tr-TR" dirty="0" smtClean="0"/>
              <a:t>z=? </a:t>
            </a:r>
            <a:endParaRPr lang="tr-TR" dirty="0"/>
          </a:p>
          <a:p>
            <a:endParaRPr lang="tr-TR" dirty="0"/>
          </a:p>
        </p:txBody>
      </p:sp>
    </p:spTree>
    <p:extLst>
      <p:ext uri="{BB962C8B-B14F-4D97-AF65-F5344CB8AC3E}">
        <p14:creationId xmlns:p14="http://schemas.microsoft.com/office/powerpoint/2010/main" val="3476876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5</a:t>
            </a:r>
            <a:endParaRPr lang="tr-TR" dirty="0"/>
          </a:p>
        </p:txBody>
      </p:sp>
      <p:sp>
        <p:nvSpPr>
          <p:cNvPr id="3" name="İçerik Yer Tutucusu 2"/>
          <p:cNvSpPr>
            <a:spLocks noGrp="1"/>
          </p:cNvSpPr>
          <p:nvPr>
            <p:ph sz="quarter" idx="1"/>
          </p:nvPr>
        </p:nvSpPr>
        <p:spPr/>
        <p:txBody>
          <a:bodyPr>
            <a:normAutofit/>
          </a:bodyPr>
          <a:lstStyle/>
          <a:p>
            <a:r>
              <a:rPr lang="tr-TR" dirty="0" smtClean="0"/>
              <a:t>Hash</a:t>
            </a:r>
            <a:r>
              <a:rPr lang="tr-TR" baseline="-25000" dirty="0" smtClean="0"/>
              <a:t>1</a:t>
            </a:r>
            <a:r>
              <a:rPr lang="tr-TR" dirty="0" smtClean="0"/>
              <a:t> (x) = y</a:t>
            </a:r>
          </a:p>
          <a:p>
            <a:r>
              <a:rPr lang="tr-TR" dirty="0"/>
              <a:t>Hash</a:t>
            </a:r>
            <a:r>
              <a:rPr lang="tr-TR" baseline="-25000" dirty="0"/>
              <a:t>1 </a:t>
            </a:r>
            <a:r>
              <a:rPr lang="tr-TR" dirty="0" smtClean="0"/>
              <a:t>: 156 </a:t>
            </a:r>
            <a:r>
              <a:rPr lang="tr-TR" dirty="0"/>
              <a:t>bit, Türkçe alfabe, son: </a:t>
            </a:r>
            <a:r>
              <a:rPr lang="tr-TR" dirty="0" smtClean="0"/>
              <a:t>e, </a:t>
            </a:r>
            <a:r>
              <a:rPr lang="tr-TR" dirty="0"/>
              <a:t>ara: </a:t>
            </a:r>
            <a:r>
              <a:rPr lang="tr-TR" dirty="0" smtClean="0"/>
              <a:t>yok</a:t>
            </a:r>
          </a:p>
          <a:p>
            <a:r>
              <a:rPr lang="tr-TR" dirty="0" smtClean="0"/>
              <a:t>Hash</a:t>
            </a:r>
            <a:r>
              <a:rPr lang="tr-TR" baseline="-25000" dirty="0" smtClean="0"/>
              <a:t>2</a:t>
            </a:r>
            <a:r>
              <a:rPr lang="tr-TR" dirty="0" smtClean="0"/>
              <a:t> (y) </a:t>
            </a:r>
            <a:r>
              <a:rPr lang="tr-TR" dirty="0"/>
              <a:t>= </a:t>
            </a:r>
            <a:r>
              <a:rPr lang="tr-TR" dirty="0" smtClean="0"/>
              <a:t>z</a:t>
            </a:r>
          </a:p>
          <a:p>
            <a:r>
              <a:rPr lang="tr-TR" dirty="0" smtClean="0"/>
              <a:t>Hash</a:t>
            </a:r>
            <a:r>
              <a:rPr lang="tr-TR" baseline="-25000" dirty="0" smtClean="0"/>
              <a:t>2 </a:t>
            </a:r>
            <a:r>
              <a:rPr lang="tr-TR" dirty="0"/>
              <a:t>: </a:t>
            </a:r>
            <a:r>
              <a:rPr lang="tr-TR" dirty="0" smtClean="0"/>
              <a:t>160 </a:t>
            </a:r>
            <a:r>
              <a:rPr lang="tr-TR" dirty="0"/>
              <a:t>bit, Türkçe alfabe, son: </a:t>
            </a:r>
            <a:r>
              <a:rPr lang="tr-TR" dirty="0" smtClean="0"/>
              <a:t>a, </a:t>
            </a:r>
            <a:r>
              <a:rPr lang="tr-TR" dirty="0"/>
              <a:t>ara: </a:t>
            </a:r>
            <a:r>
              <a:rPr lang="tr-TR" dirty="0" smtClean="0"/>
              <a:t>f</a:t>
            </a:r>
            <a:endParaRPr lang="tr-TR" dirty="0"/>
          </a:p>
          <a:p>
            <a:endParaRPr lang="tr-TR" dirty="0" smtClean="0"/>
          </a:p>
          <a:p>
            <a:r>
              <a:rPr lang="tr-TR" dirty="0"/>
              <a:t>x</a:t>
            </a:r>
            <a:r>
              <a:rPr lang="tr-TR" dirty="0" smtClean="0"/>
              <a:t>= «</a:t>
            </a:r>
            <a:r>
              <a:rPr lang="tr-TR" dirty="0"/>
              <a:t> başlar ay </a:t>
            </a:r>
            <a:r>
              <a:rPr lang="tr-TR" dirty="0" smtClean="0"/>
              <a:t>doğarken saltanatı</a:t>
            </a:r>
            <a:r>
              <a:rPr lang="tr-TR" dirty="0"/>
              <a:t> </a:t>
            </a:r>
            <a:r>
              <a:rPr lang="tr-TR" dirty="0" smtClean="0"/>
              <a:t>sultanı</a:t>
            </a:r>
            <a:r>
              <a:rPr lang="tr-TR" dirty="0"/>
              <a:t> </a:t>
            </a:r>
            <a:r>
              <a:rPr lang="tr-TR" dirty="0" smtClean="0"/>
              <a:t>yegahın»</a:t>
            </a:r>
          </a:p>
          <a:p>
            <a:r>
              <a:rPr lang="tr-TR" dirty="0" smtClean="0"/>
              <a:t>z=? </a:t>
            </a:r>
            <a:endParaRPr lang="tr-TR" dirty="0"/>
          </a:p>
          <a:p>
            <a:endParaRPr lang="tr-TR" dirty="0"/>
          </a:p>
        </p:txBody>
      </p:sp>
    </p:spTree>
    <p:extLst>
      <p:ext uri="{BB962C8B-B14F-4D97-AF65-F5344CB8AC3E}">
        <p14:creationId xmlns:p14="http://schemas.microsoft.com/office/powerpoint/2010/main" val="1237198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MERKLE AĞACI ÖRNEĞİ</a:t>
            </a:r>
            <a:endParaRPr lang="tr-TR" dirty="0"/>
          </a:p>
        </p:txBody>
      </p:sp>
      <p:sp>
        <p:nvSpPr>
          <p:cNvPr id="3" name="İçerik Yer Tutucusu 2"/>
          <p:cNvSpPr>
            <a:spLocks noGrp="1"/>
          </p:cNvSpPr>
          <p:nvPr>
            <p:ph sz="quarter" idx="1"/>
          </p:nvPr>
        </p:nvSpPr>
        <p:spPr/>
        <p:txBody>
          <a:bodyPr/>
          <a:lstStyle/>
          <a:p>
            <a:pPr marL="0" indent="0">
              <a:buNone/>
            </a:pPr>
            <a:r>
              <a:rPr lang="tr-TR" b="1" dirty="0" err="1" smtClean="0"/>
              <a:t>Hash</a:t>
            </a:r>
            <a:r>
              <a:rPr lang="tr-TR" b="1" dirty="0"/>
              <a:t>: </a:t>
            </a:r>
            <a:r>
              <a:rPr lang="tr-TR" b="1" dirty="0" smtClean="0"/>
              <a:t>16</a:t>
            </a:r>
            <a:r>
              <a:rPr lang="tr-TR" dirty="0" smtClean="0"/>
              <a:t> </a:t>
            </a:r>
            <a:r>
              <a:rPr lang="tr-TR" dirty="0"/>
              <a:t>bit, Türkçe alfabe, son: e, ara: </a:t>
            </a:r>
            <a:r>
              <a:rPr lang="tr-TR" dirty="0" smtClean="0"/>
              <a:t>h</a:t>
            </a:r>
          </a:p>
          <a:p>
            <a:pPr marL="0" indent="0">
              <a:buNone/>
            </a:pPr>
            <a:endParaRPr lang="tr-TR" dirty="0"/>
          </a:p>
          <a:p>
            <a:pPr marL="0" indent="0">
              <a:buNone/>
            </a:pPr>
            <a:r>
              <a:rPr lang="tr-TR" dirty="0" smtClean="0"/>
              <a:t>A: Ahmet</a:t>
            </a:r>
          </a:p>
          <a:p>
            <a:pPr marL="0" indent="0">
              <a:buNone/>
            </a:pPr>
            <a:r>
              <a:rPr lang="tr-TR" dirty="0" smtClean="0"/>
              <a:t>B: Hasan</a:t>
            </a:r>
          </a:p>
          <a:p>
            <a:pPr marL="0" indent="0">
              <a:buNone/>
            </a:pPr>
            <a:r>
              <a:rPr lang="tr-TR" dirty="0" smtClean="0"/>
              <a:t>C: Aydan</a:t>
            </a:r>
          </a:p>
          <a:p>
            <a:pPr marL="0" indent="0">
              <a:buNone/>
            </a:pPr>
            <a:r>
              <a:rPr lang="tr-TR" dirty="0" smtClean="0"/>
              <a:t>D: Gülru</a:t>
            </a:r>
            <a:endParaRPr lang="tr-TR" dirty="0"/>
          </a:p>
          <a:p>
            <a:pPr marL="0" indent="0">
              <a:buNone/>
            </a:pPr>
            <a:r>
              <a:rPr lang="tr-TR" dirty="0" smtClean="0"/>
              <a:t> </a:t>
            </a:r>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352" y="2272352"/>
            <a:ext cx="6741544" cy="331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5939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BLOK ZİNCİRİNDEKİ BLOKLAR VE ZAMAN DAMGASI</a:t>
            </a:r>
            <a:endParaRPr lang="tr-T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61606"/>
            <a:ext cx="9144001" cy="293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271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r>
              <a:rPr lang="tr-TR" dirty="0" smtClean="0"/>
              <a:t>Bir </a:t>
            </a:r>
            <a:r>
              <a:rPr lang="tr-TR" dirty="0"/>
              <a:t>tür veri depolama </a:t>
            </a:r>
            <a:endParaRPr lang="tr-TR" dirty="0" smtClean="0"/>
          </a:p>
          <a:p>
            <a:r>
              <a:rPr lang="tr-TR" dirty="0" smtClean="0"/>
              <a:t>Muhasebe </a:t>
            </a:r>
            <a:r>
              <a:rPr lang="tr-TR" dirty="0"/>
              <a:t>tabanlı uygulama </a:t>
            </a:r>
            <a:endParaRPr lang="tr-TR" dirty="0" smtClean="0"/>
          </a:p>
          <a:p>
            <a:r>
              <a:rPr lang="tr-TR" dirty="0" smtClean="0"/>
              <a:t>Yevmiye Defteri </a:t>
            </a:r>
            <a:r>
              <a:rPr lang="tr-TR" dirty="0"/>
              <a:t>kullanımı </a:t>
            </a:r>
            <a:r>
              <a:rPr lang="tr-TR" dirty="0" smtClean="0"/>
              <a:t>vardır. </a:t>
            </a:r>
          </a:p>
          <a:p>
            <a:endParaRPr lang="tr-TR" dirty="0" smtClean="0"/>
          </a:p>
          <a:p>
            <a:endParaRPr lang="tr-TR" dirty="0" smtClean="0"/>
          </a:p>
          <a:p>
            <a:endParaRPr lang="tr-TR" dirty="0"/>
          </a:p>
          <a:p>
            <a:endParaRPr lang="tr-TR" dirty="0" smtClean="0"/>
          </a:p>
          <a:p>
            <a:r>
              <a:rPr lang="tr-TR" dirty="0" smtClean="0"/>
              <a:t>Defter </a:t>
            </a:r>
            <a:r>
              <a:rPr lang="tr-TR" dirty="0"/>
              <a:t>kaybolursa bu bir güvenlik sorunudur çünkü: Tüm verileri kaybedebilirsiniz İçeride dolandırıcılık olabilir</a:t>
            </a:r>
          </a:p>
          <a:p>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2924944"/>
            <a:ext cx="3246965" cy="1663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98745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a:bodyPr>
          <a:lstStyle/>
          <a:p>
            <a:r>
              <a:rPr lang="tr-TR" b="1" dirty="0"/>
              <a:t>Özel Anahtar (</a:t>
            </a:r>
            <a:r>
              <a:rPr lang="tr-TR" b="1" dirty="0" err="1"/>
              <a:t>Private</a:t>
            </a:r>
            <a:r>
              <a:rPr lang="tr-TR" b="1" dirty="0"/>
              <a:t> </a:t>
            </a:r>
            <a:r>
              <a:rPr lang="tr-TR" b="1" dirty="0" err="1"/>
              <a:t>Key</a:t>
            </a:r>
            <a:r>
              <a:rPr lang="tr-TR" b="1" dirty="0"/>
              <a:t>):</a:t>
            </a:r>
            <a:r>
              <a:rPr lang="tr-TR" dirty="0"/>
              <a:t> Bu anahtar, bir kullanıcının dijital varlıklarını kontrol etmek ve işlem yapmak için kullanılan gizli bir sayıdır. Özel anahtar, kullanıcıya aittir ve sadece sahibi tarafından bilinmelidir. Bu anahtar, dijital imzaların oluşturulması ve kullanıcının blok zinciri üzerindeki varlıklarını kontrol etmesi için gereklidir.</a:t>
            </a:r>
          </a:p>
          <a:p>
            <a:endParaRPr lang="tr-TR" dirty="0"/>
          </a:p>
        </p:txBody>
      </p:sp>
    </p:spTree>
    <p:extLst>
      <p:ext uri="{BB962C8B-B14F-4D97-AF65-F5344CB8AC3E}">
        <p14:creationId xmlns:p14="http://schemas.microsoft.com/office/powerpoint/2010/main" val="1459692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r>
              <a:rPr lang="tr-TR" b="1" dirty="0"/>
              <a:t>Genel Anahtar (</a:t>
            </a:r>
            <a:r>
              <a:rPr lang="tr-TR" b="1" dirty="0" err="1"/>
              <a:t>Public</a:t>
            </a:r>
            <a:r>
              <a:rPr lang="tr-TR" b="1" dirty="0"/>
              <a:t> </a:t>
            </a:r>
            <a:r>
              <a:rPr lang="tr-TR" b="1" dirty="0" err="1"/>
              <a:t>Key</a:t>
            </a:r>
            <a:r>
              <a:rPr lang="tr-TR" b="1" dirty="0"/>
              <a:t>):</a:t>
            </a:r>
            <a:r>
              <a:rPr lang="tr-TR" dirty="0"/>
              <a:t> Bu anahtar, özel anahtardan türetilen bir matematiksel eşleştirilmiş bir anahtardır. Genel anahtar, blok zinciri üzerindeki varlıkların başka bir kullanıcıya transfer edilmesi veya bir işlemi doğrulamak için kullanılır. Genel anahtar, herkes tarafından bilinebilir ve diğer kullanıcılar tarafından kullanılabilir. Ancak, genel anahtardan özel anahtara dönüş yapmak matematiksel olarak zor olduğu için, genel anahtar sahibinin özel anahtarına erişim sağlamadan varlıkları kontrol etmek mümkün değildir.</a:t>
            </a:r>
          </a:p>
          <a:p>
            <a:endParaRPr lang="tr-TR" dirty="0"/>
          </a:p>
        </p:txBody>
      </p:sp>
    </p:spTree>
    <p:extLst>
      <p:ext uri="{BB962C8B-B14F-4D97-AF65-F5344CB8AC3E}">
        <p14:creationId xmlns:p14="http://schemas.microsoft.com/office/powerpoint/2010/main" val="2415826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quarter" idx="1"/>
          </p:nvPr>
        </p:nvSpPr>
        <p:spPr/>
        <p:txBody>
          <a:bodyPr/>
          <a:lstStyle/>
          <a:p>
            <a:r>
              <a:rPr lang="tr-TR" dirty="0" err="1"/>
              <a:t>Coin</a:t>
            </a:r>
            <a:r>
              <a:rPr lang="tr-TR" dirty="0"/>
              <a:t>: </a:t>
            </a:r>
            <a:r>
              <a:rPr lang="tr-TR" dirty="0" err="1"/>
              <a:t>Blockchain</a:t>
            </a:r>
            <a:r>
              <a:rPr lang="tr-TR" dirty="0"/>
              <a:t> para birimidir</a:t>
            </a:r>
          </a:p>
          <a:p>
            <a:r>
              <a:rPr lang="tr-TR" dirty="0" err="1"/>
              <a:t>Token</a:t>
            </a:r>
            <a:r>
              <a:rPr lang="tr-TR" dirty="0"/>
              <a:t>: </a:t>
            </a:r>
            <a:r>
              <a:rPr lang="tr-TR" dirty="0" err="1"/>
              <a:t>Blockchain</a:t>
            </a:r>
            <a:r>
              <a:rPr lang="tr-TR" dirty="0"/>
              <a:t> üzerindeki projedir</a:t>
            </a:r>
          </a:p>
          <a:p>
            <a:r>
              <a:rPr lang="tr-TR" dirty="0"/>
              <a:t>Örneğin: </a:t>
            </a:r>
            <a:r>
              <a:rPr lang="tr-TR" dirty="0" err="1"/>
              <a:t>Bitcoin</a:t>
            </a:r>
            <a:r>
              <a:rPr lang="tr-TR" dirty="0"/>
              <a:t> bir paradır, kendi blok zinciri vardır</a:t>
            </a:r>
          </a:p>
          <a:p>
            <a:r>
              <a:rPr lang="tr-TR" dirty="0" err="1"/>
              <a:t>Ethereum</a:t>
            </a:r>
            <a:r>
              <a:rPr lang="tr-TR" dirty="0"/>
              <a:t> (ETH) bir madeni paradır, aynı zamanda </a:t>
            </a:r>
            <a:r>
              <a:rPr lang="tr-TR" dirty="0" err="1"/>
              <a:t>blockchain'i</a:t>
            </a:r>
            <a:r>
              <a:rPr lang="tr-TR" dirty="0"/>
              <a:t> de vardır</a:t>
            </a:r>
          </a:p>
          <a:p>
            <a:r>
              <a:rPr lang="tr-TR" dirty="0"/>
              <a:t>Akıllı sözleşmeler çoğunlukla </a:t>
            </a:r>
            <a:r>
              <a:rPr lang="tr-TR" dirty="0" err="1"/>
              <a:t>Ethereum</a:t>
            </a:r>
            <a:r>
              <a:rPr lang="tr-TR" dirty="0"/>
              <a:t> </a:t>
            </a:r>
            <a:r>
              <a:rPr lang="tr-TR" dirty="0" err="1"/>
              <a:t>Blockchain'i</a:t>
            </a:r>
            <a:r>
              <a:rPr lang="tr-TR" dirty="0"/>
              <a:t> tercih ediyor.</a:t>
            </a:r>
          </a:p>
          <a:p>
            <a:r>
              <a:rPr lang="tr-TR" dirty="0"/>
              <a:t>Buna ERC-20 </a:t>
            </a:r>
            <a:r>
              <a:rPr lang="tr-TR" dirty="0" err="1"/>
              <a:t>Tokenları</a:t>
            </a:r>
            <a:r>
              <a:rPr lang="tr-TR" dirty="0"/>
              <a:t> denir</a:t>
            </a:r>
          </a:p>
        </p:txBody>
      </p:sp>
    </p:spTree>
    <p:extLst>
      <p:ext uri="{BB962C8B-B14F-4D97-AF65-F5344CB8AC3E}">
        <p14:creationId xmlns:p14="http://schemas.microsoft.com/office/powerpoint/2010/main" val="1910887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TOKEN NASIL OLUŞUR?</a:t>
            </a:r>
            <a:endParaRPr lang="tr-TR" dirty="0"/>
          </a:p>
        </p:txBody>
      </p:sp>
      <p:sp>
        <p:nvSpPr>
          <p:cNvPr id="3" name="İçerik Yer Tutucusu 2"/>
          <p:cNvSpPr>
            <a:spLocks noGrp="1"/>
          </p:cNvSpPr>
          <p:nvPr>
            <p:ph sz="quarter" idx="1"/>
          </p:nvPr>
        </p:nvSpPr>
        <p:spPr/>
        <p:txBody>
          <a:bodyPr>
            <a:normAutofit fontScale="92500"/>
          </a:bodyPr>
          <a:lstStyle/>
          <a:p>
            <a:r>
              <a:rPr lang="tr-TR" b="1" dirty="0"/>
              <a:t>Blok Zinciri </a:t>
            </a:r>
            <a:r>
              <a:rPr lang="tr-TR" b="1" dirty="0" smtClean="0"/>
              <a:t>Seçimi</a:t>
            </a:r>
            <a:r>
              <a:rPr lang="tr-TR" dirty="0" smtClean="0"/>
              <a:t> </a:t>
            </a:r>
          </a:p>
          <a:p>
            <a:r>
              <a:rPr lang="tr-TR" b="1" dirty="0"/>
              <a:t>Akıllı Kontrat Geliştirme</a:t>
            </a:r>
            <a:r>
              <a:rPr lang="tr-TR" b="1" dirty="0" smtClean="0"/>
              <a:t>: </a:t>
            </a:r>
            <a:r>
              <a:rPr lang="tr-TR" dirty="0" smtClean="0"/>
              <a:t>Yazılması gerekir. </a:t>
            </a:r>
            <a:r>
              <a:rPr lang="tr-TR" dirty="0"/>
              <a:t>Akıllı kontratlar, belirli kurallar ve koşullar altında çalışan kod parçalarıdır. </a:t>
            </a:r>
            <a:endParaRPr lang="tr-TR" b="1" dirty="0" smtClean="0"/>
          </a:p>
          <a:p>
            <a:r>
              <a:rPr lang="tr-TR" b="1" dirty="0" err="1"/>
              <a:t>Token</a:t>
            </a:r>
            <a:r>
              <a:rPr lang="tr-TR" b="1" dirty="0"/>
              <a:t> Özelliklerini </a:t>
            </a:r>
            <a:r>
              <a:rPr lang="tr-TR" b="1" dirty="0" err="1" smtClean="0"/>
              <a:t>Belirleme:</a:t>
            </a:r>
            <a:r>
              <a:rPr lang="tr-TR" dirty="0" err="1"/>
              <a:t>token'ınızın</a:t>
            </a:r>
            <a:r>
              <a:rPr lang="tr-TR" dirty="0"/>
              <a:t> adı, sembolü, toplam arzı, bölünebilirliği (kaç ondalık basamağa kadar bölünebilir) gibi özellikler</a:t>
            </a:r>
            <a:endParaRPr lang="tr-TR" b="1" dirty="0" smtClean="0"/>
          </a:p>
          <a:p>
            <a:r>
              <a:rPr lang="tr-TR" b="1" dirty="0"/>
              <a:t>Akıllı Kontratı Yayınlama:</a:t>
            </a:r>
            <a:r>
              <a:rPr lang="tr-TR" dirty="0"/>
              <a:t> blok zincirine yayınlamadan önce dikkatlice incelemelisiniz</a:t>
            </a:r>
            <a:endParaRPr lang="tr-TR" dirty="0" smtClean="0"/>
          </a:p>
          <a:p>
            <a:r>
              <a:rPr lang="tr-TR" b="1" dirty="0"/>
              <a:t>ICO veya Dağıtım Mekanizması </a:t>
            </a:r>
            <a:r>
              <a:rPr lang="tr-TR" b="1" dirty="0" smtClean="0"/>
              <a:t>Belirleme: </a:t>
            </a:r>
            <a:r>
              <a:rPr lang="tr-TR" dirty="0" smtClean="0"/>
              <a:t>Finansman modeli belirleme</a:t>
            </a:r>
          </a:p>
          <a:p>
            <a:r>
              <a:rPr lang="tr-TR" b="1" dirty="0" err="1"/>
              <a:t>Token'ı</a:t>
            </a:r>
            <a:r>
              <a:rPr lang="tr-TR" b="1" dirty="0"/>
              <a:t> Takip Etme:</a:t>
            </a:r>
            <a:r>
              <a:rPr lang="tr-TR" dirty="0"/>
              <a:t> transferleri ve sahiplik </a:t>
            </a:r>
            <a:r>
              <a:rPr lang="tr-TR" dirty="0" smtClean="0"/>
              <a:t>değişikliklerinin takibi </a:t>
            </a:r>
            <a:endParaRPr lang="tr-TR" dirty="0"/>
          </a:p>
        </p:txBody>
      </p:sp>
    </p:spTree>
    <p:extLst>
      <p:ext uri="{BB962C8B-B14F-4D97-AF65-F5344CB8AC3E}">
        <p14:creationId xmlns:p14="http://schemas.microsoft.com/office/powerpoint/2010/main" val="2982690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BİR TOKEN TABANLI PROJE ÖRNEĞİ: «</a:t>
            </a:r>
            <a:r>
              <a:rPr lang="tr-TR" b="1" dirty="0" err="1" smtClean="0"/>
              <a:t>SupplyChainTrace</a:t>
            </a:r>
            <a:r>
              <a:rPr lang="tr-TR" b="1" dirty="0" smtClean="0"/>
              <a:t>»</a:t>
            </a:r>
            <a:endParaRPr lang="tr-TR" dirty="0"/>
          </a:p>
        </p:txBody>
      </p:sp>
      <p:sp>
        <p:nvSpPr>
          <p:cNvPr id="3" name="İçerik Yer Tutucusu 2"/>
          <p:cNvSpPr>
            <a:spLocks noGrp="1"/>
          </p:cNvSpPr>
          <p:nvPr>
            <p:ph sz="quarter" idx="1"/>
          </p:nvPr>
        </p:nvSpPr>
        <p:spPr/>
        <p:txBody>
          <a:bodyPr/>
          <a:lstStyle/>
          <a:p>
            <a:r>
              <a:rPr lang="tr-TR" dirty="0" smtClean="0"/>
              <a:t>Ürün </a:t>
            </a:r>
            <a:r>
              <a:rPr lang="tr-TR" dirty="0"/>
              <a:t>tedarik zincirini yönetmek ve izlemek için blok zinciri teknolojisini kullanarak şeffaf ve güvenilir bir platform sunan bir projedir. Bu proje, tedarik zinciri yönetimindeki sorunları ele almayı amaçlamaktadır, özellikle de ürünlerin kaynağı, üretim süreci ve dağıtım aşamalarının izlenmesi ve doğrulanması konularında.</a:t>
            </a:r>
            <a:endParaRPr lang="tr-TR" dirty="0"/>
          </a:p>
        </p:txBody>
      </p:sp>
    </p:spTree>
    <p:extLst>
      <p:ext uri="{BB962C8B-B14F-4D97-AF65-F5344CB8AC3E}">
        <p14:creationId xmlns:p14="http://schemas.microsoft.com/office/powerpoint/2010/main" val="871734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859216" cy="1143000"/>
          </a:xfrm>
        </p:spPr>
        <p:txBody>
          <a:bodyPr/>
          <a:lstStyle/>
          <a:p>
            <a:r>
              <a:rPr lang="tr-TR" dirty="0" smtClean="0"/>
              <a:t>SUPPLY CHAIN TRACE AŞAMALARI - 1</a:t>
            </a:r>
            <a:endParaRPr lang="tr-TR" dirty="0"/>
          </a:p>
        </p:txBody>
      </p:sp>
      <p:sp>
        <p:nvSpPr>
          <p:cNvPr id="3" name="İçerik Yer Tutucusu 2"/>
          <p:cNvSpPr>
            <a:spLocks noGrp="1"/>
          </p:cNvSpPr>
          <p:nvPr>
            <p:ph sz="quarter" idx="1"/>
          </p:nvPr>
        </p:nvSpPr>
        <p:spPr/>
        <p:txBody>
          <a:bodyPr/>
          <a:lstStyle/>
          <a:p>
            <a:r>
              <a:rPr lang="tr-TR" b="1" dirty="0"/>
              <a:t>Ürün Takibi:</a:t>
            </a:r>
            <a:r>
              <a:rPr lang="tr-TR" dirty="0"/>
              <a:t> Her bir ürün, blok zinciri üzerinde benzersiz bir dijital kimlikle temsil edilir. Üretim sürecinden başlayarak, her aşamada ürünün hareketi kaydedilir. Bu sayede, tüketiciler ürünün nereden geldiğini ve hangi aşamalardan geçtiğini doğrulayabilir.</a:t>
            </a:r>
            <a:endParaRPr lang="tr-TR" dirty="0"/>
          </a:p>
        </p:txBody>
      </p:sp>
    </p:spTree>
    <p:extLst>
      <p:ext uri="{BB962C8B-B14F-4D97-AF65-F5344CB8AC3E}">
        <p14:creationId xmlns:p14="http://schemas.microsoft.com/office/powerpoint/2010/main" val="564163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003232" cy="1143000"/>
          </a:xfrm>
        </p:spPr>
        <p:txBody>
          <a:bodyPr/>
          <a:lstStyle/>
          <a:p>
            <a:r>
              <a:rPr lang="tr-TR" dirty="0"/>
              <a:t>SUPPLY CHAIN TRACE AŞAMALARI - </a:t>
            </a:r>
            <a:r>
              <a:rPr lang="tr-TR" dirty="0" smtClean="0"/>
              <a:t>2</a:t>
            </a:r>
            <a:endParaRPr lang="tr-TR" dirty="0"/>
          </a:p>
        </p:txBody>
      </p:sp>
      <p:sp>
        <p:nvSpPr>
          <p:cNvPr id="3" name="İçerik Yer Tutucusu 2"/>
          <p:cNvSpPr>
            <a:spLocks noGrp="1"/>
          </p:cNvSpPr>
          <p:nvPr>
            <p:ph sz="quarter" idx="1"/>
          </p:nvPr>
        </p:nvSpPr>
        <p:spPr/>
        <p:txBody>
          <a:bodyPr/>
          <a:lstStyle/>
          <a:p>
            <a:r>
              <a:rPr lang="tr-TR" b="1" dirty="0"/>
              <a:t>Sürdürülebilirlik İzleme:</a:t>
            </a:r>
            <a:r>
              <a:rPr lang="tr-TR" dirty="0"/>
              <a:t> Üreticiler, tedarikçiler ve tüketiciler, ürünlerin sürdürülebilirlik açısından izlenebilirliğini sağlamak için blok zincirindeki verilere erişebilirler. Örneğin, organik ürünlerin üretim süreçlerine dair bilgiler ve çevresel etkiler raporlanabilir.</a:t>
            </a:r>
            <a:endParaRPr lang="tr-TR" dirty="0"/>
          </a:p>
        </p:txBody>
      </p:sp>
    </p:spTree>
    <p:extLst>
      <p:ext uri="{BB962C8B-B14F-4D97-AF65-F5344CB8AC3E}">
        <p14:creationId xmlns:p14="http://schemas.microsoft.com/office/powerpoint/2010/main" val="352659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931224" cy="1143000"/>
          </a:xfrm>
        </p:spPr>
        <p:txBody>
          <a:bodyPr/>
          <a:lstStyle/>
          <a:p>
            <a:r>
              <a:rPr lang="tr-TR" dirty="0"/>
              <a:t>SUPPLY CHAIN TRACE AŞAMALARI - </a:t>
            </a:r>
            <a:r>
              <a:rPr lang="tr-TR" dirty="0" smtClean="0"/>
              <a:t>3</a:t>
            </a:r>
            <a:endParaRPr lang="tr-TR" dirty="0"/>
          </a:p>
        </p:txBody>
      </p:sp>
      <p:sp>
        <p:nvSpPr>
          <p:cNvPr id="3" name="İçerik Yer Tutucusu 2"/>
          <p:cNvSpPr>
            <a:spLocks noGrp="1"/>
          </p:cNvSpPr>
          <p:nvPr>
            <p:ph sz="quarter" idx="1"/>
          </p:nvPr>
        </p:nvSpPr>
        <p:spPr/>
        <p:txBody>
          <a:bodyPr/>
          <a:lstStyle/>
          <a:p>
            <a:r>
              <a:rPr lang="tr-TR" b="1" dirty="0"/>
              <a:t>Yetkilendirilmiş Erişim:</a:t>
            </a:r>
            <a:r>
              <a:rPr lang="tr-TR" dirty="0"/>
              <a:t> Proje, tedarik zinciri katılımcılarına özel yetkilendirmelerle erişim kontrolü sağlar. Bu, yalnızca belirli paydaşların belirli bilgilere erişebileceği anlamına gelir, böylece ticaret sırları ve hassas veriler güvende tutulur.</a:t>
            </a:r>
            <a:endParaRPr lang="tr-TR" dirty="0"/>
          </a:p>
        </p:txBody>
      </p:sp>
    </p:spTree>
    <p:extLst>
      <p:ext uri="{BB962C8B-B14F-4D97-AF65-F5344CB8AC3E}">
        <p14:creationId xmlns:p14="http://schemas.microsoft.com/office/powerpoint/2010/main" val="3401538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075240" cy="1143000"/>
          </a:xfrm>
        </p:spPr>
        <p:txBody>
          <a:bodyPr/>
          <a:lstStyle/>
          <a:p>
            <a:r>
              <a:rPr lang="tr-TR" dirty="0"/>
              <a:t>SUPPLY CHAIN TRACE AŞAMALARI - </a:t>
            </a:r>
            <a:r>
              <a:rPr lang="tr-TR" dirty="0" smtClean="0"/>
              <a:t>4</a:t>
            </a:r>
            <a:endParaRPr lang="tr-TR" dirty="0"/>
          </a:p>
        </p:txBody>
      </p:sp>
      <p:sp>
        <p:nvSpPr>
          <p:cNvPr id="3" name="İçerik Yer Tutucusu 2"/>
          <p:cNvSpPr>
            <a:spLocks noGrp="1"/>
          </p:cNvSpPr>
          <p:nvPr>
            <p:ph sz="quarter" idx="1"/>
          </p:nvPr>
        </p:nvSpPr>
        <p:spPr/>
        <p:txBody>
          <a:bodyPr/>
          <a:lstStyle/>
          <a:p>
            <a:r>
              <a:rPr lang="tr-TR" b="1" dirty="0"/>
              <a:t>Gerçek Zamanlı Güncellemeler:</a:t>
            </a:r>
            <a:r>
              <a:rPr lang="tr-TR" dirty="0"/>
              <a:t> Blok zinciri, tedarik zinciri üzerindeki herhangi bir değişikliği anında kaydeder ve tüm katılımcılara gerçek zamanlı güncellemeler sağlar. Bu, hataların hızlı bir şekilde tespit edilmesine ve müdahale edilmesine olanak tanır.</a:t>
            </a:r>
            <a:endParaRPr lang="tr-TR" dirty="0"/>
          </a:p>
        </p:txBody>
      </p:sp>
    </p:spTree>
    <p:extLst>
      <p:ext uri="{BB962C8B-B14F-4D97-AF65-F5344CB8AC3E}">
        <p14:creationId xmlns:p14="http://schemas.microsoft.com/office/powerpoint/2010/main" val="1951024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Faydalar</a:t>
            </a:r>
            <a:r>
              <a:rPr lang="tr-TR" dirty="0"/>
              <a:t/>
            </a:r>
            <a:br>
              <a:rPr lang="tr-TR" dirty="0"/>
            </a:br>
            <a:endParaRPr lang="tr-TR" dirty="0"/>
          </a:p>
        </p:txBody>
      </p:sp>
      <p:sp>
        <p:nvSpPr>
          <p:cNvPr id="3" name="İçerik Yer Tutucusu 2"/>
          <p:cNvSpPr>
            <a:spLocks noGrp="1"/>
          </p:cNvSpPr>
          <p:nvPr>
            <p:ph sz="quarter" idx="1"/>
          </p:nvPr>
        </p:nvSpPr>
        <p:spPr/>
        <p:txBody>
          <a:bodyPr/>
          <a:lstStyle/>
          <a:p>
            <a:r>
              <a:rPr lang="tr-TR" dirty="0" smtClean="0"/>
              <a:t>Sahte </a:t>
            </a:r>
            <a:r>
              <a:rPr lang="tr-TR" dirty="0"/>
              <a:t>ürünlerin önlenmesi ve güvenilirliğin arttırılması.</a:t>
            </a:r>
          </a:p>
          <a:p>
            <a:r>
              <a:rPr lang="tr-TR" dirty="0"/>
              <a:t>Sürdürülebilirlik ve etik uygulamaların takibi.</a:t>
            </a:r>
          </a:p>
          <a:p>
            <a:r>
              <a:rPr lang="tr-TR" dirty="0"/>
              <a:t>Tedarik zinciri üzerinde verimliliğin ve şeffaflığın arttırılması.</a:t>
            </a:r>
          </a:p>
          <a:p>
            <a:r>
              <a:rPr lang="tr-TR" dirty="0"/>
              <a:t>Hızlı yanıt ve müdahale kabiliyeti.</a:t>
            </a:r>
          </a:p>
          <a:p>
            <a:endParaRPr lang="tr-TR" dirty="0"/>
          </a:p>
        </p:txBody>
      </p:sp>
    </p:spTree>
    <p:extLst>
      <p:ext uri="{BB962C8B-B14F-4D97-AF65-F5344CB8AC3E}">
        <p14:creationId xmlns:p14="http://schemas.microsoft.com/office/powerpoint/2010/main" val="2418151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EĞER?</a:t>
            </a:r>
            <a:endParaRPr lang="tr-TR" dirty="0"/>
          </a:p>
        </p:txBody>
      </p:sp>
      <p:sp>
        <p:nvSpPr>
          <p:cNvPr id="3" name="İçerik Yer Tutucusu 2"/>
          <p:cNvSpPr>
            <a:spLocks noGrp="1"/>
          </p:cNvSpPr>
          <p:nvPr>
            <p:ph sz="quarter" idx="1"/>
          </p:nvPr>
        </p:nvSpPr>
        <p:spPr/>
        <p:txBody>
          <a:bodyPr/>
          <a:lstStyle/>
          <a:p>
            <a:r>
              <a:rPr lang="tr-TR" dirty="0" smtClean="0"/>
              <a:t>Bu defterlerden milyonlarca olsaydı</a:t>
            </a:r>
          </a:p>
          <a:p>
            <a:r>
              <a:rPr lang="tr-TR" dirty="0" smtClean="0"/>
              <a:t>Milyonlarca defterlere kaydedilen veri olsaydı</a:t>
            </a:r>
          </a:p>
          <a:p>
            <a:r>
              <a:rPr lang="tr-TR" dirty="0" smtClean="0"/>
              <a:t>Milyonlarca bilgisayarda bu defterler saklansaydı. </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56992"/>
            <a:ext cx="8640960"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3449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dirty="0" err="1" smtClean="0"/>
              <a:t>Nft</a:t>
            </a:r>
            <a:r>
              <a:rPr lang="tr-TR" sz="4400" dirty="0" smtClean="0"/>
              <a:t> (</a:t>
            </a:r>
            <a:r>
              <a:rPr lang="tr-TR" sz="4400" dirty="0" err="1" smtClean="0"/>
              <a:t>non-fungible</a:t>
            </a:r>
            <a:r>
              <a:rPr lang="tr-TR" sz="4400" dirty="0" smtClean="0"/>
              <a:t> </a:t>
            </a:r>
            <a:r>
              <a:rPr lang="tr-TR" sz="4400" dirty="0" err="1" smtClean="0"/>
              <a:t>token</a:t>
            </a:r>
            <a:r>
              <a:rPr lang="tr-TR" sz="4400" dirty="0" smtClean="0"/>
              <a:t>)</a:t>
            </a:r>
            <a:endParaRPr lang="tr-TR" sz="4400" dirty="0"/>
          </a:p>
        </p:txBody>
      </p:sp>
      <p:sp>
        <p:nvSpPr>
          <p:cNvPr id="3" name="İçerik Yer Tutucusu 2"/>
          <p:cNvSpPr>
            <a:spLocks noGrp="1"/>
          </p:cNvSpPr>
          <p:nvPr>
            <p:ph sz="quarter" idx="1"/>
          </p:nvPr>
        </p:nvSpPr>
        <p:spPr/>
        <p:txBody>
          <a:bodyPr/>
          <a:lstStyle/>
          <a:p>
            <a:r>
              <a:rPr lang="tr-TR" dirty="0"/>
              <a:t>dijital varlıkların benzersizliğini ve mülkiyetini belgeleyen bir tür kripto varlıktır. </a:t>
            </a:r>
            <a:r>
              <a:rPr lang="tr-TR" dirty="0" err="1"/>
              <a:t>Fungible</a:t>
            </a:r>
            <a:r>
              <a:rPr lang="tr-TR" dirty="0"/>
              <a:t> terimi, bir varlığın başka bir benzer varlık ile değiştirilebilir ve aynı değerde olabileceği anlamına gelirken, </a:t>
            </a:r>
            <a:r>
              <a:rPr lang="tr-TR" dirty="0" err="1"/>
              <a:t>non-fungible</a:t>
            </a:r>
            <a:r>
              <a:rPr lang="tr-TR" dirty="0"/>
              <a:t> terimi tam tersini ifade eder; yani, bir varlık diğerleriyle değiştirilemez veya eşdeğer değildir</a:t>
            </a:r>
            <a:r>
              <a:rPr lang="tr-TR" dirty="0" smtClean="0"/>
              <a:t>.</a:t>
            </a:r>
          </a:p>
          <a:p>
            <a:r>
              <a:rPr lang="tr-TR" dirty="0" err="1"/>
              <a:t>NFT'ler</a:t>
            </a:r>
            <a:r>
              <a:rPr lang="tr-TR" dirty="0"/>
              <a:t>, genellikle </a:t>
            </a:r>
            <a:r>
              <a:rPr lang="tr-TR" dirty="0">
                <a:solidFill>
                  <a:srgbClr val="FF0000"/>
                </a:solidFill>
              </a:rPr>
              <a:t>dijital sanat eserleri, dijital koleksiyonlar, oyun içi öğeler, müzik dosyaları, video klipleri, sanal mülkiyetler ve diğer dijital varlıklar</a:t>
            </a:r>
            <a:r>
              <a:rPr lang="tr-TR" dirty="0"/>
              <a:t> gibi çeşitli dijital içerikleri temsil eder.</a:t>
            </a:r>
            <a:endParaRPr lang="tr-TR" dirty="0"/>
          </a:p>
        </p:txBody>
      </p:sp>
    </p:spTree>
    <p:extLst>
      <p:ext uri="{BB962C8B-B14F-4D97-AF65-F5344CB8AC3E}">
        <p14:creationId xmlns:p14="http://schemas.microsoft.com/office/powerpoint/2010/main" val="3984242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NFT’LERİN ÖZELLİKLERİ</a:t>
            </a:r>
            <a:endParaRPr lang="tr-TR" dirty="0"/>
          </a:p>
        </p:txBody>
      </p:sp>
      <p:sp>
        <p:nvSpPr>
          <p:cNvPr id="3" name="İçerik Yer Tutucusu 2"/>
          <p:cNvSpPr>
            <a:spLocks noGrp="1"/>
          </p:cNvSpPr>
          <p:nvPr>
            <p:ph sz="quarter" idx="1"/>
          </p:nvPr>
        </p:nvSpPr>
        <p:spPr/>
        <p:txBody>
          <a:bodyPr>
            <a:normAutofit fontScale="92500" lnSpcReduction="10000"/>
          </a:bodyPr>
          <a:lstStyle/>
          <a:p>
            <a:r>
              <a:rPr lang="tr-TR" b="1" dirty="0"/>
              <a:t>Benzersizlik:</a:t>
            </a:r>
            <a:r>
              <a:rPr lang="tr-TR" dirty="0"/>
              <a:t> Her NFT, benzersiz bir dijital işaretleme ile birbirinden ayrılır. Bu, bir </a:t>
            </a:r>
            <a:r>
              <a:rPr lang="tr-TR" dirty="0" err="1"/>
              <a:t>NFT'nin</a:t>
            </a:r>
            <a:r>
              <a:rPr lang="tr-TR" dirty="0"/>
              <a:t> benzersiz bir varlık olduğu ve başka bir NFT ile değiştirilemez olduğu anlamına gelir.</a:t>
            </a:r>
          </a:p>
          <a:p>
            <a:r>
              <a:rPr lang="tr-TR" b="1" dirty="0"/>
              <a:t>Mülkiyet ve Transfer:</a:t>
            </a:r>
            <a:r>
              <a:rPr lang="tr-TR" dirty="0"/>
              <a:t> </a:t>
            </a:r>
            <a:r>
              <a:rPr lang="tr-TR" dirty="0" err="1"/>
              <a:t>NFT'ler</a:t>
            </a:r>
            <a:r>
              <a:rPr lang="tr-TR" dirty="0"/>
              <a:t>, blok zincir üzerindeki bir dijital cüzdan aracılığıyla mülkiyeti temsil eder. Bir kişi, bir </a:t>
            </a:r>
            <a:r>
              <a:rPr lang="tr-TR" dirty="0" err="1"/>
              <a:t>NFT'yi</a:t>
            </a:r>
            <a:r>
              <a:rPr lang="tr-TR" dirty="0"/>
              <a:t> satın aldığında veya transfer ettiğinde, bu transfer blok zincir üzerinde kaydedilir ve yeni sahibi belirlenir.</a:t>
            </a:r>
          </a:p>
          <a:p>
            <a:r>
              <a:rPr lang="tr-TR" b="1" dirty="0" err="1"/>
              <a:t>Programlanabilirlik</a:t>
            </a:r>
            <a:r>
              <a:rPr lang="tr-TR" b="1" dirty="0"/>
              <a:t>:</a:t>
            </a:r>
            <a:r>
              <a:rPr lang="tr-TR" dirty="0"/>
              <a:t> </a:t>
            </a:r>
            <a:r>
              <a:rPr lang="tr-TR" dirty="0" err="1"/>
              <a:t>NFT'ler</a:t>
            </a:r>
            <a:r>
              <a:rPr lang="tr-TR" dirty="0"/>
              <a:t>, akıllı kontratlar aracılığıyla programlanabilir özelliklere sahip olabilirler. Örneğin, bir sanat eserinin orijinal sanatçısına otomatik olarak bir miktar ödeme yapma özelliği gibi.</a:t>
            </a:r>
          </a:p>
          <a:p>
            <a:endParaRPr lang="tr-TR" dirty="0"/>
          </a:p>
        </p:txBody>
      </p:sp>
    </p:spTree>
    <p:extLst>
      <p:ext uri="{BB962C8B-B14F-4D97-AF65-F5344CB8AC3E}">
        <p14:creationId xmlns:p14="http://schemas.microsoft.com/office/powerpoint/2010/main" val="1347074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BÜYÜYEN ENERJİ PROBLEMİ</a:t>
            </a:r>
            <a:endParaRPr lang="tr-TR" dirty="0"/>
          </a:p>
        </p:txBody>
      </p:sp>
      <p:sp>
        <p:nvSpPr>
          <p:cNvPr id="3" name="İçerik Yer Tutucusu 2"/>
          <p:cNvSpPr>
            <a:spLocks noGrp="1"/>
          </p:cNvSpPr>
          <p:nvPr>
            <p:ph sz="quarter" idx="1"/>
          </p:nvPr>
        </p:nvSpPr>
        <p:spPr/>
        <p:txBody>
          <a:bodyPr/>
          <a:lstStyle/>
          <a:p>
            <a:r>
              <a:rPr lang="tr-TR" dirty="0" err="1"/>
              <a:t>Bitcoin'in</a:t>
            </a:r>
            <a:r>
              <a:rPr lang="tr-TR" dirty="0"/>
              <a:t> büyüyen enerji problemi, madencilik sürecinin enerji yoğunluğu ve bu nedenle çevresel etkileriyle ilgilidir. </a:t>
            </a:r>
            <a:r>
              <a:rPr lang="tr-TR" dirty="0" err="1"/>
              <a:t>Bitcoin</a:t>
            </a:r>
            <a:r>
              <a:rPr lang="tr-TR" dirty="0"/>
              <a:t> madenciliği, işlem güvenliğini sağlamak ve yeni </a:t>
            </a:r>
            <a:r>
              <a:rPr lang="tr-TR" dirty="0" err="1"/>
              <a:t>bitcoin'leri</a:t>
            </a:r>
            <a:r>
              <a:rPr lang="tr-TR" dirty="0"/>
              <a:t> dolaşıma sokmak için karmaşık matematik problemlerini çözmek amacıyla </a:t>
            </a:r>
            <a:r>
              <a:rPr lang="tr-TR" dirty="0">
                <a:solidFill>
                  <a:srgbClr val="FF0000"/>
                </a:solidFill>
              </a:rPr>
              <a:t>yüksek işlem gücü</a:t>
            </a:r>
            <a:r>
              <a:rPr lang="tr-TR" dirty="0"/>
              <a:t> gerektiren bir süreçtir. </a:t>
            </a:r>
            <a:endParaRPr lang="tr-TR" dirty="0"/>
          </a:p>
        </p:txBody>
      </p:sp>
    </p:spTree>
    <p:extLst>
      <p:ext uri="{BB962C8B-B14F-4D97-AF65-F5344CB8AC3E}">
        <p14:creationId xmlns:p14="http://schemas.microsoft.com/office/powerpoint/2010/main" val="17296728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BÜYÜYEN ENERJİ PROBLEMİ</a:t>
            </a:r>
          </a:p>
        </p:txBody>
      </p:sp>
      <p:sp>
        <p:nvSpPr>
          <p:cNvPr id="3" name="İçerik Yer Tutucusu 2"/>
          <p:cNvSpPr>
            <a:spLocks noGrp="1"/>
          </p:cNvSpPr>
          <p:nvPr>
            <p:ph sz="quarter" idx="1"/>
          </p:nvPr>
        </p:nvSpPr>
        <p:spPr/>
        <p:txBody>
          <a:bodyPr/>
          <a:lstStyle/>
          <a:p>
            <a:r>
              <a:rPr lang="tr-TR" b="1" dirty="0"/>
              <a:t>Yüksek İşlem Gücü Gereksinimi:</a:t>
            </a:r>
            <a:r>
              <a:rPr lang="tr-TR" dirty="0"/>
              <a:t> </a:t>
            </a:r>
            <a:r>
              <a:rPr lang="tr-TR" dirty="0" err="1"/>
              <a:t>Bitcoin</a:t>
            </a:r>
            <a:r>
              <a:rPr lang="tr-TR" dirty="0"/>
              <a:t> madenciliği, güvenliğin ve işlem doğrulamanın sağlanabilmesi için yüksek bir işlem gücüne ihtiyaç duyar. Bu, özellikle daha fazla madenci katıldıkça ve madencilik zorluğu arttıkça daha fazla enerji tüketimine yol açabilir.</a:t>
            </a:r>
          </a:p>
          <a:p>
            <a:r>
              <a:rPr lang="tr-TR" b="1" dirty="0"/>
              <a:t>Yüksek Rekabet:</a:t>
            </a:r>
            <a:r>
              <a:rPr lang="tr-TR" dirty="0"/>
              <a:t> </a:t>
            </a:r>
            <a:r>
              <a:rPr lang="tr-TR" dirty="0" err="1"/>
              <a:t>Bitcoin</a:t>
            </a:r>
            <a:r>
              <a:rPr lang="tr-TR" dirty="0"/>
              <a:t> madenciliği rekabetçi bir süreçtir. Madenciler, yeni blokları eklemek için yarışırlar ve bu yarış, daha fazla işlem gücüne ve enerjiye ihtiyaç duyar.</a:t>
            </a:r>
          </a:p>
          <a:p>
            <a:endParaRPr lang="tr-TR" dirty="0"/>
          </a:p>
        </p:txBody>
      </p:sp>
    </p:spTree>
    <p:extLst>
      <p:ext uri="{BB962C8B-B14F-4D97-AF65-F5344CB8AC3E}">
        <p14:creationId xmlns:p14="http://schemas.microsoft.com/office/powerpoint/2010/main" val="23235377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BÜYÜYEN ENERJİ PROBLEMİ</a:t>
            </a:r>
          </a:p>
        </p:txBody>
      </p:sp>
      <p:sp>
        <p:nvSpPr>
          <p:cNvPr id="3" name="İçerik Yer Tutucusu 2"/>
          <p:cNvSpPr>
            <a:spLocks noGrp="1"/>
          </p:cNvSpPr>
          <p:nvPr>
            <p:ph sz="quarter" idx="1"/>
          </p:nvPr>
        </p:nvSpPr>
        <p:spPr/>
        <p:txBody>
          <a:bodyPr>
            <a:normAutofit fontScale="92500"/>
          </a:bodyPr>
          <a:lstStyle/>
          <a:p>
            <a:r>
              <a:rPr lang="tr-TR" b="1" dirty="0"/>
              <a:t>Fiyat Artışları ve Ödül Azalışı:</a:t>
            </a:r>
            <a:r>
              <a:rPr lang="tr-TR" dirty="0"/>
              <a:t> </a:t>
            </a:r>
            <a:r>
              <a:rPr lang="tr-TR" dirty="0" err="1"/>
              <a:t>Bitcoin</a:t>
            </a:r>
            <a:r>
              <a:rPr lang="tr-TR" dirty="0"/>
              <a:t> fiyatlarının artması, madencilik karlılığını artırabilir, bu da daha fazla madenci çekerek enerji tüketimini artırabilir. Ancak, </a:t>
            </a:r>
            <a:r>
              <a:rPr lang="tr-TR" dirty="0" err="1"/>
              <a:t>Bitcoin</a:t>
            </a:r>
            <a:r>
              <a:rPr lang="tr-TR" dirty="0"/>
              <a:t> protokolü, her dört yılda bir (210.000 blokta bir) madencilik ödüllerini yarılayarak yeni </a:t>
            </a:r>
            <a:r>
              <a:rPr lang="tr-TR" dirty="0" err="1"/>
              <a:t>bitcoin</a:t>
            </a:r>
            <a:r>
              <a:rPr lang="tr-TR" dirty="0"/>
              <a:t> arzını kontrol eder. Bu, madencilik karlılığının zamanla azalmasına neden olabilir, ancak yine de enerji tüketimi yüksek kalabilir.</a:t>
            </a:r>
          </a:p>
          <a:p>
            <a:r>
              <a:rPr lang="tr-TR" b="1" dirty="0"/>
              <a:t>Elektrik Enerjisi Kaynakları:</a:t>
            </a:r>
            <a:r>
              <a:rPr lang="tr-TR" dirty="0"/>
              <a:t> Madencilik faaliyetleri genellikle karbon emisyonlarına katkıda bulunan fosil yakıtlar kullanarak enerji sağlayan bölgelerde yoğunlaşmıştır. Bu durum, özellikle bu tür enerji kaynaklarının yoğun olduğu bölgelerde çevresel etkileri artırabilir.</a:t>
            </a:r>
          </a:p>
          <a:p>
            <a:endParaRPr lang="tr-TR" dirty="0"/>
          </a:p>
        </p:txBody>
      </p:sp>
    </p:spTree>
    <p:extLst>
      <p:ext uri="{BB962C8B-B14F-4D97-AF65-F5344CB8AC3E}">
        <p14:creationId xmlns:p14="http://schemas.microsoft.com/office/powerpoint/2010/main" val="3064679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t>ENERJİ TÜKETİMİNE KARŞI ÖNERİ: PROOF OF STAKE</a:t>
            </a:r>
            <a:endParaRPr lang="tr-TR" sz="3200"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8557028" cy="4286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70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r>
              <a:rPr lang="tr-TR" dirty="0" smtClean="0"/>
              <a:t>Bu durum bizi iki kavrama götürüyor:</a:t>
            </a:r>
          </a:p>
          <a:p>
            <a:pPr lvl="1"/>
            <a:r>
              <a:rPr lang="tr-TR" dirty="0" smtClean="0"/>
              <a:t>Merkezileşmiş</a:t>
            </a:r>
          </a:p>
          <a:p>
            <a:pPr lvl="1"/>
            <a:r>
              <a:rPr lang="tr-TR" dirty="0" smtClean="0"/>
              <a:t>Merkezi olmayan</a:t>
            </a:r>
          </a:p>
          <a:p>
            <a:pPr lvl="1"/>
            <a:endParaRPr lang="tr-TR" dirty="0"/>
          </a:p>
          <a:p>
            <a:pPr lvl="1"/>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924944"/>
            <a:ext cx="6264696"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727684" y="6249169"/>
            <a:ext cx="6084676" cy="369332"/>
          </a:xfrm>
          <a:prstGeom prst="rect">
            <a:avLst/>
          </a:prstGeom>
          <a:noFill/>
        </p:spPr>
        <p:txBody>
          <a:bodyPr wrap="square" rtlCol="0">
            <a:spAutoFit/>
          </a:bodyPr>
          <a:lstStyle/>
          <a:p>
            <a:r>
              <a:rPr lang="tr-TR" b="1" dirty="0" smtClean="0">
                <a:solidFill>
                  <a:srgbClr val="FF0000"/>
                </a:solidFill>
              </a:rPr>
              <a:t>MERKEZİLEŞMİŞ               MERKEZİ OLMAYAN</a:t>
            </a:r>
            <a:endParaRPr lang="tr-TR" b="1" dirty="0">
              <a:solidFill>
                <a:srgbClr val="FF0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773" y="2886008"/>
            <a:ext cx="6696744" cy="393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559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HAYATIN AKIŞINDAKİ RUTİNLER</a:t>
            </a:r>
            <a:endParaRPr lang="tr-TR" dirty="0"/>
          </a:p>
        </p:txBody>
      </p:sp>
      <p:sp>
        <p:nvSpPr>
          <p:cNvPr id="3" name="İçerik Yer Tutucusu 2"/>
          <p:cNvSpPr>
            <a:spLocks noGrp="1"/>
          </p:cNvSpPr>
          <p:nvPr>
            <p:ph sz="quarter" idx="1"/>
          </p:nvPr>
        </p:nvSpPr>
        <p:spPr/>
        <p:txBody>
          <a:bodyPr/>
          <a:lstStyle/>
          <a:p>
            <a:r>
              <a:rPr lang="tr-TR" dirty="0" smtClean="0"/>
              <a:t>NOTER</a:t>
            </a:r>
          </a:p>
          <a:p>
            <a:r>
              <a:rPr lang="tr-TR" dirty="0" smtClean="0"/>
              <a:t>TAPU KADASTRO</a:t>
            </a:r>
          </a:p>
          <a:p>
            <a:r>
              <a:rPr lang="tr-TR" dirty="0" smtClean="0"/>
              <a:t>EVLENDİRME DAİRESİ</a:t>
            </a:r>
          </a:p>
          <a:p>
            <a:r>
              <a:rPr lang="tr-TR" dirty="0" smtClean="0"/>
              <a:t>BOŞANMA İŞLERİ</a:t>
            </a:r>
          </a:p>
          <a:p>
            <a:r>
              <a:rPr lang="tr-TR" dirty="0"/>
              <a:t>BANKA</a:t>
            </a:r>
          </a:p>
          <a:p>
            <a:endParaRPr lang="tr-T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278" y="4077072"/>
            <a:ext cx="5268106"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046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2708920"/>
            <a:ext cx="7467600" cy="3765032"/>
          </a:xfrm>
        </p:spPr>
        <p:txBody>
          <a:bodyPr/>
          <a:lstStyle/>
          <a:p>
            <a:r>
              <a:rPr lang="tr-TR" dirty="0" err="1" smtClean="0"/>
              <a:t>Havidan</a:t>
            </a:r>
            <a:r>
              <a:rPr lang="tr-TR" dirty="0" smtClean="0"/>
              <a:t> Cavidan’a 100 USD göndermek istiyor.</a:t>
            </a:r>
          </a:p>
          <a:p>
            <a:r>
              <a:rPr lang="tr-TR" dirty="0" smtClean="0"/>
              <a:t>Nasıl parayı gönderecek?</a:t>
            </a:r>
          </a:p>
          <a:p>
            <a:r>
              <a:rPr lang="tr-TR" dirty="0" smtClean="0"/>
              <a:t>Banka neyi onaylayacak?</a:t>
            </a:r>
          </a:p>
          <a:p>
            <a:pPr lvl="1"/>
            <a:r>
              <a:rPr lang="tr-TR" dirty="0" err="1" smtClean="0"/>
              <a:t>Havidan</a:t>
            </a:r>
            <a:r>
              <a:rPr lang="tr-TR" dirty="0" smtClean="0"/>
              <a:t> </a:t>
            </a:r>
            <a:r>
              <a:rPr lang="tr-TR" dirty="0" err="1" smtClean="0"/>
              <a:t>Havidan</a:t>
            </a:r>
            <a:r>
              <a:rPr lang="tr-TR" dirty="0" smtClean="0"/>
              <a:t> mı?</a:t>
            </a:r>
          </a:p>
          <a:p>
            <a:pPr lvl="1"/>
            <a:r>
              <a:rPr lang="tr-TR" dirty="0" err="1" smtClean="0"/>
              <a:t>Havidan’ın</a:t>
            </a:r>
            <a:r>
              <a:rPr lang="tr-TR" dirty="0" smtClean="0"/>
              <a:t> hesabında gerçekten 100 USD var mı?</a:t>
            </a:r>
          </a:p>
          <a:p>
            <a:pPr lvl="1"/>
            <a:r>
              <a:rPr lang="tr-TR" dirty="0" smtClean="0"/>
              <a:t>Cavidan </a:t>
            </a:r>
            <a:r>
              <a:rPr lang="tr-TR" dirty="0" err="1" smtClean="0"/>
              <a:t>Cavidan</a:t>
            </a:r>
            <a:r>
              <a:rPr lang="tr-TR" dirty="0" smtClean="0"/>
              <a:t> mı?</a:t>
            </a:r>
          </a:p>
          <a:p>
            <a:pPr lvl="1"/>
            <a:r>
              <a:rPr lang="tr-TR" dirty="0" smtClean="0"/>
              <a:t>Giden IBAN Cavidan’a mı ait?</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16632"/>
            <a:ext cx="40671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5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r>
              <a:rPr lang="tr-TR" dirty="0" smtClean="0"/>
              <a:t>Burada bankanın kazancı ne?</a:t>
            </a:r>
          </a:p>
          <a:p>
            <a:r>
              <a:rPr lang="tr-TR" dirty="0" smtClean="0"/>
              <a:t>Banka neden komisyon alıyor?</a:t>
            </a:r>
          </a:p>
          <a:p>
            <a:pPr lvl="1"/>
            <a:r>
              <a:rPr lang="tr-TR" dirty="0" smtClean="0"/>
              <a:t>Doğrulama işi (Kimlik Doğrulama)</a:t>
            </a:r>
          </a:p>
          <a:p>
            <a:r>
              <a:rPr lang="tr-TR" dirty="0" smtClean="0"/>
              <a:t> Başka türlü nasıl para gönderebilirim?</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440075"/>
            <a:ext cx="5385702" cy="327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6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randombar(horizontal)">
                                      <p:cBhvr>
                                        <p:cTn id="2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2338</TotalTime>
  <Words>2397</Words>
  <Application>Microsoft Office PowerPoint</Application>
  <PresentationFormat>Ekran Gösterisi (4:3)</PresentationFormat>
  <Paragraphs>258</Paragraphs>
  <Slides>55</Slides>
  <Notes>0</Notes>
  <HiddenSlides>0</HiddenSlides>
  <MMClips>0</MMClips>
  <ScaleCrop>false</ScaleCrop>
  <HeadingPairs>
    <vt:vector size="4" baseType="variant">
      <vt:variant>
        <vt:lpstr>Tema</vt:lpstr>
      </vt:variant>
      <vt:variant>
        <vt:i4>1</vt:i4>
      </vt:variant>
      <vt:variant>
        <vt:lpstr>Slayt Başlıkları</vt:lpstr>
      </vt:variant>
      <vt:variant>
        <vt:i4>55</vt:i4>
      </vt:variant>
    </vt:vector>
  </HeadingPairs>
  <TitlesOfParts>
    <vt:vector size="56" baseType="lpstr">
      <vt:lpstr>Cumba</vt:lpstr>
      <vt:lpstr>İŞLETMELERDE YENİ TEKNOLOJİLER - 6</vt:lpstr>
      <vt:lpstr>Upload  </vt:lpstr>
      <vt:lpstr>BLOK ZİNCİRİ (BLOCKCHAIN)</vt:lpstr>
      <vt:lpstr>PowerPoint Sunusu</vt:lpstr>
      <vt:lpstr>EĞER?</vt:lpstr>
      <vt:lpstr>PowerPoint Sunusu</vt:lpstr>
      <vt:lpstr>HAYATIN AKIŞINDAKİ RUTİNLER</vt:lpstr>
      <vt:lpstr>PowerPoint Sunusu</vt:lpstr>
      <vt:lpstr>PowerPoint Sunusu</vt:lpstr>
      <vt:lpstr>PowerPoint Sunusu</vt:lpstr>
      <vt:lpstr>PowerPoint Sunusu</vt:lpstr>
      <vt:lpstr>PowerPoint Sunusu</vt:lpstr>
      <vt:lpstr>PowerPoint Sunusu</vt:lpstr>
      <vt:lpstr>BLOK ZİNCİRİ TÜRLERİ</vt:lpstr>
      <vt:lpstr>PowerPoint Sunusu</vt:lpstr>
      <vt:lpstr>BAZI TEMEL KAVRAMLAR</vt:lpstr>
      <vt:lpstr>COIN MADENCİLİĞİ NASIL İŞLER?</vt:lpstr>
      <vt:lpstr>HASH FONKSİYONLARI</vt:lpstr>
      <vt:lpstr>PowerPoint Sunusu</vt:lpstr>
      <vt:lpstr>PowerPoint Sunusu</vt:lpstr>
      <vt:lpstr>KRİPTOGRAFİK HASH ALGORİTMASI</vt:lpstr>
      <vt:lpstr> BITCOIN MADENCİLİĞİ</vt:lpstr>
      <vt:lpstr>Blok eklenme: aşama - 1</vt:lpstr>
      <vt:lpstr>Blok eklenme: aşama - 2</vt:lpstr>
      <vt:lpstr>Blok eklenme: aşama - 3</vt:lpstr>
      <vt:lpstr>Blok eklenme: aşama - 4</vt:lpstr>
      <vt:lpstr>Merkle ağaci</vt:lpstr>
      <vt:lpstr>SİSTEMİN İÇİNDE BİR HACKER</vt:lpstr>
      <vt:lpstr>PowerPoint Sunusu</vt:lpstr>
      <vt:lpstr>HASH ALGORİTMASI</vt:lpstr>
      <vt:lpstr>TEK YÖNLÜ HASH</vt:lpstr>
      <vt:lpstr>ÖRNEK 1</vt:lpstr>
      <vt:lpstr>ÖRNEK 2</vt:lpstr>
      <vt:lpstr>notasyonlar</vt:lpstr>
      <vt:lpstr>Örnek 3</vt:lpstr>
      <vt:lpstr>Örnek 4</vt:lpstr>
      <vt:lpstr>Örnek 5</vt:lpstr>
      <vt:lpstr>MERKLE AĞACI ÖRNEĞİ</vt:lpstr>
      <vt:lpstr>BLOK ZİNCİRİNDEKİ BLOKLAR VE ZAMAN DAMGASI</vt:lpstr>
      <vt:lpstr>PowerPoint Sunusu</vt:lpstr>
      <vt:lpstr>PowerPoint Sunusu</vt:lpstr>
      <vt:lpstr>PowerPoint Sunusu</vt:lpstr>
      <vt:lpstr>TOKEN NASIL OLUŞUR?</vt:lpstr>
      <vt:lpstr>BİR TOKEN TABANLI PROJE ÖRNEĞİ: «SupplyChainTrace»</vt:lpstr>
      <vt:lpstr>SUPPLY CHAIN TRACE AŞAMALARI - 1</vt:lpstr>
      <vt:lpstr>SUPPLY CHAIN TRACE AŞAMALARI - 2</vt:lpstr>
      <vt:lpstr>SUPPLY CHAIN TRACE AŞAMALARI - 3</vt:lpstr>
      <vt:lpstr>SUPPLY CHAIN TRACE AŞAMALARI - 4</vt:lpstr>
      <vt:lpstr>Faydalar </vt:lpstr>
      <vt:lpstr>Nft (non-fungible token)</vt:lpstr>
      <vt:lpstr>NFT’LERİN ÖZELLİKLERİ</vt:lpstr>
      <vt:lpstr>BÜYÜYEN ENERJİ PROBLEMİ</vt:lpstr>
      <vt:lpstr>BÜYÜYEN ENERJİ PROBLEMİ</vt:lpstr>
      <vt:lpstr>BÜYÜYEN ENERJİ PROBLEMİ</vt:lpstr>
      <vt:lpstr>ENERJİ TÜKETİMİNE KARŞI ÖNERİ: PROOF OF STAKE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İŞLETMELERDE YENİ TEKNOLOJİLER - 4</dc:title>
  <dc:creator>Fatih KOÇ</dc:creator>
  <cp:lastModifiedBy>Fatih KOÇ</cp:lastModifiedBy>
  <cp:revision>279</cp:revision>
  <dcterms:created xsi:type="dcterms:W3CDTF">2023-11-10T12:49:14Z</dcterms:created>
  <dcterms:modified xsi:type="dcterms:W3CDTF">2024-01-05T12:17:28Z</dcterms:modified>
</cp:coreProperties>
</file>