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03" r:id="rId3"/>
    <p:sldId id="305" r:id="rId4"/>
    <p:sldId id="266" r:id="rId5"/>
    <p:sldId id="267" r:id="rId6"/>
    <p:sldId id="268" r:id="rId7"/>
    <p:sldId id="300" r:id="rId8"/>
    <p:sldId id="315" r:id="rId9"/>
    <p:sldId id="317" r:id="rId10"/>
    <p:sldId id="316" r:id="rId11"/>
    <p:sldId id="282" r:id="rId12"/>
    <p:sldId id="335" r:id="rId13"/>
    <p:sldId id="283" r:id="rId14"/>
    <p:sldId id="319" r:id="rId15"/>
    <p:sldId id="321" r:id="rId16"/>
    <p:sldId id="330" r:id="rId17"/>
    <p:sldId id="327" r:id="rId18"/>
    <p:sldId id="328" r:id="rId19"/>
    <p:sldId id="329" r:id="rId20"/>
    <p:sldId id="323" r:id="rId21"/>
    <p:sldId id="324" r:id="rId22"/>
    <p:sldId id="325" r:id="rId23"/>
    <p:sldId id="326" r:id="rId24"/>
    <p:sldId id="331" r:id="rId25"/>
    <p:sldId id="332" r:id="rId26"/>
    <p:sldId id="333" r:id="rId27"/>
    <p:sldId id="334" r:id="rId28"/>
    <p:sldId id="257" r:id="rId29"/>
    <p:sldId id="260" r:id="rId30"/>
    <p:sldId id="258" r:id="rId31"/>
    <p:sldId id="259" r:id="rId32"/>
    <p:sldId id="261" r:id="rId33"/>
    <p:sldId id="262" r:id="rId34"/>
    <p:sldId id="263"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6"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A23720DD-5B6D-40BF-8493-A6B52D484E6B}" type="datetimeFigureOut">
              <a:rPr lang="tr-TR" smtClean="0"/>
              <a:pPr/>
              <a:t>18.10.2020</a:t>
            </a:fld>
            <a:endParaRPr lang="tr-TR"/>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F302176B-0E47-46AC-8F43-DAB4B8A37D06}" type="slidenum">
              <a:rPr lang="tr-TR" smtClean="0"/>
              <a:pPr/>
              <a:t>‹#›</a:t>
            </a:fld>
            <a:endParaRPr lang="tr-TR"/>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288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93948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34160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5656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A23720DD-5B6D-40BF-8493-A6B52D484E6B}" type="datetimeFigureOut">
              <a:rPr lang="tr-TR" smtClean="0"/>
              <a:pPr/>
              <a:t>18.10.2020</a:t>
            </a:fld>
            <a:endParaRPr lang="tr-TR"/>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F302176B-0E47-46AC-8F43-DAB4B8A37D06}" type="slidenum">
              <a:rPr lang="tr-TR" smtClean="0"/>
              <a:pPr/>
              <a:t>‹#›</a:t>
            </a:fld>
            <a:endParaRPr lang="tr-TR"/>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971104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3156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067442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780217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18.10.2020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92340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A23720DD-5B6D-40BF-8493-A6B52D484E6B}" type="datetimeFigureOut">
              <a:rPr lang="tr-TR" smtClean="0"/>
              <a:pPr/>
              <a:t>18.10.2020</a:t>
            </a:fld>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F302176B-0E47-46AC-8F43-DAB4B8A37D06}" type="slidenum">
              <a:rPr lang="tr-TR" smtClean="0"/>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970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A23720DD-5B6D-40BF-8493-A6B52D484E6B}" type="datetimeFigureOut">
              <a:rPr lang="tr-TR" smtClean="0"/>
              <a:pPr/>
              <a:t>18.10.2020</a:t>
            </a:fld>
            <a:endParaRPr lang="tr-TR"/>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F302176B-0E47-46AC-8F43-DAB4B8A37D06}" type="slidenum">
              <a:rPr lang="tr-TR" smtClean="0"/>
              <a:pPr/>
              <a:t>‹#›</a:t>
            </a:fld>
            <a:endParaRPr lang="tr-T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316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A23720DD-5B6D-40BF-8493-A6B52D484E6B}" type="datetimeFigureOut">
              <a:rPr lang="tr-TR" smtClean="0"/>
              <a:pPr/>
              <a:t>18.10.2020</a:t>
            </a:fld>
            <a:endParaRPr lang="tr-TR"/>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tr-T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258147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5400" dirty="0"/>
              <a:t>INTERVIEWING</a:t>
            </a:r>
            <a:endParaRPr lang="en-US" sz="5400" dirty="0"/>
          </a:p>
        </p:txBody>
      </p:sp>
      <p:sp>
        <p:nvSpPr>
          <p:cNvPr id="3" name="Alt Başlık 2"/>
          <p:cNvSpPr>
            <a:spLocks noGrp="1"/>
          </p:cNvSpPr>
          <p:nvPr>
            <p:ph type="subTitle" idx="1"/>
          </p:nvPr>
        </p:nvSpPr>
        <p:spPr>
          <a:xfrm>
            <a:off x="2987824" y="4797152"/>
            <a:ext cx="5123755" cy="533397"/>
          </a:xfrm>
        </p:spPr>
        <p:txBody>
          <a:bodyPr/>
          <a:lstStyle/>
          <a:p>
            <a:pPr algn="r"/>
            <a:r>
              <a:rPr lang="tr-TR" dirty="0"/>
              <a:t>Prof. Dr. Şehnaz </a:t>
            </a:r>
            <a:r>
              <a:rPr lang="tr-TR" dirty="0" err="1"/>
              <a:t>Şahinkarakaş</a:t>
            </a:r>
            <a:endParaRPr lang="en-US" dirty="0"/>
          </a:p>
        </p:txBody>
      </p:sp>
    </p:spTree>
    <p:extLst>
      <p:ext uri="{BB962C8B-B14F-4D97-AF65-F5344CB8AC3E}">
        <p14:creationId xmlns:p14="http://schemas.microsoft.com/office/powerpoint/2010/main" val="3259165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1015008"/>
          </a:xfrm>
        </p:spPr>
        <p:txBody>
          <a:bodyPr>
            <a:normAutofit/>
          </a:bodyPr>
          <a:lstStyle/>
          <a:p>
            <a:pPr algn="ctr"/>
            <a:r>
              <a:rPr lang="tr-TR" sz="2500" dirty="0" err="1"/>
              <a:t>Advantages</a:t>
            </a:r>
            <a:r>
              <a:rPr lang="tr-TR" sz="2500" dirty="0"/>
              <a:t> / </a:t>
            </a:r>
            <a:r>
              <a:rPr lang="tr-TR" sz="2500" dirty="0" err="1"/>
              <a:t>Disadvantages</a:t>
            </a:r>
            <a:r>
              <a:rPr lang="tr-TR" sz="2500" dirty="0"/>
              <a:t> of </a:t>
            </a:r>
            <a:r>
              <a:rPr lang="tr-TR" sz="2500" dirty="0" err="1"/>
              <a:t>Structured</a:t>
            </a:r>
            <a:r>
              <a:rPr lang="tr-TR" sz="2500" dirty="0"/>
              <a:t> </a:t>
            </a:r>
            <a:r>
              <a:rPr lang="tr-TR" sz="2500" dirty="0" err="1"/>
              <a:t>Interviews</a:t>
            </a:r>
            <a:endParaRPr lang="en-US" sz="2500" dirty="0"/>
          </a:p>
        </p:txBody>
      </p:sp>
      <p:sp>
        <p:nvSpPr>
          <p:cNvPr id="3" name="İçerik Yer Tutucusu 2"/>
          <p:cNvSpPr>
            <a:spLocks noGrp="1"/>
          </p:cNvSpPr>
          <p:nvPr>
            <p:ph idx="1"/>
          </p:nvPr>
        </p:nvSpPr>
        <p:spPr>
          <a:xfrm>
            <a:off x="1028700" y="1916832"/>
            <a:ext cx="7200900" cy="3950568"/>
          </a:xfrm>
        </p:spPr>
        <p:txBody>
          <a:bodyPr>
            <a:normAutofit/>
          </a:bodyPr>
          <a:lstStyle/>
          <a:p>
            <a:r>
              <a:rPr lang="en-US" dirty="0"/>
              <a:t>Advantages</a:t>
            </a:r>
          </a:p>
          <a:p>
            <a:pPr lvl="1"/>
            <a:r>
              <a:rPr lang="en-US" dirty="0"/>
              <a:t>Interviewees answer the same questions, thus increasing comparability of responses</a:t>
            </a:r>
          </a:p>
          <a:p>
            <a:pPr lvl="1"/>
            <a:r>
              <a:rPr lang="en-US" dirty="0"/>
              <a:t>Reduces interviewer effects and bias</a:t>
            </a:r>
          </a:p>
          <a:p>
            <a:pPr lvl="1"/>
            <a:r>
              <a:rPr lang="en-US" dirty="0"/>
              <a:t>Facilitates organization and analysis of the data</a:t>
            </a:r>
          </a:p>
          <a:p>
            <a:r>
              <a:rPr lang="en-US" dirty="0"/>
              <a:t>Disadvantages</a:t>
            </a:r>
          </a:p>
          <a:p>
            <a:pPr lvl="1"/>
            <a:r>
              <a:rPr lang="en-US" dirty="0"/>
              <a:t>Standardized wording of questions may constrain and limit naturalness and relevance of questions</a:t>
            </a:r>
          </a:p>
          <a:p>
            <a:pPr lvl="1"/>
            <a:r>
              <a:rPr lang="en-US" dirty="0"/>
              <a:t>May be perceived as impersonal, irrelevant, and mechanistic </a:t>
            </a:r>
          </a:p>
        </p:txBody>
      </p:sp>
    </p:spTree>
    <p:extLst>
      <p:ext uri="{BB962C8B-B14F-4D97-AF65-F5344CB8AC3E}">
        <p14:creationId xmlns:p14="http://schemas.microsoft.com/office/powerpoint/2010/main" val="3294813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798984"/>
          </a:xfrm>
        </p:spPr>
        <p:txBody>
          <a:bodyPr>
            <a:noAutofit/>
          </a:bodyPr>
          <a:lstStyle/>
          <a:p>
            <a:pPr marL="164592" marR="0" lvl="2" algn="ctr" defTabSz="685800" rtl="0" eaLnBrk="1" fontAlgn="auto" latinLnBrk="0" hangingPunct="1">
              <a:lnSpc>
                <a:spcPct val="94000"/>
              </a:lnSpc>
              <a:spcBef>
                <a:spcPts val="600"/>
              </a:spcBef>
              <a:spcAft>
                <a:spcPts val="200"/>
              </a:spcAft>
              <a:buClrTx/>
              <a:buSzPct val="70000"/>
              <a:tabLst/>
              <a:defRPr/>
            </a:pPr>
            <a:r>
              <a:rPr kumimoji="0" lang="tr-TR" sz="2500" b="1" i="0" u="none" strike="noStrike" kern="1200" cap="none" spc="0" normalizeH="0" baseline="0" noProof="0" dirty="0">
                <a:ln>
                  <a:noFill/>
                </a:ln>
                <a:solidFill>
                  <a:srgbClr val="191B0E"/>
                </a:solidFill>
                <a:effectLst/>
                <a:uLnTx/>
                <a:uFillTx/>
                <a:latin typeface="+mj-lt"/>
                <a:ea typeface="+mn-ea"/>
                <a:cs typeface="+mn-cs"/>
              </a:rPr>
              <a:t>Interview Guide </a:t>
            </a:r>
            <a:r>
              <a:rPr kumimoji="0" lang="tr-TR" sz="2500" b="1" i="0" u="none" strike="noStrike" kern="1200" cap="none" spc="0" normalizeH="0" baseline="0" noProof="0" dirty="0" err="1">
                <a:ln>
                  <a:noFill/>
                </a:ln>
                <a:solidFill>
                  <a:srgbClr val="191B0E"/>
                </a:solidFill>
                <a:effectLst/>
                <a:uLnTx/>
                <a:uFillTx/>
                <a:latin typeface="+mj-lt"/>
                <a:ea typeface="+mn-ea"/>
                <a:cs typeface="+mn-cs"/>
              </a:rPr>
              <a:t>Approach</a:t>
            </a:r>
            <a:r>
              <a:rPr kumimoji="0" lang="tr-TR" sz="2500" b="1" i="0" u="none" strike="noStrike" kern="1200" cap="none" spc="0" normalizeH="0" baseline="0" noProof="0" dirty="0">
                <a:ln>
                  <a:noFill/>
                </a:ln>
                <a:solidFill>
                  <a:srgbClr val="191B0E"/>
                </a:solidFill>
                <a:effectLst/>
                <a:uLnTx/>
                <a:uFillTx/>
                <a:latin typeface="+mj-lt"/>
                <a:ea typeface="+mn-ea"/>
                <a:cs typeface="+mn-cs"/>
              </a:rPr>
              <a:t> </a:t>
            </a:r>
            <a:br>
              <a:rPr kumimoji="0" lang="tr-TR" sz="2500" b="1" i="0" u="none" strike="noStrike" kern="1200" cap="none" spc="0" normalizeH="0" baseline="0" noProof="0" dirty="0">
                <a:ln>
                  <a:noFill/>
                </a:ln>
                <a:solidFill>
                  <a:srgbClr val="191B0E"/>
                </a:solidFill>
                <a:effectLst/>
                <a:uLnTx/>
                <a:uFillTx/>
                <a:latin typeface="+mj-lt"/>
                <a:ea typeface="+mn-ea"/>
                <a:cs typeface="+mn-cs"/>
              </a:rPr>
            </a:br>
            <a:r>
              <a:rPr kumimoji="0" lang="tr-TR" sz="2500" b="1" i="0" u="none" strike="noStrike" kern="1200" cap="none" spc="0" normalizeH="0" baseline="0" noProof="0" dirty="0">
                <a:ln>
                  <a:noFill/>
                </a:ln>
                <a:solidFill>
                  <a:srgbClr val="191B0E"/>
                </a:solidFill>
                <a:effectLst/>
                <a:uLnTx/>
                <a:uFillTx/>
                <a:latin typeface="+mj-lt"/>
                <a:ea typeface="+mn-ea"/>
                <a:cs typeface="+mn-cs"/>
              </a:rPr>
              <a:t>(Semi-</a:t>
            </a:r>
            <a:r>
              <a:rPr kumimoji="0" lang="tr-TR" sz="2500" b="1" i="0" u="none" strike="noStrike" kern="1200" cap="none" spc="0" normalizeH="0" baseline="0" noProof="0" dirty="0" err="1">
                <a:ln>
                  <a:noFill/>
                </a:ln>
                <a:solidFill>
                  <a:srgbClr val="191B0E"/>
                </a:solidFill>
                <a:effectLst/>
                <a:uLnTx/>
                <a:uFillTx/>
                <a:latin typeface="+mj-lt"/>
                <a:ea typeface="+mn-ea"/>
                <a:cs typeface="+mn-cs"/>
              </a:rPr>
              <a:t>structured</a:t>
            </a:r>
            <a:r>
              <a:rPr kumimoji="0" lang="tr-TR" sz="2500" b="1" i="0" u="none" strike="noStrike" kern="1200" cap="none" spc="0" normalizeH="0" baseline="0" noProof="0" dirty="0">
                <a:ln>
                  <a:noFill/>
                </a:ln>
                <a:solidFill>
                  <a:srgbClr val="191B0E"/>
                </a:solidFill>
                <a:effectLst/>
                <a:uLnTx/>
                <a:uFillTx/>
                <a:latin typeface="+mj-lt"/>
                <a:ea typeface="+mn-ea"/>
                <a:cs typeface="+mn-cs"/>
              </a:rPr>
              <a:t> </a:t>
            </a:r>
            <a:r>
              <a:rPr kumimoji="0" lang="tr-TR" sz="2500" b="1" i="0" u="none" strike="noStrike" kern="1200" cap="none" spc="0" normalizeH="0" baseline="0" noProof="0" dirty="0" err="1">
                <a:ln>
                  <a:noFill/>
                </a:ln>
                <a:solidFill>
                  <a:srgbClr val="191B0E"/>
                </a:solidFill>
                <a:effectLst/>
                <a:uLnTx/>
                <a:uFillTx/>
                <a:latin typeface="+mj-lt"/>
                <a:ea typeface="+mn-ea"/>
                <a:cs typeface="+mn-cs"/>
              </a:rPr>
              <a:t>interview</a:t>
            </a:r>
            <a:r>
              <a:rPr kumimoji="0" lang="tr-TR" sz="2500" b="1" i="0" u="none" strike="noStrike" kern="1200" cap="none" spc="0" normalizeH="0" baseline="0" noProof="0" dirty="0">
                <a:ln>
                  <a:noFill/>
                </a:ln>
                <a:solidFill>
                  <a:srgbClr val="191B0E"/>
                </a:solidFill>
                <a:effectLst/>
                <a:uLnTx/>
                <a:uFillTx/>
                <a:latin typeface="+mj-lt"/>
                <a:ea typeface="+mn-ea"/>
                <a:cs typeface="+mn-cs"/>
              </a:rPr>
              <a:t>)</a:t>
            </a:r>
            <a:endParaRPr lang="en-US" sz="2500" b="1" dirty="0">
              <a:latin typeface="+mj-lt"/>
            </a:endParaRPr>
          </a:p>
        </p:txBody>
      </p:sp>
      <p:sp>
        <p:nvSpPr>
          <p:cNvPr id="3" name="İçerik Yer Tutucusu 2"/>
          <p:cNvSpPr>
            <a:spLocks noGrp="1"/>
          </p:cNvSpPr>
          <p:nvPr>
            <p:ph idx="1"/>
          </p:nvPr>
        </p:nvSpPr>
        <p:spPr>
          <a:xfrm>
            <a:off x="1028700" y="1916832"/>
            <a:ext cx="7200900" cy="3950568"/>
          </a:xfrm>
        </p:spPr>
        <p:txBody>
          <a:bodyPr>
            <a:normAutofit lnSpcReduction="10000"/>
          </a:bodyPr>
          <a:lstStyle/>
          <a:p>
            <a:r>
              <a:rPr lang="en-US" dirty="0"/>
              <a:t>List</a:t>
            </a:r>
            <a:r>
              <a:rPr lang="tr-TR" dirty="0"/>
              <a:t> </a:t>
            </a:r>
            <a:r>
              <a:rPr lang="en-US" dirty="0"/>
              <a:t>of topics, themes, or areas </a:t>
            </a:r>
            <a:r>
              <a:rPr lang="tr-TR" dirty="0" err="1"/>
              <a:t>are</a:t>
            </a:r>
            <a:r>
              <a:rPr lang="tr-TR" dirty="0"/>
              <a:t> </a:t>
            </a:r>
            <a:r>
              <a:rPr lang="tr-TR" dirty="0" err="1"/>
              <a:t>outlined</a:t>
            </a:r>
            <a:r>
              <a:rPr lang="tr-TR" dirty="0"/>
              <a:t> in </a:t>
            </a:r>
            <a:r>
              <a:rPr lang="tr-TR" dirty="0" err="1"/>
              <a:t>advance</a:t>
            </a:r>
            <a:endParaRPr lang="tr-TR" dirty="0"/>
          </a:p>
          <a:p>
            <a:endParaRPr lang="tr-TR" dirty="0"/>
          </a:p>
          <a:p>
            <a:r>
              <a:rPr lang="tr-TR" dirty="0" err="1"/>
              <a:t>Topics</a:t>
            </a:r>
            <a:r>
              <a:rPr lang="tr-TR" dirty="0"/>
              <a:t> </a:t>
            </a:r>
            <a:r>
              <a:rPr lang="tr-TR" dirty="0" err="1"/>
              <a:t>are</a:t>
            </a:r>
            <a:r>
              <a:rPr lang="tr-TR" dirty="0"/>
              <a:t> </a:t>
            </a:r>
            <a:r>
              <a:rPr lang="tr-TR" dirty="0" err="1"/>
              <a:t>transfered</a:t>
            </a:r>
            <a:r>
              <a:rPr lang="tr-TR" dirty="0"/>
              <a:t> </a:t>
            </a:r>
            <a:r>
              <a:rPr lang="tr-TR" dirty="0" err="1"/>
              <a:t>into</a:t>
            </a:r>
            <a:r>
              <a:rPr lang="tr-TR" dirty="0"/>
              <a:t> </a:t>
            </a:r>
            <a:r>
              <a:rPr lang="tr-TR" dirty="0" err="1"/>
              <a:t>open-ended</a:t>
            </a:r>
            <a:r>
              <a:rPr lang="tr-TR" dirty="0"/>
              <a:t> </a:t>
            </a:r>
            <a:r>
              <a:rPr lang="tr-TR" dirty="0" err="1"/>
              <a:t>questions</a:t>
            </a:r>
            <a:endParaRPr lang="tr-TR" dirty="0"/>
          </a:p>
          <a:p>
            <a:endParaRPr lang="tr-TR" dirty="0"/>
          </a:p>
          <a:p>
            <a:r>
              <a:rPr lang="tr-TR" dirty="0" err="1"/>
              <a:t>There</a:t>
            </a:r>
            <a:r>
              <a:rPr lang="tr-TR" dirty="0"/>
              <a:t> is </a:t>
            </a:r>
            <a:r>
              <a:rPr lang="tr-TR" dirty="0" err="1"/>
              <a:t>room</a:t>
            </a:r>
            <a:r>
              <a:rPr lang="tr-TR" dirty="0"/>
              <a:t> </a:t>
            </a:r>
            <a:r>
              <a:rPr lang="tr-TR" dirty="0" err="1"/>
              <a:t>for</a:t>
            </a:r>
            <a:r>
              <a:rPr lang="tr-TR" dirty="0"/>
              <a:t> </a:t>
            </a:r>
            <a:r>
              <a:rPr lang="tr-TR" dirty="0" err="1"/>
              <a:t>flexibility</a:t>
            </a:r>
            <a:endParaRPr lang="tr-TR" dirty="0"/>
          </a:p>
          <a:p>
            <a:pPr lvl="1"/>
            <a:r>
              <a:rPr lang="tr-TR" dirty="0" err="1"/>
              <a:t>The</a:t>
            </a:r>
            <a:r>
              <a:rPr lang="tr-TR" dirty="0"/>
              <a:t> </a:t>
            </a:r>
            <a:r>
              <a:rPr lang="tr-TR" dirty="0" err="1"/>
              <a:t>sequence</a:t>
            </a:r>
            <a:r>
              <a:rPr lang="tr-TR" dirty="0"/>
              <a:t> </a:t>
            </a:r>
            <a:r>
              <a:rPr lang="tr-TR" dirty="0" err="1"/>
              <a:t>and</a:t>
            </a:r>
            <a:r>
              <a:rPr lang="tr-TR" dirty="0"/>
              <a:t> </a:t>
            </a:r>
            <a:r>
              <a:rPr lang="tr-TR" dirty="0" err="1"/>
              <a:t>wording</a:t>
            </a:r>
            <a:r>
              <a:rPr lang="tr-TR" dirty="0"/>
              <a:t> </a:t>
            </a:r>
            <a:r>
              <a:rPr lang="tr-TR" dirty="0" err="1"/>
              <a:t>may</a:t>
            </a:r>
            <a:r>
              <a:rPr lang="tr-TR" dirty="0"/>
              <a:t> </a:t>
            </a:r>
            <a:r>
              <a:rPr lang="tr-TR" dirty="0" err="1"/>
              <a:t>change</a:t>
            </a:r>
            <a:r>
              <a:rPr lang="tr-TR" dirty="0"/>
              <a:t> </a:t>
            </a:r>
            <a:r>
              <a:rPr lang="tr-TR" dirty="0" err="1"/>
              <a:t>during</a:t>
            </a:r>
            <a:r>
              <a:rPr lang="tr-TR" dirty="0"/>
              <a:t> </a:t>
            </a:r>
            <a:r>
              <a:rPr lang="tr-TR" dirty="0" err="1"/>
              <a:t>the</a:t>
            </a:r>
            <a:r>
              <a:rPr lang="tr-TR" dirty="0"/>
              <a:t> </a:t>
            </a:r>
            <a:r>
              <a:rPr lang="tr-TR" dirty="0" err="1"/>
              <a:t>interview</a:t>
            </a:r>
            <a:endParaRPr lang="tr-TR" dirty="0"/>
          </a:p>
          <a:p>
            <a:pPr lvl="1"/>
            <a:r>
              <a:rPr lang="tr-TR" dirty="0" err="1"/>
              <a:t>Probing</a:t>
            </a:r>
            <a:r>
              <a:rPr lang="tr-TR" dirty="0"/>
              <a:t> </a:t>
            </a:r>
            <a:r>
              <a:rPr lang="tr-TR" dirty="0" err="1"/>
              <a:t>questions</a:t>
            </a:r>
            <a:r>
              <a:rPr lang="tr-TR" dirty="0"/>
              <a:t> </a:t>
            </a:r>
            <a:r>
              <a:rPr lang="tr-TR" dirty="0" err="1"/>
              <a:t>are</a:t>
            </a:r>
            <a:r>
              <a:rPr lang="tr-TR" dirty="0"/>
              <a:t> </a:t>
            </a:r>
            <a:r>
              <a:rPr lang="tr-TR" dirty="0" err="1"/>
              <a:t>used</a:t>
            </a:r>
            <a:r>
              <a:rPr lang="tr-TR" dirty="0"/>
              <a:t> </a:t>
            </a:r>
            <a:r>
              <a:rPr lang="tr-TR" dirty="0" err="1"/>
              <a:t>when</a:t>
            </a:r>
            <a:r>
              <a:rPr lang="tr-TR" dirty="0"/>
              <a:t> </a:t>
            </a:r>
            <a:r>
              <a:rPr lang="tr-TR" dirty="0" err="1"/>
              <a:t>needed</a:t>
            </a:r>
            <a:endParaRPr lang="tr-TR" dirty="0"/>
          </a:p>
          <a:p>
            <a:endParaRPr lang="tr-TR" dirty="0"/>
          </a:p>
          <a:p>
            <a:pPr>
              <a:buFont typeface="Wingdings" panose="05000000000000000000" pitchFamily="2" charset="2"/>
              <a:buChar char="Ø"/>
            </a:pPr>
            <a:r>
              <a:rPr lang="tr-TR" i="1" dirty="0" err="1"/>
              <a:t>The</a:t>
            </a:r>
            <a:r>
              <a:rPr lang="tr-TR" i="1" dirty="0"/>
              <a:t> </a:t>
            </a:r>
            <a:r>
              <a:rPr lang="tr-TR" i="1" dirty="0" err="1"/>
              <a:t>most</a:t>
            </a:r>
            <a:r>
              <a:rPr lang="tr-TR" i="1" dirty="0"/>
              <a:t> </a:t>
            </a:r>
            <a:r>
              <a:rPr lang="tr-TR" i="1" dirty="0" err="1"/>
              <a:t>common</a:t>
            </a:r>
            <a:r>
              <a:rPr lang="tr-TR" i="1" dirty="0"/>
              <a:t> </a:t>
            </a:r>
            <a:r>
              <a:rPr lang="tr-TR" i="1" dirty="0" err="1"/>
              <a:t>type</a:t>
            </a:r>
            <a:r>
              <a:rPr lang="tr-TR" i="1" dirty="0"/>
              <a:t> of </a:t>
            </a:r>
            <a:r>
              <a:rPr lang="tr-TR" i="1" dirty="0" err="1"/>
              <a:t>interview</a:t>
            </a:r>
            <a:r>
              <a:rPr lang="tr-TR" i="1" dirty="0"/>
              <a:t> in </a:t>
            </a:r>
            <a:r>
              <a:rPr lang="tr-TR" i="1" dirty="0" err="1"/>
              <a:t>qualitative</a:t>
            </a:r>
            <a:r>
              <a:rPr lang="tr-TR" i="1" dirty="0"/>
              <a:t> </a:t>
            </a:r>
            <a:r>
              <a:rPr lang="tr-TR" i="1" dirty="0" err="1"/>
              <a:t>studies</a:t>
            </a:r>
            <a:endParaRPr lang="en-US" i="1" dirty="0"/>
          </a:p>
        </p:txBody>
      </p:sp>
    </p:spTree>
    <p:extLst>
      <p:ext uri="{BB962C8B-B14F-4D97-AF65-F5344CB8AC3E}">
        <p14:creationId xmlns:p14="http://schemas.microsoft.com/office/powerpoint/2010/main" val="249013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A4CE4D-33BC-46A4-9702-D86AA07E1962}"/>
              </a:ext>
            </a:extLst>
          </p:cNvPr>
          <p:cNvSpPr>
            <a:spLocks noGrp="1"/>
          </p:cNvSpPr>
          <p:nvPr>
            <p:ph type="title"/>
          </p:nvPr>
        </p:nvSpPr>
        <p:spPr>
          <a:xfrm>
            <a:off x="1028700" y="685800"/>
            <a:ext cx="7200900" cy="798984"/>
          </a:xfrm>
        </p:spPr>
        <p:txBody>
          <a:bodyPr>
            <a:normAutofit fontScale="90000"/>
          </a:bodyPr>
          <a:lstStyle/>
          <a:p>
            <a:r>
              <a:rPr lang="tr-TR" sz="2800" dirty="0" err="1"/>
              <a:t>Sample</a:t>
            </a:r>
            <a:r>
              <a:rPr lang="tr-TR" sz="2800" dirty="0"/>
              <a:t> Interview Guide </a:t>
            </a:r>
            <a:r>
              <a:rPr lang="tr-TR" sz="2800" dirty="0" err="1"/>
              <a:t>with</a:t>
            </a:r>
            <a:r>
              <a:rPr lang="tr-TR" sz="2800" dirty="0"/>
              <a:t> </a:t>
            </a:r>
            <a:r>
              <a:rPr lang="tr-TR" sz="2800" dirty="0" err="1"/>
              <a:t>questions</a:t>
            </a:r>
            <a:endParaRPr lang="tr-TR" sz="2800" dirty="0"/>
          </a:p>
        </p:txBody>
      </p:sp>
      <p:pic>
        <p:nvPicPr>
          <p:cNvPr id="5" name="İçerik Yer Tutucusu 4">
            <a:extLst>
              <a:ext uri="{FF2B5EF4-FFF2-40B4-BE49-F238E27FC236}">
                <a16:creationId xmlns:a16="http://schemas.microsoft.com/office/drawing/2014/main" id="{B6382E75-D5CF-4A42-A592-7CCA6B41738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412776"/>
            <a:ext cx="7920880" cy="5040560"/>
          </a:xfrm>
        </p:spPr>
      </p:pic>
    </p:spTree>
    <p:extLst>
      <p:ext uri="{BB962C8B-B14F-4D97-AF65-F5344CB8AC3E}">
        <p14:creationId xmlns:p14="http://schemas.microsoft.com/office/powerpoint/2010/main" val="3207622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2500" dirty="0" err="1"/>
              <a:t>Advantages</a:t>
            </a:r>
            <a:r>
              <a:rPr lang="tr-TR" sz="2500" dirty="0"/>
              <a:t> / </a:t>
            </a:r>
            <a:r>
              <a:rPr lang="tr-TR" sz="2500" dirty="0" err="1"/>
              <a:t>Disadvantages</a:t>
            </a:r>
            <a:r>
              <a:rPr lang="tr-TR" sz="2500" dirty="0"/>
              <a:t> of Semi-</a:t>
            </a:r>
            <a:r>
              <a:rPr lang="tr-TR" sz="2500" dirty="0" err="1"/>
              <a:t>Structured</a:t>
            </a:r>
            <a:r>
              <a:rPr lang="tr-TR" sz="2500" dirty="0"/>
              <a:t> </a:t>
            </a:r>
            <a:r>
              <a:rPr lang="tr-TR" sz="2500" dirty="0" err="1"/>
              <a:t>Interviews</a:t>
            </a:r>
            <a:endParaRPr lang="en-US" sz="2500" dirty="0"/>
          </a:p>
        </p:txBody>
      </p:sp>
      <p:sp>
        <p:nvSpPr>
          <p:cNvPr id="3" name="İçerik Yer Tutucusu 2"/>
          <p:cNvSpPr>
            <a:spLocks noGrp="1"/>
          </p:cNvSpPr>
          <p:nvPr>
            <p:ph idx="1"/>
          </p:nvPr>
        </p:nvSpPr>
        <p:spPr>
          <a:xfrm>
            <a:off x="1028700" y="1700808"/>
            <a:ext cx="7200900" cy="4166592"/>
          </a:xfrm>
        </p:spPr>
        <p:txBody>
          <a:bodyPr>
            <a:normAutofit fontScale="92500" lnSpcReduction="10000"/>
          </a:bodyPr>
          <a:lstStyle/>
          <a:p>
            <a:r>
              <a:rPr lang="en-US" dirty="0"/>
              <a:t>Advantages</a:t>
            </a:r>
          </a:p>
          <a:p>
            <a:pPr lvl="1"/>
            <a:r>
              <a:rPr lang="en-US" dirty="0"/>
              <a:t>Gives the interviewer a degree of power and control over the course of interviews</a:t>
            </a:r>
          </a:p>
          <a:p>
            <a:pPr lvl="1"/>
            <a:r>
              <a:rPr lang="en-US" dirty="0"/>
              <a:t>Gives the interviewer a great deal of flexibility</a:t>
            </a:r>
          </a:p>
          <a:p>
            <a:pPr lvl="1"/>
            <a:r>
              <a:rPr lang="en-US" dirty="0"/>
              <a:t>The outline increases the comprehensiveness of the data and makes data collection somewhat systematic for each interviewee</a:t>
            </a:r>
          </a:p>
          <a:p>
            <a:pPr lvl="1"/>
            <a:r>
              <a:rPr lang="tr-TR" dirty="0"/>
              <a:t>I</a:t>
            </a:r>
            <a:r>
              <a:rPr lang="en-US" dirty="0" err="1"/>
              <a:t>nterviews</a:t>
            </a:r>
            <a:r>
              <a:rPr lang="en-US" dirty="0"/>
              <a:t> remain fairly conversational and situational</a:t>
            </a:r>
          </a:p>
          <a:p>
            <a:endParaRPr lang="en-US" dirty="0"/>
          </a:p>
          <a:p>
            <a:r>
              <a:rPr lang="en-US" dirty="0"/>
              <a:t>Disadvantages</a:t>
            </a:r>
          </a:p>
          <a:p>
            <a:pPr lvl="1"/>
            <a:r>
              <a:rPr lang="tr-TR" dirty="0"/>
              <a:t>I</a:t>
            </a:r>
            <a:r>
              <a:rPr lang="en-US" dirty="0" err="1"/>
              <a:t>nterviewer</a:t>
            </a:r>
            <a:r>
              <a:rPr lang="en-US" dirty="0"/>
              <a:t> flexibility can result in substantially different responses from different perspectives, thus </a:t>
            </a:r>
            <a:r>
              <a:rPr lang="tr-TR" dirty="0" err="1"/>
              <a:t>may</a:t>
            </a:r>
            <a:r>
              <a:rPr lang="tr-TR" dirty="0"/>
              <a:t> </a:t>
            </a:r>
            <a:r>
              <a:rPr lang="tr-TR" dirty="0" err="1"/>
              <a:t>reducce</a:t>
            </a:r>
            <a:r>
              <a:rPr lang="en-US" dirty="0"/>
              <a:t> the comparability of response</a:t>
            </a:r>
          </a:p>
        </p:txBody>
      </p:sp>
    </p:spTree>
    <p:extLst>
      <p:ext uri="{BB962C8B-B14F-4D97-AF65-F5344CB8AC3E}">
        <p14:creationId xmlns:p14="http://schemas.microsoft.com/office/powerpoint/2010/main" val="185417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028700" y="685800"/>
            <a:ext cx="7200900" cy="798984"/>
          </a:xfrm>
        </p:spPr>
        <p:txBody>
          <a:bodyPr>
            <a:normAutofit/>
          </a:bodyPr>
          <a:lstStyle/>
          <a:p>
            <a:pPr algn="ctr"/>
            <a:r>
              <a:rPr lang="tr-TR" sz="2500" dirty="0"/>
              <a:t>I</a:t>
            </a:r>
            <a:r>
              <a:rPr lang="en-US" sz="2500" dirty="0" err="1"/>
              <a:t>nformal</a:t>
            </a:r>
            <a:r>
              <a:rPr lang="en-US" sz="2500" dirty="0"/>
              <a:t> </a:t>
            </a:r>
            <a:r>
              <a:rPr lang="tr-TR" sz="2500" dirty="0" err="1"/>
              <a:t>Conversational</a:t>
            </a:r>
            <a:r>
              <a:rPr lang="tr-TR" sz="2500" dirty="0"/>
              <a:t> </a:t>
            </a:r>
            <a:r>
              <a:rPr lang="en-US" sz="2500" dirty="0"/>
              <a:t>Interviews</a:t>
            </a:r>
            <a:r>
              <a:rPr lang="tr-TR" sz="2500" dirty="0"/>
              <a:t> (</a:t>
            </a:r>
            <a:r>
              <a:rPr lang="tr-TR" sz="2500" dirty="0" err="1"/>
              <a:t>Unstructured</a:t>
            </a:r>
            <a:r>
              <a:rPr lang="tr-TR" sz="2500" dirty="0"/>
              <a:t>)</a:t>
            </a:r>
            <a:endParaRPr lang="en-US" sz="2500" dirty="0"/>
          </a:p>
        </p:txBody>
      </p:sp>
      <p:sp>
        <p:nvSpPr>
          <p:cNvPr id="2" name="1 İçerik Yer Tutucusu"/>
          <p:cNvSpPr>
            <a:spLocks noGrp="1"/>
          </p:cNvSpPr>
          <p:nvPr>
            <p:ph idx="1"/>
          </p:nvPr>
        </p:nvSpPr>
        <p:spPr>
          <a:xfrm>
            <a:off x="1028700" y="1700808"/>
            <a:ext cx="7200900" cy="4166592"/>
          </a:xfrm>
        </p:spPr>
        <p:txBody>
          <a:bodyPr>
            <a:normAutofit fontScale="92500" lnSpcReduction="20000"/>
          </a:bodyPr>
          <a:lstStyle/>
          <a:p>
            <a:r>
              <a:rPr lang="en-US" dirty="0"/>
              <a:t>Questions emerge from the immediate context and are asked in the natural course of things</a:t>
            </a:r>
          </a:p>
          <a:p>
            <a:endParaRPr lang="en-US" dirty="0"/>
          </a:p>
          <a:p>
            <a:r>
              <a:rPr lang="en-US" dirty="0"/>
              <a:t>There is</a:t>
            </a:r>
            <a:r>
              <a:rPr lang="tr-TR" dirty="0"/>
              <a:t> </a:t>
            </a:r>
            <a:r>
              <a:rPr lang="tr-TR" dirty="0" err="1"/>
              <a:t>almost</a:t>
            </a:r>
            <a:r>
              <a:rPr lang="en-US" dirty="0"/>
              <a:t> no predetermination of questions</a:t>
            </a:r>
            <a:r>
              <a:rPr lang="tr-TR" dirty="0"/>
              <a:t>,</a:t>
            </a:r>
            <a:r>
              <a:rPr lang="en-US" dirty="0"/>
              <a:t> topics or wording</a:t>
            </a:r>
          </a:p>
          <a:p>
            <a:endParaRPr lang="en-US" dirty="0"/>
          </a:p>
          <a:p>
            <a:r>
              <a:rPr lang="en-US" dirty="0"/>
              <a:t>Interviewer almost has no control so interview is relatively unpredictable</a:t>
            </a:r>
          </a:p>
          <a:p>
            <a:endParaRPr lang="en-US" dirty="0"/>
          </a:p>
          <a:p>
            <a:r>
              <a:rPr lang="en-US" dirty="0"/>
              <a:t>Not easy to conduct</a:t>
            </a:r>
            <a:r>
              <a:rPr lang="tr-TR" dirty="0"/>
              <a:t> </a:t>
            </a:r>
            <a:r>
              <a:rPr lang="tr-TR" dirty="0" err="1"/>
              <a:t>because</a:t>
            </a:r>
            <a:r>
              <a:rPr lang="tr-TR" dirty="0"/>
              <a:t> it is </a:t>
            </a:r>
            <a:r>
              <a:rPr lang="tr-TR" dirty="0" err="1"/>
              <a:t>difficult</a:t>
            </a:r>
            <a:r>
              <a:rPr lang="tr-TR" dirty="0"/>
              <a:t> </a:t>
            </a:r>
            <a:r>
              <a:rPr lang="tr-TR" dirty="0" err="1"/>
              <a:t>to</a:t>
            </a:r>
            <a:r>
              <a:rPr lang="tr-TR" dirty="0"/>
              <a:t> </a:t>
            </a:r>
            <a:r>
              <a:rPr lang="tr-TR" dirty="0" err="1"/>
              <a:t>determine</a:t>
            </a:r>
            <a:endParaRPr lang="en-US" dirty="0"/>
          </a:p>
          <a:p>
            <a:pPr lvl="1"/>
            <a:r>
              <a:rPr lang="en-US" dirty="0"/>
              <a:t>Whether the question is too personal</a:t>
            </a:r>
          </a:p>
          <a:p>
            <a:pPr lvl="1"/>
            <a:r>
              <a:rPr lang="en-US" dirty="0"/>
              <a:t>To what extent the researcher should ask deeper questions, </a:t>
            </a:r>
            <a:r>
              <a:rPr lang="en-US" dirty="0" err="1"/>
              <a:t>etc</a:t>
            </a:r>
            <a:endParaRPr lang="en-US" dirty="0"/>
          </a:p>
          <a:p>
            <a:endParaRPr lang="en-US" dirty="0"/>
          </a:p>
        </p:txBody>
      </p:sp>
    </p:spTree>
    <p:extLst>
      <p:ext uri="{BB962C8B-B14F-4D97-AF65-F5344CB8AC3E}">
        <p14:creationId xmlns:p14="http://schemas.microsoft.com/office/powerpoint/2010/main" val="221753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down)">
                                      <p:cBhvr>
                                        <p:cTn id="22" dur="500"/>
                                        <p:tgtEl>
                                          <p:spTgt spid="2">
                                            <p:txEl>
                                              <p:pRg st="6" end="6"/>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wipe(down)">
                                      <p:cBhvr>
                                        <p:cTn id="25" dur="500"/>
                                        <p:tgtEl>
                                          <p:spTgt spid="2">
                                            <p:txEl>
                                              <p:pRg st="7" end="7"/>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wipe(down)">
                                      <p:cBhvr>
                                        <p:cTn id="28"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943000"/>
          </a:xfrm>
        </p:spPr>
        <p:txBody>
          <a:bodyPr>
            <a:normAutofit/>
          </a:bodyPr>
          <a:lstStyle/>
          <a:p>
            <a:pPr algn="ctr"/>
            <a:r>
              <a:rPr lang="tr-TR" sz="2500" dirty="0" err="1"/>
              <a:t>Advantages</a:t>
            </a:r>
            <a:r>
              <a:rPr lang="tr-TR" sz="2500" dirty="0"/>
              <a:t> / </a:t>
            </a:r>
            <a:r>
              <a:rPr lang="tr-TR" sz="2500" dirty="0" err="1"/>
              <a:t>Disadvantages</a:t>
            </a:r>
            <a:r>
              <a:rPr lang="tr-TR" sz="2500" dirty="0"/>
              <a:t> of </a:t>
            </a:r>
            <a:r>
              <a:rPr lang="tr-TR" sz="2500" dirty="0" err="1"/>
              <a:t>Unstructured</a:t>
            </a:r>
            <a:r>
              <a:rPr lang="tr-TR" sz="2500" dirty="0"/>
              <a:t> </a:t>
            </a:r>
            <a:r>
              <a:rPr lang="tr-TR" sz="2500" dirty="0" err="1"/>
              <a:t>Interviews</a:t>
            </a:r>
            <a:endParaRPr lang="en-US" sz="2500" dirty="0"/>
          </a:p>
        </p:txBody>
      </p:sp>
      <p:sp>
        <p:nvSpPr>
          <p:cNvPr id="3" name="İçerik Yer Tutucusu 2"/>
          <p:cNvSpPr>
            <a:spLocks noGrp="1"/>
          </p:cNvSpPr>
          <p:nvPr>
            <p:ph idx="1"/>
          </p:nvPr>
        </p:nvSpPr>
        <p:spPr>
          <a:xfrm>
            <a:off x="1028700" y="1628800"/>
            <a:ext cx="7200900" cy="4238600"/>
          </a:xfrm>
        </p:spPr>
        <p:txBody>
          <a:bodyPr>
            <a:normAutofit lnSpcReduction="10000"/>
          </a:bodyPr>
          <a:lstStyle/>
          <a:p>
            <a:r>
              <a:rPr lang="en-US" dirty="0"/>
              <a:t>Advantages</a:t>
            </a:r>
          </a:p>
          <a:p>
            <a:pPr lvl="1"/>
            <a:r>
              <a:rPr lang="en-US" dirty="0"/>
              <a:t>Increases the salience and relevance of questions</a:t>
            </a:r>
          </a:p>
          <a:p>
            <a:pPr lvl="1"/>
            <a:r>
              <a:rPr lang="en-US" dirty="0"/>
              <a:t>Interviews are built on and emerge from observations</a:t>
            </a:r>
          </a:p>
          <a:p>
            <a:pPr lvl="1"/>
            <a:r>
              <a:rPr lang="en-US" dirty="0"/>
              <a:t>The interview can be matched to individuals and circumstances</a:t>
            </a:r>
          </a:p>
          <a:p>
            <a:endParaRPr lang="en-US" dirty="0"/>
          </a:p>
          <a:p>
            <a:r>
              <a:rPr lang="en-US" dirty="0"/>
              <a:t>Disadvantages</a:t>
            </a:r>
          </a:p>
          <a:p>
            <a:pPr lvl="1"/>
            <a:r>
              <a:rPr lang="en-US" dirty="0"/>
              <a:t>Different information collected from different people with different questions</a:t>
            </a:r>
          </a:p>
          <a:p>
            <a:pPr lvl="1"/>
            <a:r>
              <a:rPr lang="en-US" dirty="0"/>
              <a:t>Less systematic and comprehensive if certain questions do not arise ‘naturally’</a:t>
            </a:r>
          </a:p>
          <a:p>
            <a:pPr lvl="1"/>
            <a:r>
              <a:rPr lang="en-US" dirty="0"/>
              <a:t>Data organization and analysis can be quite difficult</a:t>
            </a:r>
          </a:p>
        </p:txBody>
      </p:sp>
    </p:spTree>
    <p:extLst>
      <p:ext uri="{BB962C8B-B14F-4D97-AF65-F5344CB8AC3E}">
        <p14:creationId xmlns:p14="http://schemas.microsoft.com/office/powerpoint/2010/main" val="31353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wipe(down)">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A08F98-9821-4586-AA40-A31B03D50AEA}"/>
              </a:ext>
            </a:extLst>
          </p:cNvPr>
          <p:cNvSpPr>
            <a:spLocks noGrp="1"/>
          </p:cNvSpPr>
          <p:nvPr>
            <p:ph type="title"/>
          </p:nvPr>
        </p:nvSpPr>
        <p:spPr/>
        <p:txBody>
          <a:bodyPr/>
          <a:lstStyle/>
          <a:p>
            <a:r>
              <a:rPr lang="tr-TR" dirty="0" err="1"/>
              <a:t>Preparing</a:t>
            </a:r>
            <a:r>
              <a:rPr lang="tr-TR" dirty="0"/>
              <a:t> Interview Guide &amp; </a:t>
            </a:r>
            <a:r>
              <a:rPr lang="tr-TR" dirty="0" err="1"/>
              <a:t>Questions</a:t>
            </a:r>
            <a:endParaRPr lang="tr-TR" dirty="0"/>
          </a:p>
        </p:txBody>
      </p:sp>
      <p:sp>
        <p:nvSpPr>
          <p:cNvPr id="3" name="İçerik Yer Tutucusu 2">
            <a:extLst>
              <a:ext uri="{FF2B5EF4-FFF2-40B4-BE49-F238E27FC236}">
                <a16:creationId xmlns:a16="http://schemas.microsoft.com/office/drawing/2014/main" id="{9F8E08E9-211E-4E2B-A649-79B0262D0D2A}"/>
              </a:ext>
            </a:extLst>
          </p:cNvPr>
          <p:cNvSpPr>
            <a:spLocks noGrp="1"/>
          </p:cNvSpPr>
          <p:nvPr>
            <p:ph idx="1"/>
          </p:nvPr>
        </p:nvSpPr>
        <p:spPr/>
        <p:txBody>
          <a:bodyPr>
            <a:normAutofit lnSpcReduction="10000"/>
          </a:bodyPr>
          <a:lstStyle/>
          <a:p>
            <a:pPr lvl="0"/>
            <a:r>
              <a:rPr lang="tr-TR" dirty="0">
                <a:solidFill>
                  <a:srgbClr val="191B0E"/>
                </a:solidFill>
              </a:rPr>
              <a:t>A</a:t>
            </a:r>
            <a:r>
              <a:rPr lang="en-US" dirty="0">
                <a:solidFill>
                  <a:srgbClr val="191B0E"/>
                </a:solidFill>
              </a:rPr>
              <a:t>n </a:t>
            </a:r>
            <a:r>
              <a:rPr lang="en-US" i="1" dirty="0">
                <a:solidFill>
                  <a:srgbClr val="191B0E"/>
                </a:solidFill>
              </a:rPr>
              <a:t>interview guide</a:t>
            </a:r>
            <a:r>
              <a:rPr lang="en-US" dirty="0">
                <a:solidFill>
                  <a:srgbClr val="191B0E"/>
                </a:solidFill>
              </a:rPr>
              <a:t> </a:t>
            </a:r>
            <a:r>
              <a:rPr lang="tr-TR" dirty="0" err="1">
                <a:solidFill>
                  <a:srgbClr val="191B0E"/>
                </a:solidFill>
              </a:rPr>
              <a:t>needs</a:t>
            </a:r>
            <a:r>
              <a:rPr lang="tr-TR" dirty="0">
                <a:solidFill>
                  <a:srgbClr val="191B0E"/>
                </a:solidFill>
              </a:rPr>
              <a:t> </a:t>
            </a:r>
            <a:r>
              <a:rPr lang="tr-TR" dirty="0" err="1">
                <a:solidFill>
                  <a:srgbClr val="191B0E"/>
                </a:solidFill>
              </a:rPr>
              <a:t>to</a:t>
            </a:r>
            <a:r>
              <a:rPr lang="tr-TR" dirty="0">
                <a:solidFill>
                  <a:srgbClr val="191B0E"/>
                </a:solidFill>
              </a:rPr>
              <a:t> be </a:t>
            </a:r>
            <a:r>
              <a:rPr lang="tr-TR" dirty="0" err="1">
                <a:solidFill>
                  <a:srgbClr val="191B0E"/>
                </a:solidFill>
              </a:rPr>
              <a:t>prepared</a:t>
            </a:r>
            <a:r>
              <a:rPr lang="tr-TR" dirty="0">
                <a:solidFill>
                  <a:srgbClr val="191B0E"/>
                </a:solidFill>
              </a:rPr>
              <a:t> </a:t>
            </a:r>
            <a:r>
              <a:rPr lang="tr-TR" dirty="0" err="1">
                <a:solidFill>
                  <a:srgbClr val="191B0E"/>
                </a:solidFill>
              </a:rPr>
              <a:t>before</a:t>
            </a:r>
            <a:r>
              <a:rPr lang="tr-TR" dirty="0">
                <a:solidFill>
                  <a:srgbClr val="191B0E"/>
                </a:solidFill>
              </a:rPr>
              <a:t> </a:t>
            </a:r>
            <a:r>
              <a:rPr lang="tr-TR" dirty="0" err="1">
                <a:solidFill>
                  <a:srgbClr val="191B0E"/>
                </a:solidFill>
              </a:rPr>
              <a:t>conducting</a:t>
            </a:r>
            <a:r>
              <a:rPr lang="tr-TR" dirty="0">
                <a:solidFill>
                  <a:srgbClr val="191B0E"/>
                </a:solidFill>
              </a:rPr>
              <a:t> an </a:t>
            </a:r>
            <a:r>
              <a:rPr lang="tr-TR" dirty="0" err="1">
                <a:solidFill>
                  <a:srgbClr val="191B0E"/>
                </a:solidFill>
              </a:rPr>
              <a:t>interview</a:t>
            </a:r>
            <a:endParaRPr lang="tr-TR" dirty="0">
              <a:solidFill>
                <a:srgbClr val="191B0E"/>
              </a:solidFill>
            </a:endParaRPr>
          </a:p>
          <a:p>
            <a:r>
              <a:rPr lang="tr-TR" dirty="0" err="1"/>
              <a:t>It</a:t>
            </a:r>
            <a:r>
              <a:rPr lang="en-US" dirty="0"/>
              <a:t> help</a:t>
            </a:r>
            <a:r>
              <a:rPr lang="tr-TR" dirty="0"/>
              <a:t>s</a:t>
            </a:r>
            <a:r>
              <a:rPr lang="en-US" dirty="0"/>
              <a:t> you know </a:t>
            </a:r>
            <a:endParaRPr lang="tr-TR" dirty="0"/>
          </a:p>
          <a:p>
            <a:pPr lvl="1"/>
            <a:r>
              <a:rPr lang="en-US" dirty="0"/>
              <a:t>what to ask about, </a:t>
            </a:r>
            <a:endParaRPr lang="tr-TR" dirty="0"/>
          </a:p>
          <a:p>
            <a:pPr lvl="1"/>
            <a:r>
              <a:rPr lang="en-US" dirty="0"/>
              <a:t>in what sequence, </a:t>
            </a:r>
            <a:endParaRPr lang="tr-TR" dirty="0"/>
          </a:p>
          <a:p>
            <a:pPr lvl="1"/>
            <a:r>
              <a:rPr lang="en-US" dirty="0"/>
              <a:t>how to pose your questions, </a:t>
            </a:r>
            <a:endParaRPr lang="tr-TR" dirty="0"/>
          </a:p>
          <a:p>
            <a:pPr lvl="1"/>
            <a:r>
              <a:rPr lang="en-US" dirty="0"/>
              <a:t>how to pose follow-ups. </a:t>
            </a:r>
            <a:endParaRPr lang="tr-TR" dirty="0"/>
          </a:p>
          <a:p>
            <a:endParaRPr lang="tr-TR" dirty="0"/>
          </a:p>
          <a:p>
            <a:r>
              <a:rPr lang="tr-TR" dirty="0" err="1"/>
              <a:t>It</a:t>
            </a:r>
            <a:r>
              <a:rPr lang="en-US" dirty="0"/>
              <a:t> provide</a:t>
            </a:r>
            <a:r>
              <a:rPr lang="tr-TR" dirty="0"/>
              <a:t>s</a:t>
            </a:r>
            <a:r>
              <a:rPr lang="en-US" dirty="0"/>
              <a:t> guidance about what to do or say next, after your interviewee has answered the last question.</a:t>
            </a:r>
            <a:endParaRPr lang="tr-TR" dirty="0"/>
          </a:p>
        </p:txBody>
      </p:sp>
    </p:spTree>
    <p:extLst>
      <p:ext uri="{BB962C8B-B14F-4D97-AF65-F5344CB8AC3E}">
        <p14:creationId xmlns:p14="http://schemas.microsoft.com/office/powerpoint/2010/main" val="3890340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err="1"/>
              <a:t>Preparing</a:t>
            </a:r>
            <a:r>
              <a:rPr lang="tr-TR" dirty="0"/>
              <a:t> </a:t>
            </a:r>
            <a:r>
              <a:rPr lang="tr-TR" dirty="0" err="1"/>
              <a:t>questions</a:t>
            </a:r>
            <a:r>
              <a:rPr lang="tr-TR" dirty="0"/>
              <a:t> </a:t>
            </a:r>
            <a:r>
              <a:rPr lang="tr-TR" dirty="0" err="1"/>
              <a:t>for</a:t>
            </a:r>
            <a:r>
              <a:rPr lang="tr-TR" dirty="0"/>
              <a:t> </a:t>
            </a:r>
            <a:r>
              <a:rPr lang="tr-TR" dirty="0" err="1"/>
              <a:t>interviews</a:t>
            </a:r>
            <a:endParaRPr lang="en-US" dirty="0"/>
          </a:p>
        </p:txBody>
      </p:sp>
      <p:sp>
        <p:nvSpPr>
          <p:cNvPr id="3" name="İçerik Yer Tutucusu 2"/>
          <p:cNvSpPr>
            <a:spLocks noGrp="1"/>
          </p:cNvSpPr>
          <p:nvPr>
            <p:ph idx="1"/>
          </p:nvPr>
        </p:nvSpPr>
        <p:spPr/>
        <p:txBody>
          <a:bodyPr/>
          <a:lstStyle/>
          <a:p>
            <a:endParaRPr lang="tr-TR" dirty="0"/>
          </a:p>
          <a:p>
            <a:r>
              <a:rPr lang="tr-TR" dirty="0" err="1"/>
              <a:t>Questions</a:t>
            </a:r>
            <a:r>
              <a:rPr lang="tr-TR" dirty="0"/>
              <a:t> </a:t>
            </a:r>
            <a:r>
              <a:rPr lang="tr-TR" dirty="0" err="1"/>
              <a:t>should</a:t>
            </a:r>
            <a:r>
              <a:rPr lang="tr-TR" dirty="0"/>
              <a:t> be </a:t>
            </a:r>
            <a:r>
              <a:rPr lang="tr-TR" dirty="0" err="1">
                <a:solidFill>
                  <a:srgbClr val="FF0000"/>
                </a:solidFill>
              </a:rPr>
              <a:t>open-ended</a:t>
            </a:r>
            <a:r>
              <a:rPr lang="tr-TR" dirty="0">
                <a:solidFill>
                  <a:srgbClr val="FF0000"/>
                </a:solidFill>
              </a:rPr>
              <a:t> </a:t>
            </a:r>
            <a:r>
              <a:rPr lang="tr-TR" dirty="0"/>
              <a:t>(</a:t>
            </a:r>
            <a:r>
              <a:rPr lang="tr-TR" dirty="0" err="1"/>
              <a:t>inviting</a:t>
            </a:r>
            <a:r>
              <a:rPr lang="tr-TR" dirty="0"/>
              <a:t> </a:t>
            </a:r>
            <a:r>
              <a:rPr lang="tr-TR" dirty="0" err="1"/>
              <a:t>the</a:t>
            </a:r>
            <a:r>
              <a:rPr lang="tr-TR" dirty="0"/>
              <a:t> </a:t>
            </a:r>
            <a:r>
              <a:rPr lang="tr-TR" dirty="0" err="1"/>
              <a:t>interviewee</a:t>
            </a:r>
            <a:r>
              <a:rPr lang="tr-TR" dirty="0"/>
              <a:t> </a:t>
            </a:r>
            <a:r>
              <a:rPr lang="tr-TR" dirty="0" err="1"/>
              <a:t>to</a:t>
            </a:r>
            <a:r>
              <a:rPr lang="tr-TR" dirty="0"/>
              <a:t> </a:t>
            </a:r>
            <a:r>
              <a:rPr lang="tr-TR" dirty="0" err="1"/>
              <a:t>participate</a:t>
            </a:r>
            <a:r>
              <a:rPr lang="tr-TR" dirty="0"/>
              <a:t> in </a:t>
            </a:r>
            <a:r>
              <a:rPr lang="tr-TR" dirty="0" err="1"/>
              <a:t>the</a:t>
            </a:r>
            <a:r>
              <a:rPr lang="tr-TR" dirty="0"/>
              <a:t> </a:t>
            </a:r>
            <a:r>
              <a:rPr lang="tr-TR" dirty="0" err="1"/>
              <a:t>discussion</a:t>
            </a:r>
            <a:r>
              <a:rPr lang="tr-TR" dirty="0"/>
              <a:t>)</a:t>
            </a:r>
          </a:p>
          <a:p>
            <a:endParaRPr lang="tr-TR" dirty="0"/>
          </a:p>
          <a:p>
            <a:r>
              <a:rPr lang="tr-TR" dirty="0" err="1">
                <a:solidFill>
                  <a:srgbClr val="FF0000"/>
                </a:solidFill>
              </a:rPr>
              <a:t>Closed</a:t>
            </a:r>
            <a:r>
              <a:rPr lang="tr-TR" dirty="0">
                <a:solidFill>
                  <a:srgbClr val="FF0000"/>
                </a:solidFill>
              </a:rPr>
              <a:t> </a:t>
            </a:r>
            <a:r>
              <a:rPr lang="tr-TR" dirty="0" err="1">
                <a:solidFill>
                  <a:srgbClr val="FF0000"/>
                </a:solidFill>
              </a:rPr>
              <a:t>questions</a:t>
            </a:r>
            <a:r>
              <a:rPr lang="tr-TR" dirty="0"/>
              <a:t> </a:t>
            </a:r>
            <a:r>
              <a:rPr lang="tr-TR" dirty="0" err="1"/>
              <a:t>close</a:t>
            </a:r>
            <a:r>
              <a:rPr lang="tr-TR" dirty="0"/>
              <a:t> </a:t>
            </a:r>
            <a:r>
              <a:rPr lang="tr-TR" dirty="0" err="1"/>
              <a:t>down</a:t>
            </a:r>
            <a:r>
              <a:rPr lang="tr-TR" dirty="0"/>
              <a:t> </a:t>
            </a:r>
            <a:r>
              <a:rPr lang="tr-TR" dirty="0" err="1"/>
              <a:t>the</a:t>
            </a:r>
            <a:r>
              <a:rPr lang="tr-TR" dirty="0"/>
              <a:t> </a:t>
            </a:r>
            <a:r>
              <a:rPr lang="tr-TR" dirty="0" err="1"/>
              <a:t>conversation</a:t>
            </a:r>
            <a:r>
              <a:rPr lang="tr-TR" dirty="0"/>
              <a:t> </a:t>
            </a:r>
            <a:r>
              <a:rPr lang="tr-TR" dirty="0" err="1"/>
              <a:t>and</a:t>
            </a:r>
            <a:r>
              <a:rPr lang="tr-TR" dirty="0"/>
              <a:t> </a:t>
            </a:r>
            <a:r>
              <a:rPr lang="tr-TR" dirty="0" err="1"/>
              <a:t>provide</a:t>
            </a:r>
            <a:r>
              <a:rPr lang="tr-TR" dirty="0"/>
              <a:t> </a:t>
            </a:r>
            <a:r>
              <a:rPr lang="tr-TR" dirty="0" err="1"/>
              <a:t>little</a:t>
            </a:r>
            <a:r>
              <a:rPr lang="tr-TR" dirty="0"/>
              <a:t> </a:t>
            </a:r>
            <a:r>
              <a:rPr lang="tr-TR" dirty="0" err="1"/>
              <a:t>opportunity</a:t>
            </a:r>
            <a:r>
              <a:rPr lang="tr-TR" dirty="0"/>
              <a:t> </a:t>
            </a:r>
            <a:r>
              <a:rPr lang="tr-TR" dirty="0" err="1"/>
              <a:t>for</a:t>
            </a:r>
            <a:r>
              <a:rPr lang="tr-TR" dirty="0"/>
              <a:t> </a:t>
            </a:r>
            <a:r>
              <a:rPr lang="tr-TR" dirty="0" err="1"/>
              <a:t>gaining</a:t>
            </a:r>
            <a:r>
              <a:rPr lang="tr-TR" dirty="0"/>
              <a:t> </a:t>
            </a:r>
            <a:r>
              <a:rPr lang="tr-TR" dirty="0" err="1"/>
              <a:t>participant</a:t>
            </a:r>
            <a:r>
              <a:rPr lang="tr-TR" dirty="0"/>
              <a:t> </a:t>
            </a:r>
            <a:r>
              <a:rPr lang="tr-TR" dirty="0" err="1"/>
              <a:t>perspectives</a:t>
            </a:r>
            <a:endParaRPr lang="en-US" dirty="0"/>
          </a:p>
        </p:txBody>
      </p:sp>
    </p:spTree>
    <p:extLst>
      <p:ext uri="{BB962C8B-B14F-4D97-AF65-F5344CB8AC3E}">
        <p14:creationId xmlns:p14="http://schemas.microsoft.com/office/powerpoint/2010/main" val="58685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1015008"/>
          </a:xfrm>
        </p:spPr>
        <p:txBody>
          <a:bodyPr>
            <a:normAutofit/>
          </a:bodyPr>
          <a:lstStyle/>
          <a:p>
            <a:r>
              <a:rPr lang="tr-TR" sz="2800" dirty="0"/>
              <a:t>A </a:t>
            </a:r>
            <a:r>
              <a:rPr lang="tr-TR" sz="2800" dirty="0" err="1"/>
              <a:t>sample</a:t>
            </a:r>
            <a:r>
              <a:rPr lang="tr-TR" sz="2800" dirty="0"/>
              <a:t> </a:t>
            </a:r>
            <a:r>
              <a:rPr lang="tr-TR" sz="2800" dirty="0" err="1"/>
              <a:t>interview</a:t>
            </a:r>
            <a:r>
              <a:rPr lang="tr-TR" sz="2800" dirty="0"/>
              <a:t> </a:t>
            </a:r>
            <a:r>
              <a:rPr lang="tr-TR" sz="2800" dirty="0" err="1"/>
              <a:t>with</a:t>
            </a:r>
            <a:r>
              <a:rPr lang="tr-TR" sz="2800" dirty="0"/>
              <a:t> </a:t>
            </a:r>
            <a:r>
              <a:rPr lang="tr-TR" sz="2800" dirty="0" err="1">
                <a:solidFill>
                  <a:srgbClr val="FF0000"/>
                </a:solidFill>
              </a:rPr>
              <a:t>closed</a:t>
            </a:r>
            <a:r>
              <a:rPr lang="tr-TR" sz="2800" dirty="0">
                <a:solidFill>
                  <a:srgbClr val="FF0000"/>
                </a:solidFill>
              </a:rPr>
              <a:t> </a:t>
            </a:r>
            <a:r>
              <a:rPr lang="tr-TR" sz="2800" dirty="0" err="1"/>
              <a:t>questions</a:t>
            </a:r>
            <a:endParaRPr lang="en-US" sz="2800" dirty="0"/>
          </a:p>
        </p:txBody>
      </p:sp>
      <p:sp>
        <p:nvSpPr>
          <p:cNvPr id="3" name="İçerik Yer Tutucusu 2"/>
          <p:cNvSpPr>
            <a:spLocks noGrp="1"/>
          </p:cNvSpPr>
          <p:nvPr>
            <p:ph idx="1"/>
          </p:nvPr>
        </p:nvSpPr>
        <p:spPr>
          <a:xfrm>
            <a:off x="1028700" y="1700808"/>
            <a:ext cx="7200900" cy="4166592"/>
          </a:xfrm>
        </p:spPr>
        <p:txBody>
          <a:bodyPr>
            <a:normAutofit fontScale="92500" lnSpcReduction="10000"/>
          </a:bodyPr>
          <a:lstStyle/>
          <a:p>
            <a:endParaRPr lang="tr-TR" dirty="0">
              <a:effectLst>
                <a:outerShdw blurRad="38100" dist="38100" dir="2700000" algn="tl">
                  <a:srgbClr val="000000">
                    <a:alpha val="43137"/>
                  </a:srgbClr>
                </a:outerShdw>
              </a:effectLst>
            </a:endParaRPr>
          </a:p>
          <a:p>
            <a:r>
              <a:rPr lang="tr-TR" dirty="0">
                <a:solidFill>
                  <a:srgbClr val="FF0000"/>
                </a:solidFill>
              </a:rPr>
              <a:t>Q: How do </a:t>
            </a:r>
            <a:r>
              <a:rPr lang="tr-TR" dirty="0" err="1">
                <a:solidFill>
                  <a:srgbClr val="FF0000"/>
                </a:solidFill>
              </a:rPr>
              <a:t>you</a:t>
            </a:r>
            <a:r>
              <a:rPr lang="tr-TR" dirty="0">
                <a:solidFill>
                  <a:srgbClr val="FF0000"/>
                </a:solidFill>
              </a:rPr>
              <a:t> </a:t>
            </a:r>
            <a:r>
              <a:rPr lang="tr-TR" dirty="0" err="1">
                <a:solidFill>
                  <a:srgbClr val="FF0000"/>
                </a:solidFill>
              </a:rPr>
              <a:t>think</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course</a:t>
            </a:r>
            <a:r>
              <a:rPr lang="tr-TR" dirty="0">
                <a:solidFill>
                  <a:srgbClr val="FF0000"/>
                </a:solidFill>
              </a:rPr>
              <a:t> is </a:t>
            </a:r>
            <a:r>
              <a:rPr lang="tr-TR" dirty="0" err="1">
                <a:solidFill>
                  <a:srgbClr val="FF0000"/>
                </a:solidFill>
              </a:rPr>
              <a:t>going</a:t>
            </a:r>
            <a:r>
              <a:rPr lang="tr-TR" dirty="0">
                <a:solidFill>
                  <a:srgbClr val="FF0000"/>
                </a:solidFill>
              </a:rPr>
              <a:t>?</a:t>
            </a:r>
          </a:p>
          <a:p>
            <a:r>
              <a:rPr lang="tr-TR" i="1" dirty="0"/>
              <a:t>A: </a:t>
            </a:r>
            <a:r>
              <a:rPr lang="tr-TR" i="1" dirty="0" err="1"/>
              <a:t>Fine</a:t>
            </a:r>
            <a:r>
              <a:rPr lang="tr-TR" i="1" dirty="0"/>
              <a:t>, </a:t>
            </a:r>
            <a:r>
              <a:rPr lang="tr-TR" i="1" dirty="0" err="1"/>
              <a:t>just</a:t>
            </a:r>
            <a:r>
              <a:rPr lang="tr-TR" i="1" dirty="0"/>
              <a:t> </a:t>
            </a:r>
            <a:r>
              <a:rPr lang="tr-TR" i="1" dirty="0" err="1"/>
              <a:t>fine</a:t>
            </a:r>
            <a:r>
              <a:rPr lang="tr-TR" i="1" dirty="0"/>
              <a:t>.</a:t>
            </a:r>
          </a:p>
          <a:p>
            <a:r>
              <a:rPr lang="tr-TR" dirty="0">
                <a:solidFill>
                  <a:srgbClr val="FF0000"/>
                </a:solidFill>
              </a:rPr>
              <a:t>Q: </a:t>
            </a:r>
            <a:r>
              <a:rPr lang="tr-TR" dirty="0" err="1">
                <a:solidFill>
                  <a:srgbClr val="FF0000"/>
                </a:solidFill>
              </a:rPr>
              <a:t>Have</a:t>
            </a:r>
            <a:r>
              <a:rPr lang="tr-TR" dirty="0">
                <a:solidFill>
                  <a:srgbClr val="FF0000"/>
                </a:solidFill>
              </a:rPr>
              <a:t> </a:t>
            </a:r>
            <a:r>
              <a:rPr lang="tr-TR" dirty="0" err="1">
                <a:solidFill>
                  <a:srgbClr val="FF0000"/>
                </a:solidFill>
              </a:rPr>
              <a:t>there</a:t>
            </a:r>
            <a:r>
              <a:rPr lang="tr-TR" dirty="0">
                <a:solidFill>
                  <a:srgbClr val="FF0000"/>
                </a:solidFill>
              </a:rPr>
              <a:t> </a:t>
            </a:r>
            <a:r>
              <a:rPr lang="tr-TR" dirty="0" err="1">
                <a:solidFill>
                  <a:srgbClr val="FF0000"/>
                </a:solidFill>
              </a:rPr>
              <a:t>been</a:t>
            </a:r>
            <a:r>
              <a:rPr lang="tr-TR" dirty="0">
                <a:solidFill>
                  <a:srgbClr val="FF0000"/>
                </a:solidFill>
              </a:rPr>
              <a:t> </a:t>
            </a:r>
            <a:r>
              <a:rPr lang="tr-TR" dirty="0" err="1">
                <a:solidFill>
                  <a:srgbClr val="FF0000"/>
                </a:solidFill>
              </a:rPr>
              <a:t>enough</a:t>
            </a:r>
            <a:r>
              <a:rPr lang="tr-TR" dirty="0">
                <a:solidFill>
                  <a:srgbClr val="FF0000"/>
                </a:solidFill>
              </a:rPr>
              <a:t> </a:t>
            </a:r>
            <a:r>
              <a:rPr lang="tr-TR" dirty="0" err="1">
                <a:solidFill>
                  <a:srgbClr val="FF0000"/>
                </a:solidFill>
              </a:rPr>
              <a:t>interesting</a:t>
            </a:r>
            <a:r>
              <a:rPr lang="tr-TR" dirty="0">
                <a:solidFill>
                  <a:srgbClr val="FF0000"/>
                </a:solidFill>
              </a:rPr>
              <a:t> </a:t>
            </a:r>
            <a:r>
              <a:rPr lang="tr-TR" dirty="0" err="1">
                <a:solidFill>
                  <a:srgbClr val="FF0000"/>
                </a:solidFill>
              </a:rPr>
              <a:t>classes</a:t>
            </a:r>
            <a:r>
              <a:rPr lang="tr-TR" dirty="0">
                <a:solidFill>
                  <a:srgbClr val="FF0000"/>
                </a:solidFill>
              </a:rPr>
              <a:t> </a:t>
            </a:r>
            <a:r>
              <a:rPr lang="tr-TR" dirty="0" err="1">
                <a:solidFill>
                  <a:srgbClr val="FF0000"/>
                </a:solidFill>
              </a:rPr>
              <a:t>to</a:t>
            </a:r>
            <a:r>
              <a:rPr lang="tr-TR" dirty="0">
                <a:solidFill>
                  <a:srgbClr val="FF0000"/>
                </a:solidFill>
              </a:rPr>
              <a:t> </a:t>
            </a:r>
            <a:r>
              <a:rPr lang="tr-TR" dirty="0" err="1">
                <a:solidFill>
                  <a:srgbClr val="FF0000"/>
                </a:solidFill>
              </a:rPr>
              <a:t>keep</a:t>
            </a:r>
            <a:r>
              <a:rPr lang="tr-TR" dirty="0">
                <a:solidFill>
                  <a:srgbClr val="FF0000"/>
                </a:solidFill>
              </a:rPr>
              <a:t> </a:t>
            </a:r>
            <a:r>
              <a:rPr lang="tr-TR" dirty="0" err="1">
                <a:solidFill>
                  <a:srgbClr val="FF0000"/>
                </a:solidFill>
              </a:rPr>
              <a:t>you</a:t>
            </a:r>
            <a:r>
              <a:rPr lang="tr-TR" dirty="0">
                <a:solidFill>
                  <a:srgbClr val="FF0000"/>
                </a:solidFill>
              </a:rPr>
              <a:t> </a:t>
            </a:r>
            <a:r>
              <a:rPr lang="tr-TR" dirty="0" err="1">
                <a:solidFill>
                  <a:srgbClr val="FF0000"/>
                </a:solidFill>
              </a:rPr>
              <a:t>coming</a:t>
            </a:r>
            <a:r>
              <a:rPr lang="tr-TR" dirty="0">
                <a:solidFill>
                  <a:srgbClr val="FF0000"/>
                </a:solidFill>
              </a:rPr>
              <a:t> </a:t>
            </a:r>
            <a:r>
              <a:rPr lang="tr-TR" dirty="0" err="1">
                <a:solidFill>
                  <a:srgbClr val="FF0000"/>
                </a:solidFill>
              </a:rPr>
              <a:t>to</a:t>
            </a:r>
            <a:r>
              <a:rPr lang="tr-TR" dirty="0">
                <a:solidFill>
                  <a:srgbClr val="FF0000"/>
                </a:solidFill>
              </a:rPr>
              <a:t> </a:t>
            </a:r>
            <a:r>
              <a:rPr lang="tr-TR" dirty="0" err="1">
                <a:solidFill>
                  <a:srgbClr val="FF0000"/>
                </a:solidFill>
              </a:rPr>
              <a:t>class</a:t>
            </a:r>
            <a:r>
              <a:rPr lang="tr-TR" dirty="0">
                <a:solidFill>
                  <a:srgbClr val="FF0000"/>
                </a:solidFill>
              </a:rPr>
              <a:t>?</a:t>
            </a:r>
          </a:p>
          <a:p>
            <a:r>
              <a:rPr lang="tr-TR" i="1" dirty="0"/>
              <a:t>A: Sure.</a:t>
            </a:r>
          </a:p>
          <a:p>
            <a:r>
              <a:rPr lang="tr-TR" dirty="0">
                <a:solidFill>
                  <a:srgbClr val="FF0000"/>
                </a:solidFill>
              </a:rPr>
              <a:t>Q: </a:t>
            </a:r>
            <a:r>
              <a:rPr lang="tr-TR" dirty="0" err="1">
                <a:solidFill>
                  <a:srgbClr val="FF0000"/>
                </a:solidFill>
              </a:rPr>
              <a:t>What</a:t>
            </a:r>
            <a:r>
              <a:rPr lang="tr-TR" dirty="0">
                <a:solidFill>
                  <a:srgbClr val="FF0000"/>
                </a:solidFill>
              </a:rPr>
              <a:t> </a:t>
            </a:r>
            <a:r>
              <a:rPr lang="tr-TR" dirty="0" err="1">
                <a:solidFill>
                  <a:srgbClr val="FF0000"/>
                </a:solidFill>
              </a:rPr>
              <a:t>about</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textbook</a:t>
            </a:r>
            <a:r>
              <a:rPr lang="tr-TR" dirty="0">
                <a:solidFill>
                  <a:srgbClr val="FF0000"/>
                </a:solidFill>
              </a:rPr>
              <a:t>? Do </a:t>
            </a:r>
            <a:r>
              <a:rPr lang="tr-TR" dirty="0" err="1">
                <a:solidFill>
                  <a:srgbClr val="FF0000"/>
                </a:solidFill>
              </a:rPr>
              <a:t>you</a:t>
            </a:r>
            <a:r>
              <a:rPr lang="tr-TR" dirty="0">
                <a:solidFill>
                  <a:srgbClr val="FF0000"/>
                </a:solidFill>
              </a:rPr>
              <a:t> </a:t>
            </a:r>
            <a:r>
              <a:rPr lang="tr-TR" dirty="0" err="1">
                <a:solidFill>
                  <a:srgbClr val="FF0000"/>
                </a:solidFill>
              </a:rPr>
              <a:t>find</a:t>
            </a:r>
            <a:r>
              <a:rPr lang="tr-TR" dirty="0">
                <a:solidFill>
                  <a:srgbClr val="FF0000"/>
                </a:solidFill>
              </a:rPr>
              <a:t> it </a:t>
            </a:r>
            <a:r>
              <a:rPr lang="tr-TR" dirty="0" err="1">
                <a:solidFill>
                  <a:srgbClr val="FF0000"/>
                </a:solidFill>
              </a:rPr>
              <a:t>worthwhile</a:t>
            </a:r>
            <a:r>
              <a:rPr lang="tr-TR" dirty="0">
                <a:solidFill>
                  <a:srgbClr val="FF0000"/>
                </a:solidFill>
              </a:rPr>
              <a:t> </a:t>
            </a:r>
            <a:r>
              <a:rPr lang="tr-TR" dirty="0" err="1">
                <a:solidFill>
                  <a:srgbClr val="FF0000"/>
                </a:solidFill>
              </a:rPr>
              <a:t>reading</a:t>
            </a:r>
            <a:r>
              <a:rPr lang="tr-TR" dirty="0">
                <a:solidFill>
                  <a:srgbClr val="FF0000"/>
                </a:solidFill>
              </a:rPr>
              <a:t>?</a:t>
            </a:r>
          </a:p>
          <a:p>
            <a:r>
              <a:rPr lang="tr-TR" i="1" dirty="0"/>
              <a:t>A: </a:t>
            </a:r>
            <a:r>
              <a:rPr lang="tr-TR" i="1" dirty="0" err="1"/>
              <a:t>Yeah</a:t>
            </a:r>
            <a:r>
              <a:rPr lang="tr-TR" i="1" dirty="0"/>
              <a:t>. </a:t>
            </a:r>
            <a:r>
              <a:rPr lang="tr-TR" i="1" dirty="0" err="1"/>
              <a:t>It’s</a:t>
            </a:r>
            <a:r>
              <a:rPr lang="tr-TR" i="1" dirty="0"/>
              <a:t> not </a:t>
            </a:r>
            <a:r>
              <a:rPr lang="tr-TR" i="1" dirty="0" err="1"/>
              <a:t>too</a:t>
            </a:r>
            <a:r>
              <a:rPr lang="tr-TR" i="1" dirty="0"/>
              <a:t> </a:t>
            </a:r>
            <a:r>
              <a:rPr lang="tr-TR" i="1" dirty="0" err="1"/>
              <a:t>bad</a:t>
            </a:r>
            <a:r>
              <a:rPr lang="tr-TR" i="1" dirty="0"/>
              <a:t>.</a:t>
            </a:r>
          </a:p>
          <a:p>
            <a:r>
              <a:rPr lang="tr-TR" dirty="0">
                <a:solidFill>
                  <a:srgbClr val="FF0000"/>
                </a:solidFill>
              </a:rPr>
              <a:t>Q: Do </a:t>
            </a:r>
            <a:r>
              <a:rPr lang="tr-TR" dirty="0" err="1">
                <a:solidFill>
                  <a:srgbClr val="FF0000"/>
                </a:solidFill>
              </a:rPr>
              <a:t>you</a:t>
            </a:r>
            <a:r>
              <a:rPr lang="tr-TR" dirty="0">
                <a:solidFill>
                  <a:srgbClr val="FF0000"/>
                </a:solidFill>
              </a:rPr>
              <a:t> </a:t>
            </a:r>
            <a:r>
              <a:rPr lang="tr-TR" dirty="0" err="1">
                <a:solidFill>
                  <a:srgbClr val="FF0000"/>
                </a:solidFill>
              </a:rPr>
              <a:t>think</a:t>
            </a:r>
            <a:r>
              <a:rPr lang="tr-TR" dirty="0">
                <a:solidFill>
                  <a:srgbClr val="FF0000"/>
                </a:solidFill>
              </a:rPr>
              <a:t> I </a:t>
            </a:r>
            <a:r>
              <a:rPr lang="tr-TR" dirty="0" err="1">
                <a:solidFill>
                  <a:srgbClr val="FF0000"/>
                </a:solidFill>
              </a:rPr>
              <a:t>require</a:t>
            </a:r>
            <a:r>
              <a:rPr lang="tr-TR" dirty="0">
                <a:solidFill>
                  <a:srgbClr val="FF0000"/>
                </a:solidFill>
              </a:rPr>
              <a:t> </a:t>
            </a:r>
            <a:r>
              <a:rPr lang="tr-TR" dirty="0" err="1">
                <a:solidFill>
                  <a:srgbClr val="FF0000"/>
                </a:solidFill>
              </a:rPr>
              <a:t>too</a:t>
            </a:r>
            <a:r>
              <a:rPr lang="tr-TR" dirty="0">
                <a:solidFill>
                  <a:srgbClr val="FF0000"/>
                </a:solidFill>
              </a:rPr>
              <a:t> </a:t>
            </a:r>
            <a:r>
              <a:rPr lang="tr-TR" dirty="0" err="1">
                <a:solidFill>
                  <a:srgbClr val="FF0000"/>
                </a:solidFill>
              </a:rPr>
              <a:t>many</a:t>
            </a:r>
            <a:r>
              <a:rPr lang="tr-TR" dirty="0">
                <a:solidFill>
                  <a:srgbClr val="FF0000"/>
                </a:solidFill>
              </a:rPr>
              <a:t> </a:t>
            </a:r>
            <a:r>
              <a:rPr lang="tr-TR" dirty="0" err="1">
                <a:solidFill>
                  <a:srgbClr val="FF0000"/>
                </a:solidFill>
              </a:rPr>
              <a:t>assignments</a:t>
            </a:r>
            <a:r>
              <a:rPr lang="tr-TR" dirty="0">
                <a:solidFill>
                  <a:srgbClr val="FF0000"/>
                </a:solidFill>
              </a:rPr>
              <a:t> </a:t>
            </a:r>
            <a:r>
              <a:rPr lang="tr-TR" dirty="0" err="1">
                <a:solidFill>
                  <a:srgbClr val="FF0000"/>
                </a:solidFill>
              </a:rPr>
              <a:t>or</a:t>
            </a:r>
            <a:r>
              <a:rPr lang="tr-TR" dirty="0">
                <a:solidFill>
                  <a:srgbClr val="FF0000"/>
                </a:solidFill>
              </a:rPr>
              <a:t> </a:t>
            </a:r>
            <a:r>
              <a:rPr lang="tr-TR" dirty="0" err="1">
                <a:solidFill>
                  <a:srgbClr val="FF0000"/>
                </a:solidFill>
              </a:rPr>
              <a:t>too</a:t>
            </a:r>
            <a:r>
              <a:rPr lang="tr-TR" dirty="0">
                <a:solidFill>
                  <a:srgbClr val="FF0000"/>
                </a:solidFill>
              </a:rPr>
              <a:t> </a:t>
            </a:r>
            <a:r>
              <a:rPr lang="tr-TR" dirty="0" err="1">
                <a:solidFill>
                  <a:srgbClr val="FF0000"/>
                </a:solidFill>
              </a:rPr>
              <a:t>few</a:t>
            </a:r>
            <a:r>
              <a:rPr lang="tr-TR" dirty="0">
                <a:solidFill>
                  <a:srgbClr val="FF0000"/>
                </a:solidFill>
              </a:rPr>
              <a:t>?</a:t>
            </a:r>
          </a:p>
          <a:p>
            <a:r>
              <a:rPr lang="tr-TR" i="1" dirty="0"/>
              <a:t>A: </a:t>
            </a:r>
            <a:r>
              <a:rPr lang="tr-TR" i="1" dirty="0" err="1"/>
              <a:t>Definitely</a:t>
            </a:r>
            <a:r>
              <a:rPr lang="tr-TR" i="1" dirty="0"/>
              <a:t> not </a:t>
            </a:r>
            <a:r>
              <a:rPr lang="tr-TR" i="1" dirty="0" err="1"/>
              <a:t>too</a:t>
            </a:r>
            <a:r>
              <a:rPr lang="tr-TR" i="1" dirty="0"/>
              <a:t> </a:t>
            </a:r>
            <a:r>
              <a:rPr lang="tr-TR" i="1" dirty="0" err="1"/>
              <a:t>few</a:t>
            </a:r>
            <a:r>
              <a:rPr lang="tr-TR" i="1" dirty="0"/>
              <a:t>!</a:t>
            </a:r>
            <a:endParaRPr lang="en-US" i="1" dirty="0"/>
          </a:p>
        </p:txBody>
      </p:sp>
    </p:spTree>
    <p:extLst>
      <p:ext uri="{BB962C8B-B14F-4D97-AF65-F5344CB8AC3E}">
        <p14:creationId xmlns:p14="http://schemas.microsoft.com/office/powerpoint/2010/main" val="310974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870992"/>
          </a:xfrm>
        </p:spPr>
        <p:txBody>
          <a:bodyPr>
            <a:normAutofit/>
          </a:bodyPr>
          <a:lstStyle/>
          <a:p>
            <a:r>
              <a:rPr lang="tr-TR" sz="2700" dirty="0"/>
              <a:t>A </a:t>
            </a:r>
            <a:r>
              <a:rPr lang="tr-TR" sz="2700" dirty="0" err="1"/>
              <a:t>sample</a:t>
            </a:r>
            <a:r>
              <a:rPr lang="tr-TR" sz="2700" dirty="0"/>
              <a:t> </a:t>
            </a:r>
            <a:r>
              <a:rPr lang="tr-TR" sz="2700" dirty="0" err="1"/>
              <a:t>interview</a:t>
            </a:r>
            <a:r>
              <a:rPr lang="tr-TR" sz="2700" dirty="0"/>
              <a:t> </a:t>
            </a:r>
            <a:r>
              <a:rPr lang="tr-TR" sz="2700" dirty="0" err="1"/>
              <a:t>with</a:t>
            </a:r>
            <a:r>
              <a:rPr lang="tr-TR" sz="2700" dirty="0"/>
              <a:t> </a:t>
            </a:r>
            <a:r>
              <a:rPr lang="tr-TR" sz="2700" dirty="0" err="1">
                <a:solidFill>
                  <a:srgbClr val="FF0000"/>
                </a:solidFill>
              </a:rPr>
              <a:t>open-ended</a:t>
            </a:r>
            <a:r>
              <a:rPr lang="tr-TR" sz="2700" dirty="0">
                <a:solidFill>
                  <a:srgbClr val="FF0000"/>
                </a:solidFill>
              </a:rPr>
              <a:t> </a:t>
            </a:r>
            <a:r>
              <a:rPr lang="tr-TR" sz="2700" dirty="0" err="1"/>
              <a:t>questions</a:t>
            </a:r>
            <a:r>
              <a:rPr lang="tr-TR" sz="2700" dirty="0"/>
              <a:t> </a:t>
            </a:r>
            <a:endParaRPr lang="en-US" sz="2700" dirty="0"/>
          </a:p>
        </p:txBody>
      </p:sp>
      <p:sp>
        <p:nvSpPr>
          <p:cNvPr id="3" name="İçerik Yer Tutucusu 2"/>
          <p:cNvSpPr>
            <a:spLocks noGrp="1"/>
          </p:cNvSpPr>
          <p:nvPr>
            <p:ph idx="1"/>
          </p:nvPr>
        </p:nvSpPr>
        <p:spPr>
          <a:xfrm>
            <a:off x="755576" y="1556792"/>
            <a:ext cx="8229600" cy="4968552"/>
          </a:xfrm>
        </p:spPr>
        <p:txBody>
          <a:bodyPr>
            <a:normAutofit/>
          </a:bodyPr>
          <a:lstStyle/>
          <a:p>
            <a:r>
              <a:rPr lang="tr-TR" dirty="0">
                <a:solidFill>
                  <a:srgbClr val="FF0000"/>
                </a:solidFill>
              </a:rPr>
              <a:t>Q: I’m </a:t>
            </a:r>
            <a:r>
              <a:rPr lang="tr-TR" dirty="0" err="1">
                <a:solidFill>
                  <a:srgbClr val="FF0000"/>
                </a:solidFill>
              </a:rPr>
              <a:t>interested</a:t>
            </a:r>
            <a:r>
              <a:rPr lang="tr-TR" dirty="0">
                <a:solidFill>
                  <a:srgbClr val="FF0000"/>
                </a:solidFill>
              </a:rPr>
              <a:t> in </a:t>
            </a:r>
            <a:r>
              <a:rPr lang="tr-TR" dirty="0" err="1">
                <a:solidFill>
                  <a:srgbClr val="FF0000"/>
                </a:solidFill>
              </a:rPr>
              <a:t>knowing</a:t>
            </a:r>
            <a:r>
              <a:rPr lang="tr-TR" dirty="0">
                <a:solidFill>
                  <a:srgbClr val="FF0000"/>
                </a:solidFill>
              </a:rPr>
              <a:t> </a:t>
            </a:r>
            <a:r>
              <a:rPr lang="tr-TR" dirty="0" err="1">
                <a:solidFill>
                  <a:srgbClr val="FF0000"/>
                </a:solidFill>
              </a:rPr>
              <a:t>what</a:t>
            </a:r>
            <a:r>
              <a:rPr lang="tr-TR" dirty="0">
                <a:solidFill>
                  <a:srgbClr val="FF0000"/>
                </a:solidFill>
              </a:rPr>
              <a:t> </a:t>
            </a:r>
            <a:r>
              <a:rPr lang="tr-TR" dirty="0" err="1">
                <a:solidFill>
                  <a:srgbClr val="FF0000"/>
                </a:solidFill>
              </a:rPr>
              <a:t>students</a:t>
            </a:r>
            <a:r>
              <a:rPr lang="tr-TR" dirty="0">
                <a:solidFill>
                  <a:srgbClr val="FF0000"/>
                </a:solidFill>
              </a:rPr>
              <a:t> </a:t>
            </a:r>
            <a:r>
              <a:rPr lang="tr-TR" dirty="0" err="1">
                <a:solidFill>
                  <a:srgbClr val="FF0000"/>
                </a:solidFill>
              </a:rPr>
              <a:t>think</a:t>
            </a:r>
            <a:r>
              <a:rPr lang="tr-TR" dirty="0">
                <a:solidFill>
                  <a:srgbClr val="FF0000"/>
                </a:solidFill>
              </a:rPr>
              <a:t> </a:t>
            </a:r>
            <a:r>
              <a:rPr lang="tr-TR" dirty="0" err="1">
                <a:solidFill>
                  <a:srgbClr val="FF0000"/>
                </a:solidFill>
              </a:rPr>
              <a:t>about</a:t>
            </a:r>
            <a:r>
              <a:rPr lang="tr-TR" dirty="0">
                <a:solidFill>
                  <a:srgbClr val="FF0000"/>
                </a:solidFill>
              </a:rPr>
              <a:t> </a:t>
            </a:r>
            <a:r>
              <a:rPr lang="tr-TR" dirty="0" err="1">
                <a:solidFill>
                  <a:srgbClr val="FF0000"/>
                </a:solidFill>
              </a:rPr>
              <a:t>my</a:t>
            </a:r>
            <a:r>
              <a:rPr lang="tr-TR" dirty="0">
                <a:solidFill>
                  <a:srgbClr val="FF0000"/>
                </a:solidFill>
              </a:rPr>
              <a:t> </a:t>
            </a:r>
            <a:r>
              <a:rPr lang="tr-TR" dirty="0" err="1">
                <a:solidFill>
                  <a:srgbClr val="FF0000"/>
                </a:solidFill>
              </a:rPr>
              <a:t>teaching</a:t>
            </a:r>
            <a:r>
              <a:rPr lang="tr-TR" dirty="0">
                <a:solidFill>
                  <a:srgbClr val="FF0000"/>
                </a:solidFill>
              </a:rPr>
              <a:t> </a:t>
            </a:r>
            <a:r>
              <a:rPr lang="tr-TR" dirty="0" err="1">
                <a:solidFill>
                  <a:srgbClr val="FF0000"/>
                </a:solidFill>
              </a:rPr>
              <a:t>and</a:t>
            </a:r>
            <a:r>
              <a:rPr lang="tr-TR" dirty="0">
                <a:solidFill>
                  <a:srgbClr val="FF0000"/>
                </a:solidFill>
              </a:rPr>
              <a:t> </a:t>
            </a:r>
            <a:r>
              <a:rPr lang="tr-TR" dirty="0" err="1">
                <a:solidFill>
                  <a:srgbClr val="FF0000"/>
                </a:solidFill>
              </a:rPr>
              <a:t>course</a:t>
            </a:r>
            <a:r>
              <a:rPr lang="tr-TR" dirty="0">
                <a:solidFill>
                  <a:srgbClr val="FF0000"/>
                </a:solidFill>
              </a:rPr>
              <a:t> </a:t>
            </a:r>
            <a:r>
              <a:rPr lang="tr-TR" dirty="0" err="1">
                <a:solidFill>
                  <a:srgbClr val="FF0000"/>
                </a:solidFill>
              </a:rPr>
              <a:t>readings</a:t>
            </a:r>
            <a:r>
              <a:rPr lang="tr-TR" dirty="0">
                <a:solidFill>
                  <a:srgbClr val="FF0000"/>
                </a:solidFill>
              </a:rPr>
              <a:t> </a:t>
            </a:r>
            <a:r>
              <a:rPr lang="tr-TR" dirty="0" err="1">
                <a:solidFill>
                  <a:srgbClr val="FF0000"/>
                </a:solidFill>
              </a:rPr>
              <a:t>and</a:t>
            </a:r>
            <a:r>
              <a:rPr lang="tr-TR" dirty="0">
                <a:solidFill>
                  <a:srgbClr val="FF0000"/>
                </a:solidFill>
              </a:rPr>
              <a:t> </a:t>
            </a:r>
            <a:r>
              <a:rPr lang="tr-TR" dirty="0" err="1">
                <a:solidFill>
                  <a:srgbClr val="FF0000"/>
                </a:solidFill>
              </a:rPr>
              <a:t>assignments</a:t>
            </a:r>
            <a:r>
              <a:rPr lang="tr-TR" dirty="0">
                <a:solidFill>
                  <a:srgbClr val="FF0000"/>
                </a:solidFill>
              </a:rPr>
              <a:t>. </a:t>
            </a:r>
            <a:r>
              <a:rPr lang="tr-TR" dirty="0" err="1">
                <a:solidFill>
                  <a:srgbClr val="FF0000"/>
                </a:solidFill>
              </a:rPr>
              <a:t>Thinking</a:t>
            </a:r>
            <a:r>
              <a:rPr lang="tr-TR" dirty="0">
                <a:solidFill>
                  <a:srgbClr val="FF0000"/>
                </a:solidFill>
              </a:rPr>
              <a:t> </a:t>
            </a:r>
            <a:r>
              <a:rPr lang="tr-TR" dirty="0" err="1">
                <a:solidFill>
                  <a:srgbClr val="FF0000"/>
                </a:solidFill>
              </a:rPr>
              <a:t>back</a:t>
            </a:r>
            <a:r>
              <a:rPr lang="tr-TR" dirty="0">
                <a:solidFill>
                  <a:srgbClr val="FF0000"/>
                </a:solidFill>
              </a:rPr>
              <a:t> </a:t>
            </a:r>
            <a:r>
              <a:rPr lang="tr-TR" dirty="0" err="1">
                <a:solidFill>
                  <a:srgbClr val="FF0000"/>
                </a:solidFill>
              </a:rPr>
              <a:t>over</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semester</a:t>
            </a:r>
            <a:r>
              <a:rPr lang="tr-TR" dirty="0">
                <a:solidFill>
                  <a:srgbClr val="FF0000"/>
                </a:solidFill>
              </a:rPr>
              <a:t> </a:t>
            </a:r>
            <a:r>
              <a:rPr lang="tr-TR" dirty="0" err="1">
                <a:solidFill>
                  <a:srgbClr val="FF0000"/>
                </a:solidFill>
              </a:rPr>
              <a:t>so</a:t>
            </a:r>
            <a:r>
              <a:rPr lang="tr-TR" dirty="0">
                <a:solidFill>
                  <a:srgbClr val="FF0000"/>
                </a:solidFill>
              </a:rPr>
              <a:t> far, how </a:t>
            </a:r>
            <a:r>
              <a:rPr lang="tr-TR" dirty="0" err="1">
                <a:solidFill>
                  <a:srgbClr val="FF0000"/>
                </a:solidFill>
              </a:rPr>
              <a:t>would</a:t>
            </a:r>
            <a:r>
              <a:rPr lang="tr-TR" dirty="0">
                <a:solidFill>
                  <a:srgbClr val="FF0000"/>
                </a:solidFill>
              </a:rPr>
              <a:t> </a:t>
            </a:r>
            <a:r>
              <a:rPr lang="tr-TR" dirty="0" err="1">
                <a:solidFill>
                  <a:srgbClr val="FF0000"/>
                </a:solidFill>
              </a:rPr>
              <a:t>you</a:t>
            </a:r>
            <a:r>
              <a:rPr lang="tr-TR" dirty="0">
                <a:solidFill>
                  <a:srgbClr val="FF0000"/>
                </a:solidFill>
              </a:rPr>
              <a:t> </a:t>
            </a:r>
            <a:r>
              <a:rPr lang="tr-TR" dirty="0" err="1">
                <a:solidFill>
                  <a:srgbClr val="FF0000"/>
                </a:solidFill>
              </a:rPr>
              <a:t>describe</a:t>
            </a:r>
            <a:r>
              <a:rPr lang="tr-TR" dirty="0">
                <a:solidFill>
                  <a:srgbClr val="FF0000"/>
                </a:solidFill>
              </a:rPr>
              <a:t> </a:t>
            </a:r>
            <a:r>
              <a:rPr lang="tr-TR" dirty="0" err="1">
                <a:solidFill>
                  <a:srgbClr val="FF0000"/>
                </a:solidFill>
              </a:rPr>
              <a:t>this</a:t>
            </a:r>
            <a:r>
              <a:rPr lang="tr-TR" dirty="0">
                <a:solidFill>
                  <a:srgbClr val="FF0000"/>
                </a:solidFill>
              </a:rPr>
              <a:t> </a:t>
            </a:r>
            <a:r>
              <a:rPr lang="tr-TR" dirty="0" err="1">
                <a:solidFill>
                  <a:srgbClr val="FF0000"/>
                </a:solidFill>
              </a:rPr>
              <a:t>course</a:t>
            </a:r>
            <a:r>
              <a:rPr lang="tr-TR" dirty="0">
                <a:solidFill>
                  <a:srgbClr val="FF0000"/>
                </a:solidFill>
              </a:rPr>
              <a:t> </a:t>
            </a:r>
            <a:r>
              <a:rPr lang="tr-TR" dirty="0" err="1">
                <a:solidFill>
                  <a:srgbClr val="FF0000"/>
                </a:solidFill>
              </a:rPr>
              <a:t>to</a:t>
            </a:r>
            <a:r>
              <a:rPr lang="tr-TR" dirty="0">
                <a:solidFill>
                  <a:srgbClr val="FF0000"/>
                </a:solidFill>
              </a:rPr>
              <a:t> </a:t>
            </a:r>
            <a:r>
              <a:rPr lang="tr-TR" dirty="0" err="1">
                <a:solidFill>
                  <a:srgbClr val="FF0000"/>
                </a:solidFill>
              </a:rPr>
              <a:t>others</a:t>
            </a:r>
            <a:r>
              <a:rPr lang="tr-TR" dirty="0">
                <a:solidFill>
                  <a:srgbClr val="FF0000"/>
                </a:solidFill>
              </a:rPr>
              <a:t>?</a:t>
            </a:r>
          </a:p>
          <a:p>
            <a:r>
              <a:rPr lang="tr-TR" i="1" dirty="0"/>
              <a:t>A: </a:t>
            </a:r>
            <a:r>
              <a:rPr lang="tr-TR" i="1" dirty="0" err="1"/>
              <a:t>Hmm</a:t>
            </a:r>
            <a:r>
              <a:rPr lang="tr-TR" i="1" dirty="0"/>
              <a:t>… </a:t>
            </a:r>
            <a:r>
              <a:rPr lang="tr-TR" i="1" dirty="0" err="1"/>
              <a:t>Well</a:t>
            </a:r>
            <a:r>
              <a:rPr lang="tr-TR" i="1" dirty="0"/>
              <a:t>, I </a:t>
            </a:r>
            <a:r>
              <a:rPr lang="tr-TR" i="1" dirty="0" err="1"/>
              <a:t>would</a:t>
            </a:r>
            <a:r>
              <a:rPr lang="tr-TR" i="1" dirty="0"/>
              <a:t> </a:t>
            </a:r>
            <a:r>
              <a:rPr lang="tr-TR" i="1" dirty="0" err="1"/>
              <a:t>describe</a:t>
            </a:r>
            <a:r>
              <a:rPr lang="tr-TR" i="1" dirty="0"/>
              <a:t> </a:t>
            </a:r>
            <a:r>
              <a:rPr lang="tr-TR" i="1" dirty="0" err="1"/>
              <a:t>the</a:t>
            </a:r>
            <a:r>
              <a:rPr lang="tr-TR" i="1" dirty="0"/>
              <a:t> </a:t>
            </a:r>
            <a:r>
              <a:rPr lang="tr-TR" i="1" dirty="0" err="1"/>
              <a:t>course</a:t>
            </a:r>
            <a:r>
              <a:rPr lang="tr-TR" i="1" dirty="0"/>
              <a:t> as </a:t>
            </a:r>
            <a:r>
              <a:rPr lang="tr-TR" i="1" dirty="0" err="1"/>
              <a:t>usually</a:t>
            </a:r>
            <a:r>
              <a:rPr lang="tr-TR" i="1" dirty="0"/>
              <a:t> </a:t>
            </a:r>
            <a:r>
              <a:rPr lang="tr-TR" i="1" dirty="0" err="1"/>
              <a:t>quite</a:t>
            </a:r>
            <a:r>
              <a:rPr lang="tr-TR" i="1" dirty="0"/>
              <a:t> </a:t>
            </a:r>
            <a:r>
              <a:rPr lang="tr-TR" i="1" dirty="0" err="1"/>
              <a:t>interesting</a:t>
            </a:r>
            <a:r>
              <a:rPr lang="tr-TR" i="1" dirty="0"/>
              <a:t> </a:t>
            </a:r>
            <a:r>
              <a:rPr lang="tr-TR" i="1" dirty="0" err="1"/>
              <a:t>and</a:t>
            </a:r>
            <a:r>
              <a:rPr lang="tr-TR" i="1" dirty="0"/>
              <a:t> </a:t>
            </a:r>
            <a:r>
              <a:rPr lang="tr-TR" i="1" dirty="0" err="1"/>
              <a:t>involving</a:t>
            </a:r>
            <a:r>
              <a:rPr lang="tr-TR" i="1" dirty="0"/>
              <a:t>. </a:t>
            </a:r>
            <a:r>
              <a:rPr lang="tr-TR" i="1" dirty="0" err="1"/>
              <a:t>In</a:t>
            </a:r>
            <a:r>
              <a:rPr lang="tr-TR" i="1" dirty="0"/>
              <a:t> </a:t>
            </a:r>
            <a:r>
              <a:rPr lang="tr-TR" i="1" dirty="0" err="1"/>
              <a:t>lots</a:t>
            </a:r>
            <a:r>
              <a:rPr lang="tr-TR" i="1" dirty="0"/>
              <a:t> of </a:t>
            </a:r>
            <a:r>
              <a:rPr lang="tr-TR" i="1" dirty="0" err="1"/>
              <a:t>classes</a:t>
            </a:r>
            <a:r>
              <a:rPr lang="tr-TR" i="1" dirty="0"/>
              <a:t> I </a:t>
            </a:r>
            <a:r>
              <a:rPr lang="tr-TR" i="1" dirty="0" err="1"/>
              <a:t>just</a:t>
            </a:r>
            <a:r>
              <a:rPr lang="tr-TR" i="1" dirty="0"/>
              <a:t> sit </a:t>
            </a:r>
            <a:r>
              <a:rPr lang="tr-TR" i="1" dirty="0" err="1"/>
              <a:t>there</a:t>
            </a:r>
            <a:r>
              <a:rPr lang="tr-TR" i="1" dirty="0"/>
              <a:t>, </a:t>
            </a:r>
            <a:r>
              <a:rPr lang="tr-TR" i="1" dirty="0" err="1"/>
              <a:t>even</a:t>
            </a:r>
            <a:r>
              <a:rPr lang="tr-TR" i="1" dirty="0"/>
              <a:t> </a:t>
            </a:r>
            <a:r>
              <a:rPr lang="tr-TR" i="1" dirty="0" err="1"/>
              <a:t>if</a:t>
            </a:r>
            <a:r>
              <a:rPr lang="tr-TR" i="1" dirty="0"/>
              <a:t> I </a:t>
            </a:r>
            <a:r>
              <a:rPr lang="tr-TR" i="1" dirty="0" err="1"/>
              <a:t>have</a:t>
            </a:r>
            <a:r>
              <a:rPr lang="tr-TR" i="1" dirty="0"/>
              <a:t> </a:t>
            </a:r>
            <a:r>
              <a:rPr lang="tr-TR" i="1" dirty="0" err="1"/>
              <a:t>something</a:t>
            </a:r>
            <a:r>
              <a:rPr lang="tr-TR" i="1" dirty="0"/>
              <a:t> </a:t>
            </a:r>
            <a:r>
              <a:rPr lang="tr-TR" i="1" dirty="0" err="1"/>
              <a:t>to</a:t>
            </a:r>
            <a:r>
              <a:rPr lang="tr-TR" i="1" dirty="0"/>
              <a:t> say. I </a:t>
            </a:r>
            <a:r>
              <a:rPr lang="tr-TR" i="1" dirty="0" err="1"/>
              <a:t>don’t</a:t>
            </a:r>
            <a:r>
              <a:rPr lang="tr-TR" i="1" dirty="0"/>
              <a:t> </a:t>
            </a:r>
            <a:r>
              <a:rPr lang="tr-TR" i="1" dirty="0" err="1"/>
              <a:t>know</a:t>
            </a:r>
            <a:r>
              <a:rPr lang="tr-TR" i="1" dirty="0"/>
              <a:t> </a:t>
            </a:r>
            <a:r>
              <a:rPr lang="tr-TR" i="1" dirty="0" err="1"/>
              <a:t>why</a:t>
            </a:r>
            <a:r>
              <a:rPr lang="tr-TR" i="1" dirty="0"/>
              <a:t>, but I </a:t>
            </a:r>
            <a:r>
              <a:rPr lang="tr-TR" i="1" dirty="0" err="1"/>
              <a:t>participate</a:t>
            </a:r>
            <a:r>
              <a:rPr lang="tr-TR" i="1" dirty="0"/>
              <a:t> </a:t>
            </a:r>
            <a:r>
              <a:rPr lang="tr-TR" i="1" dirty="0" err="1"/>
              <a:t>more</a:t>
            </a:r>
            <a:r>
              <a:rPr lang="tr-TR" i="1" dirty="0"/>
              <a:t> in </a:t>
            </a:r>
            <a:r>
              <a:rPr lang="tr-TR" i="1" dirty="0" err="1"/>
              <a:t>your</a:t>
            </a:r>
            <a:r>
              <a:rPr lang="tr-TR" i="1" dirty="0"/>
              <a:t> </a:t>
            </a:r>
            <a:r>
              <a:rPr lang="tr-TR" i="1" dirty="0" err="1"/>
              <a:t>class</a:t>
            </a:r>
            <a:r>
              <a:rPr lang="tr-TR" i="1" dirty="0"/>
              <a:t>. </a:t>
            </a:r>
            <a:r>
              <a:rPr lang="tr-TR" i="1" dirty="0" err="1"/>
              <a:t>Maybe</a:t>
            </a:r>
            <a:r>
              <a:rPr lang="tr-TR" i="1" dirty="0"/>
              <a:t> </a:t>
            </a:r>
            <a:r>
              <a:rPr lang="tr-TR" i="1" dirty="0" err="1"/>
              <a:t>it’s</a:t>
            </a:r>
            <a:r>
              <a:rPr lang="tr-TR" i="1" dirty="0"/>
              <a:t> </a:t>
            </a:r>
            <a:r>
              <a:rPr lang="tr-TR" i="1" dirty="0" err="1"/>
              <a:t>because</a:t>
            </a:r>
            <a:r>
              <a:rPr lang="tr-TR" i="1" dirty="0"/>
              <a:t> </a:t>
            </a:r>
            <a:r>
              <a:rPr lang="tr-TR" i="1" dirty="0" err="1"/>
              <a:t>you</a:t>
            </a:r>
            <a:r>
              <a:rPr lang="tr-TR" i="1" dirty="0"/>
              <a:t> </a:t>
            </a:r>
            <a:r>
              <a:rPr lang="tr-TR" i="1" dirty="0" err="1"/>
              <a:t>have</a:t>
            </a:r>
            <a:r>
              <a:rPr lang="tr-TR" i="1" dirty="0"/>
              <a:t> us do </a:t>
            </a:r>
            <a:r>
              <a:rPr lang="tr-TR" i="1" dirty="0" err="1"/>
              <a:t>so</a:t>
            </a:r>
            <a:r>
              <a:rPr lang="tr-TR" i="1" dirty="0"/>
              <a:t> </a:t>
            </a:r>
            <a:r>
              <a:rPr lang="tr-TR" i="1" dirty="0" err="1"/>
              <a:t>many</a:t>
            </a:r>
            <a:r>
              <a:rPr lang="tr-TR" i="1" dirty="0"/>
              <a:t> </a:t>
            </a:r>
            <a:r>
              <a:rPr lang="tr-TR" i="1" dirty="0" err="1"/>
              <a:t>group</a:t>
            </a:r>
            <a:r>
              <a:rPr lang="tr-TR" i="1" dirty="0"/>
              <a:t> </a:t>
            </a:r>
            <a:r>
              <a:rPr lang="tr-TR" i="1" dirty="0" err="1"/>
              <a:t>things</a:t>
            </a:r>
            <a:r>
              <a:rPr lang="tr-TR" i="1" dirty="0"/>
              <a:t>.</a:t>
            </a:r>
          </a:p>
          <a:p>
            <a:r>
              <a:rPr lang="tr-TR" dirty="0">
                <a:solidFill>
                  <a:srgbClr val="FF0000"/>
                </a:solidFill>
              </a:rPr>
              <a:t>Q: </a:t>
            </a:r>
            <a:r>
              <a:rPr lang="tr-TR" dirty="0" err="1">
                <a:solidFill>
                  <a:srgbClr val="FF0000"/>
                </a:solidFill>
              </a:rPr>
              <a:t>I’d</a:t>
            </a:r>
            <a:r>
              <a:rPr lang="tr-TR" dirty="0">
                <a:solidFill>
                  <a:srgbClr val="FF0000"/>
                </a:solidFill>
              </a:rPr>
              <a:t> </a:t>
            </a:r>
            <a:r>
              <a:rPr lang="tr-TR" dirty="0" err="1">
                <a:solidFill>
                  <a:srgbClr val="FF0000"/>
                </a:solidFill>
              </a:rPr>
              <a:t>like</a:t>
            </a:r>
            <a:r>
              <a:rPr lang="tr-TR" dirty="0">
                <a:solidFill>
                  <a:srgbClr val="FF0000"/>
                </a:solidFill>
              </a:rPr>
              <a:t> </a:t>
            </a:r>
            <a:r>
              <a:rPr lang="tr-TR" dirty="0" err="1">
                <a:solidFill>
                  <a:srgbClr val="FF0000"/>
                </a:solidFill>
              </a:rPr>
              <a:t>to</a:t>
            </a:r>
            <a:r>
              <a:rPr lang="tr-TR" dirty="0">
                <a:solidFill>
                  <a:srgbClr val="FF0000"/>
                </a:solidFill>
              </a:rPr>
              <a:t> ask </a:t>
            </a:r>
            <a:r>
              <a:rPr lang="tr-TR" dirty="0" err="1">
                <a:solidFill>
                  <a:srgbClr val="FF0000"/>
                </a:solidFill>
              </a:rPr>
              <a:t>you</a:t>
            </a:r>
            <a:r>
              <a:rPr lang="tr-TR" dirty="0">
                <a:solidFill>
                  <a:srgbClr val="FF0000"/>
                </a:solidFill>
              </a:rPr>
              <a:t> a </a:t>
            </a:r>
            <a:r>
              <a:rPr lang="tr-TR" dirty="0" err="1">
                <a:solidFill>
                  <a:srgbClr val="FF0000"/>
                </a:solidFill>
              </a:rPr>
              <a:t>little</a:t>
            </a:r>
            <a:r>
              <a:rPr lang="tr-TR" dirty="0">
                <a:solidFill>
                  <a:srgbClr val="FF0000"/>
                </a:solidFill>
              </a:rPr>
              <a:t> </a:t>
            </a:r>
            <a:r>
              <a:rPr lang="tr-TR" dirty="0" err="1">
                <a:solidFill>
                  <a:srgbClr val="FF0000"/>
                </a:solidFill>
              </a:rPr>
              <a:t>about</a:t>
            </a:r>
            <a:r>
              <a:rPr lang="tr-TR" dirty="0">
                <a:solidFill>
                  <a:srgbClr val="FF0000"/>
                </a:solidFill>
              </a:rPr>
              <a:t> </a:t>
            </a:r>
            <a:r>
              <a:rPr lang="tr-TR" dirty="0" err="1">
                <a:solidFill>
                  <a:srgbClr val="FF0000"/>
                </a:solidFill>
              </a:rPr>
              <a:t>the</a:t>
            </a:r>
            <a:r>
              <a:rPr lang="tr-TR" dirty="0">
                <a:solidFill>
                  <a:srgbClr val="FF0000"/>
                </a:solidFill>
              </a:rPr>
              <a:t> </a:t>
            </a:r>
            <a:r>
              <a:rPr lang="tr-TR" dirty="0" err="1">
                <a:solidFill>
                  <a:srgbClr val="FF0000"/>
                </a:solidFill>
              </a:rPr>
              <a:t>textbook</a:t>
            </a:r>
            <a:r>
              <a:rPr lang="tr-TR" dirty="0">
                <a:solidFill>
                  <a:srgbClr val="FF0000"/>
                </a:solidFill>
              </a:rPr>
              <a:t>. How do </a:t>
            </a:r>
            <a:r>
              <a:rPr lang="tr-TR" dirty="0" err="1">
                <a:solidFill>
                  <a:srgbClr val="FF0000"/>
                </a:solidFill>
              </a:rPr>
              <a:t>you</a:t>
            </a:r>
            <a:r>
              <a:rPr lang="tr-TR" dirty="0">
                <a:solidFill>
                  <a:srgbClr val="FF0000"/>
                </a:solidFill>
              </a:rPr>
              <a:t> </a:t>
            </a:r>
            <a:r>
              <a:rPr lang="tr-TR" dirty="0" err="1">
                <a:solidFill>
                  <a:srgbClr val="FF0000"/>
                </a:solidFill>
              </a:rPr>
              <a:t>go</a:t>
            </a:r>
            <a:r>
              <a:rPr lang="tr-TR" dirty="0">
                <a:solidFill>
                  <a:srgbClr val="FF0000"/>
                </a:solidFill>
              </a:rPr>
              <a:t> </a:t>
            </a:r>
            <a:r>
              <a:rPr lang="tr-TR" dirty="0" err="1">
                <a:solidFill>
                  <a:srgbClr val="FF0000"/>
                </a:solidFill>
              </a:rPr>
              <a:t>about</a:t>
            </a:r>
            <a:r>
              <a:rPr lang="tr-TR" dirty="0">
                <a:solidFill>
                  <a:srgbClr val="FF0000"/>
                </a:solidFill>
              </a:rPr>
              <a:t> </a:t>
            </a:r>
            <a:r>
              <a:rPr lang="tr-TR" dirty="0" err="1">
                <a:solidFill>
                  <a:srgbClr val="FF0000"/>
                </a:solidFill>
              </a:rPr>
              <a:t>reading</a:t>
            </a:r>
            <a:r>
              <a:rPr lang="tr-TR" dirty="0">
                <a:solidFill>
                  <a:srgbClr val="FF0000"/>
                </a:solidFill>
              </a:rPr>
              <a:t> a </a:t>
            </a:r>
            <a:r>
              <a:rPr lang="tr-TR" dirty="0" err="1">
                <a:solidFill>
                  <a:srgbClr val="FF0000"/>
                </a:solidFill>
              </a:rPr>
              <a:t>chapter</a:t>
            </a:r>
            <a:r>
              <a:rPr lang="tr-TR" dirty="0">
                <a:solidFill>
                  <a:srgbClr val="FF0000"/>
                </a:solidFill>
              </a:rPr>
              <a:t> </a:t>
            </a:r>
            <a:r>
              <a:rPr lang="tr-TR" dirty="0" err="1">
                <a:solidFill>
                  <a:srgbClr val="FF0000"/>
                </a:solidFill>
              </a:rPr>
              <a:t>and</a:t>
            </a:r>
            <a:r>
              <a:rPr lang="tr-TR" dirty="0">
                <a:solidFill>
                  <a:srgbClr val="FF0000"/>
                </a:solidFill>
              </a:rPr>
              <a:t> </a:t>
            </a:r>
            <a:r>
              <a:rPr lang="tr-TR" dirty="0" err="1">
                <a:solidFill>
                  <a:srgbClr val="FF0000"/>
                </a:solidFill>
              </a:rPr>
              <a:t>preparing</a:t>
            </a:r>
            <a:r>
              <a:rPr lang="tr-TR" dirty="0">
                <a:solidFill>
                  <a:srgbClr val="FF0000"/>
                </a:solidFill>
              </a:rPr>
              <a:t> </a:t>
            </a:r>
            <a:r>
              <a:rPr lang="tr-TR" dirty="0" err="1">
                <a:solidFill>
                  <a:srgbClr val="FF0000"/>
                </a:solidFill>
              </a:rPr>
              <a:t>for</a:t>
            </a:r>
            <a:r>
              <a:rPr lang="tr-TR" dirty="0">
                <a:solidFill>
                  <a:srgbClr val="FF0000"/>
                </a:solidFill>
              </a:rPr>
              <a:t> </a:t>
            </a:r>
            <a:r>
              <a:rPr lang="tr-TR" dirty="0" err="1">
                <a:solidFill>
                  <a:srgbClr val="FF0000"/>
                </a:solidFill>
              </a:rPr>
              <a:t>discussion</a:t>
            </a:r>
            <a:r>
              <a:rPr lang="tr-TR" dirty="0">
                <a:solidFill>
                  <a:srgbClr val="FF0000"/>
                </a:solidFill>
              </a:rPr>
              <a:t> in </a:t>
            </a:r>
            <a:r>
              <a:rPr lang="tr-TR" dirty="0" err="1">
                <a:solidFill>
                  <a:srgbClr val="FF0000"/>
                </a:solidFill>
              </a:rPr>
              <a:t>class</a:t>
            </a:r>
            <a:r>
              <a:rPr lang="tr-TR" dirty="0">
                <a:solidFill>
                  <a:srgbClr val="FF0000"/>
                </a:solidFill>
              </a:rPr>
              <a:t>?</a:t>
            </a:r>
          </a:p>
          <a:p>
            <a:r>
              <a:rPr lang="tr-TR" i="1" dirty="0"/>
              <a:t>A: I </a:t>
            </a:r>
            <a:r>
              <a:rPr lang="tr-TR" i="1" dirty="0" err="1"/>
              <a:t>started</a:t>
            </a:r>
            <a:r>
              <a:rPr lang="tr-TR" i="1" dirty="0"/>
              <a:t> </a:t>
            </a:r>
            <a:r>
              <a:rPr lang="tr-TR" i="1" dirty="0" err="1"/>
              <a:t>off</a:t>
            </a:r>
            <a:r>
              <a:rPr lang="tr-TR" i="1" dirty="0"/>
              <a:t> </a:t>
            </a:r>
            <a:r>
              <a:rPr lang="tr-TR" i="1" dirty="0" err="1"/>
              <a:t>reading</a:t>
            </a:r>
            <a:r>
              <a:rPr lang="tr-TR" i="1" dirty="0"/>
              <a:t> it </a:t>
            </a:r>
            <a:r>
              <a:rPr lang="tr-TR" i="1" dirty="0" err="1"/>
              <a:t>like</a:t>
            </a:r>
            <a:r>
              <a:rPr lang="tr-TR" i="1" dirty="0"/>
              <a:t> I do </a:t>
            </a:r>
            <a:r>
              <a:rPr lang="tr-TR" i="1" dirty="0" err="1"/>
              <a:t>other</a:t>
            </a:r>
            <a:r>
              <a:rPr lang="tr-TR" i="1" dirty="0"/>
              <a:t> </a:t>
            </a:r>
            <a:r>
              <a:rPr lang="tr-TR" i="1" dirty="0" err="1"/>
              <a:t>textbooks</a:t>
            </a:r>
            <a:r>
              <a:rPr lang="tr-TR" i="1" dirty="0"/>
              <a:t>: a lot at </a:t>
            </a:r>
            <a:r>
              <a:rPr lang="tr-TR" i="1" dirty="0" err="1"/>
              <a:t>one</a:t>
            </a:r>
            <a:r>
              <a:rPr lang="tr-TR" i="1" dirty="0"/>
              <a:t> </a:t>
            </a:r>
            <a:r>
              <a:rPr lang="tr-TR" i="1" dirty="0" err="1"/>
              <a:t>sitting</a:t>
            </a:r>
            <a:r>
              <a:rPr lang="tr-TR" i="1" dirty="0"/>
              <a:t> </a:t>
            </a:r>
            <a:r>
              <a:rPr lang="tr-TR" i="1" dirty="0" err="1"/>
              <a:t>and</a:t>
            </a:r>
            <a:r>
              <a:rPr lang="tr-TR" i="1" dirty="0"/>
              <a:t> </a:t>
            </a:r>
            <a:r>
              <a:rPr lang="tr-TR" i="1" dirty="0" err="1"/>
              <a:t>doing</a:t>
            </a:r>
            <a:r>
              <a:rPr lang="tr-TR" i="1" dirty="0"/>
              <a:t> </a:t>
            </a:r>
            <a:r>
              <a:rPr lang="tr-TR" i="1" dirty="0" err="1"/>
              <a:t>lots</a:t>
            </a:r>
            <a:r>
              <a:rPr lang="tr-TR" i="1" dirty="0"/>
              <a:t> of </a:t>
            </a:r>
            <a:r>
              <a:rPr lang="tr-TR" i="1" dirty="0" err="1"/>
              <a:t>highlighting</a:t>
            </a:r>
            <a:r>
              <a:rPr lang="tr-TR" i="1" dirty="0"/>
              <a:t>. But </a:t>
            </a:r>
            <a:r>
              <a:rPr lang="tr-TR" i="1" dirty="0" err="1"/>
              <a:t>that</a:t>
            </a:r>
            <a:r>
              <a:rPr lang="tr-TR" i="1" dirty="0"/>
              <a:t> </a:t>
            </a:r>
            <a:r>
              <a:rPr lang="tr-TR" i="1" dirty="0" err="1"/>
              <a:t>didn’t</a:t>
            </a:r>
            <a:r>
              <a:rPr lang="tr-TR" i="1" dirty="0"/>
              <a:t> </a:t>
            </a:r>
            <a:r>
              <a:rPr lang="tr-TR" i="1" dirty="0" err="1"/>
              <a:t>really</a:t>
            </a:r>
            <a:r>
              <a:rPr lang="tr-TR" i="1" dirty="0"/>
              <a:t> </a:t>
            </a:r>
            <a:r>
              <a:rPr lang="tr-TR" i="1" dirty="0" err="1"/>
              <a:t>prepare</a:t>
            </a:r>
            <a:r>
              <a:rPr lang="tr-TR" i="1" dirty="0"/>
              <a:t> me </a:t>
            </a:r>
            <a:r>
              <a:rPr lang="tr-TR" i="1" dirty="0" err="1"/>
              <a:t>for</a:t>
            </a:r>
            <a:r>
              <a:rPr lang="tr-TR" i="1" dirty="0"/>
              <a:t> ……</a:t>
            </a:r>
            <a:endParaRPr lang="en-US" i="1" dirty="0"/>
          </a:p>
        </p:txBody>
      </p:sp>
    </p:spTree>
    <p:extLst>
      <p:ext uri="{BB962C8B-B14F-4D97-AF65-F5344CB8AC3E}">
        <p14:creationId xmlns:p14="http://schemas.microsoft.com/office/powerpoint/2010/main" val="17776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INTERVIEWING</a:t>
            </a:r>
          </a:p>
        </p:txBody>
      </p:sp>
      <p:sp>
        <p:nvSpPr>
          <p:cNvPr id="2" name="1 İçerik Yer Tutucusu"/>
          <p:cNvSpPr>
            <a:spLocks noGrp="1"/>
          </p:cNvSpPr>
          <p:nvPr>
            <p:ph idx="1"/>
          </p:nvPr>
        </p:nvSpPr>
        <p:spPr/>
        <p:txBody>
          <a:bodyPr>
            <a:normAutofit fontScale="85000" lnSpcReduction="20000"/>
          </a:bodyPr>
          <a:lstStyle/>
          <a:p>
            <a:r>
              <a:rPr lang="en-US" dirty="0"/>
              <a:t>Researchers generally interview people to find out what they think or how they feel about something.</a:t>
            </a:r>
            <a:endParaRPr lang="tr-TR" dirty="0"/>
          </a:p>
          <a:p>
            <a:endParaRPr lang="tr-TR" dirty="0"/>
          </a:p>
          <a:p>
            <a:r>
              <a:rPr lang="tr-TR" dirty="0" err="1"/>
              <a:t>In</a:t>
            </a:r>
            <a:r>
              <a:rPr lang="tr-TR" dirty="0"/>
              <a:t> </a:t>
            </a:r>
            <a:r>
              <a:rPr lang="tr-TR" dirty="0" err="1"/>
              <a:t>true</a:t>
            </a:r>
            <a:r>
              <a:rPr lang="tr-TR" dirty="0"/>
              <a:t> </a:t>
            </a:r>
            <a:r>
              <a:rPr lang="tr-TR" dirty="0" err="1"/>
              <a:t>qualitative</a:t>
            </a:r>
            <a:r>
              <a:rPr lang="tr-TR" dirty="0"/>
              <a:t> </a:t>
            </a:r>
            <a:r>
              <a:rPr lang="tr-TR" dirty="0" err="1"/>
              <a:t>interviews</a:t>
            </a:r>
            <a:r>
              <a:rPr lang="tr-TR" dirty="0"/>
              <a:t> </a:t>
            </a:r>
          </a:p>
          <a:p>
            <a:pPr lvl="1"/>
            <a:endParaRPr lang="tr-TR" dirty="0"/>
          </a:p>
          <a:p>
            <a:pPr lvl="1"/>
            <a:r>
              <a:rPr lang="tr-TR" sz="2400" dirty="0" err="1"/>
              <a:t>The</a:t>
            </a:r>
            <a:r>
              <a:rPr lang="tr-TR" sz="2400" dirty="0"/>
              <a:t> </a:t>
            </a:r>
            <a:r>
              <a:rPr lang="tr-TR" sz="2400" dirty="0" err="1"/>
              <a:t>length</a:t>
            </a:r>
            <a:r>
              <a:rPr lang="tr-TR" sz="2400" dirty="0"/>
              <a:t> </a:t>
            </a:r>
            <a:r>
              <a:rPr lang="tr-TR" sz="2400" dirty="0" err="1"/>
              <a:t>may</a:t>
            </a:r>
            <a:r>
              <a:rPr lang="tr-TR" sz="2400" dirty="0"/>
              <a:t> be 1,5 </a:t>
            </a:r>
            <a:r>
              <a:rPr lang="tr-TR" sz="2400" dirty="0" err="1"/>
              <a:t>to</a:t>
            </a:r>
            <a:r>
              <a:rPr lang="tr-TR" sz="2400" dirty="0"/>
              <a:t> 2 </a:t>
            </a:r>
            <a:r>
              <a:rPr lang="tr-TR" sz="2400" dirty="0" err="1"/>
              <a:t>hours</a:t>
            </a:r>
            <a:endParaRPr lang="tr-TR" sz="2400" dirty="0"/>
          </a:p>
          <a:p>
            <a:pPr lvl="2"/>
            <a:r>
              <a:rPr lang="tr-TR" sz="2400" dirty="0" err="1"/>
              <a:t>To</a:t>
            </a:r>
            <a:r>
              <a:rPr lang="tr-TR" sz="2400" dirty="0"/>
              <a:t> </a:t>
            </a:r>
            <a:r>
              <a:rPr lang="tr-TR" sz="2400" dirty="0" err="1"/>
              <a:t>establish</a:t>
            </a:r>
            <a:r>
              <a:rPr lang="tr-TR" sz="2400" dirty="0"/>
              <a:t> </a:t>
            </a:r>
            <a:r>
              <a:rPr lang="tr-TR" sz="2400" dirty="0" err="1"/>
              <a:t>rapport</a:t>
            </a:r>
            <a:r>
              <a:rPr lang="tr-TR" sz="2400" dirty="0"/>
              <a:t> </a:t>
            </a:r>
            <a:r>
              <a:rPr lang="tr-TR" sz="2400" dirty="0" err="1"/>
              <a:t>with</a:t>
            </a:r>
            <a:r>
              <a:rPr lang="tr-TR" sz="2400" dirty="0"/>
              <a:t> </a:t>
            </a:r>
            <a:r>
              <a:rPr lang="tr-TR" sz="2400" dirty="0" err="1"/>
              <a:t>the</a:t>
            </a:r>
            <a:r>
              <a:rPr lang="tr-TR" sz="2400" dirty="0"/>
              <a:t> </a:t>
            </a:r>
            <a:r>
              <a:rPr lang="tr-TR" sz="2400" dirty="0" err="1"/>
              <a:t>interviewer</a:t>
            </a:r>
            <a:endParaRPr lang="tr-TR" sz="2400" dirty="0"/>
          </a:p>
          <a:p>
            <a:pPr lvl="2"/>
            <a:r>
              <a:rPr lang="tr-TR" sz="2400" dirty="0" err="1"/>
              <a:t>To</a:t>
            </a:r>
            <a:r>
              <a:rPr lang="tr-TR" sz="2400" dirty="0"/>
              <a:t> </a:t>
            </a:r>
            <a:r>
              <a:rPr lang="tr-TR" sz="2400" dirty="0" err="1"/>
              <a:t>foster</a:t>
            </a:r>
            <a:r>
              <a:rPr lang="tr-TR" sz="2400" dirty="0"/>
              <a:t> a </a:t>
            </a:r>
            <a:r>
              <a:rPr lang="tr-TR" sz="2400" dirty="0" err="1"/>
              <a:t>climate</a:t>
            </a:r>
            <a:r>
              <a:rPr lang="tr-TR" sz="2400" dirty="0"/>
              <a:t> of </a:t>
            </a:r>
            <a:r>
              <a:rPr lang="tr-TR" sz="2400" dirty="0" err="1"/>
              <a:t>trust</a:t>
            </a:r>
            <a:endParaRPr lang="tr-TR" sz="2400" dirty="0"/>
          </a:p>
          <a:p>
            <a:pPr lvl="1"/>
            <a:endParaRPr lang="tr-TR" sz="2400" dirty="0"/>
          </a:p>
          <a:p>
            <a:pPr lvl="1"/>
            <a:r>
              <a:rPr lang="tr-TR" sz="2400" dirty="0" err="1"/>
              <a:t>The</a:t>
            </a:r>
            <a:r>
              <a:rPr lang="tr-TR" sz="2400" dirty="0"/>
              <a:t> </a:t>
            </a:r>
            <a:r>
              <a:rPr lang="tr-TR" sz="2400" dirty="0" err="1"/>
              <a:t>interviewee</a:t>
            </a:r>
            <a:r>
              <a:rPr lang="tr-TR" sz="2400" dirty="0"/>
              <a:t> is </a:t>
            </a:r>
            <a:r>
              <a:rPr lang="tr-TR" sz="2400" dirty="0" err="1"/>
              <a:t>interviewed</a:t>
            </a:r>
            <a:r>
              <a:rPr lang="tr-TR" sz="2400" dirty="0"/>
              <a:t> </a:t>
            </a:r>
            <a:r>
              <a:rPr lang="tr-TR" sz="2400" dirty="0" err="1"/>
              <a:t>more</a:t>
            </a:r>
            <a:r>
              <a:rPr lang="tr-TR" sz="2400" dirty="0"/>
              <a:t> </a:t>
            </a:r>
            <a:r>
              <a:rPr lang="tr-TR" sz="2400" dirty="0" err="1"/>
              <a:t>than</a:t>
            </a:r>
            <a:r>
              <a:rPr lang="tr-TR" sz="2400" dirty="0"/>
              <a:t> </a:t>
            </a:r>
            <a:r>
              <a:rPr lang="tr-TR" sz="2400" dirty="0" err="1"/>
              <a:t>once</a:t>
            </a:r>
            <a:endParaRPr lang="tr-TR" sz="2400" dirty="0"/>
          </a:p>
          <a:p>
            <a:pPr lvl="2"/>
            <a:r>
              <a:rPr lang="tr-TR" sz="2400" dirty="0" err="1"/>
              <a:t>To</a:t>
            </a:r>
            <a:r>
              <a:rPr lang="tr-TR" sz="2400" dirty="0"/>
              <a:t> </a:t>
            </a:r>
            <a:r>
              <a:rPr lang="tr-TR" sz="2400" dirty="0" err="1"/>
              <a:t>understand</a:t>
            </a:r>
            <a:r>
              <a:rPr lang="tr-TR" sz="2400" dirty="0"/>
              <a:t> at a </a:t>
            </a:r>
            <a:r>
              <a:rPr lang="tr-TR" sz="2400" dirty="0" err="1"/>
              <a:t>deeper</a:t>
            </a:r>
            <a:r>
              <a:rPr lang="tr-TR" sz="2400" dirty="0"/>
              <a:t> </a:t>
            </a:r>
            <a:r>
              <a:rPr lang="tr-TR" sz="2400" dirty="0" err="1"/>
              <a:t>level</a:t>
            </a:r>
            <a:endParaRPr lang="tr-TR" sz="2400" dirty="0"/>
          </a:p>
          <a:p>
            <a:endParaRPr lang="en-US" dirty="0"/>
          </a:p>
          <a:p>
            <a:endParaRPr lang="en-US" dirty="0"/>
          </a:p>
        </p:txBody>
      </p:sp>
    </p:spTree>
    <p:extLst>
      <p:ext uri="{BB962C8B-B14F-4D97-AF65-F5344CB8AC3E}">
        <p14:creationId xmlns:p14="http://schemas.microsoft.com/office/powerpoint/2010/main" val="1803905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wipe(down)">
                                      <p:cBhvr>
                                        <p:cTn id="15" dur="500"/>
                                        <p:tgtEl>
                                          <p:spTgt spid="2">
                                            <p:txEl>
                                              <p:pRg st="4" end="4"/>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wipe(down)">
                                      <p:cBhvr>
                                        <p:cTn id="18" dur="500"/>
                                        <p:tgtEl>
                                          <p:spTgt spid="2">
                                            <p:txEl>
                                              <p:pRg st="5" end="5"/>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wipe(down)">
                                      <p:cBhvr>
                                        <p:cTn id="21" dur="500"/>
                                        <p:tgtEl>
                                          <p:spTgt spid="2">
                                            <p:txEl>
                                              <p:pRg st="6" end="6"/>
                                            </p:txEl>
                                          </p:spTgt>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Effect transition="in" filter="wipe(down)">
                                      <p:cBhvr>
                                        <p:cTn id="24" dur="500"/>
                                        <p:tgtEl>
                                          <p:spTgt spid="2">
                                            <p:txEl>
                                              <p:pRg st="8" end="8"/>
                                            </p:txEl>
                                          </p:spTgt>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wipe(down)">
                                      <p:cBhvr>
                                        <p:cTn id="2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1015008"/>
          </a:xfrm>
        </p:spPr>
        <p:txBody>
          <a:bodyPr>
            <a:normAutofit/>
          </a:bodyPr>
          <a:lstStyle/>
          <a:p>
            <a:pPr algn="ctr"/>
            <a:r>
              <a:rPr lang="tr-TR" sz="3000" dirty="0" err="1"/>
              <a:t>Question</a:t>
            </a:r>
            <a:r>
              <a:rPr lang="tr-TR" sz="3000" dirty="0"/>
              <a:t> </a:t>
            </a:r>
            <a:r>
              <a:rPr lang="tr-TR" sz="3000" dirty="0" err="1"/>
              <a:t>Typology</a:t>
            </a:r>
            <a:r>
              <a:rPr lang="tr-TR" sz="3000" dirty="0"/>
              <a:t> </a:t>
            </a:r>
            <a:br>
              <a:rPr lang="tr-TR" sz="3000" dirty="0"/>
            </a:br>
            <a:r>
              <a:rPr lang="tr-TR" sz="3000" dirty="0"/>
              <a:t>(</a:t>
            </a:r>
            <a:r>
              <a:rPr lang="tr-TR" sz="3000" dirty="0" err="1"/>
              <a:t>Patton</a:t>
            </a:r>
            <a:r>
              <a:rPr lang="tr-TR" sz="3000" dirty="0"/>
              <a:t>, 2002)</a:t>
            </a:r>
            <a:endParaRPr lang="en-US" sz="3000" dirty="0"/>
          </a:p>
        </p:txBody>
      </p:sp>
      <p:sp>
        <p:nvSpPr>
          <p:cNvPr id="3" name="İçerik Yer Tutucusu 2"/>
          <p:cNvSpPr>
            <a:spLocks noGrp="1"/>
          </p:cNvSpPr>
          <p:nvPr>
            <p:ph idx="1"/>
          </p:nvPr>
        </p:nvSpPr>
        <p:spPr/>
        <p:txBody>
          <a:bodyPr/>
          <a:lstStyle/>
          <a:p>
            <a:r>
              <a:rPr lang="tr-TR" dirty="0" err="1"/>
              <a:t>Six</a:t>
            </a:r>
            <a:r>
              <a:rPr lang="tr-TR" dirty="0"/>
              <a:t> </a:t>
            </a:r>
            <a:r>
              <a:rPr lang="tr-TR" dirty="0" err="1"/>
              <a:t>types</a:t>
            </a:r>
            <a:r>
              <a:rPr lang="tr-TR" dirty="0"/>
              <a:t> of </a:t>
            </a:r>
            <a:r>
              <a:rPr lang="tr-TR" dirty="0" err="1"/>
              <a:t>questions</a:t>
            </a:r>
            <a:r>
              <a:rPr lang="tr-TR" dirty="0"/>
              <a:t> </a:t>
            </a:r>
            <a:r>
              <a:rPr lang="tr-TR" dirty="0" err="1"/>
              <a:t>that</a:t>
            </a:r>
            <a:r>
              <a:rPr lang="tr-TR" dirty="0"/>
              <a:t> </a:t>
            </a:r>
            <a:r>
              <a:rPr lang="tr-TR" dirty="0" err="1"/>
              <a:t>may</a:t>
            </a:r>
            <a:r>
              <a:rPr lang="tr-TR" dirty="0"/>
              <a:t> be </a:t>
            </a:r>
            <a:r>
              <a:rPr lang="tr-TR" dirty="0" err="1"/>
              <a:t>asked</a:t>
            </a:r>
            <a:r>
              <a:rPr lang="tr-TR" dirty="0"/>
              <a:t> in an </a:t>
            </a:r>
            <a:r>
              <a:rPr lang="tr-TR" dirty="0" err="1"/>
              <a:t>interview</a:t>
            </a:r>
            <a:r>
              <a:rPr lang="tr-TR" dirty="0"/>
              <a:t>:</a:t>
            </a:r>
          </a:p>
          <a:p>
            <a:endParaRPr lang="tr-TR" dirty="0"/>
          </a:p>
          <a:p>
            <a:r>
              <a:rPr lang="tr-TR" dirty="0" err="1">
                <a:solidFill>
                  <a:srgbClr val="FF0000"/>
                </a:solidFill>
              </a:rPr>
              <a:t>Experience</a:t>
            </a:r>
            <a:r>
              <a:rPr lang="tr-TR" dirty="0">
                <a:solidFill>
                  <a:srgbClr val="FF0000"/>
                </a:solidFill>
              </a:rPr>
              <a:t>/</a:t>
            </a:r>
            <a:r>
              <a:rPr lang="tr-TR" dirty="0" err="1">
                <a:solidFill>
                  <a:srgbClr val="FF0000"/>
                </a:solidFill>
              </a:rPr>
              <a:t>behavior</a:t>
            </a:r>
            <a:r>
              <a:rPr lang="tr-TR" dirty="0">
                <a:solidFill>
                  <a:srgbClr val="FF0000"/>
                </a:solidFill>
              </a:rPr>
              <a:t> </a:t>
            </a:r>
            <a:r>
              <a:rPr lang="tr-TR" dirty="0" err="1">
                <a:solidFill>
                  <a:srgbClr val="FF0000"/>
                </a:solidFill>
              </a:rPr>
              <a:t>questions</a:t>
            </a:r>
            <a:r>
              <a:rPr lang="tr-TR" dirty="0"/>
              <a:t>: </a:t>
            </a:r>
            <a:r>
              <a:rPr lang="en-US" dirty="0"/>
              <a:t>Provide information about what </a:t>
            </a:r>
            <a:r>
              <a:rPr lang="tr-TR" dirty="0" err="1"/>
              <a:t>the</a:t>
            </a:r>
            <a:r>
              <a:rPr lang="tr-TR" dirty="0"/>
              <a:t> </a:t>
            </a:r>
            <a:r>
              <a:rPr lang="tr-TR" dirty="0" err="1"/>
              <a:t>participant</a:t>
            </a:r>
            <a:r>
              <a:rPr lang="en-US" dirty="0"/>
              <a:t> does or has done. </a:t>
            </a:r>
            <a:endParaRPr lang="tr-TR" dirty="0"/>
          </a:p>
          <a:p>
            <a:pPr lvl="1"/>
            <a:r>
              <a:rPr lang="tr-TR" dirty="0"/>
              <a:t>May be </a:t>
            </a:r>
            <a:r>
              <a:rPr lang="tr-TR" dirty="0" err="1"/>
              <a:t>useful</a:t>
            </a:r>
            <a:r>
              <a:rPr lang="tr-TR" dirty="0"/>
              <a:t> </a:t>
            </a:r>
            <a:r>
              <a:rPr lang="tr-TR" dirty="0" err="1"/>
              <a:t>to</a:t>
            </a:r>
            <a:r>
              <a:rPr lang="tr-TR" dirty="0"/>
              <a:t> </a:t>
            </a:r>
            <a:r>
              <a:rPr lang="tr-TR" dirty="0" err="1"/>
              <a:t>begin</a:t>
            </a:r>
            <a:r>
              <a:rPr lang="tr-TR" dirty="0"/>
              <a:t> an </a:t>
            </a:r>
            <a:r>
              <a:rPr lang="tr-TR" dirty="0" err="1"/>
              <a:t>interview</a:t>
            </a:r>
            <a:endParaRPr lang="tr-TR" dirty="0"/>
          </a:p>
          <a:p>
            <a:endParaRPr lang="tr-TR" dirty="0"/>
          </a:p>
          <a:p>
            <a:r>
              <a:rPr lang="tr-TR" dirty="0" err="1"/>
              <a:t>E.g</a:t>
            </a:r>
            <a:r>
              <a:rPr lang="tr-TR" dirty="0"/>
              <a:t>. </a:t>
            </a:r>
            <a:r>
              <a:rPr lang="tr-TR" dirty="0" err="1"/>
              <a:t>What</a:t>
            </a:r>
            <a:r>
              <a:rPr lang="tr-TR" dirty="0"/>
              <a:t> </a:t>
            </a:r>
            <a:r>
              <a:rPr lang="tr-TR" dirty="0" err="1"/>
              <a:t>kinds</a:t>
            </a:r>
            <a:r>
              <a:rPr lang="tr-TR" dirty="0"/>
              <a:t> of </a:t>
            </a:r>
            <a:r>
              <a:rPr lang="tr-TR" dirty="0" err="1"/>
              <a:t>things</a:t>
            </a:r>
            <a:r>
              <a:rPr lang="tr-TR" dirty="0"/>
              <a:t> do </a:t>
            </a:r>
            <a:r>
              <a:rPr lang="tr-TR" dirty="0" err="1"/>
              <a:t>you</a:t>
            </a:r>
            <a:r>
              <a:rPr lang="tr-TR" dirty="0"/>
              <a:t> do on </a:t>
            </a:r>
            <a:r>
              <a:rPr lang="tr-TR" dirty="0" err="1"/>
              <a:t>this</a:t>
            </a:r>
            <a:r>
              <a:rPr lang="tr-TR" dirty="0"/>
              <a:t> </a:t>
            </a:r>
            <a:r>
              <a:rPr lang="tr-TR" dirty="0" err="1"/>
              <a:t>job</a:t>
            </a:r>
            <a:r>
              <a:rPr lang="tr-TR" dirty="0"/>
              <a:t>?</a:t>
            </a:r>
            <a:r>
              <a:rPr lang="en-US" dirty="0"/>
              <a:t>	</a:t>
            </a:r>
          </a:p>
          <a:p>
            <a:endParaRPr lang="en-US" dirty="0"/>
          </a:p>
        </p:txBody>
      </p:sp>
    </p:spTree>
    <p:extLst>
      <p:ext uri="{BB962C8B-B14F-4D97-AF65-F5344CB8AC3E}">
        <p14:creationId xmlns:p14="http://schemas.microsoft.com/office/powerpoint/2010/main" val="370556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700" y="836712"/>
            <a:ext cx="7200900" cy="5030688"/>
          </a:xfrm>
        </p:spPr>
        <p:txBody>
          <a:bodyPr/>
          <a:lstStyle/>
          <a:p>
            <a:r>
              <a:rPr lang="tr-TR" dirty="0" err="1">
                <a:solidFill>
                  <a:srgbClr val="FF0000"/>
                </a:solidFill>
              </a:rPr>
              <a:t>Opinion</a:t>
            </a:r>
            <a:r>
              <a:rPr lang="tr-TR" dirty="0">
                <a:solidFill>
                  <a:srgbClr val="FF0000"/>
                </a:solidFill>
              </a:rPr>
              <a:t>/</a:t>
            </a:r>
            <a:r>
              <a:rPr lang="tr-TR" dirty="0" err="1">
                <a:solidFill>
                  <a:srgbClr val="FF0000"/>
                </a:solidFill>
              </a:rPr>
              <a:t>value</a:t>
            </a:r>
            <a:r>
              <a:rPr lang="tr-TR" dirty="0">
                <a:solidFill>
                  <a:srgbClr val="FF0000"/>
                </a:solidFill>
              </a:rPr>
              <a:t> </a:t>
            </a:r>
            <a:r>
              <a:rPr lang="tr-TR" dirty="0" err="1">
                <a:solidFill>
                  <a:srgbClr val="FF0000"/>
                </a:solidFill>
              </a:rPr>
              <a:t>questions</a:t>
            </a:r>
            <a:r>
              <a:rPr lang="tr-TR" dirty="0"/>
              <a:t>: </a:t>
            </a:r>
            <a:r>
              <a:rPr lang="en-US" dirty="0"/>
              <a:t>Provide information about what a person thinks </a:t>
            </a:r>
            <a:r>
              <a:rPr lang="tr-TR" dirty="0" err="1"/>
              <a:t>about</a:t>
            </a:r>
            <a:r>
              <a:rPr lang="tr-TR" dirty="0"/>
              <a:t> his/her </a:t>
            </a:r>
            <a:r>
              <a:rPr lang="tr-TR" dirty="0" err="1"/>
              <a:t>experiences</a:t>
            </a:r>
            <a:r>
              <a:rPr lang="tr-TR" dirty="0"/>
              <a:t>. </a:t>
            </a:r>
            <a:r>
              <a:rPr lang="tr-TR" dirty="0" err="1"/>
              <a:t>We</a:t>
            </a:r>
            <a:r>
              <a:rPr lang="tr-TR" dirty="0"/>
              <a:t> can </a:t>
            </a:r>
            <a:r>
              <a:rPr lang="tr-TR" dirty="0" err="1"/>
              <a:t>learn</a:t>
            </a:r>
            <a:r>
              <a:rPr lang="tr-TR" dirty="0"/>
              <a:t> </a:t>
            </a:r>
            <a:r>
              <a:rPr lang="en-US" dirty="0"/>
              <a:t>a person’s intentions, </a:t>
            </a:r>
            <a:r>
              <a:rPr lang="tr-TR" dirty="0" err="1"/>
              <a:t>goals</a:t>
            </a:r>
            <a:r>
              <a:rPr lang="en-US" dirty="0"/>
              <a:t>, and </a:t>
            </a:r>
            <a:r>
              <a:rPr lang="tr-TR" dirty="0" err="1"/>
              <a:t>values</a:t>
            </a:r>
            <a:endParaRPr lang="en-US" dirty="0"/>
          </a:p>
          <a:p>
            <a:r>
              <a:rPr lang="tr-TR" dirty="0" err="1"/>
              <a:t>E.g</a:t>
            </a:r>
            <a:r>
              <a:rPr lang="tr-TR" dirty="0"/>
              <a:t>. </a:t>
            </a:r>
            <a:r>
              <a:rPr lang="tr-TR" dirty="0" err="1"/>
              <a:t>What’s</a:t>
            </a:r>
            <a:r>
              <a:rPr lang="tr-TR" dirty="0"/>
              <a:t> </a:t>
            </a:r>
            <a:r>
              <a:rPr lang="tr-TR" dirty="0" err="1"/>
              <a:t>your</a:t>
            </a:r>
            <a:r>
              <a:rPr lang="tr-TR" dirty="0"/>
              <a:t> </a:t>
            </a:r>
            <a:r>
              <a:rPr lang="tr-TR" dirty="0" err="1"/>
              <a:t>opinion</a:t>
            </a:r>
            <a:r>
              <a:rPr lang="tr-TR" dirty="0"/>
              <a:t> /</a:t>
            </a:r>
            <a:r>
              <a:rPr lang="tr-TR" dirty="0" err="1"/>
              <a:t>What</a:t>
            </a:r>
            <a:r>
              <a:rPr lang="tr-TR" dirty="0"/>
              <a:t> do </a:t>
            </a:r>
            <a:r>
              <a:rPr lang="tr-TR" dirty="0" err="1"/>
              <a:t>you</a:t>
            </a:r>
            <a:r>
              <a:rPr lang="tr-TR" dirty="0"/>
              <a:t> </a:t>
            </a:r>
            <a:r>
              <a:rPr lang="tr-TR" dirty="0" err="1"/>
              <a:t>think</a:t>
            </a:r>
            <a:r>
              <a:rPr lang="tr-TR" dirty="0"/>
              <a:t> </a:t>
            </a:r>
            <a:r>
              <a:rPr lang="tr-TR" dirty="0" err="1"/>
              <a:t>about</a:t>
            </a:r>
            <a:r>
              <a:rPr lang="tr-TR" dirty="0"/>
              <a:t> </a:t>
            </a:r>
            <a:r>
              <a:rPr lang="tr-TR" dirty="0" err="1"/>
              <a:t>the</a:t>
            </a:r>
            <a:r>
              <a:rPr lang="tr-TR" dirty="0"/>
              <a:t> </a:t>
            </a:r>
            <a:r>
              <a:rPr lang="tr-TR" dirty="0" err="1"/>
              <a:t>new</a:t>
            </a:r>
            <a:r>
              <a:rPr lang="tr-TR" dirty="0"/>
              <a:t> </a:t>
            </a:r>
            <a:r>
              <a:rPr lang="tr-TR" dirty="0" err="1"/>
              <a:t>education</a:t>
            </a:r>
            <a:r>
              <a:rPr lang="tr-TR" dirty="0"/>
              <a:t> </a:t>
            </a:r>
            <a:r>
              <a:rPr lang="tr-TR" dirty="0" err="1"/>
              <a:t>policy</a:t>
            </a:r>
            <a:r>
              <a:rPr lang="tr-TR" dirty="0"/>
              <a:t>?</a:t>
            </a:r>
          </a:p>
          <a:p>
            <a:endParaRPr lang="tr-TR" dirty="0"/>
          </a:p>
          <a:p>
            <a:endParaRPr lang="tr-TR" dirty="0"/>
          </a:p>
          <a:p>
            <a:r>
              <a:rPr lang="tr-TR" dirty="0" err="1">
                <a:solidFill>
                  <a:srgbClr val="FF0000"/>
                </a:solidFill>
              </a:rPr>
              <a:t>Feeling</a:t>
            </a:r>
            <a:r>
              <a:rPr lang="tr-TR" dirty="0">
                <a:solidFill>
                  <a:srgbClr val="FF0000"/>
                </a:solidFill>
              </a:rPr>
              <a:t> </a:t>
            </a:r>
            <a:r>
              <a:rPr lang="tr-TR" dirty="0" err="1">
                <a:solidFill>
                  <a:srgbClr val="FF0000"/>
                </a:solidFill>
              </a:rPr>
              <a:t>questions</a:t>
            </a:r>
            <a:r>
              <a:rPr lang="tr-TR" dirty="0"/>
              <a:t>: Ask </a:t>
            </a:r>
            <a:r>
              <a:rPr lang="tr-TR" dirty="0" err="1"/>
              <a:t>about</a:t>
            </a:r>
            <a:r>
              <a:rPr lang="tr-TR" dirty="0"/>
              <a:t> </a:t>
            </a:r>
            <a:r>
              <a:rPr lang="tr-TR" dirty="0" err="1"/>
              <a:t>affective</a:t>
            </a:r>
            <a:r>
              <a:rPr lang="tr-TR" dirty="0"/>
              <a:t> </a:t>
            </a:r>
            <a:r>
              <a:rPr lang="tr-TR" dirty="0" err="1"/>
              <a:t>states</a:t>
            </a:r>
            <a:r>
              <a:rPr lang="tr-TR" dirty="0"/>
              <a:t>/</a:t>
            </a:r>
            <a:r>
              <a:rPr lang="tr-TR" dirty="0" err="1"/>
              <a:t>emotions</a:t>
            </a:r>
            <a:r>
              <a:rPr lang="tr-TR" dirty="0"/>
              <a:t>. </a:t>
            </a:r>
            <a:r>
              <a:rPr lang="tr-TR" dirty="0" err="1"/>
              <a:t>We</a:t>
            </a:r>
            <a:r>
              <a:rPr lang="tr-TR" dirty="0"/>
              <a:t> can </a:t>
            </a:r>
            <a:r>
              <a:rPr lang="tr-TR" dirty="0" err="1"/>
              <a:t>learn</a:t>
            </a:r>
            <a:r>
              <a:rPr lang="tr-TR" dirty="0"/>
              <a:t> </a:t>
            </a:r>
            <a:r>
              <a:rPr lang="tr-TR" dirty="0" err="1"/>
              <a:t>the</a:t>
            </a:r>
            <a:r>
              <a:rPr lang="tr-TR" dirty="0"/>
              <a:t> </a:t>
            </a:r>
            <a:r>
              <a:rPr lang="tr-TR" dirty="0" err="1"/>
              <a:t>emotional</a:t>
            </a:r>
            <a:r>
              <a:rPr lang="tr-TR" dirty="0"/>
              <a:t> </a:t>
            </a:r>
            <a:r>
              <a:rPr lang="tr-TR" dirty="0" err="1"/>
              <a:t>reactions</a:t>
            </a:r>
            <a:r>
              <a:rPr lang="tr-TR" dirty="0"/>
              <a:t> of </a:t>
            </a:r>
            <a:r>
              <a:rPr lang="tr-TR" dirty="0" err="1"/>
              <a:t>the</a:t>
            </a:r>
            <a:r>
              <a:rPr lang="tr-TR" dirty="0"/>
              <a:t> </a:t>
            </a:r>
            <a:r>
              <a:rPr lang="tr-TR" dirty="0" err="1"/>
              <a:t>participants</a:t>
            </a:r>
            <a:endParaRPr lang="tr-TR" dirty="0"/>
          </a:p>
          <a:p>
            <a:r>
              <a:rPr lang="tr-TR" dirty="0" err="1"/>
              <a:t>E.g</a:t>
            </a:r>
            <a:r>
              <a:rPr lang="tr-TR" dirty="0"/>
              <a:t>. How do </a:t>
            </a:r>
            <a:r>
              <a:rPr lang="tr-TR" dirty="0" err="1"/>
              <a:t>you</a:t>
            </a:r>
            <a:r>
              <a:rPr lang="tr-TR" dirty="0"/>
              <a:t> </a:t>
            </a:r>
            <a:r>
              <a:rPr lang="tr-TR" dirty="0" err="1"/>
              <a:t>feel</a:t>
            </a:r>
            <a:r>
              <a:rPr lang="tr-TR" dirty="0"/>
              <a:t> </a:t>
            </a:r>
            <a:r>
              <a:rPr lang="tr-TR" dirty="0" err="1"/>
              <a:t>when</a:t>
            </a:r>
            <a:r>
              <a:rPr lang="tr-TR" dirty="0"/>
              <a:t> </a:t>
            </a:r>
            <a:r>
              <a:rPr lang="tr-TR" dirty="0" err="1"/>
              <a:t>you</a:t>
            </a:r>
            <a:r>
              <a:rPr lang="tr-TR" dirty="0"/>
              <a:t> </a:t>
            </a:r>
            <a:r>
              <a:rPr lang="tr-TR" dirty="0" err="1"/>
              <a:t>are</a:t>
            </a:r>
            <a:r>
              <a:rPr lang="tr-TR" dirty="0"/>
              <a:t> </a:t>
            </a:r>
            <a:r>
              <a:rPr lang="tr-TR" dirty="0" err="1"/>
              <a:t>asked</a:t>
            </a:r>
            <a:r>
              <a:rPr lang="tr-TR" dirty="0"/>
              <a:t> </a:t>
            </a:r>
            <a:r>
              <a:rPr lang="tr-TR" dirty="0" err="1"/>
              <a:t>to</a:t>
            </a:r>
            <a:r>
              <a:rPr lang="tr-TR" dirty="0"/>
              <a:t> </a:t>
            </a:r>
            <a:r>
              <a:rPr lang="tr-TR" dirty="0" err="1"/>
              <a:t>speak</a:t>
            </a:r>
            <a:r>
              <a:rPr lang="tr-TR" dirty="0"/>
              <a:t> in </a:t>
            </a:r>
            <a:r>
              <a:rPr lang="tr-TR" dirty="0" err="1"/>
              <a:t>public</a:t>
            </a:r>
            <a:r>
              <a:rPr lang="tr-TR" dirty="0"/>
              <a:t>?</a:t>
            </a:r>
          </a:p>
        </p:txBody>
      </p:sp>
    </p:spTree>
    <p:extLst>
      <p:ext uri="{BB962C8B-B14F-4D97-AF65-F5344CB8AC3E}">
        <p14:creationId xmlns:p14="http://schemas.microsoft.com/office/powerpoint/2010/main" val="154009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700" y="908720"/>
            <a:ext cx="7200900" cy="4958680"/>
          </a:xfrm>
        </p:spPr>
        <p:txBody>
          <a:bodyPr/>
          <a:lstStyle/>
          <a:p>
            <a:r>
              <a:rPr lang="tr-TR" dirty="0">
                <a:solidFill>
                  <a:srgbClr val="FF0000"/>
                </a:solidFill>
              </a:rPr>
              <a:t>Knowledge </a:t>
            </a:r>
            <a:r>
              <a:rPr lang="tr-TR" dirty="0" err="1">
                <a:solidFill>
                  <a:srgbClr val="FF0000"/>
                </a:solidFill>
              </a:rPr>
              <a:t>questions</a:t>
            </a:r>
            <a:r>
              <a:rPr lang="tr-TR" dirty="0"/>
              <a:t>: </a:t>
            </a:r>
            <a:r>
              <a:rPr lang="en-US" dirty="0"/>
              <a:t>Provide</a:t>
            </a:r>
            <a:r>
              <a:rPr lang="tr-TR" dirty="0"/>
              <a:t>s </a:t>
            </a:r>
            <a:r>
              <a:rPr lang="tr-TR" dirty="0" err="1"/>
              <a:t>factual</a:t>
            </a:r>
            <a:r>
              <a:rPr lang="en-US" dirty="0"/>
              <a:t> </a:t>
            </a:r>
            <a:r>
              <a:rPr lang="en-US" dirty="0" err="1"/>
              <a:t>i</a:t>
            </a:r>
            <a:r>
              <a:rPr lang="tr-TR" dirty="0" err="1"/>
              <a:t>nformation</a:t>
            </a:r>
            <a:r>
              <a:rPr lang="tr-TR" dirty="0"/>
              <a:t> </a:t>
            </a:r>
            <a:r>
              <a:rPr lang="tr-TR" dirty="0" err="1"/>
              <a:t>about</a:t>
            </a:r>
            <a:r>
              <a:rPr lang="tr-TR" dirty="0"/>
              <a:t> </a:t>
            </a:r>
            <a:r>
              <a:rPr lang="tr-TR" dirty="0" err="1"/>
              <a:t>what</a:t>
            </a:r>
            <a:r>
              <a:rPr lang="tr-TR" dirty="0"/>
              <a:t> a </a:t>
            </a:r>
            <a:r>
              <a:rPr lang="tr-TR" dirty="0" err="1"/>
              <a:t>participant’s</a:t>
            </a:r>
            <a:r>
              <a:rPr lang="tr-TR" dirty="0"/>
              <a:t> </a:t>
            </a:r>
            <a:r>
              <a:rPr lang="tr-TR" dirty="0" err="1"/>
              <a:t>knows</a:t>
            </a:r>
            <a:r>
              <a:rPr lang="tr-TR" dirty="0"/>
              <a:t> </a:t>
            </a:r>
            <a:r>
              <a:rPr lang="tr-TR" dirty="0" err="1"/>
              <a:t>related</a:t>
            </a:r>
            <a:r>
              <a:rPr lang="tr-TR" dirty="0"/>
              <a:t> </a:t>
            </a:r>
            <a:r>
              <a:rPr lang="tr-TR" dirty="0" err="1"/>
              <a:t>to</a:t>
            </a:r>
            <a:r>
              <a:rPr lang="tr-TR" dirty="0"/>
              <a:t> </a:t>
            </a:r>
            <a:r>
              <a:rPr lang="tr-TR" dirty="0" err="1"/>
              <a:t>the</a:t>
            </a:r>
            <a:r>
              <a:rPr lang="tr-TR" dirty="0"/>
              <a:t> </a:t>
            </a:r>
            <a:r>
              <a:rPr lang="tr-TR" dirty="0" err="1"/>
              <a:t>topic</a:t>
            </a:r>
            <a:endParaRPr lang="tr-TR" dirty="0"/>
          </a:p>
          <a:p>
            <a:r>
              <a:rPr lang="tr-TR" dirty="0" err="1"/>
              <a:t>E.g</a:t>
            </a:r>
            <a:r>
              <a:rPr lang="tr-TR" dirty="0"/>
              <a:t>. </a:t>
            </a:r>
            <a:r>
              <a:rPr lang="en-US" dirty="0"/>
              <a:t> </a:t>
            </a:r>
            <a:r>
              <a:rPr lang="tr-TR" dirty="0" err="1"/>
              <a:t>Tell</a:t>
            </a:r>
            <a:r>
              <a:rPr lang="tr-TR" dirty="0"/>
              <a:t> me </a:t>
            </a:r>
            <a:r>
              <a:rPr lang="tr-TR" dirty="0" err="1"/>
              <a:t>what</a:t>
            </a:r>
            <a:r>
              <a:rPr lang="tr-TR" dirty="0"/>
              <a:t> </a:t>
            </a:r>
            <a:r>
              <a:rPr lang="tr-TR" dirty="0" err="1"/>
              <a:t>you</a:t>
            </a:r>
            <a:r>
              <a:rPr lang="tr-TR" dirty="0"/>
              <a:t> </a:t>
            </a:r>
            <a:r>
              <a:rPr lang="tr-TR" dirty="0" err="1"/>
              <a:t>know</a:t>
            </a:r>
            <a:r>
              <a:rPr lang="tr-TR" dirty="0"/>
              <a:t> </a:t>
            </a:r>
            <a:r>
              <a:rPr lang="tr-TR" dirty="0" err="1"/>
              <a:t>about</a:t>
            </a:r>
            <a:r>
              <a:rPr lang="tr-TR" dirty="0"/>
              <a:t> </a:t>
            </a:r>
            <a:r>
              <a:rPr lang="tr-TR" dirty="0" err="1"/>
              <a:t>the</a:t>
            </a:r>
            <a:r>
              <a:rPr lang="tr-TR" dirty="0"/>
              <a:t> main </a:t>
            </a:r>
            <a:r>
              <a:rPr lang="tr-TR" dirty="0" err="1"/>
              <a:t>changes</a:t>
            </a:r>
            <a:r>
              <a:rPr lang="tr-TR" dirty="0"/>
              <a:t> in </a:t>
            </a:r>
            <a:r>
              <a:rPr lang="tr-TR" dirty="0" err="1"/>
              <a:t>the</a:t>
            </a:r>
            <a:r>
              <a:rPr lang="tr-TR" dirty="0"/>
              <a:t> </a:t>
            </a:r>
            <a:r>
              <a:rPr lang="tr-TR" dirty="0" err="1"/>
              <a:t>new</a:t>
            </a:r>
            <a:r>
              <a:rPr lang="tr-TR" dirty="0"/>
              <a:t> </a:t>
            </a:r>
            <a:r>
              <a:rPr lang="tr-TR" dirty="0" err="1"/>
              <a:t>education</a:t>
            </a:r>
            <a:r>
              <a:rPr lang="tr-TR" dirty="0"/>
              <a:t> </a:t>
            </a:r>
            <a:r>
              <a:rPr lang="tr-TR" dirty="0" err="1"/>
              <a:t>system</a:t>
            </a:r>
            <a:r>
              <a:rPr lang="tr-TR" dirty="0"/>
              <a:t>?</a:t>
            </a:r>
          </a:p>
          <a:p>
            <a:endParaRPr lang="tr-TR" dirty="0"/>
          </a:p>
          <a:p>
            <a:endParaRPr lang="tr-TR" dirty="0"/>
          </a:p>
          <a:p>
            <a:r>
              <a:rPr lang="tr-TR" dirty="0" err="1">
                <a:solidFill>
                  <a:srgbClr val="FF0000"/>
                </a:solidFill>
              </a:rPr>
              <a:t>Sensory</a:t>
            </a:r>
            <a:r>
              <a:rPr lang="tr-TR" dirty="0">
                <a:solidFill>
                  <a:srgbClr val="FF0000"/>
                </a:solidFill>
              </a:rPr>
              <a:t> </a:t>
            </a:r>
            <a:r>
              <a:rPr lang="tr-TR" dirty="0" err="1">
                <a:solidFill>
                  <a:srgbClr val="FF0000"/>
                </a:solidFill>
              </a:rPr>
              <a:t>questions</a:t>
            </a:r>
            <a:r>
              <a:rPr lang="tr-TR" dirty="0"/>
              <a:t>: </a:t>
            </a:r>
            <a:r>
              <a:rPr lang="en-US" dirty="0"/>
              <a:t>Provide information about what </a:t>
            </a:r>
            <a:r>
              <a:rPr lang="tr-TR" dirty="0" err="1"/>
              <a:t>and</a:t>
            </a:r>
            <a:r>
              <a:rPr lang="tr-TR" dirty="0"/>
              <a:t> how </a:t>
            </a:r>
            <a:r>
              <a:rPr lang="en-US" dirty="0"/>
              <a:t>the </a:t>
            </a:r>
            <a:r>
              <a:rPr lang="tr-TR" dirty="0" err="1"/>
              <a:t>participant</a:t>
            </a:r>
            <a:r>
              <a:rPr lang="tr-TR" dirty="0"/>
              <a:t> </a:t>
            </a:r>
            <a:r>
              <a:rPr lang="en-US" dirty="0"/>
              <a:t>see</a:t>
            </a:r>
            <a:r>
              <a:rPr lang="tr-TR" dirty="0"/>
              <a:t>s</a:t>
            </a:r>
            <a:r>
              <a:rPr lang="en-US" dirty="0"/>
              <a:t>, hear</a:t>
            </a:r>
            <a:r>
              <a:rPr lang="tr-TR" dirty="0"/>
              <a:t>s</a:t>
            </a:r>
            <a:r>
              <a:rPr lang="en-US" dirty="0"/>
              <a:t>, </a:t>
            </a:r>
            <a:r>
              <a:rPr lang="en-US" dirty="0" err="1"/>
              <a:t>touche</a:t>
            </a:r>
            <a:r>
              <a:rPr lang="tr-TR" dirty="0"/>
              <a:t>s</a:t>
            </a:r>
            <a:r>
              <a:rPr lang="en-US" dirty="0"/>
              <a:t>, taste</a:t>
            </a:r>
            <a:r>
              <a:rPr lang="tr-TR" dirty="0"/>
              <a:t>s</a:t>
            </a:r>
            <a:r>
              <a:rPr lang="en-US" dirty="0"/>
              <a:t>, or smell</a:t>
            </a:r>
            <a:r>
              <a:rPr lang="tr-TR" dirty="0"/>
              <a:t>s in </a:t>
            </a:r>
            <a:r>
              <a:rPr lang="tr-TR" dirty="0" err="1"/>
              <a:t>the</a:t>
            </a:r>
            <a:r>
              <a:rPr lang="tr-TR" dirty="0"/>
              <a:t> </a:t>
            </a:r>
            <a:r>
              <a:rPr lang="tr-TR" dirty="0" err="1"/>
              <a:t>world</a:t>
            </a:r>
            <a:r>
              <a:rPr lang="en-US" dirty="0"/>
              <a:t>.</a:t>
            </a:r>
            <a:endParaRPr lang="tr-TR" dirty="0"/>
          </a:p>
          <a:p>
            <a:r>
              <a:rPr lang="tr-TR" dirty="0" err="1"/>
              <a:t>E.g</a:t>
            </a:r>
            <a:r>
              <a:rPr lang="tr-TR" dirty="0"/>
              <a:t>. How </a:t>
            </a:r>
            <a:r>
              <a:rPr lang="tr-TR" dirty="0" err="1"/>
              <a:t>did</a:t>
            </a:r>
            <a:r>
              <a:rPr lang="tr-TR" dirty="0"/>
              <a:t> </a:t>
            </a:r>
            <a:r>
              <a:rPr lang="tr-TR" dirty="0" err="1"/>
              <a:t>you</a:t>
            </a:r>
            <a:r>
              <a:rPr lang="tr-TR" dirty="0"/>
              <a:t> </a:t>
            </a:r>
            <a:r>
              <a:rPr lang="tr-TR" dirty="0" err="1"/>
              <a:t>react</a:t>
            </a:r>
            <a:r>
              <a:rPr lang="tr-TR" dirty="0"/>
              <a:t> </a:t>
            </a:r>
            <a:r>
              <a:rPr lang="tr-TR" dirty="0" err="1"/>
              <a:t>when</a:t>
            </a:r>
            <a:r>
              <a:rPr lang="tr-TR" dirty="0"/>
              <a:t> </a:t>
            </a:r>
            <a:r>
              <a:rPr lang="tr-TR" dirty="0" err="1"/>
              <a:t>your</a:t>
            </a:r>
            <a:r>
              <a:rPr lang="tr-TR" dirty="0"/>
              <a:t> </a:t>
            </a:r>
            <a:r>
              <a:rPr lang="tr-TR" dirty="0" err="1"/>
              <a:t>first</a:t>
            </a:r>
            <a:r>
              <a:rPr lang="tr-TR" dirty="0"/>
              <a:t> </a:t>
            </a:r>
            <a:r>
              <a:rPr lang="tr-TR" dirty="0" err="1"/>
              <a:t>heard</a:t>
            </a:r>
            <a:r>
              <a:rPr lang="tr-TR" dirty="0"/>
              <a:t> </a:t>
            </a:r>
            <a:r>
              <a:rPr lang="tr-TR" dirty="0" err="1"/>
              <a:t>that</a:t>
            </a:r>
            <a:r>
              <a:rPr lang="tr-TR" dirty="0"/>
              <a:t> </a:t>
            </a:r>
            <a:r>
              <a:rPr lang="tr-TR" dirty="0" err="1"/>
              <a:t>the</a:t>
            </a:r>
            <a:r>
              <a:rPr lang="tr-TR" dirty="0"/>
              <a:t> </a:t>
            </a:r>
            <a:r>
              <a:rPr lang="tr-TR" dirty="0" err="1"/>
              <a:t>education</a:t>
            </a:r>
            <a:r>
              <a:rPr lang="tr-TR" dirty="0"/>
              <a:t> </a:t>
            </a:r>
            <a:r>
              <a:rPr lang="tr-TR" dirty="0" err="1"/>
              <a:t>system</a:t>
            </a:r>
            <a:r>
              <a:rPr lang="tr-TR" dirty="0"/>
              <a:t> </a:t>
            </a:r>
            <a:r>
              <a:rPr lang="tr-TR" dirty="0" err="1"/>
              <a:t>would</a:t>
            </a:r>
            <a:r>
              <a:rPr lang="tr-TR" dirty="0"/>
              <a:t> </a:t>
            </a:r>
            <a:r>
              <a:rPr lang="tr-TR" dirty="0" err="1"/>
              <a:t>change</a:t>
            </a:r>
            <a:r>
              <a:rPr lang="tr-TR" dirty="0"/>
              <a:t>?</a:t>
            </a:r>
            <a:endParaRPr lang="en-US" dirty="0"/>
          </a:p>
          <a:p>
            <a:endParaRPr lang="en-US" dirty="0"/>
          </a:p>
        </p:txBody>
      </p:sp>
    </p:spTree>
    <p:extLst>
      <p:ext uri="{BB962C8B-B14F-4D97-AF65-F5344CB8AC3E}">
        <p14:creationId xmlns:p14="http://schemas.microsoft.com/office/powerpoint/2010/main" val="4280382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700" y="1340768"/>
            <a:ext cx="7200900" cy="4526632"/>
          </a:xfrm>
        </p:spPr>
        <p:txBody>
          <a:bodyPr>
            <a:normAutofit/>
          </a:bodyPr>
          <a:lstStyle/>
          <a:p>
            <a:r>
              <a:rPr lang="en-US" dirty="0">
                <a:solidFill>
                  <a:srgbClr val="FF0000"/>
                </a:solidFill>
              </a:rPr>
              <a:t>Background/demographic questions</a:t>
            </a:r>
            <a:r>
              <a:rPr lang="en-US" dirty="0"/>
              <a:t>: Provide additional information that aids in understanding the respondent’s experiences, characteristics, and perspective</a:t>
            </a:r>
            <a:r>
              <a:rPr lang="tr-TR" dirty="0"/>
              <a:t> (</a:t>
            </a:r>
            <a:r>
              <a:rPr lang="tr-TR" dirty="0" err="1"/>
              <a:t>age</a:t>
            </a:r>
            <a:r>
              <a:rPr lang="tr-TR" dirty="0"/>
              <a:t>, </a:t>
            </a:r>
            <a:r>
              <a:rPr lang="tr-TR" dirty="0" err="1"/>
              <a:t>occupation</a:t>
            </a:r>
            <a:r>
              <a:rPr lang="tr-TR" dirty="0"/>
              <a:t>, </a:t>
            </a:r>
            <a:r>
              <a:rPr lang="tr-TR" dirty="0" err="1"/>
              <a:t>education</a:t>
            </a:r>
            <a:r>
              <a:rPr lang="tr-TR" dirty="0"/>
              <a:t>, </a:t>
            </a:r>
            <a:r>
              <a:rPr lang="tr-TR" dirty="0" err="1"/>
              <a:t>residence</a:t>
            </a:r>
            <a:r>
              <a:rPr lang="tr-TR" dirty="0"/>
              <a:t>, </a:t>
            </a:r>
            <a:r>
              <a:rPr lang="tr-TR" dirty="0" err="1"/>
              <a:t>etc</a:t>
            </a:r>
            <a:r>
              <a:rPr lang="tr-TR" dirty="0"/>
              <a:t>.)</a:t>
            </a:r>
            <a:endParaRPr lang="en-US" dirty="0"/>
          </a:p>
          <a:p>
            <a:r>
              <a:rPr lang="en-US" dirty="0"/>
              <a:t>E.g. What is your primary responsibility right now?</a:t>
            </a:r>
          </a:p>
          <a:p>
            <a:endParaRPr lang="tr-TR" dirty="0"/>
          </a:p>
          <a:p>
            <a:endParaRPr lang="en-US" dirty="0"/>
          </a:p>
          <a:p>
            <a:r>
              <a:rPr lang="en-US" i="1" dirty="0"/>
              <a:t>Be careful</a:t>
            </a:r>
            <a:r>
              <a:rPr lang="en-US" dirty="0"/>
              <a:t>! Ask sociodemographic information (age, marital status, years of experience, etc.) only if it is really necessary. </a:t>
            </a:r>
            <a:endParaRPr lang="tr-TR" dirty="0"/>
          </a:p>
        </p:txBody>
      </p:sp>
    </p:spTree>
    <p:extLst>
      <p:ext uri="{BB962C8B-B14F-4D97-AF65-F5344CB8AC3E}">
        <p14:creationId xmlns:p14="http://schemas.microsoft.com/office/powerpoint/2010/main" val="2751989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FF5903-3AAB-4782-94A7-1FB110BE839F}"/>
              </a:ext>
            </a:extLst>
          </p:cNvPr>
          <p:cNvSpPr>
            <a:spLocks noGrp="1"/>
          </p:cNvSpPr>
          <p:nvPr>
            <p:ph type="title"/>
          </p:nvPr>
        </p:nvSpPr>
        <p:spPr>
          <a:xfrm>
            <a:off x="1028700" y="685800"/>
            <a:ext cx="7200900" cy="1231032"/>
          </a:xfrm>
        </p:spPr>
        <p:txBody>
          <a:bodyPr>
            <a:normAutofit fontScale="90000"/>
          </a:bodyPr>
          <a:lstStyle/>
          <a:p>
            <a:r>
              <a:rPr lang="tr-TR" dirty="0" err="1"/>
              <a:t>Strategies</a:t>
            </a:r>
            <a:r>
              <a:rPr lang="tr-TR" dirty="0"/>
              <a:t> </a:t>
            </a:r>
            <a:r>
              <a:rPr lang="tr-TR" dirty="0" err="1"/>
              <a:t>to</a:t>
            </a:r>
            <a:r>
              <a:rPr lang="tr-TR" dirty="0"/>
              <a:t> </a:t>
            </a:r>
            <a:r>
              <a:rPr lang="tr-TR" dirty="0" err="1"/>
              <a:t>Develop</a:t>
            </a:r>
            <a:r>
              <a:rPr lang="tr-TR" dirty="0"/>
              <a:t> Interview </a:t>
            </a:r>
            <a:r>
              <a:rPr lang="tr-TR" dirty="0" err="1"/>
              <a:t>Questions</a:t>
            </a:r>
            <a:endParaRPr lang="tr-TR" dirty="0"/>
          </a:p>
        </p:txBody>
      </p:sp>
      <p:sp>
        <p:nvSpPr>
          <p:cNvPr id="3" name="İçerik Yer Tutucusu 2">
            <a:extLst>
              <a:ext uri="{FF2B5EF4-FFF2-40B4-BE49-F238E27FC236}">
                <a16:creationId xmlns:a16="http://schemas.microsoft.com/office/drawing/2014/main" id="{CBDE4397-8186-4A6B-950B-BB61EAB22278}"/>
              </a:ext>
            </a:extLst>
          </p:cNvPr>
          <p:cNvSpPr>
            <a:spLocks noGrp="1"/>
          </p:cNvSpPr>
          <p:nvPr>
            <p:ph idx="1"/>
          </p:nvPr>
        </p:nvSpPr>
        <p:spPr>
          <a:xfrm>
            <a:off x="1028700" y="1916832"/>
            <a:ext cx="7200900" cy="4248472"/>
          </a:xfrm>
        </p:spPr>
        <p:txBody>
          <a:bodyPr>
            <a:normAutofit fontScale="92500" lnSpcReduction="10000"/>
          </a:bodyPr>
          <a:lstStyle/>
          <a:p>
            <a:r>
              <a:rPr lang="tr-TR" dirty="0" err="1">
                <a:latin typeface="Arial" panose="020B0604020202020204" pitchFamily="34" charset="0"/>
              </a:rPr>
              <a:t>Make</a:t>
            </a:r>
            <a:r>
              <a:rPr lang="tr-TR" dirty="0">
                <a:latin typeface="Arial" panose="020B0604020202020204" pitchFamily="34" charset="0"/>
              </a:rPr>
              <a:t> </a:t>
            </a:r>
            <a:r>
              <a:rPr lang="tr-TR" dirty="0" err="1">
                <a:latin typeface="Arial" panose="020B0604020202020204" pitchFamily="34" charset="0"/>
              </a:rPr>
              <a:t>your</a:t>
            </a:r>
            <a:r>
              <a:rPr lang="tr-TR" dirty="0">
                <a:latin typeface="Arial" panose="020B0604020202020204" pitchFamily="34" charset="0"/>
              </a:rPr>
              <a:t> q</a:t>
            </a:r>
            <a:r>
              <a:rPr lang="en-US" dirty="0" err="1">
                <a:latin typeface="Arial" panose="020B0604020202020204" pitchFamily="34" charset="0"/>
              </a:rPr>
              <a:t>uestions</a:t>
            </a:r>
            <a:r>
              <a:rPr lang="en-US" dirty="0">
                <a:latin typeface="Arial" panose="020B0604020202020204" pitchFamily="34" charset="0"/>
              </a:rPr>
              <a:t> simple. Do not ask more than one question at a time.</a:t>
            </a:r>
            <a:endParaRPr lang="tr-TR" dirty="0">
              <a:latin typeface="Arial" panose="020B0604020202020204" pitchFamily="34" charset="0"/>
            </a:endParaRPr>
          </a:p>
          <a:p>
            <a:endParaRPr lang="tr-TR" dirty="0">
              <a:latin typeface="Arial" panose="020B0604020202020204" pitchFamily="34" charset="0"/>
            </a:endParaRPr>
          </a:p>
          <a:p>
            <a:r>
              <a:rPr lang="en-US" dirty="0">
                <a:latin typeface="Arial" panose="020B0604020202020204" pitchFamily="34" charset="0"/>
              </a:rPr>
              <a:t>The best questions are those</a:t>
            </a:r>
            <a:r>
              <a:rPr lang="tr-TR" dirty="0">
                <a:latin typeface="Arial" panose="020B0604020202020204" pitchFamily="34" charset="0"/>
              </a:rPr>
              <a:t> </a:t>
            </a:r>
            <a:r>
              <a:rPr lang="en-US" dirty="0">
                <a:latin typeface="Arial" panose="020B0604020202020204" pitchFamily="34" charset="0"/>
              </a:rPr>
              <a:t>which elicit the longest answers from the respondent. Do not ask questions that can be answered with one word.</a:t>
            </a:r>
            <a:endParaRPr lang="tr-TR" dirty="0">
              <a:latin typeface="Arial" panose="020B0604020202020204" pitchFamily="34" charset="0"/>
            </a:endParaRPr>
          </a:p>
          <a:p>
            <a:endParaRPr lang="tr-TR" dirty="0">
              <a:latin typeface="Arial" panose="020B0604020202020204" pitchFamily="34" charset="0"/>
            </a:endParaRPr>
          </a:p>
          <a:p>
            <a:r>
              <a:rPr lang="en-US" dirty="0">
                <a:latin typeface="Arial" panose="020B0604020202020204" pitchFamily="34" charset="0"/>
              </a:rPr>
              <a:t>Don’t ask questions that require your respondents to do your analysis for you. This is YOUR job.</a:t>
            </a:r>
            <a:endParaRPr lang="tr-TR" dirty="0">
              <a:latin typeface="Arial" panose="020B0604020202020204" pitchFamily="34" charset="0"/>
            </a:endParaRPr>
          </a:p>
          <a:p>
            <a:endParaRPr lang="tr-TR" dirty="0">
              <a:latin typeface="Arial" panose="020B0604020202020204" pitchFamily="34" charset="0"/>
            </a:endParaRPr>
          </a:p>
          <a:p>
            <a:r>
              <a:rPr lang="tr-TR" dirty="0">
                <a:latin typeface="Arial" panose="020B0604020202020204" pitchFamily="34" charset="0"/>
              </a:rPr>
              <a:t>D</a:t>
            </a:r>
            <a:r>
              <a:rPr lang="en-US" dirty="0">
                <a:latin typeface="Arial" panose="020B0604020202020204" pitchFamily="34" charset="0"/>
              </a:rPr>
              <a:t>o not ask for opinions on behalf of the group they are a part of</a:t>
            </a:r>
            <a:r>
              <a:rPr lang="tr-TR" dirty="0">
                <a:latin typeface="Arial" panose="020B0604020202020204" pitchFamily="34" charset="0"/>
              </a:rPr>
              <a:t>:</a:t>
            </a:r>
            <a:r>
              <a:rPr lang="en-US" dirty="0">
                <a:latin typeface="Arial" panose="020B0604020202020204" pitchFamily="34" charset="0"/>
              </a:rPr>
              <a:t> </a:t>
            </a:r>
            <a:r>
              <a:rPr lang="en-US" i="1" dirty="0">
                <a:latin typeface="Arial" panose="020B0604020202020204" pitchFamily="34" charset="0"/>
              </a:rPr>
              <a:t>What do people around here think of x</a:t>
            </a:r>
            <a:r>
              <a:rPr lang="en-US" dirty="0">
                <a:latin typeface="Arial" panose="020B0604020202020204" pitchFamily="34" charset="0"/>
              </a:rPr>
              <a:t>?</a:t>
            </a:r>
            <a:r>
              <a:rPr lang="tr-TR" dirty="0">
                <a:latin typeface="Arial" panose="020B0604020202020204" pitchFamily="34" charset="0"/>
              </a:rPr>
              <a:t> </a:t>
            </a:r>
            <a:endParaRPr lang="tr-TR" dirty="0"/>
          </a:p>
        </p:txBody>
      </p:sp>
    </p:spTree>
    <p:extLst>
      <p:ext uri="{BB962C8B-B14F-4D97-AF65-F5344CB8AC3E}">
        <p14:creationId xmlns:p14="http://schemas.microsoft.com/office/powerpoint/2010/main" val="3271085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A7FC2A-9A0A-46B7-B427-5D7021A8AAF2}"/>
              </a:ext>
            </a:extLst>
          </p:cNvPr>
          <p:cNvSpPr>
            <a:spLocks noGrp="1"/>
          </p:cNvSpPr>
          <p:nvPr>
            <p:ph type="title"/>
          </p:nvPr>
        </p:nvSpPr>
        <p:spPr>
          <a:xfrm>
            <a:off x="1028700" y="685800"/>
            <a:ext cx="7200900" cy="1231032"/>
          </a:xfrm>
        </p:spPr>
        <p:txBody>
          <a:bodyPr>
            <a:normAutofit fontScale="90000"/>
          </a:bodyPr>
          <a:lstStyle/>
          <a:p>
            <a:r>
              <a:rPr lang="tr-TR" dirty="0" err="1"/>
              <a:t>Other</a:t>
            </a:r>
            <a:r>
              <a:rPr lang="tr-TR" dirty="0"/>
              <a:t> </a:t>
            </a:r>
            <a:r>
              <a:rPr lang="tr-TR" dirty="0" err="1"/>
              <a:t>Issues</a:t>
            </a:r>
            <a:r>
              <a:rPr lang="tr-TR" dirty="0"/>
              <a:t> </a:t>
            </a:r>
            <a:r>
              <a:rPr lang="tr-TR" dirty="0" err="1"/>
              <a:t>to</a:t>
            </a:r>
            <a:r>
              <a:rPr lang="tr-TR" dirty="0"/>
              <a:t> </a:t>
            </a:r>
            <a:r>
              <a:rPr lang="tr-TR" dirty="0" err="1"/>
              <a:t>Consider</a:t>
            </a:r>
            <a:r>
              <a:rPr lang="tr-TR" dirty="0"/>
              <a:t> </a:t>
            </a:r>
            <a:r>
              <a:rPr lang="tr-TR" dirty="0" err="1"/>
              <a:t>for</a:t>
            </a:r>
            <a:r>
              <a:rPr lang="tr-TR" dirty="0"/>
              <a:t> Interview </a:t>
            </a:r>
            <a:r>
              <a:rPr lang="tr-TR" dirty="0" err="1"/>
              <a:t>Questions</a:t>
            </a:r>
            <a:endParaRPr lang="tr-TR" dirty="0"/>
          </a:p>
        </p:txBody>
      </p:sp>
      <p:sp>
        <p:nvSpPr>
          <p:cNvPr id="3" name="İçerik Yer Tutucusu 2">
            <a:extLst>
              <a:ext uri="{FF2B5EF4-FFF2-40B4-BE49-F238E27FC236}">
                <a16:creationId xmlns:a16="http://schemas.microsoft.com/office/drawing/2014/main" id="{E0DFD121-FD0F-41E0-9924-70D564ABDC13}"/>
              </a:ext>
            </a:extLst>
          </p:cNvPr>
          <p:cNvSpPr>
            <a:spLocks noGrp="1"/>
          </p:cNvSpPr>
          <p:nvPr>
            <p:ph idx="1"/>
          </p:nvPr>
        </p:nvSpPr>
        <p:spPr>
          <a:xfrm>
            <a:off x="1028700" y="2060848"/>
            <a:ext cx="7200900" cy="3806552"/>
          </a:xfrm>
        </p:spPr>
        <p:txBody>
          <a:bodyPr/>
          <a:lstStyle/>
          <a:p>
            <a:r>
              <a:rPr lang="en-US" dirty="0">
                <a:solidFill>
                  <a:srgbClr val="FF0000"/>
                </a:solidFill>
                <a:latin typeface="Arial" panose="020B0604020202020204" pitchFamily="34" charset="0"/>
              </a:rPr>
              <a:t>Direct questions</a:t>
            </a:r>
            <a:endParaRPr lang="tr-TR" dirty="0">
              <a:solidFill>
                <a:srgbClr val="FF0000"/>
              </a:solidFill>
              <a:latin typeface="Arial" panose="020B0604020202020204" pitchFamily="34" charset="0"/>
            </a:endParaRPr>
          </a:p>
          <a:p>
            <a:r>
              <a:rPr lang="tr-TR" dirty="0">
                <a:latin typeface="Arial" panose="020B0604020202020204" pitchFamily="34" charset="0"/>
              </a:rPr>
              <a:t>P</a:t>
            </a:r>
            <a:r>
              <a:rPr lang="en-US" dirty="0" err="1">
                <a:latin typeface="Arial" panose="020B0604020202020204" pitchFamily="34" charset="0"/>
              </a:rPr>
              <a:t>erhaps</a:t>
            </a:r>
            <a:r>
              <a:rPr lang="en-US" dirty="0">
                <a:latin typeface="Arial" panose="020B0604020202020204" pitchFamily="34" charset="0"/>
              </a:rPr>
              <a:t> best left until towards the end of the interview, in order not to influence the direction of the interview too much.</a:t>
            </a:r>
            <a:endParaRPr lang="tr-TR" dirty="0">
              <a:latin typeface="Arial" panose="020B0604020202020204" pitchFamily="34" charset="0"/>
            </a:endParaRPr>
          </a:p>
          <a:p>
            <a:endParaRPr lang="tr-TR" dirty="0">
              <a:latin typeface="Arial" panose="020B0604020202020204" pitchFamily="34" charset="0"/>
            </a:endParaRPr>
          </a:p>
          <a:p>
            <a:pPr lvl="1"/>
            <a:r>
              <a:rPr lang="en-US" dirty="0">
                <a:latin typeface="Arial" panose="020B0604020202020204" pitchFamily="34" charset="0"/>
              </a:rPr>
              <a:t>Do you find it easy to keep smiling when </a:t>
            </a:r>
            <a:r>
              <a:rPr lang="tr-TR" dirty="0" err="1">
                <a:latin typeface="Arial" panose="020B0604020202020204" pitchFamily="34" charset="0"/>
              </a:rPr>
              <a:t>your</a:t>
            </a:r>
            <a:r>
              <a:rPr lang="tr-TR" dirty="0">
                <a:latin typeface="Arial" panose="020B0604020202020204" pitchFamily="34" charset="0"/>
              </a:rPr>
              <a:t> </a:t>
            </a:r>
            <a:r>
              <a:rPr lang="tr-TR" dirty="0" err="1">
                <a:latin typeface="Arial" panose="020B0604020202020204" pitchFamily="34" charset="0"/>
              </a:rPr>
              <a:t>students</a:t>
            </a:r>
            <a:r>
              <a:rPr lang="tr-TR" dirty="0">
                <a:latin typeface="Arial" panose="020B0604020202020204" pitchFamily="34" charset="0"/>
              </a:rPr>
              <a:t> </a:t>
            </a:r>
            <a:r>
              <a:rPr lang="tr-TR" dirty="0" err="1">
                <a:latin typeface="Arial" panose="020B0604020202020204" pitchFamily="34" charset="0"/>
              </a:rPr>
              <a:t>misbehave</a:t>
            </a:r>
            <a:r>
              <a:rPr lang="tr-TR" dirty="0">
                <a:latin typeface="Arial" panose="020B0604020202020204" pitchFamily="34" charset="0"/>
              </a:rPr>
              <a:t> </a:t>
            </a:r>
            <a:r>
              <a:rPr lang="tr-TR" dirty="0" err="1">
                <a:latin typeface="Arial" panose="020B0604020202020204" pitchFamily="34" charset="0"/>
              </a:rPr>
              <a:t>continuously</a:t>
            </a:r>
            <a:r>
              <a:rPr lang="en-US" dirty="0">
                <a:latin typeface="Arial" panose="020B0604020202020204" pitchFamily="34" charset="0"/>
              </a:rPr>
              <a:t>?</a:t>
            </a:r>
            <a:endParaRPr lang="tr-TR" dirty="0">
              <a:latin typeface="Arial" panose="020B0604020202020204" pitchFamily="34" charset="0"/>
            </a:endParaRPr>
          </a:p>
          <a:p>
            <a:pPr lvl="1"/>
            <a:r>
              <a:rPr lang="en-US" dirty="0">
                <a:latin typeface="Arial" panose="020B0604020202020204" pitchFamily="34" charset="0"/>
              </a:rPr>
              <a:t>Are you happy with the way you and your </a:t>
            </a:r>
            <a:r>
              <a:rPr lang="tr-TR" dirty="0" err="1">
                <a:latin typeface="Arial" panose="020B0604020202020204" pitchFamily="34" charset="0"/>
              </a:rPr>
              <a:t>colleagues</a:t>
            </a:r>
            <a:r>
              <a:rPr lang="tr-TR" dirty="0">
                <a:latin typeface="Arial" panose="020B0604020202020204" pitchFamily="34" charset="0"/>
              </a:rPr>
              <a:t> </a:t>
            </a:r>
            <a:r>
              <a:rPr lang="tr-TR" dirty="0" err="1">
                <a:latin typeface="Arial" panose="020B0604020202020204" pitchFamily="34" charset="0"/>
              </a:rPr>
              <a:t>work</a:t>
            </a:r>
            <a:r>
              <a:rPr lang="tr-TR" dirty="0">
                <a:latin typeface="Arial" panose="020B0604020202020204" pitchFamily="34" charset="0"/>
              </a:rPr>
              <a:t> </a:t>
            </a:r>
            <a:r>
              <a:rPr lang="tr-TR" dirty="0" err="1">
                <a:latin typeface="Arial" panose="020B0604020202020204" pitchFamily="34" charset="0"/>
              </a:rPr>
              <a:t>together</a:t>
            </a:r>
            <a:r>
              <a:rPr lang="tr-TR" dirty="0">
                <a:latin typeface="Arial" panose="020B0604020202020204" pitchFamily="34" charset="0"/>
              </a:rPr>
              <a:t>?</a:t>
            </a:r>
          </a:p>
          <a:p>
            <a:endParaRPr lang="tr-TR" dirty="0"/>
          </a:p>
        </p:txBody>
      </p:sp>
    </p:spTree>
    <p:extLst>
      <p:ext uri="{BB962C8B-B14F-4D97-AF65-F5344CB8AC3E}">
        <p14:creationId xmlns:p14="http://schemas.microsoft.com/office/powerpoint/2010/main" val="1297366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FAB284D-BE92-42E0-9E38-9B6740674DA8}"/>
              </a:ext>
            </a:extLst>
          </p:cNvPr>
          <p:cNvSpPr>
            <a:spLocks noGrp="1"/>
          </p:cNvSpPr>
          <p:nvPr>
            <p:ph idx="1"/>
          </p:nvPr>
        </p:nvSpPr>
        <p:spPr>
          <a:xfrm>
            <a:off x="1028700" y="836712"/>
            <a:ext cx="7200900" cy="5030688"/>
          </a:xfrm>
        </p:spPr>
        <p:txBody>
          <a:bodyPr/>
          <a:lstStyle/>
          <a:p>
            <a:r>
              <a:rPr lang="en-US" dirty="0">
                <a:solidFill>
                  <a:srgbClr val="FF0000"/>
                </a:solidFill>
                <a:latin typeface="Arial" panose="020B0604020202020204" pitchFamily="34" charset="0"/>
              </a:rPr>
              <a:t>Indirect questions</a:t>
            </a:r>
            <a:endParaRPr lang="tr-TR" dirty="0">
              <a:solidFill>
                <a:srgbClr val="FF0000"/>
              </a:solidFill>
              <a:latin typeface="Arial" panose="020B0604020202020204" pitchFamily="34" charset="0"/>
            </a:endParaRPr>
          </a:p>
          <a:p>
            <a:r>
              <a:rPr lang="tr-TR" dirty="0" err="1">
                <a:latin typeface="Arial" panose="020B0604020202020204" pitchFamily="34" charset="0"/>
              </a:rPr>
              <a:t>Generally</a:t>
            </a:r>
            <a:r>
              <a:rPr lang="tr-TR" dirty="0">
                <a:latin typeface="Arial" panose="020B0604020202020204" pitchFamily="34" charset="0"/>
              </a:rPr>
              <a:t> </a:t>
            </a:r>
            <a:r>
              <a:rPr lang="tr-TR" dirty="0" err="1">
                <a:latin typeface="Arial" panose="020B0604020202020204" pitchFamily="34" charset="0"/>
              </a:rPr>
              <a:t>used</a:t>
            </a:r>
            <a:r>
              <a:rPr lang="tr-TR" dirty="0">
                <a:latin typeface="Arial" panose="020B0604020202020204" pitchFamily="34" charset="0"/>
              </a:rPr>
              <a:t> </a:t>
            </a:r>
            <a:r>
              <a:rPr lang="en-US" dirty="0">
                <a:latin typeface="Arial" panose="020B0604020202020204" pitchFamily="34" charset="0"/>
              </a:rPr>
              <a:t>in order to get at the individual’s own view.</a:t>
            </a:r>
            <a:endParaRPr lang="tr-TR" dirty="0">
              <a:latin typeface="Arial" panose="020B0604020202020204" pitchFamily="34" charset="0"/>
            </a:endParaRPr>
          </a:p>
          <a:p>
            <a:pPr lvl="1"/>
            <a:r>
              <a:rPr lang="en-US" dirty="0">
                <a:latin typeface="Arial" panose="020B0604020202020204" pitchFamily="34" charset="0"/>
              </a:rPr>
              <a:t>What do most people round here think of the </a:t>
            </a:r>
            <a:r>
              <a:rPr lang="tr-TR" dirty="0" err="1">
                <a:latin typeface="Arial" panose="020B0604020202020204" pitchFamily="34" charset="0"/>
              </a:rPr>
              <a:t>students</a:t>
            </a:r>
            <a:r>
              <a:rPr lang="tr-TR" dirty="0">
                <a:latin typeface="Arial" panose="020B0604020202020204" pitchFamily="34" charset="0"/>
              </a:rPr>
              <a:t>’ </a:t>
            </a:r>
            <a:r>
              <a:rPr lang="tr-TR" dirty="0" err="1">
                <a:latin typeface="Arial" panose="020B0604020202020204" pitchFamily="34" charset="0"/>
              </a:rPr>
              <a:t>success</a:t>
            </a:r>
            <a:r>
              <a:rPr lang="tr-TR" dirty="0">
                <a:latin typeface="Arial" panose="020B0604020202020204" pitchFamily="34" charset="0"/>
              </a:rPr>
              <a:t> </a:t>
            </a:r>
            <a:r>
              <a:rPr lang="tr-TR" dirty="0" err="1">
                <a:latin typeface="Arial" panose="020B0604020202020204" pitchFamily="34" charset="0"/>
              </a:rPr>
              <a:t>level</a:t>
            </a:r>
            <a:r>
              <a:rPr lang="en-US" dirty="0">
                <a:latin typeface="Arial" panose="020B0604020202020204" pitchFamily="34" charset="0"/>
              </a:rPr>
              <a:t>?</a:t>
            </a:r>
            <a:endParaRPr lang="tr-TR" dirty="0">
              <a:latin typeface="Arial" panose="020B0604020202020204" pitchFamily="34" charset="0"/>
            </a:endParaRPr>
          </a:p>
          <a:p>
            <a:pPr lvl="2"/>
            <a:r>
              <a:rPr lang="en-US" dirty="0">
                <a:latin typeface="Arial" panose="020B0604020202020204" pitchFamily="34" charset="0"/>
              </a:rPr>
              <a:t>perhaps followed up by ‘Is that the way you feel too?’ </a:t>
            </a:r>
            <a:endParaRPr lang="tr-TR" dirty="0">
              <a:latin typeface="Arial" panose="020B0604020202020204" pitchFamily="34" charset="0"/>
            </a:endParaRPr>
          </a:p>
          <a:p>
            <a:r>
              <a:rPr lang="en-US" dirty="0">
                <a:solidFill>
                  <a:srgbClr val="FF0000"/>
                </a:solidFill>
                <a:latin typeface="Arial" panose="020B0604020202020204" pitchFamily="34" charset="0"/>
              </a:rPr>
              <a:t>Structuring questions</a:t>
            </a:r>
            <a:endParaRPr lang="tr-TR" dirty="0">
              <a:solidFill>
                <a:srgbClr val="FF0000"/>
              </a:solidFill>
              <a:latin typeface="Arial" panose="020B0604020202020204" pitchFamily="34" charset="0"/>
            </a:endParaRPr>
          </a:p>
          <a:p>
            <a:r>
              <a:rPr lang="tr-TR" dirty="0" err="1">
                <a:solidFill>
                  <a:schemeClr val="tx1"/>
                </a:solidFill>
                <a:latin typeface="Arial" panose="020B0604020202020204" pitchFamily="34" charset="0"/>
              </a:rPr>
              <a:t>To</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let</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the</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interviewee</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see</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the</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flow</a:t>
            </a:r>
            <a:r>
              <a:rPr lang="tr-TR" dirty="0">
                <a:solidFill>
                  <a:schemeClr val="tx1"/>
                </a:solidFill>
                <a:latin typeface="Arial" panose="020B0604020202020204" pitchFamily="34" charset="0"/>
              </a:rPr>
              <a:t> of </a:t>
            </a:r>
            <a:r>
              <a:rPr lang="tr-TR" dirty="0" err="1">
                <a:solidFill>
                  <a:schemeClr val="tx1"/>
                </a:solidFill>
                <a:latin typeface="Arial" panose="020B0604020202020204" pitchFamily="34" charset="0"/>
              </a:rPr>
              <a:t>the</a:t>
            </a:r>
            <a:r>
              <a:rPr lang="tr-TR" dirty="0">
                <a:solidFill>
                  <a:schemeClr val="tx1"/>
                </a:solidFill>
                <a:latin typeface="Arial" panose="020B0604020202020204" pitchFamily="34" charset="0"/>
              </a:rPr>
              <a:t> </a:t>
            </a:r>
            <a:r>
              <a:rPr lang="tr-TR" dirty="0" err="1">
                <a:solidFill>
                  <a:schemeClr val="tx1"/>
                </a:solidFill>
                <a:latin typeface="Arial" panose="020B0604020202020204" pitchFamily="34" charset="0"/>
              </a:rPr>
              <a:t>interview</a:t>
            </a:r>
            <a:endParaRPr lang="tr-TR" dirty="0">
              <a:solidFill>
                <a:schemeClr val="tx1"/>
              </a:solidFill>
              <a:latin typeface="Arial" panose="020B0604020202020204" pitchFamily="34" charset="0"/>
            </a:endParaRPr>
          </a:p>
          <a:p>
            <a:pPr lvl="1"/>
            <a:r>
              <a:rPr lang="en-US" dirty="0">
                <a:latin typeface="Arial" panose="020B0604020202020204" pitchFamily="34" charset="0"/>
              </a:rPr>
              <a:t>I would now like to move on to a different topic.</a:t>
            </a:r>
            <a:endParaRPr lang="tr-TR" dirty="0">
              <a:latin typeface="Arial" panose="020B0604020202020204" pitchFamily="34" charset="0"/>
            </a:endParaRPr>
          </a:p>
          <a:p>
            <a:r>
              <a:rPr lang="en-US" dirty="0">
                <a:solidFill>
                  <a:srgbClr val="FF0000"/>
                </a:solidFill>
                <a:latin typeface="Arial" panose="020B0604020202020204" pitchFamily="34" charset="0"/>
              </a:rPr>
              <a:t>Follow-up questions</a:t>
            </a:r>
            <a:endParaRPr lang="tr-TR" dirty="0">
              <a:solidFill>
                <a:srgbClr val="FF0000"/>
              </a:solidFill>
              <a:latin typeface="Arial" panose="020B0604020202020204" pitchFamily="34" charset="0"/>
            </a:endParaRPr>
          </a:p>
          <a:p>
            <a:r>
              <a:rPr lang="tr-TR" dirty="0" err="1">
                <a:latin typeface="Arial" panose="020B0604020202020204" pitchFamily="34" charset="0"/>
              </a:rPr>
              <a:t>To</a:t>
            </a:r>
            <a:r>
              <a:rPr lang="tr-TR" dirty="0">
                <a:latin typeface="Arial" panose="020B0604020202020204" pitchFamily="34" charset="0"/>
              </a:rPr>
              <a:t> </a:t>
            </a:r>
            <a:r>
              <a:rPr lang="en-US" dirty="0">
                <a:latin typeface="Arial" panose="020B0604020202020204" pitchFamily="34" charset="0"/>
              </a:rPr>
              <a:t>get the interviewee to elaborate his/her answer </a:t>
            </a:r>
            <a:endParaRPr lang="tr-TR" dirty="0">
              <a:latin typeface="Arial" panose="020B0604020202020204" pitchFamily="34" charset="0"/>
            </a:endParaRPr>
          </a:p>
          <a:p>
            <a:pPr lvl="1"/>
            <a:r>
              <a:rPr lang="en-US" dirty="0">
                <a:latin typeface="Arial" panose="020B0604020202020204" pitchFamily="34" charset="0"/>
              </a:rPr>
              <a:t>Could you say some more about that?</a:t>
            </a:r>
            <a:endParaRPr lang="tr-TR" dirty="0">
              <a:latin typeface="Arial" panose="020B0604020202020204" pitchFamily="34" charset="0"/>
            </a:endParaRPr>
          </a:p>
          <a:p>
            <a:pPr lvl="1"/>
            <a:r>
              <a:rPr lang="en-US" dirty="0">
                <a:latin typeface="Arial" panose="020B0604020202020204" pitchFamily="34" charset="0"/>
              </a:rPr>
              <a:t>What do you mean by that . . .?</a:t>
            </a:r>
            <a:endParaRPr lang="tr-TR" dirty="0"/>
          </a:p>
        </p:txBody>
      </p:sp>
    </p:spTree>
    <p:extLst>
      <p:ext uri="{BB962C8B-B14F-4D97-AF65-F5344CB8AC3E}">
        <p14:creationId xmlns:p14="http://schemas.microsoft.com/office/powerpoint/2010/main" val="380840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wipe(down)">
                                      <p:cBhvr>
                                        <p:cTn id="38" dur="500"/>
                                        <p:tgtEl>
                                          <p:spTgt spid="3">
                                            <p:txEl>
                                              <p:pRg st="9" end="9"/>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wipe(down)">
                                      <p:cBhvr>
                                        <p:cTn id="4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0555CB-D937-46BB-AC6C-B4056B414B9C}"/>
              </a:ext>
            </a:extLst>
          </p:cNvPr>
          <p:cNvSpPr>
            <a:spLocks noGrp="1"/>
          </p:cNvSpPr>
          <p:nvPr>
            <p:ph idx="1"/>
          </p:nvPr>
        </p:nvSpPr>
        <p:spPr>
          <a:xfrm>
            <a:off x="1028700" y="764704"/>
            <a:ext cx="7200900" cy="5102696"/>
          </a:xfrm>
        </p:spPr>
        <p:txBody>
          <a:bodyPr>
            <a:normAutofit/>
          </a:bodyPr>
          <a:lstStyle/>
          <a:p>
            <a:r>
              <a:rPr lang="en-US" dirty="0">
                <a:solidFill>
                  <a:srgbClr val="FF0000"/>
                </a:solidFill>
                <a:latin typeface="Arial" panose="020B0604020202020204" pitchFamily="34" charset="0"/>
              </a:rPr>
              <a:t>Probing questions</a:t>
            </a:r>
            <a:endParaRPr lang="tr-TR" dirty="0">
              <a:solidFill>
                <a:srgbClr val="FF0000"/>
              </a:solidFill>
              <a:latin typeface="Arial" panose="020B0604020202020204" pitchFamily="34" charset="0"/>
            </a:endParaRPr>
          </a:p>
          <a:p>
            <a:r>
              <a:rPr lang="tr-TR" dirty="0">
                <a:latin typeface="Arial" panose="020B0604020202020204" pitchFamily="34" charset="0"/>
              </a:rPr>
              <a:t>F</a:t>
            </a:r>
            <a:r>
              <a:rPr lang="en-US" dirty="0" err="1">
                <a:latin typeface="Arial" panose="020B0604020202020204" pitchFamily="34" charset="0"/>
              </a:rPr>
              <a:t>ollowing</a:t>
            </a:r>
            <a:r>
              <a:rPr lang="en-US" dirty="0">
                <a:latin typeface="Arial" panose="020B0604020202020204" pitchFamily="34" charset="0"/>
              </a:rPr>
              <a:t> up what has been said through direct questioning</a:t>
            </a:r>
            <a:endParaRPr lang="tr-TR" dirty="0">
              <a:latin typeface="Arial" panose="020B0604020202020204" pitchFamily="34" charset="0"/>
            </a:endParaRPr>
          </a:p>
          <a:p>
            <a:pPr lvl="1"/>
            <a:r>
              <a:rPr lang="tr-TR" sz="1700" b="1" i="1" dirty="0">
                <a:solidFill>
                  <a:srgbClr val="191B0E"/>
                </a:solidFill>
              </a:rPr>
              <a:t>Clarification </a:t>
            </a:r>
            <a:r>
              <a:rPr lang="tr-TR" sz="1700" b="1" i="1" dirty="0" err="1">
                <a:solidFill>
                  <a:srgbClr val="191B0E"/>
                </a:solidFill>
              </a:rPr>
              <a:t>probes</a:t>
            </a:r>
            <a:r>
              <a:rPr lang="tr-TR" sz="1700" b="1" i="1" dirty="0">
                <a:solidFill>
                  <a:srgbClr val="191B0E"/>
                </a:solidFill>
              </a:rPr>
              <a:t>:</a:t>
            </a:r>
            <a:endParaRPr lang="en-US" sz="1700" b="1" i="1" dirty="0">
              <a:solidFill>
                <a:srgbClr val="191B0E"/>
              </a:solidFill>
            </a:endParaRPr>
          </a:p>
          <a:p>
            <a:pPr lvl="2"/>
            <a:r>
              <a:rPr lang="tr-TR" sz="1500" dirty="0">
                <a:solidFill>
                  <a:srgbClr val="191B0E"/>
                </a:solidFill>
              </a:rPr>
              <a:t>I am not sure I </a:t>
            </a:r>
            <a:r>
              <a:rPr lang="tr-TR" sz="1500" dirty="0" err="1">
                <a:solidFill>
                  <a:srgbClr val="191B0E"/>
                </a:solidFill>
              </a:rPr>
              <a:t>understand</a:t>
            </a:r>
            <a:r>
              <a:rPr lang="tr-TR" sz="1500" dirty="0">
                <a:solidFill>
                  <a:srgbClr val="191B0E"/>
                </a:solidFill>
              </a:rPr>
              <a:t> </a:t>
            </a:r>
            <a:r>
              <a:rPr lang="tr-TR" sz="1500" dirty="0" err="1">
                <a:solidFill>
                  <a:srgbClr val="191B0E"/>
                </a:solidFill>
              </a:rPr>
              <a:t>what</a:t>
            </a:r>
            <a:r>
              <a:rPr lang="tr-TR" sz="1500" dirty="0">
                <a:solidFill>
                  <a:srgbClr val="191B0E"/>
                </a:solidFill>
              </a:rPr>
              <a:t> </a:t>
            </a:r>
            <a:r>
              <a:rPr lang="tr-TR" sz="1500" dirty="0" err="1">
                <a:solidFill>
                  <a:srgbClr val="191B0E"/>
                </a:solidFill>
              </a:rPr>
              <a:t>you</a:t>
            </a:r>
            <a:r>
              <a:rPr lang="tr-TR" sz="1500" dirty="0">
                <a:solidFill>
                  <a:srgbClr val="191B0E"/>
                </a:solidFill>
              </a:rPr>
              <a:t> </a:t>
            </a:r>
            <a:r>
              <a:rPr lang="tr-TR" sz="1500" dirty="0" err="1">
                <a:solidFill>
                  <a:srgbClr val="191B0E"/>
                </a:solidFill>
              </a:rPr>
              <a:t>mean</a:t>
            </a:r>
            <a:r>
              <a:rPr lang="tr-TR" sz="1500" dirty="0">
                <a:solidFill>
                  <a:srgbClr val="191B0E"/>
                </a:solidFill>
              </a:rPr>
              <a:t> </a:t>
            </a:r>
            <a:r>
              <a:rPr lang="tr-TR" sz="1500" dirty="0" err="1">
                <a:solidFill>
                  <a:srgbClr val="191B0E"/>
                </a:solidFill>
              </a:rPr>
              <a:t>by</a:t>
            </a:r>
            <a:r>
              <a:rPr lang="tr-TR" sz="1500" dirty="0">
                <a:solidFill>
                  <a:srgbClr val="191B0E"/>
                </a:solidFill>
              </a:rPr>
              <a:t> ‘</a:t>
            </a:r>
            <a:r>
              <a:rPr lang="tr-TR" sz="1500" dirty="0" err="1">
                <a:solidFill>
                  <a:srgbClr val="191B0E"/>
                </a:solidFill>
              </a:rPr>
              <a:t>hanging</a:t>
            </a:r>
            <a:r>
              <a:rPr lang="tr-TR" sz="1500" dirty="0">
                <a:solidFill>
                  <a:srgbClr val="191B0E"/>
                </a:solidFill>
              </a:rPr>
              <a:t> </a:t>
            </a:r>
            <a:r>
              <a:rPr lang="tr-TR" sz="1500" dirty="0" err="1">
                <a:solidFill>
                  <a:srgbClr val="191B0E"/>
                </a:solidFill>
              </a:rPr>
              <a:t>out</a:t>
            </a:r>
            <a:r>
              <a:rPr lang="tr-TR" sz="1500" dirty="0">
                <a:solidFill>
                  <a:srgbClr val="191B0E"/>
                </a:solidFill>
              </a:rPr>
              <a:t>’. Can </a:t>
            </a:r>
            <a:r>
              <a:rPr lang="tr-TR" sz="1500" dirty="0" err="1">
                <a:solidFill>
                  <a:srgbClr val="191B0E"/>
                </a:solidFill>
              </a:rPr>
              <a:t>you</a:t>
            </a:r>
            <a:r>
              <a:rPr lang="tr-TR" sz="1500" dirty="0">
                <a:solidFill>
                  <a:srgbClr val="191B0E"/>
                </a:solidFill>
              </a:rPr>
              <a:t> </a:t>
            </a:r>
            <a:r>
              <a:rPr lang="tr-TR" sz="1500" dirty="0" err="1">
                <a:solidFill>
                  <a:srgbClr val="191B0E"/>
                </a:solidFill>
              </a:rPr>
              <a:t>help</a:t>
            </a:r>
            <a:r>
              <a:rPr lang="tr-TR" sz="1500" dirty="0">
                <a:solidFill>
                  <a:srgbClr val="191B0E"/>
                </a:solidFill>
              </a:rPr>
              <a:t> me </a:t>
            </a:r>
            <a:r>
              <a:rPr lang="tr-TR" sz="1500" dirty="0" err="1">
                <a:solidFill>
                  <a:srgbClr val="191B0E"/>
                </a:solidFill>
              </a:rPr>
              <a:t>understand</a:t>
            </a:r>
            <a:r>
              <a:rPr lang="tr-TR" sz="1500" dirty="0">
                <a:solidFill>
                  <a:srgbClr val="191B0E"/>
                </a:solidFill>
              </a:rPr>
              <a:t> </a:t>
            </a:r>
            <a:r>
              <a:rPr lang="tr-TR" sz="1500" dirty="0" err="1">
                <a:solidFill>
                  <a:srgbClr val="191B0E"/>
                </a:solidFill>
              </a:rPr>
              <a:t>what</a:t>
            </a:r>
            <a:r>
              <a:rPr lang="tr-TR" sz="1500" dirty="0">
                <a:solidFill>
                  <a:srgbClr val="191B0E"/>
                </a:solidFill>
              </a:rPr>
              <a:t> </a:t>
            </a:r>
            <a:r>
              <a:rPr lang="tr-TR" sz="1500" dirty="0" err="1">
                <a:solidFill>
                  <a:srgbClr val="191B0E"/>
                </a:solidFill>
              </a:rPr>
              <a:t>that</a:t>
            </a:r>
            <a:r>
              <a:rPr lang="tr-TR" sz="1500" dirty="0">
                <a:solidFill>
                  <a:srgbClr val="191B0E"/>
                </a:solidFill>
              </a:rPr>
              <a:t> </a:t>
            </a:r>
            <a:r>
              <a:rPr lang="tr-TR" sz="1500" dirty="0" err="1">
                <a:solidFill>
                  <a:srgbClr val="191B0E"/>
                </a:solidFill>
              </a:rPr>
              <a:t>means</a:t>
            </a:r>
            <a:r>
              <a:rPr lang="tr-TR" sz="1500" dirty="0">
                <a:solidFill>
                  <a:srgbClr val="191B0E"/>
                </a:solidFill>
              </a:rPr>
              <a:t>?</a:t>
            </a:r>
            <a:endParaRPr lang="tr-TR" sz="1500" b="1" i="1" dirty="0">
              <a:solidFill>
                <a:srgbClr val="191B0E"/>
              </a:solidFill>
            </a:endParaRPr>
          </a:p>
          <a:p>
            <a:pPr lvl="1"/>
            <a:r>
              <a:rPr lang="tr-TR" sz="1700" b="1" i="1" dirty="0">
                <a:solidFill>
                  <a:srgbClr val="191B0E"/>
                </a:solidFill>
              </a:rPr>
              <a:t>Elaboration </a:t>
            </a:r>
            <a:r>
              <a:rPr lang="tr-TR" sz="1700" b="1" i="1" dirty="0" err="1">
                <a:solidFill>
                  <a:srgbClr val="191B0E"/>
                </a:solidFill>
              </a:rPr>
              <a:t>probes</a:t>
            </a:r>
            <a:r>
              <a:rPr lang="tr-TR" sz="1700" b="1" i="1" dirty="0">
                <a:solidFill>
                  <a:srgbClr val="191B0E"/>
                </a:solidFill>
              </a:rPr>
              <a:t>:</a:t>
            </a:r>
            <a:endParaRPr lang="en-US" sz="1700" dirty="0">
              <a:solidFill>
                <a:srgbClr val="191B0E"/>
              </a:solidFill>
            </a:endParaRPr>
          </a:p>
          <a:p>
            <a:pPr lvl="2"/>
            <a:r>
              <a:rPr lang="en-US" sz="1500" dirty="0">
                <a:solidFill>
                  <a:srgbClr val="191B0E"/>
                </a:solidFill>
              </a:rPr>
              <a:t>What do you mean by that?</a:t>
            </a:r>
            <a:endParaRPr lang="tr-TR" sz="1500" dirty="0">
              <a:solidFill>
                <a:srgbClr val="191B0E"/>
              </a:solidFill>
            </a:endParaRPr>
          </a:p>
          <a:p>
            <a:pPr lvl="2"/>
            <a:r>
              <a:rPr lang="tr-TR" sz="1500" dirty="0" err="1">
                <a:solidFill>
                  <a:srgbClr val="191B0E"/>
                </a:solidFill>
              </a:rPr>
              <a:t>Aaaannd</a:t>
            </a:r>
            <a:r>
              <a:rPr lang="tr-TR" sz="1500" dirty="0">
                <a:solidFill>
                  <a:srgbClr val="191B0E"/>
                </a:solidFill>
              </a:rPr>
              <a:t>?</a:t>
            </a:r>
          </a:p>
          <a:p>
            <a:pPr lvl="2"/>
            <a:r>
              <a:rPr lang="tr-TR" sz="1500" dirty="0">
                <a:solidFill>
                  <a:srgbClr val="191B0E"/>
                </a:solidFill>
              </a:rPr>
              <a:t>Can </a:t>
            </a:r>
            <a:r>
              <a:rPr lang="tr-TR" sz="1500" dirty="0" err="1">
                <a:solidFill>
                  <a:srgbClr val="191B0E"/>
                </a:solidFill>
              </a:rPr>
              <a:t>you</a:t>
            </a:r>
            <a:r>
              <a:rPr lang="tr-TR" sz="1500" dirty="0">
                <a:solidFill>
                  <a:srgbClr val="191B0E"/>
                </a:solidFill>
              </a:rPr>
              <a:t> </a:t>
            </a:r>
            <a:r>
              <a:rPr lang="tr-TR" sz="1500" dirty="0" err="1">
                <a:solidFill>
                  <a:srgbClr val="191B0E"/>
                </a:solidFill>
              </a:rPr>
              <a:t>give</a:t>
            </a:r>
            <a:r>
              <a:rPr lang="tr-TR" sz="1500" dirty="0">
                <a:solidFill>
                  <a:srgbClr val="191B0E"/>
                </a:solidFill>
              </a:rPr>
              <a:t> me an </a:t>
            </a:r>
            <a:r>
              <a:rPr lang="tr-TR" sz="1500" dirty="0" err="1">
                <a:solidFill>
                  <a:srgbClr val="191B0E"/>
                </a:solidFill>
              </a:rPr>
              <a:t>example</a:t>
            </a:r>
            <a:r>
              <a:rPr lang="tr-TR" sz="1500" dirty="0">
                <a:solidFill>
                  <a:srgbClr val="191B0E"/>
                </a:solidFill>
              </a:rPr>
              <a:t> of </a:t>
            </a:r>
            <a:r>
              <a:rPr lang="tr-TR" sz="1500" dirty="0" err="1">
                <a:solidFill>
                  <a:srgbClr val="191B0E"/>
                </a:solidFill>
              </a:rPr>
              <a:t>what</a:t>
            </a:r>
            <a:r>
              <a:rPr lang="tr-TR" sz="1500" dirty="0">
                <a:solidFill>
                  <a:srgbClr val="191B0E"/>
                </a:solidFill>
              </a:rPr>
              <a:t> </a:t>
            </a:r>
            <a:r>
              <a:rPr lang="tr-TR" sz="1500" dirty="0" err="1">
                <a:solidFill>
                  <a:srgbClr val="191B0E"/>
                </a:solidFill>
              </a:rPr>
              <a:t>you</a:t>
            </a:r>
            <a:r>
              <a:rPr lang="tr-TR" sz="1500" dirty="0">
                <a:solidFill>
                  <a:srgbClr val="191B0E"/>
                </a:solidFill>
              </a:rPr>
              <a:t> </a:t>
            </a:r>
            <a:r>
              <a:rPr lang="tr-TR" sz="1500" dirty="0" err="1">
                <a:solidFill>
                  <a:srgbClr val="191B0E"/>
                </a:solidFill>
              </a:rPr>
              <a:t>are</a:t>
            </a:r>
            <a:r>
              <a:rPr lang="tr-TR" sz="1500" dirty="0">
                <a:solidFill>
                  <a:srgbClr val="191B0E"/>
                </a:solidFill>
              </a:rPr>
              <a:t> </a:t>
            </a:r>
            <a:r>
              <a:rPr lang="tr-TR" sz="1500" dirty="0" err="1">
                <a:solidFill>
                  <a:srgbClr val="191B0E"/>
                </a:solidFill>
              </a:rPr>
              <a:t>talking</a:t>
            </a:r>
            <a:r>
              <a:rPr lang="tr-TR" sz="1500" dirty="0">
                <a:solidFill>
                  <a:srgbClr val="191B0E"/>
                </a:solidFill>
              </a:rPr>
              <a:t> </a:t>
            </a:r>
            <a:r>
              <a:rPr lang="tr-TR" sz="1500" dirty="0" err="1">
                <a:solidFill>
                  <a:srgbClr val="191B0E"/>
                </a:solidFill>
              </a:rPr>
              <a:t>about</a:t>
            </a:r>
            <a:r>
              <a:rPr lang="tr-TR" sz="1500" dirty="0">
                <a:solidFill>
                  <a:srgbClr val="191B0E"/>
                </a:solidFill>
              </a:rPr>
              <a:t>?</a:t>
            </a:r>
            <a:endParaRPr lang="tr-TR" sz="1500" b="1" i="1" dirty="0">
              <a:solidFill>
                <a:srgbClr val="191B0E"/>
              </a:solidFill>
            </a:endParaRPr>
          </a:p>
          <a:p>
            <a:pPr lvl="1"/>
            <a:r>
              <a:rPr lang="tr-TR" sz="1700" b="1" i="1" dirty="0">
                <a:solidFill>
                  <a:srgbClr val="191B0E"/>
                </a:solidFill>
              </a:rPr>
              <a:t>specifying</a:t>
            </a:r>
            <a:r>
              <a:rPr lang="en-US" sz="1700" dirty="0">
                <a:solidFill>
                  <a:srgbClr val="191B0E"/>
                </a:solidFill>
              </a:rPr>
              <a:t>:</a:t>
            </a:r>
          </a:p>
          <a:p>
            <a:pPr lvl="2"/>
            <a:r>
              <a:rPr lang="en-US" sz="1500" dirty="0">
                <a:solidFill>
                  <a:srgbClr val="191B0E"/>
                </a:solidFill>
              </a:rPr>
              <a:t>What did you do then?</a:t>
            </a:r>
          </a:p>
          <a:p>
            <a:pPr lvl="2"/>
            <a:r>
              <a:rPr lang="en-US" sz="1500" dirty="0">
                <a:solidFill>
                  <a:srgbClr val="191B0E"/>
                </a:solidFill>
              </a:rPr>
              <a:t>How did X react to what you said?</a:t>
            </a:r>
          </a:p>
          <a:p>
            <a:pPr lvl="2"/>
            <a:r>
              <a:rPr lang="tr-TR" sz="1500" dirty="0" err="1">
                <a:solidFill>
                  <a:srgbClr val="191B0E"/>
                </a:solidFill>
              </a:rPr>
              <a:t>Who</a:t>
            </a:r>
            <a:r>
              <a:rPr lang="tr-TR" sz="1500" dirty="0">
                <a:solidFill>
                  <a:srgbClr val="191B0E"/>
                </a:solidFill>
              </a:rPr>
              <a:t> </a:t>
            </a:r>
            <a:r>
              <a:rPr lang="tr-TR" sz="1500" dirty="0" err="1">
                <a:solidFill>
                  <a:srgbClr val="191B0E"/>
                </a:solidFill>
              </a:rPr>
              <a:t>was</a:t>
            </a:r>
            <a:r>
              <a:rPr lang="tr-TR" sz="1500" dirty="0">
                <a:solidFill>
                  <a:srgbClr val="191B0E"/>
                </a:solidFill>
              </a:rPr>
              <a:t> </a:t>
            </a:r>
            <a:r>
              <a:rPr lang="tr-TR" sz="1500" dirty="0" err="1">
                <a:solidFill>
                  <a:srgbClr val="191B0E"/>
                </a:solidFill>
              </a:rPr>
              <a:t>with</a:t>
            </a:r>
            <a:r>
              <a:rPr lang="tr-TR" sz="1500" dirty="0">
                <a:solidFill>
                  <a:srgbClr val="191B0E"/>
                </a:solidFill>
              </a:rPr>
              <a:t> </a:t>
            </a:r>
            <a:r>
              <a:rPr lang="tr-TR" sz="1500" dirty="0" err="1">
                <a:solidFill>
                  <a:srgbClr val="191B0E"/>
                </a:solidFill>
              </a:rPr>
              <a:t>you</a:t>
            </a:r>
            <a:r>
              <a:rPr lang="tr-TR" sz="1500" dirty="0">
                <a:solidFill>
                  <a:srgbClr val="191B0E"/>
                </a:solidFill>
              </a:rPr>
              <a:t>?</a:t>
            </a:r>
          </a:p>
          <a:p>
            <a:pPr lvl="1"/>
            <a:endParaRPr lang="tr-TR" dirty="0"/>
          </a:p>
        </p:txBody>
      </p:sp>
    </p:spTree>
    <p:extLst>
      <p:ext uri="{BB962C8B-B14F-4D97-AF65-F5344CB8AC3E}">
        <p14:creationId xmlns:p14="http://schemas.microsoft.com/office/powerpoint/2010/main" val="23512297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GROUP INTERVIEWS</a:t>
            </a:r>
            <a:endParaRPr lang="en-US" dirty="0"/>
          </a:p>
        </p:txBody>
      </p:sp>
      <p:sp>
        <p:nvSpPr>
          <p:cNvPr id="3" name="İçerik Yer Tutucusu 2"/>
          <p:cNvSpPr>
            <a:spLocks noGrp="1"/>
          </p:cNvSpPr>
          <p:nvPr>
            <p:ph idx="1"/>
          </p:nvPr>
        </p:nvSpPr>
        <p:spPr/>
        <p:txBody>
          <a:bodyPr>
            <a:normAutofit fontScale="92500" lnSpcReduction="20000"/>
          </a:bodyPr>
          <a:lstStyle/>
          <a:p>
            <a:r>
              <a:rPr lang="en-US" dirty="0"/>
              <a:t>A method of interviewing that involves more than one, usually at least four, interviewees.</a:t>
            </a:r>
          </a:p>
          <a:p>
            <a:endParaRPr lang="en-US" dirty="0"/>
          </a:p>
          <a:p>
            <a:r>
              <a:rPr lang="en-US" dirty="0"/>
              <a:t>The person who runs the focus group sessions is called the </a:t>
            </a:r>
            <a:r>
              <a:rPr lang="en-US" b="1" i="1" dirty="0"/>
              <a:t>moderator</a:t>
            </a:r>
            <a:r>
              <a:rPr lang="en-US" dirty="0"/>
              <a:t> or </a:t>
            </a:r>
            <a:r>
              <a:rPr lang="en-US" b="1" i="1" dirty="0"/>
              <a:t>facilitator</a:t>
            </a:r>
            <a:r>
              <a:rPr lang="en-US" dirty="0"/>
              <a:t>.</a:t>
            </a:r>
          </a:p>
          <a:p>
            <a:endParaRPr lang="en-US" dirty="0"/>
          </a:p>
          <a:p>
            <a:r>
              <a:rPr lang="en-US" dirty="0"/>
              <a:t>There is an emphasis in the questioning on a particular fairly tightly defined topic.</a:t>
            </a:r>
          </a:p>
          <a:p>
            <a:endParaRPr lang="en-US" dirty="0"/>
          </a:p>
          <a:p>
            <a:r>
              <a:rPr lang="en-US" dirty="0"/>
              <a:t>The emphasis is </a:t>
            </a:r>
            <a:r>
              <a:rPr lang="tr-TR" dirty="0"/>
              <a:t>on </a:t>
            </a:r>
            <a:r>
              <a:rPr lang="en-US" dirty="0"/>
              <a:t>interaction within the group and the joint construction of meaning.</a:t>
            </a:r>
          </a:p>
          <a:p>
            <a:endParaRPr lang="en-US" dirty="0"/>
          </a:p>
        </p:txBody>
      </p:sp>
    </p:spTree>
    <p:extLst>
      <p:ext uri="{BB962C8B-B14F-4D97-AF65-F5344CB8AC3E}">
        <p14:creationId xmlns:p14="http://schemas.microsoft.com/office/powerpoint/2010/main" val="179414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700" y="1196752"/>
            <a:ext cx="7200900" cy="4670648"/>
          </a:xfrm>
        </p:spPr>
        <p:txBody>
          <a:bodyPr>
            <a:normAutofit fontScale="92500" lnSpcReduction="10000"/>
          </a:bodyPr>
          <a:lstStyle/>
          <a:p>
            <a:r>
              <a:rPr lang="tr-TR" dirty="0" err="1"/>
              <a:t>Two</a:t>
            </a:r>
            <a:r>
              <a:rPr lang="tr-TR" dirty="0"/>
              <a:t> </a:t>
            </a:r>
            <a:r>
              <a:rPr lang="tr-TR" dirty="0" err="1"/>
              <a:t>methods</a:t>
            </a:r>
            <a:r>
              <a:rPr lang="tr-TR" dirty="0"/>
              <a:t>:</a:t>
            </a:r>
          </a:p>
          <a:p>
            <a:endParaRPr lang="tr-TR" dirty="0"/>
          </a:p>
          <a:p>
            <a:r>
              <a:rPr lang="tr-TR" dirty="0" err="1"/>
              <a:t>The</a:t>
            </a:r>
            <a:r>
              <a:rPr lang="tr-TR" dirty="0"/>
              <a:t> </a:t>
            </a:r>
            <a:r>
              <a:rPr lang="tr-TR" dirty="0" err="1"/>
              <a:t>group</a:t>
            </a:r>
            <a:r>
              <a:rPr lang="tr-TR" dirty="0"/>
              <a:t> </a:t>
            </a:r>
            <a:r>
              <a:rPr lang="tr-TR" dirty="0" err="1"/>
              <a:t>interview</a:t>
            </a:r>
            <a:endParaRPr lang="tr-TR" dirty="0"/>
          </a:p>
          <a:p>
            <a:pPr lvl="1"/>
            <a:r>
              <a:rPr lang="tr-TR" dirty="0" err="1"/>
              <a:t>Several</a:t>
            </a:r>
            <a:r>
              <a:rPr lang="tr-TR" dirty="0"/>
              <a:t> </a:t>
            </a:r>
            <a:r>
              <a:rPr lang="tr-TR" dirty="0" err="1"/>
              <a:t>people</a:t>
            </a:r>
            <a:r>
              <a:rPr lang="tr-TR" dirty="0"/>
              <a:t> </a:t>
            </a:r>
            <a:r>
              <a:rPr lang="tr-TR" dirty="0" err="1"/>
              <a:t>discuss</a:t>
            </a:r>
            <a:r>
              <a:rPr lang="tr-TR" dirty="0"/>
              <a:t> a </a:t>
            </a:r>
            <a:r>
              <a:rPr lang="tr-TR" dirty="0" err="1"/>
              <a:t>number</a:t>
            </a:r>
            <a:r>
              <a:rPr lang="tr-TR" dirty="0"/>
              <a:t> of </a:t>
            </a:r>
            <a:r>
              <a:rPr lang="tr-TR" dirty="0" err="1"/>
              <a:t>topics</a:t>
            </a:r>
            <a:endParaRPr lang="tr-TR" dirty="0"/>
          </a:p>
          <a:p>
            <a:pPr lvl="1"/>
            <a:r>
              <a:rPr lang="tr-TR" dirty="0"/>
              <a:t>Can </a:t>
            </a:r>
            <a:r>
              <a:rPr lang="tr-TR" dirty="0" err="1"/>
              <a:t>also</a:t>
            </a:r>
            <a:r>
              <a:rPr lang="tr-TR" dirty="0"/>
              <a:t> be </a:t>
            </a:r>
            <a:r>
              <a:rPr lang="tr-TR" dirty="0" err="1"/>
              <a:t>used</a:t>
            </a:r>
            <a:r>
              <a:rPr lang="tr-TR" dirty="0"/>
              <a:t> </a:t>
            </a:r>
            <a:r>
              <a:rPr lang="tr-TR" dirty="0" err="1"/>
              <a:t>instead</a:t>
            </a:r>
            <a:r>
              <a:rPr lang="tr-TR" dirty="0"/>
              <a:t> of </a:t>
            </a:r>
            <a:r>
              <a:rPr lang="tr-TR" dirty="0" err="1"/>
              <a:t>one-to-one</a:t>
            </a:r>
            <a:r>
              <a:rPr lang="tr-TR" dirty="0"/>
              <a:t> </a:t>
            </a:r>
            <a:r>
              <a:rPr lang="tr-TR" dirty="0" err="1"/>
              <a:t>interviews</a:t>
            </a:r>
            <a:r>
              <a:rPr lang="tr-TR" dirty="0"/>
              <a:t> </a:t>
            </a:r>
            <a:r>
              <a:rPr lang="tr-TR" dirty="0" err="1"/>
              <a:t>to</a:t>
            </a:r>
            <a:r>
              <a:rPr lang="tr-TR" dirty="0"/>
              <a:t> </a:t>
            </a:r>
            <a:r>
              <a:rPr lang="tr-TR" dirty="0" err="1"/>
              <a:t>save</a:t>
            </a:r>
            <a:r>
              <a:rPr lang="tr-TR" dirty="0"/>
              <a:t> time </a:t>
            </a:r>
            <a:r>
              <a:rPr lang="tr-TR" dirty="0" err="1"/>
              <a:t>and</a:t>
            </a:r>
            <a:r>
              <a:rPr lang="tr-TR" dirty="0"/>
              <a:t> </a:t>
            </a:r>
            <a:r>
              <a:rPr lang="tr-TR" dirty="0" err="1"/>
              <a:t>money</a:t>
            </a:r>
            <a:endParaRPr lang="tr-TR" dirty="0"/>
          </a:p>
          <a:p>
            <a:pPr lvl="1"/>
            <a:endParaRPr lang="tr-TR" dirty="0"/>
          </a:p>
          <a:p>
            <a:pPr lvl="1"/>
            <a:endParaRPr lang="tr-TR" dirty="0"/>
          </a:p>
          <a:p>
            <a:r>
              <a:rPr lang="tr-TR" dirty="0" err="1"/>
              <a:t>Focused</a:t>
            </a:r>
            <a:r>
              <a:rPr lang="tr-TR" dirty="0"/>
              <a:t> </a:t>
            </a:r>
            <a:r>
              <a:rPr lang="tr-TR" dirty="0" err="1"/>
              <a:t>group</a:t>
            </a:r>
            <a:r>
              <a:rPr lang="tr-TR" dirty="0"/>
              <a:t> </a:t>
            </a:r>
            <a:r>
              <a:rPr lang="tr-TR" dirty="0" err="1"/>
              <a:t>interview</a:t>
            </a:r>
            <a:r>
              <a:rPr lang="tr-TR" dirty="0"/>
              <a:t> </a:t>
            </a:r>
          </a:p>
          <a:p>
            <a:pPr lvl="1"/>
            <a:r>
              <a:rPr lang="tr-TR" dirty="0" err="1"/>
              <a:t>Interviewees</a:t>
            </a:r>
            <a:r>
              <a:rPr lang="tr-TR" dirty="0"/>
              <a:t> </a:t>
            </a:r>
            <a:r>
              <a:rPr lang="tr-TR" dirty="0" err="1"/>
              <a:t>are</a:t>
            </a:r>
            <a:r>
              <a:rPr lang="tr-TR" dirty="0"/>
              <a:t> </a:t>
            </a:r>
            <a:r>
              <a:rPr lang="tr-TR" dirty="0" err="1"/>
              <a:t>selected</a:t>
            </a:r>
            <a:r>
              <a:rPr lang="tr-TR" dirty="0"/>
              <a:t> </a:t>
            </a:r>
            <a:r>
              <a:rPr lang="tr-TR" dirty="0" err="1"/>
              <a:t>because</a:t>
            </a:r>
            <a:r>
              <a:rPr lang="tr-TR" dirty="0"/>
              <a:t> </a:t>
            </a:r>
            <a:r>
              <a:rPr lang="tr-TR" dirty="0" err="1"/>
              <a:t>they</a:t>
            </a:r>
            <a:r>
              <a:rPr lang="tr-TR" dirty="0"/>
              <a:t> </a:t>
            </a:r>
            <a:r>
              <a:rPr lang="tr-TR" dirty="0" err="1"/>
              <a:t>are</a:t>
            </a:r>
            <a:r>
              <a:rPr lang="tr-TR" dirty="0"/>
              <a:t> </a:t>
            </a:r>
            <a:r>
              <a:rPr lang="tr-TR" dirty="0" err="1"/>
              <a:t>known</a:t>
            </a:r>
            <a:r>
              <a:rPr lang="tr-TR" dirty="0"/>
              <a:t> </a:t>
            </a:r>
            <a:r>
              <a:rPr lang="tr-TR" dirty="0" err="1"/>
              <a:t>to</a:t>
            </a:r>
            <a:r>
              <a:rPr lang="tr-TR" dirty="0"/>
              <a:t> </a:t>
            </a:r>
            <a:r>
              <a:rPr lang="tr-TR" dirty="0" err="1"/>
              <a:t>have</a:t>
            </a:r>
            <a:r>
              <a:rPr lang="tr-TR" dirty="0"/>
              <a:t> </a:t>
            </a:r>
            <a:r>
              <a:rPr lang="tr-TR" dirty="0" err="1"/>
              <a:t>been</a:t>
            </a:r>
            <a:r>
              <a:rPr lang="tr-TR" dirty="0"/>
              <a:t> </a:t>
            </a:r>
            <a:r>
              <a:rPr lang="tr-TR" dirty="0" err="1"/>
              <a:t>involved</a:t>
            </a:r>
            <a:r>
              <a:rPr lang="tr-TR" dirty="0"/>
              <a:t> in a </a:t>
            </a:r>
            <a:r>
              <a:rPr lang="tr-TR" dirty="0" err="1"/>
              <a:t>particular</a:t>
            </a:r>
            <a:r>
              <a:rPr lang="tr-TR" dirty="0"/>
              <a:t> </a:t>
            </a:r>
            <a:r>
              <a:rPr lang="tr-TR" dirty="0" err="1"/>
              <a:t>situation</a:t>
            </a:r>
            <a:r>
              <a:rPr lang="tr-TR" dirty="0"/>
              <a:t>.</a:t>
            </a:r>
          </a:p>
          <a:p>
            <a:endParaRPr lang="tr-TR" dirty="0"/>
          </a:p>
          <a:p>
            <a:r>
              <a:rPr lang="tr-TR" dirty="0" err="1"/>
              <a:t>Focus</a:t>
            </a:r>
            <a:r>
              <a:rPr lang="tr-TR" dirty="0"/>
              <a:t> </a:t>
            </a:r>
            <a:r>
              <a:rPr lang="tr-TR" dirty="0" err="1"/>
              <a:t>group</a:t>
            </a:r>
            <a:r>
              <a:rPr lang="tr-TR" dirty="0"/>
              <a:t> is </a:t>
            </a:r>
            <a:r>
              <a:rPr lang="tr-TR" dirty="0" err="1"/>
              <a:t>more</a:t>
            </a:r>
            <a:r>
              <a:rPr lang="tr-TR" dirty="0"/>
              <a:t> </a:t>
            </a:r>
            <a:r>
              <a:rPr lang="tr-TR" dirty="0" err="1"/>
              <a:t>focused</a:t>
            </a:r>
            <a:r>
              <a:rPr lang="tr-TR" dirty="0"/>
              <a:t> </a:t>
            </a:r>
            <a:r>
              <a:rPr lang="tr-TR" dirty="0" err="1"/>
              <a:t>than</a:t>
            </a:r>
            <a:r>
              <a:rPr lang="tr-TR" dirty="0"/>
              <a:t> </a:t>
            </a:r>
            <a:r>
              <a:rPr lang="tr-TR" dirty="0" err="1"/>
              <a:t>the</a:t>
            </a:r>
            <a:r>
              <a:rPr lang="tr-TR" dirty="0"/>
              <a:t> </a:t>
            </a:r>
            <a:r>
              <a:rPr lang="tr-TR" dirty="0" err="1"/>
              <a:t>group</a:t>
            </a:r>
            <a:r>
              <a:rPr lang="tr-TR" dirty="0"/>
              <a:t> </a:t>
            </a:r>
            <a:r>
              <a:rPr lang="tr-TR" dirty="0" err="1"/>
              <a:t>interview</a:t>
            </a:r>
            <a:endParaRPr lang="tr-TR" dirty="0"/>
          </a:p>
          <a:p>
            <a:pPr lvl="1"/>
            <a:endParaRPr lang="en-US" dirty="0"/>
          </a:p>
        </p:txBody>
      </p:sp>
    </p:spTree>
    <p:extLst>
      <p:ext uri="{BB962C8B-B14F-4D97-AF65-F5344CB8AC3E}">
        <p14:creationId xmlns:p14="http://schemas.microsoft.com/office/powerpoint/2010/main" val="198178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wipe(down)">
                                      <p:cBhvr>
                                        <p:cTn id="23" dur="500"/>
                                        <p:tgtEl>
                                          <p:spTgt spid="3">
                                            <p:txEl>
                                              <p:pRg st="7" end="7"/>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wipe(down)">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wipe(down)">
                                      <p:cBhvr>
                                        <p:cTn id="3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a:t>Some</a:t>
            </a:r>
            <a:r>
              <a:rPr lang="tr-TR" dirty="0"/>
              <a:t> </a:t>
            </a:r>
            <a:r>
              <a:rPr lang="tr-TR" dirty="0" err="1"/>
              <a:t>details</a:t>
            </a:r>
            <a:r>
              <a:rPr lang="tr-TR" dirty="0"/>
              <a:t> </a:t>
            </a:r>
            <a:r>
              <a:rPr lang="tr-TR" dirty="0" err="1"/>
              <a:t>to</a:t>
            </a:r>
            <a:r>
              <a:rPr lang="tr-TR" dirty="0"/>
              <a:t> </a:t>
            </a:r>
            <a:r>
              <a:rPr lang="tr-TR" dirty="0" err="1"/>
              <a:t>attend</a:t>
            </a:r>
            <a:r>
              <a:rPr lang="tr-TR" dirty="0"/>
              <a:t> </a:t>
            </a:r>
            <a:r>
              <a:rPr lang="tr-TR" dirty="0" err="1"/>
              <a:t>to</a:t>
            </a:r>
            <a:r>
              <a:rPr lang="tr-TR" dirty="0"/>
              <a:t> </a:t>
            </a:r>
            <a:r>
              <a:rPr lang="tr-TR" dirty="0" err="1"/>
              <a:t>before</a:t>
            </a:r>
            <a:r>
              <a:rPr lang="tr-TR" dirty="0"/>
              <a:t> </a:t>
            </a:r>
            <a:r>
              <a:rPr lang="tr-TR" dirty="0" err="1"/>
              <a:t>the</a:t>
            </a:r>
            <a:r>
              <a:rPr lang="tr-TR" dirty="0"/>
              <a:t> </a:t>
            </a:r>
            <a:r>
              <a:rPr lang="tr-TR" dirty="0" err="1"/>
              <a:t>interview</a:t>
            </a:r>
            <a:endParaRPr lang="en-US" dirty="0"/>
          </a:p>
        </p:txBody>
      </p:sp>
      <p:sp>
        <p:nvSpPr>
          <p:cNvPr id="3" name="İçerik Yer Tutucusu 2"/>
          <p:cNvSpPr>
            <a:spLocks noGrp="1"/>
          </p:cNvSpPr>
          <p:nvPr>
            <p:ph idx="1"/>
          </p:nvPr>
        </p:nvSpPr>
        <p:spPr/>
        <p:txBody>
          <a:bodyPr>
            <a:normAutofit fontScale="92500" lnSpcReduction="20000"/>
          </a:bodyPr>
          <a:lstStyle/>
          <a:p>
            <a:r>
              <a:rPr lang="en-US" dirty="0"/>
              <a:t>Make sure you are familiar with the settings where the interviewee works, studies, or lives</a:t>
            </a:r>
          </a:p>
          <a:p>
            <a:endParaRPr lang="en-US" dirty="0"/>
          </a:p>
          <a:p>
            <a:r>
              <a:rPr lang="en-US" dirty="0"/>
              <a:t>Get hold of a good-quality voice recorder: you should record and then transcribe the interviews. If you take notes during the interviews, you might miss the language and the phrases</a:t>
            </a:r>
          </a:p>
          <a:p>
            <a:endParaRPr lang="en-US" dirty="0"/>
          </a:p>
          <a:p>
            <a:r>
              <a:rPr lang="en-US" dirty="0"/>
              <a:t>Make sure the interview takes place in a setting that is quiet and private</a:t>
            </a:r>
          </a:p>
          <a:p>
            <a:endParaRPr lang="en-US" dirty="0"/>
          </a:p>
          <a:p>
            <a:r>
              <a:rPr lang="en-US" dirty="0"/>
              <a:t>Interviewing is not easy; try to conduct some pilot interviews</a:t>
            </a:r>
          </a:p>
        </p:txBody>
      </p:sp>
    </p:spTree>
    <p:extLst>
      <p:ext uri="{BB962C8B-B14F-4D97-AF65-F5344CB8AC3E}">
        <p14:creationId xmlns:p14="http://schemas.microsoft.com/office/powerpoint/2010/main" val="170014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Uses</a:t>
            </a:r>
            <a:r>
              <a:rPr lang="tr-TR" dirty="0"/>
              <a:t> of </a:t>
            </a:r>
            <a:r>
              <a:rPr lang="tr-TR" dirty="0" err="1"/>
              <a:t>Focus</a:t>
            </a:r>
            <a:r>
              <a:rPr lang="tr-TR" dirty="0"/>
              <a:t> </a:t>
            </a:r>
            <a:r>
              <a:rPr lang="tr-TR" dirty="0" err="1"/>
              <a:t>Groups</a:t>
            </a:r>
            <a:endParaRPr lang="en-US" dirty="0"/>
          </a:p>
        </p:txBody>
      </p:sp>
      <p:sp>
        <p:nvSpPr>
          <p:cNvPr id="3" name="İçerik Yer Tutucusu 2"/>
          <p:cNvSpPr>
            <a:spLocks noGrp="1"/>
          </p:cNvSpPr>
          <p:nvPr>
            <p:ph idx="1"/>
          </p:nvPr>
        </p:nvSpPr>
        <p:spPr/>
        <p:txBody>
          <a:bodyPr>
            <a:normAutofit/>
          </a:bodyPr>
          <a:lstStyle/>
          <a:p>
            <a:r>
              <a:rPr lang="en-US" dirty="0"/>
              <a:t>A group of people who have a certain experience are interviewed in an unstructured way about that experience.</a:t>
            </a:r>
          </a:p>
          <a:p>
            <a:endParaRPr lang="en-US" dirty="0"/>
          </a:p>
          <a:p>
            <a:r>
              <a:rPr lang="en-US" dirty="0"/>
              <a:t>It allows the researcher to develop an understanding about </a:t>
            </a:r>
            <a:r>
              <a:rPr lang="en-US" b="1" i="1" dirty="0"/>
              <a:t>why</a:t>
            </a:r>
            <a:r>
              <a:rPr lang="en-US" dirty="0"/>
              <a:t> people feel the way they do.</a:t>
            </a:r>
          </a:p>
          <a:p>
            <a:endParaRPr lang="en-US" dirty="0"/>
          </a:p>
          <a:p>
            <a:r>
              <a:rPr lang="en-US" dirty="0"/>
              <a:t>Different from one-to-one interviews, focus group approach offers the opportunity of allowing people to probe each other’s reasons for holding a certain view</a:t>
            </a:r>
            <a:r>
              <a:rPr lang="tr-TR" dirty="0"/>
              <a:t>.</a:t>
            </a:r>
            <a:endParaRPr lang="en-US" dirty="0"/>
          </a:p>
          <a:p>
            <a:endParaRPr lang="en-US" dirty="0"/>
          </a:p>
        </p:txBody>
      </p:sp>
    </p:spTree>
    <p:extLst>
      <p:ext uri="{BB962C8B-B14F-4D97-AF65-F5344CB8AC3E}">
        <p14:creationId xmlns:p14="http://schemas.microsoft.com/office/powerpoint/2010/main" val="269037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28700" y="1412776"/>
            <a:ext cx="7200900" cy="4454624"/>
          </a:xfrm>
        </p:spPr>
        <p:txBody>
          <a:bodyPr>
            <a:normAutofit/>
          </a:bodyPr>
          <a:lstStyle/>
          <a:p>
            <a:r>
              <a:rPr lang="en-US" dirty="0"/>
              <a:t>Participants are able to bring to the fore issues in relation to a topic that they deem to be important.</a:t>
            </a:r>
          </a:p>
          <a:p>
            <a:endParaRPr lang="en-US" dirty="0"/>
          </a:p>
          <a:p>
            <a:r>
              <a:rPr lang="en-US" dirty="0"/>
              <a:t>In </a:t>
            </a:r>
            <a:r>
              <a:rPr lang="en-US" i="1" dirty="0">
                <a:solidFill>
                  <a:srgbClr val="FF0000"/>
                </a:solidFill>
              </a:rPr>
              <a:t>one-to-one</a:t>
            </a:r>
            <a:r>
              <a:rPr lang="en-US" dirty="0"/>
              <a:t> </a:t>
            </a:r>
            <a:r>
              <a:rPr lang="en-US" i="1" dirty="0">
                <a:solidFill>
                  <a:srgbClr val="FF0000"/>
                </a:solidFill>
              </a:rPr>
              <a:t>interviews</a:t>
            </a:r>
            <a:r>
              <a:rPr lang="en-US" dirty="0"/>
              <a:t>, interviewers are rarely challenged; </a:t>
            </a:r>
            <a:r>
              <a:rPr lang="en-US" dirty="0">
                <a:solidFill>
                  <a:srgbClr val="FF0000"/>
                </a:solidFill>
              </a:rPr>
              <a:t>they may say things that could not be true</a:t>
            </a:r>
            <a:r>
              <a:rPr lang="en-US" dirty="0"/>
              <a:t>. But in </a:t>
            </a:r>
            <a:r>
              <a:rPr lang="en-US" i="1" dirty="0">
                <a:solidFill>
                  <a:srgbClr val="FF0000"/>
                </a:solidFill>
              </a:rPr>
              <a:t>focus</a:t>
            </a:r>
            <a:r>
              <a:rPr lang="en-US" dirty="0"/>
              <a:t> </a:t>
            </a:r>
            <a:r>
              <a:rPr lang="en-US" i="1" dirty="0">
                <a:solidFill>
                  <a:srgbClr val="FF0000"/>
                </a:solidFill>
              </a:rPr>
              <a:t>group</a:t>
            </a:r>
            <a:r>
              <a:rPr lang="en-US" dirty="0"/>
              <a:t>, individuals often argue with each other and </a:t>
            </a:r>
            <a:r>
              <a:rPr lang="en-US" dirty="0">
                <a:solidFill>
                  <a:srgbClr val="FF0000"/>
                </a:solidFill>
              </a:rPr>
              <a:t>challenge others’ views</a:t>
            </a:r>
            <a:r>
              <a:rPr lang="en-US" dirty="0"/>
              <a:t>. Thus, the researcher can end up with more realistic accounts of what people think.</a:t>
            </a:r>
          </a:p>
          <a:p>
            <a:endParaRPr lang="en-US" dirty="0"/>
          </a:p>
          <a:p>
            <a:r>
              <a:rPr lang="en-US" dirty="0"/>
              <a:t>The focus group offers the researcher the opportunity to study the ways in which individuals collectively make sense of a phenomenon and construct meanings around it.</a:t>
            </a:r>
          </a:p>
        </p:txBody>
      </p:sp>
    </p:spTree>
    <p:extLst>
      <p:ext uri="{BB962C8B-B14F-4D97-AF65-F5344CB8AC3E}">
        <p14:creationId xmlns:p14="http://schemas.microsoft.com/office/powerpoint/2010/main" val="224771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359724" cy="582960"/>
          </a:xfrm>
        </p:spPr>
        <p:txBody>
          <a:bodyPr>
            <a:normAutofit/>
          </a:bodyPr>
          <a:lstStyle/>
          <a:p>
            <a:r>
              <a:rPr lang="tr-TR" sz="3200" dirty="0"/>
              <a:t>Level of </a:t>
            </a:r>
            <a:r>
              <a:rPr lang="tr-TR" sz="3200" dirty="0" err="1"/>
              <a:t>moderator</a:t>
            </a:r>
            <a:r>
              <a:rPr lang="tr-TR" sz="3200" dirty="0"/>
              <a:t> </a:t>
            </a:r>
            <a:r>
              <a:rPr lang="tr-TR" sz="3200" dirty="0" err="1"/>
              <a:t>involvement</a:t>
            </a:r>
            <a:endParaRPr lang="en-US" sz="3200" dirty="0"/>
          </a:p>
        </p:txBody>
      </p:sp>
      <p:sp>
        <p:nvSpPr>
          <p:cNvPr id="3" name="İçerik Yer Tutucusu 2"/>
          <p:cNvSpPr>
            <a:spLocks noGrp="1"/>
          </p:cNvSpPr>
          <p:nvPr>
            <p:ph idx="1"/>
          </p:nvPr>
        </p:nvSpPr>
        <p:spPr>
          <a:xfrm>
            <a:off x="1028700" y="1556792"/>
            <a:ext cx="7200900" cy="4310608"/>
          </a:xfrm>
        </p:spPr>
        <p:txBody>
          <a:bodyPr>
            <a:normAutofit fontScale="70000" lnSpcReduction="20000"/>
          </a:bodyPr>
          <a:lstStyle/>
          <a:p>
            <a:r>
              <a:rPr lang="tr-TR" sz="2200" dirty="0" err="1"/>
              <a:t>The</a:t>
            </a:r>
            <a:r>
              <a:rPr lang="tr-TR" sz="2200" dirty="0"/>
              <a:t> </a:t>
            </a:r>
            <a:r>
              <a:rPr lang="tr-TR" sz="2200" dirty="0" err="1"/>
              <a:t>aim</a:t>
            </a:r>
            <a:r>
              <a:rPr lang="tr-TR" sz="2200" dirty="0"/>
              <a:t> is </a:t>
            </a:r>
            <a:r>
              <a:rPr lang="tr-TR" sz="2200" dirty="0" err="1"/>
              <a:t>to</a:t>
            </a:r>
            <a:r>
              <a:rPr lang="tr-TR" sz="2200" dirty="0"/>
              <a:t> </a:t>
            </a:r>
            <a:r>
              <a:rPr lang="tr-TR" sz="2200" dirty="0" err="1"/>
              <a:t>get</a:t>
            </a:r>
            <a:r>
              <a:rPr lang="tr-TR" sz="2200" dirty="0"/>
              <a:t> </a:t>
            </a:r>
            <a:r>
              <a:rPr lang="tr-TR" sz="2200" dirty="0" err="1"/>
              <a:t>the</a:t>
            </a:r>
            <a:r>
              <a:rPr lang="tr-TR" sz="2200" dirty="0"/>
              <a:t> </a:t>
            </a:r>
            <a:r>
              <a:rPr lang="tr-TR" sz="2200" dirty="0" err="1"/>
              <a:t>perspectives</a:t>
            </a:r>
            <a:r>
              <a:rPr lang="tr-TR" sz="2200" dirty="0"/>
              <a:t> of </a:t>
            </a:r>
            <a:r>
              <a:rPr lang="tr-TR" sz="2200" dirty="0" err="1"/>
              <a:t>those</a:t>
            </a:r>
            <a:r>
              <a:rPr lang="tr-TR" sz="2200" dirty="0"/>
              <a:t> </a:t>
            </a:r>
            <a:r>
              <a:rPr lang="tr-TR" sz="2200" dirty="0" err="1"/>
              <a:t>being</a:t>
            </a:r>
            <a:r>
              <a:rPr lang="tr-TR" sz="2200" dirty="0"/>
              <a:t> </a:t>
            </a:r>
            <a:r>
              <a:rPr lang="tr-TR" sz="2200" dirty="0" err="1"/>
              <a:t>studied</a:t>
            </a:r>
            <a:r>
              <a:rPr lang="tr-TR" sz="2200" dirty="0"/>
              <a:t> (in </a:t>
            </a:r>
            <a:r>
              <a:rPr lang="tr-TR" sz="2200" dirty="0" err="1"/>
              <a:t>most</a:t>
            </a:r>
            <a:r>
              <a:rPr lang="tr-TR" sz="2200" dirty="0"/>
              <a:t> </a:t>
            </a:r>
            <a:r>
              <a:rPr lang="tr-TR" sz="2200" dirty="0" err="1"/>
              <a:t>qualitative</a:t>
            </a:r>
            <a:r>
              <a:rPr lang="tr-TR" sz="2200" dirty="0"/>
              <a:t> </a:t>
            </a:r>
            <a:r>
              <a:rPr lang="tr-TR" sz="2200" dirty="0" err="1"/>
              <a:t>studies</a:t>
            </a:r>
            <a:r>
              <a:rPr lang="tr-TR" sz="2200" dirty="0"/>
              <a:t>)</a:t>
            </a:r>
          </a:p>
          <a:p>
            <a:endParaRPr lang="tr-TR" sz="2200" dirty="0"/>
          </a:p>
          <a:p>
            <a:r>
              <a:rPr lang="tr-TR" sz="2200" dirty="0" err="1"/>
              <a:t>Thus</a:t>
            </a:r>
            <a:r>
              <a:rPr lang="tr-TR" sz="2200" dirty="0"/>
              <a:t>, </a:t>
            </a:r>
            <a:r>
              <a:rPr lang="tr-TR" sz="2200" dirty="0" err="1"/>
              <a:t>the</a:t>
            </a:r>
            <a:r>
              <a:rPr lang="tr-TR" sz="2200" dirty="0"/>
              <a:t> </a:t>
            </a:r>
            <a:r>
              <a:rPr lang="tr-TR" sz="2200" dirty="0" err="1"/>
              <a:t>approach</a:t>
            </a:r>
            <a:r>
              <a:rPr lang="tr-TR" sz="2200" dirty="0"/>
              <a:t> </a:t>
            </a:r>
            <a:r>
              <a:rPr lang="tr-TR" sz="2200" dirty="0" err="1"/>
              <a:t>should</a:t>
            </a:r>
            <a:r>
              <a:rPr lang="tr-TR" sz="2200" dirty="0"/>
              <a:t> not be </a:t>
            </a:r>
            <a:r>
              <a:rPr lang="tr-TR" sz="2200" dirty="0" err="1"/>
              <a:t>intrusive</a:t>
            </a:r>
            <a:r>
              <a:rPr lang="tr-TR" sz="2200" dirty="0"/>
              <a:t> </a:t>
            </a:r>
            <a:r>
              <a:rPr lang="tr-TR" sz="2200" dirty="0" err="1"/>
              <a:t>and</a:t>
            </a:r>
            <a:r>
              <a:rPr lang="tr-TR" sz="2200" dirty="0"/>
              <a:t> </a:t>
            </a:r>
            <a:r>
              <a:rPr lang="tr-TR" sz="2200" dirty="0" err="1"/>
              <a:t>structured</a:t>
            </a:r>
            <a:r>
              <a:rPr lang="tr-TR" sz="2200" dirty="0"/>
              <a:t>.</a:t>
            </a:r>
          </a:p>
          <a:p>
            <a:pPr lvl="1"/>
            <a:r>
              <a:rPr lang="tr-TR" sz="2200" dirty="0" err="1"/>
              <a:t>Don’t</a:t>
            </a:r>
            <a:r>
              <a:rPr lang="tr-TR" sz="2200" dirty="0"/>
              <a:t> </a:t>
            </a:r>
            <a:r>
              <a:rPr lang="tr-TR" sz="2200" dirty="0" err="1"/>
              <a:t>forget</a:t>
            </a:r>
            <a:r>
              <a:rPr lang="tr-TR" sz="2200" dirty="0"/>
              <a:t>! </a:t>
            </a:r>
            <a:r>
              <a:rPr lang="tr-TR" sz="2200" dirty="0" err="1"/>
              <a:t>The</a:t>
            </a:r>
            <a:r>
              <a:rPr lang="tr-TR" sz="2200" dirty="0"/>
              <a:t> </a:t>
            </a:r>
            <a:r>
              <a:rPr lang="tr-TR" sz="2200" dirty="0" err="1"/>
              <a:t>aim</a:t>
            </a:r>
            <a:r>
              <a:rPr lang="tr-TR" sz="2200" dirty="0"/>
              <a:t> is </a:t>
            </a:r>
            <a:r>
              <a:rPr lang="tr-TR" sz="2200" dirty="0" err="1"/>
              <a:t>to</a:t>
            </a:r>
            <a:r>
              <a:rPr lang="tr-TR" sz="2200" dirty="0"/>
              <a:t> </a:t>
            </a:r>
            <a:r>
              <a:rPr lang="tr-TR" sz="2200" dirty="0" err="1"/>
              <a:t>get</a:t>
            </a:r>
            <a:r>
              <a:rPr lang="tr-TR" sz="2200" dirty="0"/>
              <a:t> </a:t>
            </a:r>
            <a:r>
              <a:rPr lang="tr-TR" sz="2200" dirty="0" err="1"/>
              <a:t>access</a:t>
            </a:r>
            <a:r>
              <a:rPr lang="tr-TR" sz="2200" dirty="0"/>
              <a:t> </a:t>
            </a:r>
            <a:r>
              <a:rPr lang="tr-TR" sz="2200" dirty="0" err="1"/>
              <a:t>to</a:t>
            </a:r>
            <a:r>
              <a:rPr lang="tr-TR" sz="2200" dirty="0"/>
              <a:t> </a:t>
            </a:r>
            <a:r>
              <a:rPr lang="tr-TR" sz="2200" dirty="0" err="1"/>
              <a:t>what</a:t>
            </a:r>
            <a:r>
              <a:rPr lang="tr-TR" sz="2200" dirty="0"/>
              <a:t> </a:t>
            </a:r>
            <a:r>
              <a:rPr lang="tr-TR" sz="2200" dirty="0" err="1"/>
              <a:t>individuals</a:t>
            </a:r>
            <a:r>
              <a:rPr lang="tr-TR" sz="2200" dirty="0"/>
              <a:t> </a:t>
            </a:r>
            <a:r>
              <a:rPr lang="tr-TR" sz="2200" dirty="0" err="1"/>
              <a:t>see</a:t>
            </a:r>
            <a:r>
              <a:rPr lang="tr-TR" sz="2200" dirty="0"/>
              <a:t> as </a:t>
            </a:r>
            <a:r>
              <a:rPr lang="tr-TR" sz="2200" dirty="0" err="1"/>
              <a:t>important</a:t>
            </a:r>
            <a:r>
              <a:rPr lang="tr-TR" sz="2200" dirty="0"/>
              <a:t> </a:t>
            </a:r>
            <a:r>
              <a:rPr lang="tr-TR" sz="2200" dirty="0" err="1"/>
              <a:t>or</a:t>
            </a:r>
            <a:r>
              <a:rPr lang="tr-TR" sz="2200" dirty="0"/>
              <a:t> </a:t>
            </a:r>
            <a:r>
              <a:rPr lang="tr-TR" sz="2200" dirty="0" err="1"/>
              <a:t>interesting</a:t>
            </a:r>
            <a:endParaRPr lang="tr-TR" sz="2200" dirty="0"/>
          </a:p>
          <a:p>
            <a:endParaRPr lang="tr-TR" sz="2200" dirty="0"/>
          </a:p>
          <a:p>
            <a:r>
              <a:rPr lang="tr-TR" sz="2200" dirty="0" err="1"/>
              <a:t>The</a:t>
            </a:r>
            <a:r>
              <a:rPr lang="tr-TR" sz="2200" dirty="0"/>
              <a:t> </a:t>
            </a:r>
            <a:r>
              <a:rPr lang="tr-TR" sz="2200" dirty="0" err="1"/>
              <a:t>researcher</a:t>
            </a:r>
            <a:r>
              <a:rPr lang="tr-TR" sz="2200" dirty="0"/>
              <a:t> can </a:t>
            </a:r>
            <a:r>
              <a:rPr lang="tr-TR" sz="2200" dirty="0" err="1"/>
              <a:t>use</a:t>
            </a:r>
            <a:r>
              <a:rPr lang="tr-TR" sz="2200" dirty="0"/>
              <a:t> a </a:t>
            </a:r>
            <a:r>
              <a:rPr lang="tr-TR" sz="2200" dirty="0" err="1"/>
              <a:t>fairly</a:t>
            </a:r>
            <a:r>
              <a:rPr lang="tr-TR" sz="2200" dirty="0"/>
              <a:t> </a:t>
            </a:r>
            <a:r>
              <a:rPr lang="tr-TR" sz="2200" dirty="0" err="1"/>
              <a:t>small</a:t>
            </a:r>
            <a:r>
              <a:rPr lang="tr-TR" sz="2200" dirty="0"/>
              <a:t> </a:t>
            </a:r>
            <a:r>
              <a:rPr lang="tr-TR" sz="2200" dirty="0" err="1"/>
              <a:t>number</a:t>
            </a:r>
            <a:r>
              <a:rPr lang="tr-TR" sz="2200" dirty="0"/>
              <a:t> of </a:t>
            </a:r>
            <a:r>
              <a:rPr lang="tr-TR" sz="2200" dirty="0" err="1"/>
              <a:t>very</a:t>
            </a:r>
            <a:r>
              <a:rPr lang="tr-TR" sz="2200" dirty="0"/>
              <a:t> general </a:t>
            </a:r>
            <a:r>
              <a:rPr lang="tr-TR" sz="2200" dirty="0" err="1"/>
              <a:t>questions</a:t>
            </a:r>
            <a:r>
              <a:rPr lang="tr-TR" sz="2200" dirty="0"/>
              <a:t> </a:t>
            </a:r>
            <a:r>
              <a:rPr lang="tr-TR" sz="2200" dirty="0" err="1"/>
              <a:t>to</a:t>
            </a:r>
            <a:r>
              <a:rPr lang="tr-TR" sz="2200" dirty="0"/>
              <a:t> </a:t>
            </a:r>
            <a:r>
              <a:rPr lang="tr-TR" sz="2200" dirty="0" err="1"/>
              <a:t>guide</a:t>
            </a:r>
            <a:r>
              <a:rPr lang="tr-TR" sz="2200" dirty="0"/>
              <a:t> </a:t>
            </a:r>
            <a:r>
              <a:rPr lang="tr-TR" sz="2200" dirty="0" err="1"/>
              <a:t>the</a:t>
            </a:r>
            <a:r>
              <a:rPr lang="tr-TR" sz="2200" dirty="0"/>
              <a:t> </a:t>
            </a:r>
            <a:r>
              <a:rPr lang="tr-TR" sz="2200" dirty="0" err="1"/>
              <a:t>focus</a:t>
            </a:r>
            <a:r>
              <a:rPr lang="tr-TR" sz="2200" dirty="0"/>
              <a:t> </a:t>
            </a:r>
            <a:r>
              <a:rPr lang="tr-TR" sz="2200" dirty="0" err="1"/>
              <a:t>group</a:t>
            </a:r>
            <a:r>
              <a:rPr lang="tr-TR" sz="2200" dirty="0"/>
              <a:t> </a:t>
            </a:r>
            <a:r>
              <a:rPr lang="tr-TR" sz="2200" dirty="0" err="1"/>
              <a:t>session</a:t>
            </a:r>
            <a:r>
              <a:rPr lang="tr-TR" sz="2200" dirty="0"/>
              <a:t>.</a:t>
            </a:r>
          </a:p>
          <a:p>
            <a:endParaRPr lang="tr-TR" sz="2200" dirty="0"/>
          </a:p>
          <a:p>
            <a:r>
              <a:rPr lang="tr-TR" sz="2200" dirty="0" err="1"/>
              <a:t>The</a:t>
            </a:r>
            <a:r>
              <a:rPr lang="tr-TR" sz="2200" dirty="0"/>
              <a:t> </a:t>
            </a:r>
            <a:r>
              <a:rPr lang="tr-TR" sz="2200" dirty="0" err="1"/>
              <a:t>moderator</a:t>
            </a:r>
            <a:r>
              <a:rPr lang="tr-TR" sz="2200" dirty="0"/>
              <a:t> </a:t>
            </a:r>
            <a:r>
              <a:rPr lang="tr-TR" sz="2200" dirty="0" err="1"/>
              <a:t>may</a:t>
            </a:r>
            <a:r>
              <a:rPr lang="tr-TR" sz="2200" dirty="0"/>
              <a:t> </a:t>
            </a:r>
            <a:r>
              <a:rPr lang="tr-TR" sz="2200" dirty="0" err="1"/>
              <a:t>need</a:t>
            </a:r>
            <a:r>
              <a:rPr lang="tr-TR" sz="2200" dirty="0"/>
              <a:t> </a:t>
            </a:r>
            <a:r>
              <a:rPr lang="tr-TR" sz="2200" dirty="0" err="1"/>
              <a:t>to</a:t>
            </a:r>
            <a:r>
              <a:rPr lang="tr-TR" sz="2200" dirty="0"/>
              <a:t> be </a:t>
            </a:r>
            <a:r>
              <a:rPr lang="tr-TR" sz="2200" dirty="0" err="1"/>
              <a:t>involved</a:t>
            </a:r>
            <a:endParaRPr lang="tr-TR" sz="2200" dirty="0"/>
          </a:p>
          <a:p>
            <a:pPr lvl="1"/>
            <a:r>
              <a:rPr lang="tr-TR" sz="2200" dirty="0" err="1"/>
              <a:t>If</a:t>
            </a:r>
            <a:r>
              <a:rPr lang="tr-TR" sz="2200" dirty="0"/>
              <a:t> </a:t>
            </a:r>
            <a:r>
              <a:rPr lang="tr-TR" sz="2200" dirty="0" err="1"/>
              <a:t>the</a:t>
            </a:r>
            <a:r>
              <a:rPr lang="tr-TR" sz="2200" dirty="0"/>
              <a:t> </a:t>
            </a:r>
            <a:r>
              <a:rPr lang="tr-TR" sz="2200" dirty="0" err="1"/>
              <a:t>discussion</a:t>
            </a:r>
            <a:r>
              <a:rPr lang="tr-TR" sz="2200" dirty="0"/>
              <a:t> </a:t>
            </a:r>
            <a:r>
              <a:rPr lang="tr-TR" sz="2200" dirty="0" err="1"/>
              <a:t>goes</a:t>
            </a:r>
            <a:r>
              <a:rPr lang="tr-TR" sz="2200" dirty="0"/>
              <a:t> </a:t>
            </a:r>
            <a:r>
              <a:rPr lang="tr-TR" sz="2200" dirty="0" err="1"/>
              <a:t>off</a:t>
            </a:r>
            <a:r>
              <a:rPr lang="tr-TR" sz="2200" dirty="0"/>
              <a:t> </a:t>
            </a:r>
            <a:r>
              <a:rPr lang="tr-TR" sz="2200" dirty="0" err="1"/>
              <a:t>the</a:t>
            </a:r>
            <a:r>
              <a:rPr lang="tr-TR" sz="2200" dirty="0"/>
              <a:t> </a:t>
            </a:r>
            <a:r>
              <a:rPr lang="tr-TR" sz="2200" dirty="0" err="1"/>
              <a:t>topic</a:t>
            </a:r>
            <a:r>
              <a:rPr lang="tr-TR" sz="2200" dirty="0"/>
              <a:t>: it </a:t>
            </a:r>
            <a:r>
              <a:rPr lang="tr-TR" sz="2200" dirty="0" err="1"/>
              <a:t>may</a:t>
            </a:r>
            <a:r>
              <a:rPr lang="tr-TR" sz="2200" dirty="0"/>
              <a:t> be </a:t>
            </a:r>
            <a:r>
              <a:rPr lang="tr-TR" sz="2200" dirty="0" err="1"/>
              <a:t>necessary</a:t>
            </a:r>
            <a:r>
              <a:rPr lang="tr-TR" sz="2200" dirty="0"/>
              <a:t> </a:t>
            </a:r>
            <a:r>
              <a:rPr lang="tr-TR" sz="2200" dirty="0" err="1"/>
              <a:t>to</a:t>
            </a:r>
            <a:r>
              <a:rPr lang="tr-TR" sz="2200" dirty="0"/>
              <a:t> </a:t>
            </a:r>
            <a:r>
              <a:rPr lang="tr-TR" sz="2200" dirty="0" err="1"/>
              <a:t>refocus</a:t>
            </a:r>
            <a:r>
              <a:rPr lang="tr-TR" sz="2200" dirty="0"/>
              <a:t> </a:t>
            </a:r>
            <a:r>
              <a:rPr lang="tr-TR" sz="2200" dirty="0" err="1"/>
              <a:t>the</a:t>
            </a:r>
            <a:r>
              <a:rPr lang="tr-TR" sz="2200" dirty="0"/>
              <a:t> </a:t>
            </a:r>
            <a:r>
              <a:rPr lang="tr-TR" sz="2200" dirty="0" err="1"/>
              <a:t>participants</a:t>
            </a:r>
            <a:r>
              <a:rPr lang="tr-TR" sz="2200" dirty="0"/>
              <a:t>’ </a:t>
            </a:r>
            <a:r>
              <a:rPr lang="tr-TR" sz="2200" dirty="0" err="1"/>
              <a:t>attention</a:t>
            </a:r>
            <a:r>
              <a:rPr lang="tr-TR" sz="2200" dirty="0"/>
              <a:t>, but </a:t>
            </a:r>
            <a:r>
              <a:rPr lang="tr-TR" sz="2200" dirty="0" err="1"/>
              <a:t>carefully</a:t>
            </a:r>
            <a:r>
              <a:rPr lang="tr-TR" sz="2200" dirty="0"/>
              <a:t>.</a:t>
            </a:r>
          </a:p>
          <a:p>
            <a:pPr lvl="1"/>
            <a:r>
              <a:rPr lang="tr-TR" sz="2200" dirty="0" err="1"/>
              <a:t>If</a:t>
            </a:r>
            <a:r>
              <a:rPr lang="tr-TR" sz="2200" dirty="0"/>
              <a:t> </a:t>
            </a:r>
            <a:r>
              <a:rPr lang="tr-TR" sz="2200" dirty="0" err="1"/>
              <a:t>there</a:t>
            </a:r>
            <a:r>
              <a:rPr lang="tr-TR" sz="2200" dirty="0"/>
              <a:t> is a </a:t>
            </a:r>
            <a:r>
              <a:rPr lang="tr-TR" sz="2200" dirty="0" err="1"/>
              <a:t>need</a:t>
            </a:r>
            <a:r>
              <a:rPr lang="tr-TR" sz="2200" dirty="0"/>
              <a:t> </a:t>
            </a:r>
            <a:r>
              <a:rPr lang="tr-TR" sz="2200" dirty="0" err="1"/>
              <a:t>to</a:t>
            </a:r>
            <a:r>
              <a:rPr lang="tr-TR" sz="2200" dirty="0"/>
              <a:t> </a:t>
            </a:r>
            <a:r>
              <a:rPr lang="tr-TR" sz="2200" dirty="0" err="1"/>
              <a:t>respond</a:t>
            </a:r>
            <a:r>
              <a:rPr lang="tr-TR" sz="2200" dirty="0"/>
              <a:t> </a:t>
            </a:r>
            <a:r>
              <a:rPr lang="tr-TR" sz="2200" dirty="0" err="1"/>
              <a:t>to</a:t>
            </a:r>
            <a:r>
              <a:rPr lang="tr-TR" sz="2200" dirty="0"/>
              <a:t> </a:t>
            </a:r>
            <a:r>
              <a:rPr lang="tr-TR" sz="2200" dirty="0" err="1"/>
              <a:t>specific</a:t>
            </a:r>
            <a:r>
              <a:rPr lang="tr-TR" sz="2200" dirty="0"/>
              <a:t> </a:t>
            </a:r>
            <a:r>
              <a:rPr lang="tr-TR" sz="2200" dirty="0" err="1"/>
              <a:t>points</a:t>
            </a:r>
            <a:r>
              <a:rPr lang="tr-TR" sz="2200" dirty="0"/>
              <a:t> </a:t>
            </a:r>
            <a:r>
              <a:rPr lang="tr-TR" sz="2200" dirty="0" err="1"/>
              <a:t>that</a:t>
            </a:r>
            <a:r>
              <a:rPr lang="tr-TR" sz="2200" dirty="0"/>
              <a:t> </a:t>
            </a:r>
            <a:r>
              <a:rPr lang="tr-TR" sz="2200" dirty="0" err="1"/>
              <a:t>are</a:t>
            </a:r>
            <a:r>
              <a:rPr lang="tr-TR" sz="2200" dirty="0"/>
              <a:t> of </a:t>
            </a:r>
            <a:r>
              <a:rPr lang="tr-TR" sz="2200" dirty="0" err="1"/>
              <a:t>potential</a:t>
            </a:r>
            <a:r>
              <a:rPr lang="tr-TR" sz="2200" dirty="0"/>
              <a:t> </a:t>
            </a:r>
            <a:r>
              <a:rPr lang="tr-TR" sz="2200" dirty="0" err="1"/>
              <a:t>interest</a:t>
            </a:r>
            <a:r>
              <a:rPr lang="tr-TR" sz="2200" dirty="0"/>
              <a:t> </a:t>
            </a:r>
            <a:r>
              <a:rPr lang="tr-TR" sz="2200" dirty="0" err="1"/>
              <a:t>to</a:t>
            </a:r>
            <a:r>
              <a:rPr lang="tr-TR" sz="2200" dirty="0"/>
              <a:t> </a:t>
            </a:r>
            <a:r>
              <a:rPr lang="tr-TR" sz="2200" dirty="0" err="1"/>
              <a:t>the</a:t>
            </a:r>
            <a:r>
              <a:rPr lang="tr-TR" sz="2200" dirty="0"/>
              <a:t> </a:t>
            </a:r>
            <a:r>
              <a:rPr lang="tr-TR" sz="2200" dirty="0" err="1"/>
              <a:t>research</a:t>
            </a:r>
            <a:r>
              <a:rPr lang="tr-TR" sz="2200" dirty="0"/>
              <a:t> </a:t>
            </a:r>
            <a:r>
              <a:rPr lang="tr-TR" sz="2200" dirty="0" err="1"/>
              <a:t>question</a:t>
            </a:r>
            <a:r>
              <a:rPr lang="tr-TR" sz="2200" dirty="0"/>
              <a:t> but not </a:t>
            </a:r>
            <a:r>
              <a:rPr lang="tr-TR" sz="2200" dirty="0" err="1"/>
              <a:t>mentioned</a:t>
            </a:r>
            <a:r>
              <a:rPr lang="tr-TR" sz="2200" dirty="0"/>
              <a:t> </a:t>
            </a:r>
            <a:r>
              <a:rPr lang="tr-TR" sz="2200" dirty="0" err="1"/>
              <a:t>by</a:t>
            </a:r>
            <a:r>
              <a:rPr lang="tr-TR" sz="2200" dirty="0"/>
              <a:t> </a:t>
            </a:r>
            <a:r>
              <a:rPr lang="tr-TR" sz="2200" dirty="0" err="1"/>
              <a:t>other</a:t>
            </a:r>
            <a:r>
              <a:rPr lang="tr-TR" sz="2200" dirty="0"/>
              <a:t> </a:t>
            </a:r>
            <a:r>
              <a:rPr lang="tr-TR" sz="2200" dirty="0" err="1"/>
              <a:t>participants</a:t>
            </a:r>
            <a:endParaRPr lang="tr-TR" sz="2200" dirty="0"/>
          </a:p>
          <a:p>
            <a:pPr marL="0" indent="0">
              <a:buNone/>
            </a:pPr>
            <a:endParaRPr lang="en-US" dirty="0"/>
          </a:p>
        </p:txBody>
      </p:sp>
    </p:spTree>
    <p:extLst>
      <p:ext uri="{BB962C8B-B14F-4D97-AF65-F5344CB8AC3E}">
        <p14:creationId xmlns:p14="http://schemas.microsoft.com/office/powerpoint/2010/main" val="189982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wipe(down)">
                                      <p:cBhvr>
                                        <p:cTn id="28" dur="500"/>
                                        <p:tgtEl>
                                          <p:spTgt spid="3">
                                            <p:txEl>
                                              <p:pRg st="8" end="8"/>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wipe(down)">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943000"/>
          </a:xfrm>
        </p:spPr>
        <p:txBody>
          <a:bodyPr>
            <a:normAutofit fontScale="90000"/>
          </a:bodyPr>
          <a:lstStyle/>
          <a:p>
            <a:r>
              <a:rPr lang="tr-TR" sz="3200" dirty="0"/>
              <a:t>An </a:t>
            </a:r>
            <a:r>
              <a:rPr lang="tr-TR" sz="3200" dirty="0" err="1"/>
              <a:t>example</a:t>
            </a:r>
            <a:r>
              <a:rPr lang="tr-TR" sz="3200" dirty="0"/>
              <a:t> </a:t>
            </a:r>
            <a:r>
              <a:rPr lang="tr-TR" sz="3200" dirty="0" err="1"/>
              <a:t>with</a:t>
            </a:r>
            <a:r>
              <a:rPr lang="tr-TR" sz="3200" dirty="0"/>
              <a:t> </a:t>
            </a:r>
            <a:r>
              <a:rPr lang="tr-TR" sz="3200" dirty="0" err="1"/>
              <a:t>no</a:t>
            </a:r>
            <a:r>
              <a:rPr lang="tr-TR" sz="3200" dirty="0"/>
              <a:t> </a:t>
            </a:r>
            <a:r>
              <a:rPr lang="tr-TR" sz="3200" dirty="0" err="1"/>
              <a:t>moderator</a:t>
            </a:r>
            <a:r>
              <a:rPr lang="tr-TR" sz="3200" dirty="0"/>
              <a:t> </a:t>
            </a:r>
            <a:r>
              <a:rPr lang="tr-TR" sz="3200" dirty="0" err="1"/>
              <a:t>involvement</a:t>
            </a:r>
            <a:endParaRPr lang="en-US" sz="3200" dirty="0"/>
          </a:p>
        </p:txBody>
      </p:sp>
      <p:sp>
        <p:nvSpPr>
          <p:cNvPr id="3" name="İçerik Yer Tutucusu 2"/>
          <p:cNvSpPr>
            <a:spLocks noGrp="1"/>
          </p:cNvSpPr>
          <p:nvPr>
            <p:ph idx="1"/>
          </p:nvPr>
        </p:nvSpPr>
        <p:spPr>
          <a:xfrm>
            <a:off x="1028700" y="1556792"/>
            <a:ext cx="7200900" cy="4310608"/>
          </a:xfrm>
        </p:spPr>
        <p:txBody>
          <a:bodyPr>
            <a:normAutofit fontScale="77500" lnSpcReduction="20000"/>
          </a:bodyPr>
          <a:lstStyle/>
          <a:p>
            <a:r>
              <a:rPr lang="en-US" i="1" dirty="0"/>
              <a:t>The participants are discussing how people view media reporting of social research:</a:t>
            </a:r>
          </a:p>
          <a:p>
            <a:endParaRPr lang="tr-TR" dirty="0"/>
          </a:p>
          <a:p>
            <a:r>
              <a:rPr lang="tr-TR" dirty="0">
                <a:solidFill>
                  <a:srgbClr val="FF0000"/>
                </a:solidFill>
              </a:rPr>
              <a:t>P</a:t>
            </a:r>
            <a:r>
              <a:rPr lang="en-US" dirty="0">
                <a:solidFill>
                  <a:srgbClr val="FF0000"/>
                </a:solidFill>
              </a:rPr>
              <a:t>1</a:t>
            </a:r>
            <a:r>
              <a:rPr lang="en-US" dirty="0"/>
              <a:t>: Essentially with the pure sciences I </a:t>
            </a:r>
            <a:r>
              <a:rPr lang="en-US" dirty="0" err="1"/>
              <a:t>ge</a:t>
            </a:r>
            <a:r>
              <a:rPr lang="tr-TR" dirty="0"/>
              <a:t>t</a:t>
            </a:r>
            <a:r>
              <a:rPr lang="en-US" dirty="0"/>
              <a:t> a</a:t>
            </a:r>
            <a:r>
              <a:rPr lang="tr-TR" dirty="0"/>
              <a:t>n</a:t>
            </a:r>
            <a:r>
              <a:rPr lang="en-US" dirty="0"/>
              <a:t> end result. Whereas with the social sciences it’s pretty vague because it’s very </a:t>
            </a:r>
            <a:r>
              <a:rPr lang="en-US" dirty="0" err="1"/>
              <a:t>very</a:t>
            </a:r>
            <a:r>
              <a:rPr lang="en-US" dirty="0"/>
              <a:t> subjective.</a:t>
            </a:r>
          </a:p>
          <a:p>
            <a:endParaRPr lang="en-US" dirty="0"/>
          </a:p>
          <a:p>
            <a:r>
              <a:rPr lang="tr-TR" dirty="0">
                <a:solidFill>
                  <a:srgbClr val="FF0000"/>
                </a:solidFill>
              </a:rPr>
              <a:t>P</a:t>
            </a:r>
            <a:r>
              <a:rPr lang="en-US" dirty="0">
                <a:solidFill>
                  <a:srgbClr val="FF0000"/>
                </a:solidFill>
              </a:rPr>
              <a:t>2</a:t>
            </a:r>
            <a:r>
              <a:rPr lang="en-US" dirty="0"/>
              <a:t>: I suppose for me the pure science seem to have more control of what they are looking at because they keep control of more. Because with social sciences there are many different aspects that could have an impact and you can’t necessarily control them. So it seems more difficult to pin down and therefore to some extent controversial.</a:t>
            </a:r>
          </a:p>
          <a:p>
            <a:endParaRPr lang="en-US" dirty="0"/>
          </a:p>
          <a:p>
            <a:r>
              <a:rPr lang="tr-TR" dirty="0">
                <a:solidFill>
                  <a:srgbClr val="FF0000"/>
                </a:solidFill>
              </a:rPr>
              <a:t>P</a:t>
            </a:r>
            <a:r>
              <a:rPr lang="en-US" dirty="0">
                <a:solidFill>
                  <a:srgbClr val="FF0000"/>
                </a:solidFill>
              </a:rPr>
              <a:t>3</a:t>
            </a:r>
            <a:r>
              <a:rPr lang="en-US" dirty="0"/>
              <a:t>: Pure science is more credible because you’ve got control over test environments, you’ve got an ability to test and control factually the outcome and then establish relationships between different agents or whatever.</a:t>
            </a:r>
          </a:p>
        </p:txBody>
      </p:sp>
    </p:spTree>
    <p:extLst>
      <p:ext uri="{BB962C8B-B14F-4D97-AF65-F5344CB8AC3E}">
        <p14:creationId xmlns:p14="http://schemas.microsoft.com/office/powerpoint/2010/main" val="207748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wipe(down)">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15708" cy="943000"/>
          </a:xfrm>
        </p:spPr>
        <p:txBody>
          <a:bodyPr>
            <a:normAutofit fontScale="90000"/>
          </a:bodyPr>
          <a:lstStyle/>
          <a:p>
            <a:r>
              <a:rPr lang="tr-TR" sz="3200" dirty="0"/>
              <a:t>An </a:t>
            </a:r>
            <a:r>
              <a:rPr lang="tr-TR" sz="3200" dirty="0" err="1"/>
              <a:t>example</a:t>
            </a:r>
            <a:r>
              <a:rPr lang="tr-TR" sz="3200" dirty="0"/>
              <a:t> </a:t>
            </a:r>
            <a:r>
              <a:rPr lang="tr-TR" sz="3200" dirty="0" err="1"/>
              <a:t>with</a:t>
            </a:r>
            <a:r>
              <a:rPr lang="tr-TR" sz="3200" dirty="0"/>
              <a:t> </a:t>
            </a:r>
            <a:r>
              <a:rPr lang="tr-TR" sz="3200" dirty="0" err="1"/>
              <a:t>some</a:t>
            </a:r>
            <a:r>
              <a:rPr lang="tr-TR" sz="3200" dirty="0"/>
              <a:t> </a:t>
            </a:r>
            <a:r>
              <a:rPr lang="tr-TR" sz="3200" dirty="0" err="1"/>
              <a:t>involvement</a:t>
            </a:r>
            <a:endParaRPr lang="en-US" sz="3200" dirty="0"/>
          </a:p>
        </p:txBody>
      </p:sp>
      <p:sp>
        <p:nvSpPr>
          <p:cNvPr id="3" name="İçerik Yer Tutucusu 2"/>
          <p:cNvSpPr>
            <a:spLocks noGrp="1"/>
          </p:cNvSpPr>
          <p:nvPr>
            <p:ph idx="1"/>
          </p:nvPr>
        </p:nvSpPr>
        <p:spPr>
          <a:xfrm>
            <a:off x="1028700" y="1916832"/>
            <a:ext cx="7200900" cy="3950568"/>
          </a:xfrm>
        </p:spPr>
        <p:txBody>
          <a:bodyPr/>
          <a:lstStyle/>
          <a:p>
            <a:pPr marL="0" indent="0">
              <a:buNone/>
            </a:pPr>
            <a:r>
              <a:rPr lang="tr-TR" dirty="0">
                <a:solidFill>
                  <a:srgbClr val="FF0000"/>
                </a:solidFill>
              </a:rPr>
              <a:t>P</a:t>
            </a:r>
            <a:r>
              <a:rPr lang="en-US" dirty="0">
                <a:solidFill>
                  <a:srgbClr val="FF0000"/>
                </a:solidFill>
              </a:rPr>
              <a:t>1</a:t>
            </a:r>
            <a:r>
              <a:rPr lang="en-US" dirty="0"/>
              <a:t>	That was easy and interesting</a:t>
            </a:r>
          </a:p>
          <a:p>
            <a:pPr marL="0" indent="0">
              <a:buNone/>
            </a:pPr>
            <a:r>
              <a:rPr lang="en-US" dirty="0"/>
              <a:t>(</a:t>
            </a:r>
            <a:r>
              <a:rPr lang="en-US" sz="1200" dirty="0">
                <a:solidFill>
                  <a:srgbClr val="FF0000"/>
                </a:solidFill>
              </a:rPr>
              <a:t>Moderator</a:t>
            </a:r>
            <a:r>
              <a:rPr lang="en-US" dirty="0"/>
              <a:t>)</a:t>
            </a:r>
            <a:r>
              <a:rPr lang="tr-TR" dirty="0"/>
              <a:t>	</a:t>
            </a:r>
            <a:r>
              <a:rPr lang="en-US" dirty="0"/>
              <a:t>Why interesting? Why easy?</a:t>
            </a:r>
          </a:p>
          <a:p>
            <a:pPr marL="0" indent="0">
              <a:buNone/>
            </a:pPr>
            <a:r>
              <a:rPr lang="tr-TR" dirty="0">
                <a:solidFill>
                  <a:srgbClr val="FF0000"/>
                </a:solidFill>
              </a:rPr>
              <a:t>P</a:t>
            </a:r>
            <a:r>
              <a:rPr lang="en-US" dirty="0">
                <a:solidFill>
                  <a:srgbClr val="FF0000"/>
                </a:solidFill>
              </a:rPr>
              <a:t>2</a:t>
            </a:r>
            <a:r>
              <a:rPr lang="en-US" dirty="0"/>
              <a:t>	Because it affects all of us</a:t>
            </a:r>
          </a:p>
          <a:p>
            <a:pPr marL="0" indent="0">
              <a:buNone/>
            </a:pPr>
            <a:r>
              <a:rPr lang="tr-TR" dirty="0">
                <a:solidFill>
                  <a:srgbClr val="FF0000"/>
                </a:solidFill>
              </a:rPr>
              <a:t>P</a:t>
            </a:r>
            <a:r>
              <a:rPr lang="en-US" dirty="0">
                <a:solidFill>
                  <a:srgbClr val="FF0000"/>
                </a:solidFill>
              </a:rPr>
              <a:t>1</a:t>
            </a:r>
            <a:r>
              <a:rPr lang="en-US" dirty="0"/>
              <a:t>	It was actually reading about what had</a:t>
            </a:r>
            <a:r>
              <a:rPr lang="tr-TR" dirty="0"/>
              <a:t>	</a:t>
            </a:r>
            <a:r>
              <a:rPr lang="en-US" dirty="0"/>
              <a:t>happened to people. It wasn’t all facts and figures. I know it was, but it has in the first sentence, where it says ‘I turned the key and experienced a sinking feeling’</a:t>
            </a:r>
          </a:p>
          <a:p>
            <a:pPr marL="0" indent="0">
              <a:buNone/>
            </a:pPr>
            <a:r>
              <a:rPr lang="tr-TR" dirty="0">
                <a:solidFill>
                  <a:srgbClr val="FF0000"/>
                </a:solidFill>
              </a:rPr>
              <a:t>P</a:t>
            </a:r>
            <a:r>
              <a:rPr lang="en-US" dirty="0">
                <a:solidFill>
                  <a:srgbClr val="FF0000"/>
                </a:solidFill>
              </a:rPr>
              <a:t>3</a:t>
            </a:r>
            <a:r>
              <a:rPr lang="en-US" dirty="0"/>
              <a:t>	She’s in a flat and she hears noises—it’s something that everyone does. Being on their own and they hear a noise.</a:t>
            </a:r>
          </a:p>
        </p:txBody>
      </p:sp>
    </p:spTree>
    <p:extLst>
      <p:ext uri="{BB962C8B-B14F-4D97-AF65-F5344CB8AC3E}">
        <p14:creationId xmlns:p14="http://schemas.microsoft.com/office/powerpoint/2010/main" val="117043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en-US" dirty="0"/>
              <a:t>Interviewing Behavior</a:t>
            </a:r>
          </a:p>
        </p:txBody>
      </p:sp>
      <p:sp>
        <p:nvSpPr>
          <p:cNvPr id="2" name="1 İçerik Yer Tutucusu"/>
          <p:cNvSpPr>
            <a:spLocks noGrp="1"/>
          </p:cNvSpPr>
          <p:nvPr>
            <p:ph idx="1"/>
          </p:nvPr>
        </p:nvSpPr>
        <p:spPr/>
        <p:txBody>
          <a:bodyPr>
            <a:normAutofit fontScale="92500" lnSpcReduction="10000"/>
          </a:bodyPr>
          <a:lstStyle/>
          <a:p>
            <a:r>
              <a:rPr lang="en-US" dirty="0"/>
              <a:t>1. Respect the culture of the group being studied.</a:t>
            </a:r>
          </a:p>
          <a:p>
            <a:endParaRPr lang="en-US" dirty="0"/>
          </a:p>
          <a:p>
            <a:r>
              <a:rPr lang="en-US" dirty="0"/>
              <a:t>2. Respect the individual being studied.</a:t>
            </a:r>
          </a:p>
          <a:p>
            <a:pPr lvl="1"/>
            <a:r>
              <a:rPr lang="en-US" dirty="0"/>
              <a:t>Don’t use </a:t>
            </a:r>
            <a:r>
              <a:rPr lang="tr-TR" dirty="0" err="1"/>
              <a:t>the</a:t>
            </a:r>
            <a:r>
              <a:rPr lang="tr-TR" dirty="0"/>
              <a:t> </a:t>
            </a:r>
            <a:r>
              <a:rPr lang="en-US" dirty="0"/>
              <a:t>interview time to criticize or evaluate the interviewee!</a:t>
            </a:r>
          </a:p>
          <a:p>
            <a:pPr lvl="1"/>
            <a:endParaRPr lang="en-US" dirty="0"/>
          </a:p>
          <a:p>
            <a:r>
              <a:rPr lang="en-US" dirty="0"/>
              <a:t>3. Be natural</a:t>
            </a:r>
          </a:p>
          <a:p>
            <a:endParaRPr lang="en-US" dirty="0"/>
          </a:p>
          <a:p>
            <a:r>
              <a:rPr lang="en-US" dirty="0"/>
              <a:t>4. Develop an appropriate rapport with the participant.</a:t>
            </a:r>
          </a:p>
          <a:p>
            <a:pPr lvl="1"/>
            <a:r>
              <a:rPr lang="en-US" dirty="0"/>
              <a:t>Do not carry this relationship to an extreme!</a:t>
            </a:r>
          </a:p>
          <a:p>
            <a:endParaRPr lang="en-US" dirty="0"/>
          </a:p>
        </p:txBody>
      </p:sp>
    </p:spTree>
    <p:extLst>
      <p:ext uri="{BB962C8B-B14F-4D97-AF65-F5344CB8AC3E}">
        <p14:creationId xmlns:p14="http://schemas.microsoft.com/office/powerpoint/2010/main" val="192157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wipe(down)">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wipe(down)">
                                      <p:cBhvr>
                                        <p:cTn id="25" dur="500"/>
                                        <p:tgtEl>
                                          <p:spTgt spid="2">
                                            <p:txEl>
                                              <p:pRg st="7" end="7"/>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wipe(down)">
                                      <p:cBhvr>
                                        <p:cTn id="28"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US"/>
          </a:p>
        </p:txBody>
      </p:sp>
      <p:sp>
        <p:nvSpPr>
          <p:cNvPr id="2" name="1 İçerik Yer Tutucusu"/>
          <p:cNvSpPr>
            <a:spLocks noGrp="1"/>
          </p:cNvSpPr>
          <p:nvPr>
            <p:ph idx="1"/>
          </p:nvPr>
        </p:nvSpPr>
        <p:spPr/>
        <p:txBody>
          <a:bodyPr>
            <a:normAutofit fontScale="92500"/>
          </a:bodyPr>
          <a:lstStyle/>
          <a:p>
            <a:r>
              <a:rPr lang="en-US" dirty="0"/>
              <a:t>5. Ask the same question in different ways during the interview</a:t>
            </a:r>
          </a:p>
          <a:p>
            <a:endParaRPr lang="en-US" dirty="0"/>
          </a:p>
          <a:p>
            <a:r>
              <a:rPr lang="en-US" dirty="0"/>
              <a:t>6. Ask the interviewee to repeat an answer or statement when there is some doubt about the completeness of a remark.</a:t>
            </a:r>
          </a:p>
          <a:p>
            <a:endParaRPr lang="en-US" dirty="0"/>
          </a:p>
          <a:p>
            <a:r>
              <a:rPr lang="en-US" dirty="0"/>
              <a:t>7. Vary who controls the flow of communication. </a:t>
            </a:r>
          </a:p>
          <a:p>
            <a:pPr lvl="1"/>
            <a:r>
              <a:rPr lang="en-US" dirty="0"/>
              <a:t>In structured interviews, researcher controls but in informal interviews it is wise to let the interviewee take the control time to time </a:t>
            </a:r>
          </a:p>
        </p:txBody>
      </p:sp>
    </p:spTree>
    <p:extLst>
      <p:ext uri="{BB962C8B-B14F-4D97-AF65-F5344CB8AC3E}">
        <p14:creationId xmlns:p14="http://schemas.microsoft.com/office/powerpoint/2010/main" val="404630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down)">
                                      <p:cBhvr>
                                        <p:cTn id="17" dur="500"/>
                                        <p:tgtEl>
                                          <p:spTgt spid="2">
                                            <p:txEl>
                                              <p:pRg st="4" end="4"/>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wipe(down)">
                                      <p:cBhvr>
                                        <p:cTn id="2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US"/>
          </a:p>
        </p:txBody>
      </p:sp>
      <p:sp>
        <p:nvSpPr>
          <p:cNvPr id="2" name="1 İçerik Yer Tutucusu"/>
          <p:cNvSpPr>
            <a:spLocks noGrp="1"/>
          </p:cNvSpPr>
          <p:nvPr>
            <p:ph idx="1"/>
          </p:nvPr>
        </p:nvSpPr>
        <p:spPr/>
        <p:txBody>
          <a:bodyPr/>
          <a:lstStyle/>
          <a:p>
            <a:r>
              <a:rPr lang="en-US" dirty="0"/>
              <a:t>8. Avoid leading questions.</a:t>
            </a:r>
          </a:p>
          <a:p>
            <a:pPr lvl="1"/>
            <a:r>
              <a:rPr lang="en-US" dirty="0"/>
              <a:t>E.g. “You wanted to do that, of course?” Instead, try to use open-ended questions.</a:t>
            </a:r>
          </a:p>
          <a:p>
            <a:endParaRPr lang="en-US" dirty="0"/>
          </a:p>
          <a:p>
            <a:r>
              <a:rPr lang="en-US" dirty="0"/>
              <a:t>9. Ask only one question at a time.</a:t>
            </a:r>
          </a:p>
          <a:p>
            <a:endParaRPr lang="en-US" dirty="0"/>
          </a:p>
          <a:p>
            <a:r>
              <a:rPr lang="en-US" dirty="0"/>
              <a:t>10. Don’t interrupt.</a:t>
            </a:r>
          </a:p>
        </p:txBody>
      </p:sp>
    </p:spTree>
    <p:extLst>
      <p:ext uri="{BB962C8B-B14F-4D97-AF65-F5344CB8AC3E}">
        <p14:creationId xmlns:p14="http://schemas.microsoft.com/office/powerpoint/2010/main" val="47774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wipe(down)">
                                      <p:cBhvr>
                                        <p:cTn id="2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Interview </a:t>
            </a:r>
            <a:r>
              <a:rPr lang="tr-TR" dirty="0" err="1"/>
              <a:t>Types</a:t>
            </a:r>
            <a:endParaRPr lang="en-US" dirty="0"/>
          </a:p>
        </p:txBody>
      </p:sp>
      <p:sp>
        <p:nvSpPr>
          <p:cNvPr id="3" name="İçerik Yer Tutucusu 2"/>
          <p:cNvSpPr>
            <a:spLocks noGrp="1"/>
          </p:cNvSpPr>
          <p:nvPr>
            <p:ph idx="1"/>
          </p:nvPr>
        </p:nvSpPr>
        <p:spPr/>
        <p:txBody>
          <a:bodyPr/>
          <a:lstStyle/>
          <a:p>
            <a:r>
              <a:rPr lang="tr-TR" dirty="0"/>
              <a:t>Three main </a:t>
            </a:r>
            <a:r>
              <a:rPr lang="tr-TR" dirty="0" err="1"/>
              <a:t>formats</a:t>
            </a:r>
            <a:r>
              <a:rPr lang="tr-TR" dirty="0"/>
              <a:t>:</a:t>
            </a:r>
          </a:p>
          <a:p>
            <a:endParaRPr lang="tr-TR" dirty="0"/>
          </a:p>
          <a:p>
            <a:pPr marL="548640" lvl="2">
              <a:spcBef>
                <a:spcPts val="600"/>
              </a:spcBef>
              <a:buSzPct val="70000"/>
            </a:pPr>
            <a:r>
              <a:rPr lang="tr-TR" dirty="0" err="1"/>
              <a:t>Standardized</a:t>
            </a:r>
            <a:r>
              <a:rPr lang="tr-TR" dirty="0"/>
              <a:t> </a:t>
            </a:r>
            <a:r>
              <a:rPr lang="tr-TR" dirty="0" err="1"/>
              <a:t>open-ended</a:t>
            </a:r>
            <a:r>
              <a:rPr lang="tr-TR" dirty="0"/>
              <a:t> </a:t>
            </a:r>
            <a:r>
              <a:rPr lang="tr-TR" dirty="0" err="1"/>
              <a:t>interview</a:t>
            </a:r>
            <a:r>
              <a:rPr lang="tr-TR" dirty="0"/>
              <a:t> (</a:t>
            </a:r>
            <a:r>
              <a:rPr lang="tr-TR" dirty="0" err="1"/>
              <a:t>Structured</a:t>
            </a:r>
            <a:r>
              <a:rPr lang="tr-TR" dirty="0"/>
              <a:t> Interview)</a:t>
            </a:r>
          </a:p>
          <a:p>
            <a:pPr marL="548640" lvl="2">
              <a:spcBef>
                <a:spcPts val="600"/>
              </a:spcBef>
              <a:buSzPct val="70000"/>
            </a:pPr>
            <a:endParaRPr lang="tr-TR" dirty="0"/>
          </a:p>
          <a:p>
            <a:pPr marL="548640" lvl="2">
              <a:spcBef>
                <a:spcPts val="600"/>
              </a:spcBef>
              <a:buSzPct val="70000"/>
            </a:pPr>
            <a:r>
              <a:rPr lang="tr-TR" dirty="0"/>
              <a:t>Interview Guide </a:t>
            </a:r>
            <a:r>
              <a:rPr lang="tr-TR" dirty="0" err="1"/>
              <a:t>Approach</a:t>
            </a:r>
            <a:r>
              <a:rPr lang="tr-TR" dirty="0"/>
              <a:t> (Semi-</a:t>
            </a:r>
            <a:r>
              <a:rPr lang="tr-TR" dirty="0" err="1"/>
              <a:t>structured</a:t>
            </a:r>
            <a:r>
              <a:rPr lang="tr-TR" dirty="0"/>
              <a:t> </a:t>
            </a:r>
            <a:r>
              <a:rPr lang="tr-TR" dirty="0" err="1"/>
              <a:t>interview</a:t>
            </a:r>
            <a:r>
              <a:rPr lang="tr-TR" dirty="0"/>
              <a:t>)</a:t>
            </a:r>
          </a:p>
          <a:p>
            <a:pPr marL="548640" lvl="2">
              <a:spcBef>
                <a:spcPts val="600"/>
              </a:spcBef>
              <a:buSzPct val="70000"/>
            </a:pPr>
            <a:endParaRPr lang="tr-TR" dirty="0"/>
          </a:p>
          <a:p>
            <a:pPr marL="548640" lvl="2">
              <a:spcBef>
                <a:spcPts val="600"/>
              </a:spcBef>
              <a:buSzPct val="70000"/>
            </a:pPr>
            <a:r>
              <a:rPr lang="tr-TR" dirty="0" err="1"/>
              <a:t>Informal</a:t>
            </a:r>
            <a:r>
              <a:rPr lang="tr-TR" dirty="0"/>
              <a:t> </a:t>
            </a:r>
            <a:r>
              <a:rPr lang="tr-TR" dirty="0" err="1"/>
              <a:t>Conversational</a:t>
            </a:r>
            <a:r>
              <a:rPr lang="tr-TR" dirty="0"/>
              <a:t> Interview (</a:t>
            </a:r>
            <a:r>
              <a:rPr lang="tr-TR" dirty="0" err="1"/>
              <a:t>Unstructured</a:t>
            </a:r>
            <a:r>
              <a:rPr lang="tr-TR" dirty="0"/>
              <a:t> Interview)</a:t>
            </a:r>
          </a:p>
          <a:p>
            <a:endParaRPr lang="tr-TR" dirty="0"/>
          </a:p>
          <a:p>
            <a:endParaRPr lang="tr-TR" dirty="0"/>
          </a:p>
        </p:txBody>
      </p:sp>
    </p:spTree>
    <p:extLst>
      <p:ext uri="{BB962C8B-B14F-4D97-AF65-F5344CB8AC3E}">
        <p14:creationId xmlns:p14="http://schemas.microsoft.com/office/powerpoint/2010/main" val="295344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92696"/>
            <a:ext cx="7200900" cy="936104"/>
          </a:xfrm>
        </p:spPr>
        <p:txBody>
          <a:bodyPr>
            <a:normAutofit fontScale="90000"/>
          </a:bodyPr>
          <a:lstStyle/>
          <a:p>
            <a:pPr algn="ctr"/>
            <a:r>
              <a:rPr lang="tr-TR" sz="2800" dirty="0" err="1"/>
              <a:t>Standardized</a:t>
            </a:r>
            <a:r>
              <a:rPr lang="tr-TR" sz="2800" dirty="0"/>
              <a:t> Open-</a:t>
            </a:r>
            <a:r>
              <a:rPr lang="tr-TR" sz="2800" dirty="0" err="1"/>
              <a:t>Ended</a:t>
            </a:r>
            <a:r>
              <a:rPr lang="tr-TR" sz="2800" dirty="0"/>
              <a:t> </a:t>
            </a:r>
            <a:r>
              <a:rPr lang="tr-TR" sz="2800" dirty="0" err="1"/>
              <a:t>Interviews</a:t>
            </a:r>
            <a:br>
              <a:rPr lang="tr-TR" sz="2800" dirty="0"/>
            </a:br>
            <a:r>
              <a:rPr lang="tr-TR" sz="2800" dirty="0"/>
              <a:t>(</a:t>
            </a:r>
            <a:r>
              <a:rPr lang="tr-TR" sz="2800" dirty="0" err="1"/>
              <a:t>Structured</a:t>
            </a:r>
            <a:r>
              <a:rPr lang="tr-TR" sz="2800" dirty="0"/>
              <a:t>)</a:t>
            </a:r>
            <a:endParaRPr lang="en-US" sz="2800" dirty="0"/>
          </a:p>
        </p:txBody>
      </p:sp>
      <p:sp>
        <p:nvSpPr>
          <p:cNvPr id="3" name="İçerik Yer Tutucusu 2"/>
          <p:cNvSpPr>
            <a:spLocks noGrp="1"/>
          </p:cNvSpPr>
          <p:nvPr>
            <p:ph idx="1"/>
          </p:nvPr>
        </p:nvSpPr>
        <p:spPr>
          <a:xfrm>
            <a:off x="1028700" y="1772816"/>
            <a:ext cx="7200900" cy="4094584"/>
          </a:xfrm>
        </p:spPr>
        <p:txBody>
          <a:bodyPr>
            <a:normAutofit/>
          </a:bodyPr>
          <a:lstStyle/>
          <a:p>
            <a:endParaRPr lang="tr-TR" dirty="0"/>
          </a:p>
          <a:p>
            <a:r>
              <a:rPr lang="tr-TR" dirty="0" err="1"/>
              <a:t>Questions</a:t>
            </a:r>
            <a:r>
              <a:rPr lang="tr-TR" dirty="0"/>
              <a:t> </a:t>
            </a:r>
            <a:r>
              <a:rPr lang="tr-TR" dirty="0" err="1"/>
              <a:t>and</a:t>
            </a:r>
            <a:r>
              <a:rPr lang="tr-TR" dirty="0"/>
              <a:t> </a:t>
            </a:r>
            <a:r>
              <a:rPr lang="tr-TR" dirty="0" err="1"/>
              <a:t>the</a:t>
            </a:r>
            <a:r>
              <a:rPr lang="tr-TR" dirty="0"/>
              <a:t> </a:t>
            </a:r>
            <a:r>
              <a:rPr lang="tr-TR" dirty="0" err="1"/>
              <a:t>sequence</a:t>
            </a:r>
            <a:r>
              <a:rPr lang="tr-TR" dirty="0"/>
              <a:t> of </a:t>
            </a:r>
            <a:r>
              <a:rPr lang="tr-TR" dirty="0" err="1"/>
              <a:t>them</a:t>
            </a:r>
            <a:r>
              <a:rPr lang="tr-TR" dirty="0"/>
              <a:t> </a:t>
            </a:r>
            <a:r>
              <a:rPr lang="tr-TR" dirty="0" err="1"/>
              <a:t>are</a:t>
            </a:r>
            <a:r>
              <a:rPr lang="tr-TR" dirty="0"/>
              <a:t> </a:t>
            </a:r>
            <a:r>
              <a:rPr lang="tr-TR" dirty="0" err="1"/>
              <a:t>predetermined</a:t>
            </a:r>
            <a:endParaRPr lang="tr-TR" dirty="0"/>
          </a:p>
          <a:p>
            <a:endParaRPr lang="tr-TR" dirty="0"/>
          </a:p>
          <a:p>
            <a:r>
              <a:rPr lang="en-US" dirty="0"/>
              <a:t>Questions are completely open-ended.</a:t>
            </a:r>
          </a:p>
          <a:p>
            <a:endParaRPr lang="tr-TR" dirty="0">
              <a:latin typeface="Goudy"/>
            </a:endParaRPr>
          </a:p>
          <a:p>
            <a:r>
              <a:rPr lang="tr-TR" dirty="0" err="1">
                <a:latin typeface="Goudy"/>
              </a:rPr>
              <a:t>All</a:t>
            </a:r>
            <a:r>
              <a:rPr lang="tr-TR" dirty="0">
                <a:latin typeface="Goudy"/>
              </a:rPr>
              <a:t> p</a:t>
            </a:r>
            <a:r>
              <a:rPr lang="en-US" dirty="0" err="1">
                <a:latin typeface="Goudy"/>
              </a:rPr>
              <a:t>articipants</a:t>
            </a:r>
            <a:r>
              <a:rPr lang="en-US" dirty="0">
                <a:latin typeface="Goudy"/>
              </a:rPr>
              <a:t> are asked the same questions in the same</a:t>
            </a:r>
            <a:r>
              <a:rPr lang="tr-TR" dirty="0">
                <a:latin typeface="Goudy"/>
              </a:rPr>
              <a:t> </a:t>
            </a:r>
            <a:r>
              <a:rPr lang="en-US" dirty="0">
                <a:latin typeface="Goudy"/>
              </a:rPr>
              <a:t>order</a:t>
            </a:r>
            <a:r>
              <a:rPr lang="tr-TR" dirty="0">
                <a:latin typeface="Goudy"/>
              </a:rPr>
              <a:t>.</a:t>
            </a:r>
          </a:p>
          <a:p>
            <a:endParaRPr lang="tr-TR" dirty="0">
              <a:latin typeface="Goudy"/>
            </a:endParaRPr>
          </a:p>
          <a:p>
            <a:r>
              <a:rPr lang="tr-TR" dirty="0" err="1">
                <a:latin typeface="Goudy"/>
              </a:rPr>
              <a:t>There</a:t>
            </a:r>
            <a:r>
              <a:rPr lang="tr-TR" dirty="0">
                <a:latin typeface="Goudy"/>
              </a:rPr>
              <a:t> is no </a:t>
            </a:r>
            <a:r>
              <a:rPr lang="tr-TR" dirty="0" err="1">
                <a:latin typeface="Goudy"/>
              </a:rPr>
              <a:t>flexibility</a:t>
            </a:r>
            <a:r>
              <a:rPr lang="tr-TR" dirty="0">
                <a:latin typeface="Goudy"/>
              </a:rPr>
              <a:t>. </a:t>
            </a:r>
          </a:p>
          <a:p>
            <a:endParaRPr lang="tr-TR" dirty="0"/>
          </a:p>
        </p:txBody>
      </p:sp>
    </p:spTree>
    <p:extLst>
      <p:ext uri="{BB962C8B-B14F-4D97-AF65-F5344CB8AC3E}">
        <p14:creationId xmlns:p14="http://schemas.microsoft.com/office/powerpoint/2010/main" val="358401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28700" y="685800"/>
            <a:ext cx="7200900" cy="943000"/>
          </a:xfrm>
        </p:spPr>
        <p:txBody>
          <a:bodyPr>
            <a:normAutofit/>
          </a:bodyPr>
          <a:lstStyle/>
          <a:p>
            <a:pPr algn="ctr"/>
            <a:r>
              <a:rPr lang="tr-TR" sz="2500" dirty="0" err="1"/>
              <a:t>Sample</a:t>
            </a:r>
            <a:r>
              <a:rPr lang="tr-TR" sz="2500" dirty="0"/>
              <a:t> </a:t>
            </a:r>
            <a:r>
              <a:rPr lang="tr-TR" sz="2500" dirty="0" err="1"/>
              <a:t>structured</a:t>
            </a:r>
            <a:r>
              <a:rPr lang="tr-TR" sz="2500" dirty="0"/>
              <a:t> </a:t>
            </a:r>
            <a:r>
              <a:rPr lang="tr-TR" sz="2500" dirty="0" err="1"/>
              <a:t>interview</a:t>
            </a:r>
            <a:r>
              <a:rPr lang="tr-TR" sz="2500" dirty="0"/>
              <a:t> </a:t>
            </a:r>
            <a:r>
              <a:rPr lang="tr-TR" sz="2500" dirty="0" err="1"/>
              <a:t>questions</a:t>
            </a:r>
            <a:endParaRPr lang="en-US" sz="2500" dirty="0"/>
          </a:p>
        </p:txBody>
      </p:sp>
      <p:sp>
        <p:nvSpPr>
          <p:cNvPr id="3" name="İçerik Yer Tutucusu 2"/>
          <p:cNvSpPr>
            <a:spLocks noGrp="1"/>
          </p:cNvSpPr>
          <p:nvPr>
            <p:ph idx="1"/>
          </p:nvPr>
        </p:nvSpPr>
        <p:spPr/>
        <p:txBody>
          <a:bodyPr>
            <a:normAutofit/>
          </a:bodyPr>
          <a:lstStyle/>
          <a:p>
            <a:r>
              <a:rPr lang="tr-TR" dirty="0"/>
              <a:t>1</a:t>
            </a:r>
            <a:r>
              <a:rPr lang="en-US" dirty="0"/>
              <a:t>.	</a:t>
            </a:r>
            <a:r>
              <a:rPr lang="tr-TR" dirty="0" err="1"/>
              <a:t>What</a:t>
            </a:r>
            <a:r>
              <a:rPr lang="tr-TR" dirty="0"/>
              <a:t> </a:t>
            </a:r>
            <a:r>
              <a:rPr lang="tr-TR" dirty="0" err="1"/>
              <a:t>motivates</a:t>
            </a:r>
            <a:r>
              <a:rPr lang="tr-TR" dirty="0"/>
              <a:t> </a:t>
            </a:r>
            <a:r>
              <a:rPr lang="tr-TR" dirty="0" err="1"/>
              <a:t>you</a:t>
            </a:r>
            <a:r>
              <a:rPr lang="tr-TR" dirty="0"/>
              <a:t> </a:t>
            </a:r>
            <a:r>
              <a:rPr lang="tr-TR" dirty="0" err="1"/>
              <a:t>most</a:t>
            </a:r>
            <a:r>
              <a:rPr lang="tr-TR" dirty="0"/>
              <a:t> at </a:t>
            </a:r>
            <a:r>
              <a:rPr lang="tr-TR" dirty="0" err="1"/>
              <a:t>work</a:t>
            </a:r>
            <a:r>
              <a:rPr lang="tr-TR" dirty="0"/>
              <a:t>? </a:t>
            </a:r>
          </a:p>
          <a:p>
            <a:endParaRPr lang="tr-TR" dirty="0"/>
          </a:p>
          <a:p>
            <a:r>
              <a:rPr lang="tr-TR" dirty="0"/>
              <a:t>2. How </a:t>
            </a:r>
            <a:r>
              <a:rPr lang="tr-TR" dirty="0" err="1"/>
              <a:t>does</a:t>
            </a:r>
            <a:r>
              <a:rPr lang="tr-TR" dirty="0"/>
              <a:t> </a:t>
            </a:r>
            <a:r>
              <a:rPr lang="tr-TR" dirty="0" err="1"/>
              <a:t>this</a:t>
            </a:r>
            <a:r>
              <a:rPr lang="tr-TR" dirty="0"/>
              <a:t> </a:t>
            </a:r>
            <a:r>
              <a:rPr lang="tr-TR" dirty="0" err="1"/>
              <a:t>affect</a:t>
            </a:r>
            <a:r>
              <a:rPr lang="tr-TR" dirty="0"/>
              <a:t> </a:t>
            </a:r>
            <a:r>
              <a:rPr lang="tr-TR" dirty="0" err="1"/>
              <a:t>the</a:t>
            </a:r>
            <a:r>
              <a:rPr lang="tr-TR" dirty="0"/>
              <a:t> </a:t>
            </a:r>
            <a:r>
              <a:rPr lang="tr-TR" dirty="0" err="1"/>
              <a:t>work</a:t>
            </a:r>
            <a:r>
              <a:rPr lang="tr-TR" dirty="0"/>
              <a:t> </a:t>
            </a:r>
            <a:r>
              <a:rPr lang="tr-TR" dirty="0" err="1"/>
              <a:t>that</a:t>
            </a:r>
            <a:r>
              <a:rPr lang="tr-TR" dirty="0"/>
              <a:t> </a:t>
            </a:r>
            <a:r>
              <a:rPr lang="tr-TR" dirty="0" err="1"/>
              <a:t>you</a:t>
            </a:r>
            <a:r>
              <a:rPr lang="tr-TR" dirty="0"/>
              <a:t> do? </a:t>
            </a:r>
          </a:p>
          <a:p>
            <a:endParaRPr lang="tr-TR" dirty="0"/>
          </a:p>
          <a:p>
            <a:r>
              <a:rPr lang="tr-TR" dirty="0"/>
              <a:t>3. How </a:t>
            </a:r>
            <a:r>
              <a:rPr lang="tr-TR" dirty="0" err="1"/>
              <a:t>does</a:t>
            </a:r>
            <a:r>
              <a:rPr lang="tr-TR" dirty="0"/>
              <a:t> it </a:t>
            </a:r>
            <a:r>
              <a:rPr lang="tr-TR" dirty="0" err="1"/>
              <a:t>affect</a:t>
            </a:r>
            <a:r>
              <a:rPr lang="tr-TR" dirty="0"/>
              <a:t> </a:t>
            </a:r>
            <a:r>
              <a:rPr lang="tr-TR" dirty="0" err="1"/>
              <a:t>the</a:t>
            </a:r>
            <a:r>
              <a:rPr lang="tr-TR" dirty="0"/>
              <a:t> </a:t>
            </a:r>
            <a:r>
              <a:rPr lang="tr-TR" dirty="0" err="1"/>
              <a:t>relationships</a:t>
            </a:r>
            <a:r>
              <a:rPr lang="tr-TR" dirty="0"/>
              <a:t> </a:t>
            </a:r>
            <a:r>
              <a:rPr lang="tr-TR" dirty="0" err="1"/>
              <a:t>you</a:t>
            </a:r>
            <a:r>
              <a:rPr lang="tr-TR" dirty="0"/>
              <a:t> </a:t>
            </a:r>
            <a:r>
              <a:rPr lang="tr-TR" dirty="0" err="1"/>
              <a:t>have</a:t>
            </a:r>
            <a:r>
              <a:rPr lang="tr-TR" dirty="0"/>
              <a:t> </a:t>
            </a:r>
            <a:r>
              <a:rPr lang="tr-TR" dirty="0" err="1"/>
              <a:t>with</a:t>
            </a:r>
            <a:r>
              <a:rPr lang="tr-TR" dirty="0"/>
              <a:t> </a:t>
            </a:r>
            <a:r>
              <a:rPr lang="tr-TR" dirty="0" err="1"/>
              <a:t>your</a:t>
            </a:r>
            <a:r>
              <a:rPr lang="tr-TR" dirty="0"/>
              <a:t> </a:t>
            </a:r>
            <a:r>
              <a:rPr lang="tr-TR" dirty="0" err="1"/>
              <a:t>colleagues</a:t>
            </a:r>
            <a:r>
              <a:rPr lang="tr-TR" dirty="0"/>
              <a:t>?</a:t>
            </a:r>
            <a:endParaRPr lang="en-US" dirty="0"/>
          </a:p>
          <a:p>
            <a:endParaRPr lang="en-US" dirty="0"/>
          </a:p>
        </p:txBody>
      </p:sp>
    </p:spTree>
    <p:extLst>
      <p:ext uri="{BB962C8B-B14F-4D97-AF65-F5344CB8AC3E}">
        <p14:creationId xmlns:p14="http://schemas.microsoft.com/office/powerpoint/2010/main" val="185892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707</TotalTime>
  <Words>2372</Words>
  <Application>Microsoft Office PowerPoint</Application>
  <PresentationFormat>Ekran Gösterisi (4:3)</PresentationFormat>
  <Paragraphs>259</Paragraphs>
  <Slides>34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Arial Black</vt:lpstr>
      <vt:lpstr>Franklin Gothic Book</vt:lpstr>
      <vt:lpstr>Goudy</vt:lpstr>
      <vt:lpstr>Wingdings</vt:lpstr>
      <vt:lpstr>Kırpma</vt:lpstr>
      <vt:lpstr>INTERVIEWING</vt:lpstr>
      <vt:lpstr>INTERVIEWING</vt:lpstr>
      <vt:lpstr>Some details to attend to before the interview</vt:lpstr>
      <vt:lpstr>Interviewing Behavior</vt:lpstr>
      <vt:lpstr>PowerPoint Sunusu</vt:lpstr>
      <vt:lpstr>PowerPoint Sunusu</vt:lpstr>
      <vt:lpstr>Interview Types</vt:lpstr>
      <vt:lpstr>Standardized Open-Ended Interviews (Structured)</vt:lpstr>
      <vt:lpstr>Sample structured interview questions</vt:lpstr>
      <vt:lpstr>Advantages / Disadvantages of Structured Interviews</vt:lpstr>
      <vt:lpstr>Interview Guide Approach  (Semi-structured interview)</vt:lpstr>
      <vt:lpstr>Sample Interview Guide with questions</vt:lpstr>
      <vt:lpstr>Advantages / Disadvantages of Semi-Structured Interviews</vt:lpstr>
      <vt:lpstr>Informal Conversational Interviews (Unstructured)</vt:lpstr>
      <vt:lpstr>Advantages / Disadvantages of Unstructured Interviews</vt:lpstr>
      <vt:lpstr>Preparing Interview Guide &amp; Questions</vt:lpstr>
      <vt:lpstr>Preparing questions for interviews</vt:lpstr>
      <vt:lpstr>A sample interview with closed questions</vt:lpstr>
      <vt:lpstr>A sample interview with open-ended questions </vt:lpstr>
      <vt:lpstr>Question Typology  (Patton, 2002)</vt:lpstr>
      <vt:lpstr>PowerPoint Sunusu</vt:lpstr>
      <vt:lpstr>PowerPoint Sunusu</vt:lpstr>
      <vt:lpstr>PowerPoint Sunusu</vt:lpstr>
      <vt:lpstr>Strategies to Develop Interview Questions</vt:lpstr>
      <vt:lpstr>Other Issues to Consider for Interview Questions</vt:lpstr>
      <vt:lpstr>PowerPoint Sunusu</vt:lpstr>
      <vt:lpstr>PowerPoint Sunusu</vt:lpstr>
      <vt:lpstr>GROUP INTERVIEWS</vt:lpstr>
      <vt:lpstr>PowerPoint Sunusu</vt:lpstr>
      <vt:lpstr>Uses of Focus Groups</vt:lpstr>
      <vt:lpstr>PowerPoint Sunusu</vt:lpstr>
      <vt:lpstr>Level of moderator involvement</vt:lpstr>
      <vt:lpstr>An example with no moderator involvement</vt:lpstr>
      <vt:lpstr>An example with some involvement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INTERVIEWING</dc:title>
  <dc:creator>user</dc:creator>
  <cp:lastModifiedBy>Sehnaz Sahinkarakas</cp:lastModifiedBy>
  <cp:revision>84</cp:revision>
  <dcterms:created xsi:type="dcterms:W3CDTF">2012-09-13T10:50:58Z</dcterms:created>
  <dcterms:modified xsi:type="dcterms:W3CDTF">2020-10-18T10:53:59Z</dcterms:modified>
</cp:coreProperties>
</file>