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9" r:id="rId15"/>
    <p:sldId id="280" r:id="rId16"/>
    <p:sldId id="281"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8"/>
    <p:restoredTop sz="94590"/>
  </p:normalViewPr>
  <p:slideViewPr>
    <p:cSldViewPr snapToGrid="0" snapToObjects="1">
      <p:cViewPr>
        <p:scale>
          <a:sx n="120" d="100"/>
          <a:sy n="120"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378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a:t>Asıl başlık stilini düzenlemek için tıklayın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a:t>Resim eklemek için simgeye tıklayın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8C79C5D-2A6F-F04D-97DA-BEF2467B64E4}" type="datetimeFigureOut">
              <a:rPr lang="en-US" smtClean="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831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829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a:t>Asıl başlık stilini düzenlemek için tıklayın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a:t>Asıl metin stillerini düzenlemek için tıklayın</a:t>
            </a:r>
          </a:p>
        </p:txBody>
      </p:sp>
      <p:sp>
        <p:nvSpPr>
          <p:cNvPr id="2" name="Date Placeholder 1"/>
          <p:cNvSpPr>
            <a:spLocks noGrp="1"/>
          </p:cNvSpPr>
          <p:nvPr>
            <p:ph type="dt" sz="half" idx="10"/>
          </p:nvPr>
        </p:nvSpPr>
        <p:spPr/>
        <p:txBody>
          <a:bodyPr/>
          <a:lstStyle/>
          <a:p>
            <a:fld id="{FBF54567-0DE4-3F47-BF90-CB84690072F9}" type="datetimeFigureOut">
              <a:rPr lang="en-US" smtClean="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895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8858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76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256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smtClean="0"/>
              <a:pPr/>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347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242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311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0626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28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a:t>Asıl başlık stilini düzenlemek için tıklayın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0DF5E60-9974-AC48-9591-99C2BB44B7CF}" type="datetimeFigureOut">
              <a:rPr lang="en-US" smtClean="0"/>
              <a:pPr/>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2151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a:t>Asıl başlık stilini düzenlemek için tıklayın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a:t>Resim eklemek için simgeye tıklayın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12/4/2023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689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12/4/2023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18040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arademirez@cag.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25DEE04-7435-6B4A-8737-068B89910026}"/>
              </a:ext>
            </a:extLst>
          </p:cNvPr>
          <p:cNvSpPr>
            <a:spLocks noGrp="1"/>
          </p:cNvSpPr>
          <p:nvPr>
            <p:ph type="ctrTitle"/>
          </p:nvPr>
        </p:nvSpPr>
        <p:spPr>
          <a:xfrm>
            <a:off x="215154" y="779929"/>
            <a:ext cx="11725834" cy="3640269"/>
          </a:xfrm>
        </p:spPr>
        <p:txBody>
          <a:bodyPr/>
          <a:lstStyle/>
          <a:p>
            <a:r>
              <a:rPr lang="tr-TR" b="0" dirty="0">
                <a:cs typeface="Arial" panose="020B0604020202020204" pitchFamily="34" charset="0"/>
              </a:rPr>
              <a:t>BNK 201 </a:t>
            </a:r>
            <a:r>
              <a:rPr lang="tr-TR" dirty="0">
                <a:cs typeface="Arial" panose="020B0604020202020204" pitchFamily="34" charset="0"/>
              </a:rPr>
              <a:t/>
            </a:r>
            <a:br>
              <a:rPr lang="tr-TR" dirty="0">
                <a:cs typeface="Arial" panose="020B0604020202020204" pitchFamily="34" charset="0"/>
              </a:rPr>
            </a:br>
            <a:r>
              <a:rPr lang="tr-TR" dirty="0">
                <a:cs typeface="Arial" panose="020B0604020202020204" pitchFamily="34" charset="0"/>
              </a:rPr>
              <a:t>TEMEL BANKACILIK HİZMETLERİ</a:t>
            </a:r>
            <a:br>
              <a:rPr lang="tr-TR" dirty="0">
                <a:cs typeface="Arial" panose="020B0604020202020204" pitchFamily="34" charset="0"/>
              </a:rPr>
            </a:br>
            <a:endParaRPr lang="tr-TR" dirty="0">
              <a:cs typeface="Arial" panose="020B0604020202020204" pitchFamily="34" charset="0"/>
            </a:endParaRPr>
          </a:p>
        </p:txBody>
      </p:sp>
      <p:sp>
        <p:nvSpPr>
          <p:cNvPr id="3" name="Alt Başlık 2">
            <a:extLst>
              <a:ext uri="{FF2B5EF4-FFF2-40B4-BE49-F238E27FC236}">
                <a16:creationId xmlns:a16="http://schemas.microsoft.com/office/drawing/2014/main" xmlns="" id="{B3345A61-2CE5-2540-AD87-419968C03044}"/>
              </a:ext>
            </a:extLst>
          </p:cNvPr>
          <p:cNvSpPr>
            <a:spLocks noGrp="1"/>
          </p:cNvSpPr>
          <p:nvPr>
            <p:ph type="subTitle" idx="1"/>
          </p:nvPr>
        </p:nvSpPr>
        <p:spPr>
          <a:xfrm>
            <a:off x="810001" y="5217460"/>
            <a:ext cx="10572000" cy="1640540"/>
          </a:xfrm>
        </p:spPr>
        <p:txBody>
          <a:bodyPr>
            <a:normAutofit/>
          </a:bodyPr>
          <a:lstStyle/>
          <a:p>
            <a:r>
              <a:rPr lang="tr-TR" dirty="0" err="1">
                <a:latin typeface="+mj-lt"/>
                <a:cs typeface="Arial" panose="020B0604020202020204" pitchFamily="34" charset="0"/>
              </a:rPr>
              <a:t>Öğr</a:t>
            </a:r>
            <a:r>
              <a:rPr lang="tr-TR" dirty="0">
                <a:latin typeface="+mj-lt"/>
                <a:cs typeface="Arial" panose="020B0604020202020204" pitchFamily="34" charset="0"/>
              </a:rPr>
              <a:t>. Gör. Dilara </a:t>
            </a:r>
            <a:r>
              <a:rPr lang="tr-TR" dirty="0" err="1">
                <a:latin typeface="+mj-lt"/>
                <a:cs typeface="Arial" panose="020B0604020202020204" pitchFamily="34" charset="0"/>
              </a:rPr>
              <a:t>Demirez</a:t>
            </a:r>
            <a:endParaRPr lang="tr-TR" dirty="0">
              <a:latin typeface="+mj-lt"/>
              <a:cs typeface="Arial" panose="020B0604020202020204" pitchFamily="34" charset="0"/>
            </a:endParaRPr>
          </a:p>
          <a:p>
            <a:r>
              <a:rPr lang="tr-TR" dirty="0">
                <a:latin typeface="+mj-lt"/>
                <a:cs typeface="Arial" panose="020B0604020202020204" pitchFamily="34" charset="0"/>
                <a:hlinkClick r:id="rId2"/>
              </a:rPr>
              <a:t>dilarademirez@cag.edu.tr</a:t>
            </a:r>
            <a:endParaRPr lang="tr-TR" dirty="0">
              <a:latin typeface="+mj-lt"/>
              <a:cs typeface="Arial" panose="020B0604020202020204" pitchFamily="34" charset="0"/>
            </a:endParaRPr>
          </a:p>
          <a:p>
            <a:r>
              <a:rPr lang="tr-TR" dirty="0">
                <a:latin typeface="+mj-lt"/>
                <a:cs typeface="Arial" panose="020B0604020202020204" pitchFamily="34" charset="0"/>
              </a:rPr>
              <a:t>Ders notları sistemden indirilebilir.</a:t>
            </a:r>
          </a:p>
          <a:p>
            <a:endParaRPr lang="tr-TR" dirty="0">
              <a:latin typeface="+mj-lt"/>
              <a:cs typeface="Arial" panose="020B0604020202020204" pitchFamily="34" charset="0"/>
            </a:endParaRPr>
          </a:p>
        </p:txBody>
      </p:sp>
    </p:spTree>
    <p:extLst>
      <p:ext uri="{BB962C8B-B14F-4D97-AF65-F5344CB8AC3E}">
        <p14:creationId xmlns:p14="http://schemas.microsoft.com/office/powerpoint/2010/main" val="3731678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Ticari Senetlerde Amaçlar Açısından Cirolar</a:t>
            </a:r>
          </a:p>
          <a:p>
            <a:r>
              <a:rPr lang="tr-TR" sz="2000" b="1" dirty="0"/>
              <a:t>1. Temlik cirosu: </a:t>
            </a:r>
            <a:r>
              <a:rPr lang="tr-TR" sz="2000" dirty="0"/>
              <a:t>Temlik cirosunda amaç, senedi tümüyle devretmektir. Bankaların </a:t>
            </a:r>
            <a:r>
              <a:rPr lang="tr-TR" sz="2000" dirty="0" err="1"/>
              <a:t>iskonto</a:t>
            </a:r>
            <a:r>
              <a:rPr lang="tr-TR" sz="2000" dirty="0"/>
              <a:t>, iştira işlemlerinde; </a:t>
            </a:r>
            <a:r>
              <a:rPr lang="tr-TR" sz="2000" dirty="0" err="1"/>
              <a:t>faktoring</a:t>
            </a:r>
            <a:r>
              <a:rPr lang="tr-TR" sz="2000" dirty="0"/>
              <a:t>, forfaiting işlemlerinde geçerli bir ciro türüdür.</a:t>
            </a:r>
          </a:p>
          <a:p>
            <a:r>
              <a:rPr lang="tr-TR" sz="2000" dirty="0"/>
              <a:t>Bankacılık uygulamasında genel olarak temlik cirosu; </a:t>
            </a:r>
            <a:r>
              <a:rPr lang="tr-TR" sz="2000" b="1" dirty="0"/>
              <a:t>“X. Bankası emrine ödeyiniz. Bedeli alınmıştır.” </a:t>
            </a:r>
            <a:r>
              <a:rPr lang="tr-TR" sz="2000" dirty="0"/>
              <a:t>biçimindeki bir kayıtla yapılır.</a:t>
            </a:r>
          </a:p>
          <a:p>
            <a:r>
              <a:rPr lang="tr-TR" sz="2000" b="1" dirty="0"/>
              <a:t>2. Rehin cirosu: </a:t>
            </a:r>
            <a:r>
              <a:rPr lang="tr-TR" sz="2000" dirty="0"/>
              <a:t>Karşılığında kredi kullanılmak üzere bankalara teminat olarak verilen senetler için geçerli bir ciro türüdür. Amaç kredi veren bankanın alacağına bir güvence oluşturmaktır.</a:t>
            </a:r>
          </a:p>
          <a:p>
            <a:r>
              <a:rPr lang="tr-TR" sz="2000" b="1" dirty="0"/>
              <a:t>3. Tahsil cirosu:</a:t>
            </a:r>
            <a:r>
              <a:rPr lang="tr-TR" sz="2000" dirty="0"/>
              <a:t> Tahsil cirosu, hizmet amaçlı bir ciro türüdür. “Hizmet Cirosu” olarak da adlandırılır. </a:t>
            </a:r>
          </a:p>
          <a:p>
            <a:r>
              <a:rPr lang="tr-TR" sz="2000" dirty="0"/>
              <a:t>Ticari senet bedelinin bir başka kimse tarafından –örneğin bir banka tarafından- tahsil edilmesini sağlamak amacıyla yapılan ciroya “tahsil cirosu” denir.</a:t>
            </a:r>
          </a:p>
        </p:txBody>
      </p:sp>
    </p:spTree>
    <p:extLst>
      <p:ext uri="{BB962C8B-B14F-4D97-AF65-F5344CB8AC3E}">
        <p14:creationId xmlns:p14="http://schemas.microsoft.com/office/powerpoint/2010/main" val="325713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Vadenin Geçmesinden Sonra Yapılan Ciro</a:t>
            </a:r>
          </a:p>
          <a:p>
            <a:r>
              <a:rPr lang="tr-TR" sz="2000" dirty="0"/>
              <a:t>Ticari senetlerin vadelerinin geçmesinden sonra da ciro edilmeleri mümkündür. </a:t>
            </a:r>
          </a:p>
          <a:p>
            <a:r>
              <a:rPr lang="tr-TR" sz="2000" dirty="0"/>
              <a:t>Vadeden sonra yapılan cirolar, vadeden önce yapılan ciroların hükümlerini doğurmaktadır; ancak, ödenmeme protestosundan ya da bu protestonun düzenlenmesi için öngörülmüş sürenin geçmesinden sonra yapılan cirolar, sadece alacağın temliki hükmünde olmaktadır. </a:t>
            </a:r>
          </a:p>
          <a:p>
            <a:r>
              <a:rPr lang="tr-TR" sz="2000" b="1" dirty="0"/>
              <a:t>Uygulamada cirolar </a:t>
            </a:r>
            <a:r>
              <a:rPr lang="tr-TR" sz="2000" dirty="0"/>
              <a:t>senedin arka tarafına yazılmaktadır; kabul, kefalet ve aval ise; poliçenin ön yüzünde yer alır.</a:t>
            </a:r>
          </a:p>
          <a:p>
            <a:endParaRPr lang="tr-TR" sz="2000" dirty="0"/>
          </a:p>
        </p:txBody>
      </p:sp>
    </p:spTree>
    <p:extLst>
      <p:ext uri="{BB962C8B-B14F-4D97-AF65-F5344CB8AC3E}">
        <p14:creationId xmlns:p14="http://schemas.microsoft.com/office/powerpoint/2010/main" val="3857447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a:bodyPr>
          <a:lstStyle/>
          <a:p>
            <a:pPr marL="0" indent="0">
              <a:buNone/>
            </a:pPr>
            <a:r>
              <a:rPr lang="tr-TR" sz="2400" b="1" dirty="0"/>
              <a:t>Poliçeler ve Ekonomik İşlevleri</a:t>
            </a:r>
          </a:p>
          <a:p>
            <a:r>
              <a:rPr lang="tr-TR" sz="2000" dirty="0"/>
              <a:t>Poliçe, </a:t>
            </a:r>
            <a:r>
              <a:rPr lang="tr-TR" sz="2000" b="1" dirty="0"/>
              <a:t>üç taraflı </a:t>
            </a:r>
            <a:r>
              <a:rPr lang="tr-TR" sz="2000" dirty="0"/>
              <a:t>bir borç-alacak ilişkisini düzenleyen ve özel biçim koşulları olan kıymetli evrak niteliğindeki bir ödeme aracıdır.</a:t>
            </a:r>
            <a:endParaRPr lang="tr-TR" sz="2000" b="1" dirty="0"/>
          </a:p>
          <a:p>
            <a:r>
              <a:rPr lang="tr-TR" sz="2000" dirty="0"/>
              <a:t>Alacaklının </a:t>
            </a:r>
            <a:r>
              <a:rPr lang="tr-TR" sz="2000" b="1" dirty="0"/>
              <a:t>keşideci </a:t>
            </a:r>
            <a:r>
              <a:rPr lang="tr-TR" sz="2000" dirty="0"/>
              <a:t>olarak ve borçluyu </a:t>
            </a:r>
            <a:r>
              <a:rPr lang="tr-TR" sz="2000" b="1" dirty="0"/>
              <a:t>muhatap</a:t>
            </a:r>
            <a:r>
              <a:rPr lang="tr-TR" sz="2000" dirty="0"/>
              <a:t> alarak düzenlediği; belli bir alacak tutarının; kendisinden alacaklı olan üçüncü bir kişiye (</a:t>
            </a:r>
            <a:r>
              <a:rPr lang="tr-TR" sz="2000" b="1" dirty="0"/>
              <a:t>lehtar</a:t>
            </a:r>
            <a:r>
              <a:rPr lang="tr-TR" sz="2000" dirty="0"/>
              <a:t>) ödenmesi, talimatını içeren ve böylece bir alacağın doğrudan bir borca havale edilerek tahsiline yarayan bir finansal araçtır.</a:t>
            </a:r>
          </a:p>
          <a:p>
            <a:r>
              <a:rPr lang="tr-TR" sz="2000" dirty="0"/>
              <a:t>Poliçelerin iç ticarette kullanımına artık pek rastlanmamaktadır. Dış ticarette yaygın bir kullanım alanı vardır. </a:t>
            </a:r>
          </a:p>
          <a:p>
            <a:r>
              <a:rPr lang="tr-TR" sz="2000" dirty="0"/>
              <a:t>Dış ticarette malın teslimi aşamasında, borçlunun ödeme yükümlülüğünü bir senede bağlamakta ve aynı zamanda mal bedelinden kaynaklanan bu alacağın, bir borcun ödenmesi için havale edilmesine yaramaktadır.</a:t>
            </a:r>
          </a:p>
        </p:txBody>
      </p:sp>
    </p:spTree>
    <p:extLst>
      <p:ext uri="{BB962C8B-B14F-4D97-AF65-F5344CB8AC3E}">
        <p14:creationId xmlns:p14="http://schemas.microsoft.com/office/powerpoint/2010/main" val="715894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Poliçede Taraflar ve ’Kabul’</a:t>
            </a:r>
          </a:p>
          <a:p>
            <a:r>
              <a:rPr lang="tr-TR" sz="2000" dirty="0"/>
              <a:t>Poliçeyi düzenleyen taraf alacaklının kendisidir. </a:t>
            </a:r>
          </a:p>
          <a:p>
            <a:r>
              <a:rPr lang="tr-TR" sz="2000" dirty="0"/>
              <a:t>Bir dışsatım işleminde mal bedelinin tahsili için poliçe düzenlendiğinde, malların gümrükten çekilmesine yarayan belgeler alıcıya verilirken poliçe kabule sunulur. Böylece aynı şehirde ya da aynı ülkede olmayan tüccarlar arasında sağlıklı ticaret yapılabilir.</a:t>
            </a:r>
          </a:p>
          <a:p>
            <a:r>
              <a:rPr lang="tr-TR" sz="2000" dirty="0"/>
              <a:t>Özellikle uluslararası ticaretin ödeme ve tahsilat zorlukları düşünülürse; poliçenin ne kadar yararlı bir ödeme aracı olduğu fark edilecektir.</a:t>
            </a:r>
          </a:p>
          <a:p>
            <a:r>
              <a:rPr lang="tr-TR" sz="2000" dirty="0"/>
              <a:t>Poliçe bir alacağın, bir alacaklıya havale edilmesine aracı olur. Bu </a:t>
            </a:r>
            <a:r>
              <a:rPr lang="tr-TR" sz="2000" b="1" dirty="0"/>
              <a:t>havale işlevi</a:t>
            </a:r>
            <a:r>
              <a:rPr lang="tr-TR" sz="2000" dirty="0"/>
              <a:t> açısından, bir ödeme emri niteliği taşıyan </a:t>
            </a:r>
            <a:r>
              <a:rPr lang="tr-TR" sz="2000" b="1" dirty="0"/>
              <a:t>çekle benzerlik </a:t>
            </a:r>
            <a:r>
              <a:rPr lang="tr-TR" sz="2000" dirty="0"/>
              <a:t>gösterir. Ancak çekte muhatabın bir banka olması zorunludur.</a:t>
            </a:r>
          </a:p>
          <a:p>
            <a:endParaRPr lang="tr-TR" sz="2000" dirty="0"/>
          </a:p>
        </p:txBody>
      </p:sp>
    </p:spTree>
    <p:extLst>
      <p:ext uri="{BB962C8B-B14F-4D97-AF65-F5344CB8AC3E}">
        <p14:creationId xmlns:p14="http://schemas.microsoft.com/office/powerpoint/2010/main" val="4164393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Poliçede Taraflar ve ’Kabul’</a:t>
            </a:r>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endParaRPr lang="tr-TR" sz="2000" dirty="0"/>
          </a:p>
        </p:txBody>
      </p:sp>
      <p:pic>
        <p:nvPicPr>
          <p:cNvPr id="5" name="Resim 4">
            <a:extLst>
              <a:ext uri="{FF2B5EF4-FFF2-40B4-BE49-F238E27FC236}">
                <a16:creationId xmlns:a16="http://schemas.microsoft.com/office/drawing/2014/main" xmlns="" id="{858A5B4B-0961-B442-9DAC-B883E53B7FDC}"/>
              </a:ext>
            </a:extLst>
          </p:cNvPr>
          <p:cNvPicPr>
            <a:picLocks noChangeAspect="1"/>
          </p:cNvPicPr>
          <p:nvPr/>
        </p:nvPicPr>
        <p:blipFill>
          <a:blip r:embed="rId2"/>
          <a:stretch>
            <a:fillRect/>
          </a:stretch>
        </p:blipFill>
        <p:spPr>
          <a:xfrm>
            <a:off x="818712" y="2903763"/>
            <a:ext cx="4145174" cy="3649906"/>
          </a:xfrm>
          <a:prstGeom prst="rect">
            <a:avLst/>
          </a:prstGeom>
        </p:spPr>
      </p:pic>
    </p:spTree>
    <p:extLst>
      <p:ext uri="{BB962C8B-B14F-4D97-AF65-F5344CB8AC3E}">
        <p14:creationId xmlns:p14="http://schemas.microsoft.com/office/powerpoint/2010/main" val="60057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lnSpcReduction="10000"/>
          </a:bodyPr>
          <a:lstStyle/>
          <a:p>
            <a:pPr marL="0" indent="0">
              <a:buNone/>
            </a:pPr>
            <a:r>
              <a:rPr lang="tr-TR" sz="2400" b="1" dirty="0"/>
              <a:t>Poliçede Taraflar ve ’Kabul’</a:t>
            </a:r>
          </a:p>
          <a:p>
            <a:r>
              <a:rPr lang="tr-TR" sz="2000" dirty="0"/>
              <a:t>Keşideci alacaklı olduğu kişiye hitaben düzenlediği poliçeyi genellikle borçlu olduğu ve poliçede lehtar tayin ettiği kişiye teslim eder. Bir dış satım işlemi söz konusu ise poliçeyi kabule sunacak olan, genellikle bu dış ticaret işlemine aracılık eden ve kredilendiren bir bankadır.</a:t>
            </a:r>
          </a:p>
          <a:p>
            <a:r>
              <a:rPr lang="tr-TR" sz="2000" dirty="0"/>
              <a:t>Muhatap poliçeyi kabul edince </a:t>
            </a:r>
            <a:r>
              <a:rPr lang="tr-TR" sz="2000" b="1" dirty="0"/>
              <a:t>“Kabul edilmiştir.” </a:t>
            </a:r>
            <a:r>
              <a:rPr lang="tr-TR" sz="2000" dirty="0"/>
              <a:t>notunu yazarak imzalar. Borçlunun poliçeyi kabul etmesiyle keşideci aradan çekilmiş olur.</a:t>
            </a:r>
          </a:p>
          <a:p>
            <a:r>
              <a:rPr lang="tr-TR" sz="2000" dirty="0"/>
              <a:t>Poliçenin vadesi geldiğinde lehtar poliçeyi muhataba ibraz ederek tutarını tahsil eder. Tahsil aşamasında lehtar poliçeye </a:t>
            </a:r>
            <a:r>
              <a:rPr lang="tr-TR" sz="2000" b="1" dirty="0"/>
              <a:t>“Tahsil edilmiştir.” </a:t>
            </a:r>
            <a:r>
              <a:rPr lang="tr-TR" sz="2000" dirty="0"/>
              <a:t>notunu yazarak imzalar ve poliçeyi muhataba verir.</a:t>
            </a:r>
          </a:p>
          <a:p>
            <a:r>
              <a:rPr lang="tr-TR" sz="2000" dirty="0"/>
              <a:t>Muhatap, poliçeyi kabul etmekle bedeli vadesinde ödemeyi taahhüt etmiş olur ve böylece kıymetli evrak niteliğindeki bir ticari senet, unsurları tamamlanarak ortaya çıkar.</a:t>
            </a:r>
          </a:p>
        </p:txBody>
      </p:sp>
    </p:spTree>
    <p:extLst>
      <p:ext uri="{BB962C8B-B14F-4D97-AF65-F5344CB8AC3E}">
        <p14:creationId xmlns:p14="http://schemas.microsoft.com/office/powerpoint/2010/main" val="4054046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Poliçede Örneği</a:t>
            </a:r>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pPr marL="0" indent="0">
              <a:buNone/>
            </a:pPr>
            <a:endParaRPr lang="tr-TR" sz="2400" b="1" dirty="0"/>
          </a:p>
          <a:p>
            <a:endParaRPr lang="tr-TR" sz="2000" dirty="0"/>
          </a:p>
        </p:txBody>
      </p:sp>
      <p:pic>
        <p:nvPicPr>
          <p:cNvPr id="6" name="Resim 5">
            <a:extLst>
              <a:ext uri="{FF2B5EF4-FFF2-40B4-BE49-F238E27FC236}">
                <a16:creationId xmlns:a16="http://schemas.microsoft.com/office/drawing/2014/main" xmlns="" id="{15639048-D488-464C-A3FF-BC33E18BACB7}"/>
              </a:ext>
            </a:extLst>
          </p:cNvPr>
          <p:cNvPicPr>
            <a:picLocks noChangeAspect="1"/>
          </p:cNvPicPr>
          <p:nvPr/>
        </p:nvPicPr>
        <p:blipFill>
          <a:blip r:embed="rId2"/>
          <a:stretch>
            <a:fillRect/>
          </a:stretch>
        </p:blipFill>
        <p:spPr>
          <a:xfrm>
            <a:off x="818712" y="2756371"/>
            <a:ext cx="7498443" cy="4101629"/>
          </a:xfrm>
          <a:prstGeom prst="rect">
            <a:avLst/>
          </a:prstGeom>
        </p:spPr>
      </p:pic>
    </p:spTree>
    <p:extLst>
      <p:ext uri="{BB962C8B-B14F-4D97-AF65-F5344CB8AC3E}">
        <p14:creationId xmlns:p14="http://schemas.microsoft.com/office/powerpoint/2010/main" val="1922498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a:bodyPr>
          <a:lstStyle/>
          <a:p>
            <a:pPr marL="0" indent="0">
              <a:buNone/>
            </a:pPr>
            <a:r>
              <a:rPr lang="tr-TR" sz="2400" b="1" dirty="0"/>
              <a:t>Poliçede Bulunması Zorunlu Unsurlar</a:t>
            </a:r>
          </a:p>
          <a:p>
            <a:r>
              <a:rPr lang="tr-TR" sz="2000" dirty="0"/>
              <a:t>“Poliçe; (TTK)</a:t>
            </a:r>
          </a:p>
          <a:p>
            <a:pPr lvl="1"/>
            <a:r>
              <a:rPr lang="tr-TR" sz="1800" dirty="0"/>
              <a:t>a. Senet metninde “poliçe” kelimesini, senet </a:t>
            </a:r>
            <a:r>
              <a:rPr lang="tr-TR" sz="1800" dirty="0" err="1"/>
              <a:t>Türkçe’den</a:t>
            </a:r>
            <a:r>
              <a:rPr lang="tr-TR" sz="1800" dirty="0"/>
              <a:t> başka bir dille yazılmışsa, o dilde poliçe karşılığı olarak kullanılan kelimeyi,(Örneğin, İngilizce de “Bill of Exchange”),</a:t>
            </a:r>
          </a:p>
          <a:p>
            <a:pPr lvl="1"/>
            <a:r>
              <a:rPr lang="tr-TR" sz="1800" dirty="0"/>
              <a:t>b. Belirli bir bedelin ödenmesi hususunda kayıtsız ve şartsız havaleyi,</a:t>
            </a:r>
          </a:p>
          <a:p>
            <a:pPr lvl="1"/>
            <a:r>
              <a:rPr lang="tr-TR" sz="1800" dirty="0"/>
              <a:t>c. Ödeyecek olan kişinin, “muhatabın” adını,</a:t>
            </a:r>
          </a:p>
          <a:p>
            <a:pPr lvl="1"/>
            <a:r>
              <a:rPr lang="tr-TR" sz="1800" dirty="0"/>
              <a:t>d. Vadeyi,</a:t>
            </a:r>
          </a:p>
          <a:p>
            <a:pPr lvl="1"/>
            <a:r>
              <a:rPr lang="tr-TR" sz="1800" dirty="0"/>
              <a:t>e. Ödeme yerini,</a:t>
            </a:r>
          </a:p>
          <a:p>
            <a:pPr lvl="1"/>
            <a:r>
              <a:rPr lang="tr-TR" sz="1800" dirty="0"/>
              <a:t>f. Kime veya kimin emrine ödenecek ise onun adını,</a:t>
            </a:r>
          </a:p>
          <a:p>
            <a:pPr lvl="1"/>
            <a:r>
              <a:rPr lang="tr-TR" sz="1800" dirty="0"/>
              <a:t>g. Düzenlenme tarihini ve yerini,</a:t>
            </a:r>
          </a:p>
          <a:p>
            <a:pPr lvl="1"/>
            <a:r>
              <a:rPr lang="tr-TR" sz="1800" dirty="0"/>
              <a:t>h. Düzenleyenin imzasını, içerir.”</a:t>
            </a:r>
          </a:p>
        </p:txBody>
      </p:sp>
    </p:spTree>
    <p:extLst>
      <p:ext uri="{BB962C8B-B14F-4D97-AF65-F5344CB8AC3E}">
        <p14:creationId xmlns:p14="http://schemas.microsoft.com/office/powerpoint/2010/main" val="2240813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lnSpcReduction="10000"/>
          </a:bodyPr>
          <a:lstStyle/>
          <a:p>
            <a:pPr marL="0" indent="0">
              <a:buNone/>
            </a:pPr>
            <a:r>
              <a:rPr lang="tr-TR" sz="2400" b="1" dirty="0"/>
              <a:t>Poliçede Düzenlenme Koşulları</a:t>
            </a:r>
          </a:p>
          <a:p>
            <a:r>
              <a:rPr lang="tr-TR" sz="2000" dirty="0"/>
              <a:t>Poliçe bizzat düzenleyenin emrine yazılı olabilir.</a:t>
            </a:r>
          </a:p>
          <a:p>
            <a:r>
              <a:rPr lang="tr-TR" sz="2000" dirty="0"/>
              <a:t>Poliçe bedeli hem yazı hem de rakamla gösterilip de iki bedel arasında fark bulunursa, yazı ile gösterilen bedel geçerlidir.</a:t>
            </a:r>
          </a:p>
          <a:p>
            <a:r>
              <a:rPr lang="tr-TR" sz="2000" dirty="0"/>
              <a:t>Poliçeye faiz dışında bir şart konulamaz. Koşula bağlanmış poliçeler geçersizdir.</a:t>
            </a:r>
          </a:p>
          <a:p>
            <a:r>
              <a:rPr lang="tr-TR" sz="2000" dirty="0"/>
              <a:t>Bir poliçe, poliçe ile borçlanmaya ehil olmayan kişilerin imzasını, sahte imzaları, hayali kişilerin imzalarını veya imzalayan ya da adlarına imzalanmış olan kişileri bağlamayan imzaları içerirse, diğer imzaların geçerliliği bundan etkilenmez.</a:t>
            </a:r>
          </a:p>
          <a:p>
            <a:r>
              <a:rPr lang="tr-TR" sz="2000" dirty="0"/>
              <a:t>Düzenleme yeri gösterilmeyen poliçe, düzenleyenin adı yanında gösterilen yerde düzenlenmiş sayılır.</a:t>
            </a:r>
          </a:p>
          <a:p>
            <a:r>
              <a:rPr lang="tr-TR" sz="2000" dirty="0"/>
              <a:t>Belirtilmedikçe muhatabın adı yanında gösterilen yer, ödeme yeri sayılır.</a:t>
            </a:r>
          </a:p>
          <a:p>
            <a:r>
              <a:rPr lang="tr-TR" sz="2000" dirty="0"/>
              <a:t>Düzenleyen, poliçenin kabul edilmemesinden ve ödenmemesinden sorumludur.</a:t>
            </a:r>
          </a:p>
        </p:txBody>
      </p:sp>
    </p:spTree>
    <p:extLst>
      <p:ext uri="{BB962C8B-B14F-4D97-AF65-F5344CB8AC3E}">
        <p14:creationId xmlns:p14="http://schemas.microsoft.com/office/powerpoint/2010/main" val="3897715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fontScale="92500" lnSpcReduction="10000"/>
          </a:bodyPr>
          <a:lstStyle/>
          <a:p>
            <a:pPr marL="0" indent="0">
              <a:buNone/>
            </a:pPr>
            <a:r>
              <a:rPr lang="tr-TR" sz="2600" b="1" dirty="0"/>
              <a:t>Poliçelerde Vade</a:t>
            </a:r>
          </a:p>
          <a:p>
            <a:r>
              <a:rPr lang="tr-TR" sz="2200" b="1" dirty="0"/>
              <a:t>Görüldüğünde ödenecek poliçeler: </a:t>
            </a:r>
            <a:r>
              <a:rPr lang="tr-TR" sz="2200" dirty="0"/>
              <a:t>Poliçeye vade konmamışsa görüldüğünde ödenecek vadede olduğu kabul edilir. “Görüldüğünde” vadeli olan poliçenin, kabul için muhataba ibrazı aşamasında ödenmesi gerekir. İbraz süresi ise poliçenin düzenlenme tarihinden itibaren 1 yıldır.</a:t>
            </a:r>
          </a:p>
          <a:p>
            <a:r>
              <a:rPr lang="tr-TR" sz="2200" b="1" dirty="0"/>
              <a:t>Görüldüğünden belli bir süre sonra ödenecek poliçeler:</a:t>
            </a:r>
            <a:r>
              <a:rPr lang="tr-TR" sz="2200" dirty="0"/>
              <a:t> Poliçeye “görüldüğünden 91 gün sonra” gibi bir vade konulabilir. Bu takdirde, poliçenin vadesi belirgin değildir ama kabul tarihi önemlidir.</a:t>
            </a:r>
          </a:p>
          <a:p>
            <a:r>
              <a:rPr lang="tr-TR" sz="2200" b="1" dirty="0"/>
              <a:t>Keşide tarihinden belirli bir süre sonra ödenecek poliçeler: </a:t>
            </a:r>
            <a:r>
              <a:rPr lang="tr-TR" sz="2200" dirty="0"/>
              <a:t>“Düzenlenme tarihinden 91 gün sonra” gibi bir vade belirtilebilir. Sürenin hesaplanmasında, poliçenin düzenlendiği gün hesaba katılmaz, ertesi gün 1. gün olarak hesaplanır.</a:t>
            </a:r>
          </a:p>
          <a:p>
            <a:r>
              <a:rPr lang="tr-TR" sz="2200" b="1" dirty="0"/>
              <a:t>Belirli Bir Günde ödenecek poliçeler: </a:t>
            </a:r>
            <a:r>
              <a:rPr lang="tr-TR" sz="2200" dirty="0"/>
              <a:t>Örneğin ’17 Ocak 2013’ gibi belirli bir takvim tarihi gösterilebilir.	</a:t>
            </a:r>
            <a:endParaRPr lang="tr-TR" sz="2200" b="1" dirty="0"/>
          </a:p>
        </p:txBody>
      </p:sp>
    </p:spTree>
    <p:extLst>
      <p:ext uri="{BB962C8B-B14F-4D97-AF65-F5344CB8AC3E}">
        <p14:creationId xmlns:p14="http://schemas.microsoft.com/office/powerpoint/2010/main" val="250203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Giriş</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a:bodyPr>
          <a:lstStyle/>
          <a:p>
            <a:r>
              <a:rPr lang="tr-TR" sz="2000" dirty="0"/>
              <a:t>Bankacılık hizmetlerine ilişkin işlemlerin önemli bir bölümü, büyük ölçüde </a:t>
            </a:r>
            <a:r>
              <a:rPr lang="tr-TR" sz="2000" b="1" dirty="0"/>
              <a:t>çek</a:t>
            </a:r>
            <a:r>
              <a:rPr lang="tr-TR" sz="2000" dirty="0"/>
              <a:t>lere, </a:t>
            </a:r>
            <a:r>
              <a:rPr lang="tr-TR" sz="2000" b="1" dirty="0"/>
              <a:t>bono</a:t>
            </a:r>
            <a:r>
              <a:rPr lang="tr-TR" sz="2000" dirty="0"/>
              <a:t>lara, </a:t>
            </a:r>
            <a:r>
              <a:rPr lang="tr-TR" sz="2000" b="1" dirty="0"/>
              <a:t>poliçe</a:t>
            </a:r>
            <a:r>
              <a:rPr lang="tr-TR" sz="2000" dirty="0"/>
              <a:t>lere; yani ticari senetlere (kambiyo senetlerine) dayanılarak yapılmaktadır. </a:t>
            </a:r>
          </a:p>
          <a:p>
            <a:r>
              <a:rPr lang="tr-TR" sz="2000" dirty="0"/>
              <a:t>Poliçeler, bonolar ve çekler Türk Ticaret Kanunu’nda; kıymetli evrak niteliği taşıyan </a:t>
            </a:r>
            <a:r>
              <a:rPr lang="tr-TR" sz="2000" b="1" dirty="0"/>
              <a:t>“kambiyo senetleri” </a:t>
            </a:r>
            <a:r>
              <a:rPr lang="tr-TR" sz="2000" dirty="0"/>
              <a:t>olarak tanımlanmakta; günlük hayatta ise </a:t>
            </a:r>
            <a:r>
              <a:rPr lang="tr-TR" sz="2000" b="1" dirty="0"/>
              <a:t>“ticari senetler” </a:t>
            </a:r>
            <a:r>
              <a:rPr lang="tr-TR" sz="2000" dirty="0"/>
              <a:t>olarak bilinmektedir.</a:t>
            </a:r>
          </a:p>
          <a:p>
            <a:r>
              <a:rPr lang="tr-TR" sz="2000" dirty="0"/>
              <a:t>Ticari hayatta, özellikle </a:t>
            </a:r>
            <a:r>
              <a:rPr lang="tr-TR" sz="2000" b="1" dirty="0"/>
              <a:t>vadeli alış-verişler </a:t>
            </a:r>
            <a:r>
              <a:rPr lang="tr-TR" sz="2000" dirty="0"/>
              <a:t>sonucunda ortaya çıkan ödeme zorunluluklarının belli bir süreye bağlanarak ertelenmesi; ertelenmiş alacakların vadelerine kadar değerlendirilebilmesi ve vadeleri geldiğinde tahsilatının güvenli olarak gerçekleştirilebilmesi amacıyla yaygın olarak ticari senetler kullanılmaktadır.</a:t>
            </a:r>
          </a:p>
        </p:txBody>
      </p:sp>
    </p:spTree>
    <p:extLst>
      <p:ext uri="{BB962C8B-B14F-4D97-AF65-F5344CB8AC3E}">
        <p14:creationId xmlns:p14="http://schemas.microsoft.com/office/powerpoint/2010/main" val="3339880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Poliçelere Dayalı Bankacılık İşlemleri</a:t>
            </a:r>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p:txBody>
      </p:sp>
      <p:pic>
        <p:nvPicPr>
          <p:cNvPr id="5" name="Resim 4">
            <a:extLst>
              <a:ext uri="{FF2B5EF4-FFF2-40B4-BE49-F238E27FC236}">
                <a16:creationId xmlns:a16="http://schemas.microsoft.com/office/drawing/2014/main" xmlns="" id="{52F122E6-9849-D443-8424-491D5EFD107E}"/>
              </a:ext>
            </a:extLst>
          </p:cNvPr>
          <p:cNvPicPr>
            <a:picLocks noChangeAspect="1"/>
          </p:cNvPicPr>
          <p:nvPr/>
        </p:nvPicPr>
        <p:blipFill>
          <a:blip r:embed="rId2"/>
          <a:stretch>
            <a:fillRect/>
          </a:stretch>
        </p:blipFill>
        <p:spPr>
          <a:xfrm>
            <a:off x="818712" y="2783298"/>
            <a:ext cx="4656802" cy="4074702"/>
          </a:xfrm>
          <a:prstGeom prst="rect">
            <a:avLst/>
          </a:prstGeom>
        </p:spPr>
      </p:pic>
    </p:spTree>
    <p:extLst>
      <p:ext uri="{BB962C8B-B14F-4D97-AF65-F5344CB8AC3E}">
        <p14:creationId xmlns:p14="http://schemas.microsoft.com/office/powerpoint/2010/main" val="966470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Poliçelerle İlgili Tahsilat İşlemleri</a:t>
            </a:r>
          </a:p>
          <a:p>
            <a:r>
              <a:rPr lang="tr-TR" sz="2000" dirty="0"/>
              <a:t>Bankalar, </a:t>
            </a:r>
            <a:r>
              <a:rPr lang="tr-TR" sz="2000" b="1" dirty="0"/>
              <a:t>müşterilerinin lehtarı ya da hamili </a:t>
            </a:r>
            <a:r>
              <a:rPr lang="tr-TR" sz="2000" dirty="0"/>
              <a:t>oldukları poliçelerin tahsilini gerçekleştirebilirler.</a:t>
            </a:r>
          </a:p>
          <a:p>
            <a:r>
              <a:rPr lang="tr-TR" sz="2000" dirty="0"/>
              <a:t>Özellikle dış ticaret işlemlerinde banka gerektiğinde uluslararası muhabirleri ile işbirliği yaparak poliçeyi tahsil edecek ve karşılığında bir komisyon kazanır, müşteri ise poliçelerinin vadesini, ödeme yerini takip etmek gibi birçok zahmetten kurtularak alacağını bankadaki hesabında görür.</a:t>
            </a:r>
          </a:p>
          <a:p>
            <a:r>
              <a:rPr lang="tr-TR" sz="2000" dirty="0"/>
              <a:t>Bankalar poliçeleri hangi amaçla olursa olsun işleme alırken en azından şekil şartları, poliçede bulunması gereken unsurların varlığı, ciroların izlediği silsile, damga vergisi mükellefiyeti gibi bazı önemli açılardan incelemek zorundadırlar.</a:t>
            </a:r>
          </a:p>
          <a:p>
            <a:endParaRPr lang="tr-TR" sz="2000" dirty="0"/>
          </a:p>
        </p:txBody>
      </p:sp>
    </p:spTree>
    <p:extLst>
      <p:ext uri="{BB962C8B-B14F-4D97-AF65-F5344CB8AC3E}">
        <p14:creationId xmlns:p14="http://schemas.microsoft.com/office/powerpoint/2010/main" val="2824790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Poliçelerle İlgili Kredi İşlemleri</a:t>
            </a:r>
          </a:p>
          <a:p>
            <a:r>
              <a:rPr lang="tr-TR" sz="2000" dirty="0"/>
              <a:t>Bankalar, alacaklarını poliçelere bağlamış müşterilerinin bu ticari senetlerini teminat cirosu ile </a:t>
            </a:r>
            <a:r>
              <a:rPr lang="tr-TR" sz="2000" b="1" dirty="0"/>
              <a:t>rehin alarak </a:t>
            </a:r>
            <a:r>
              <a:rPr lang="tr-TR" sz="2000" dirty="0"/>
              <a:t>karşılığında belli bir marj ile kredi verir.</a:t>
            </a:r>
          </a:p>
          <a:p>
            <a:r>
              <a:rPr lang="tr-TR" sz="2000" dirty="0"/>
              <a:t>Marj uygulaması kredi riskini en aza indirgemek için kullanılan bir yöntemdir.</a:t>
            </a:r>
          </a:p>
          <a:p>
            <a:r>
              <a:rPr lang="tr-TR" sz="2000" dirty="0"/>
              <a:t>Kredinin güvencesini oluşturan poliçelerin bazılarının ödenmemesi, bazılarının kur dalgalanmaları nedeniyle değer kaybına uğraması gibi nedenlerle verilen kredi tutarının açıkta kalmaması için teminata alınan poliçelerin ancak </a:t>
            </a:r>
            <a:r>
              <a:rPr lang="tr-TR" sz="2000" b="1" dirty="0"/>
              <a:t>belli bir yüzdesi </a:t>
            </a:r>
            <a:r>
              <a:rPr lang="tr-TR" sz="2000" dirty="0"/>
              <a:t>kadar avans verilir. </a:t>
            </a:r>
          </a:p>
          <a:p>
            <a:r>
              <a:rPr lang="tr-TR" sz="2000" dirty="0"/>
              <a:t>Poliçeler tahsil edildikçe kredi borcundan düşülür, artan bir tutar olursa -ki, marj uygulandığı için olur- müşterinin mevduat hesabına aktarılır.</a:t>
            </a:r>
          </a:p>
        </p:txBody>
      </p:sp>
    </p:spTree>
    <p:extLst>
      <p:ext uri="{BB962C8B-B14F-4D97-AF65-F5344CB8AC3E}">
        <p14:creationId xmlns:p14="http://schemas.microsoft.com/office/powerpoint/2010/main" val="3801327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400" dirty="0">
                <a:cs typeface="Arial" panose="020B0604020202020204" pitchFamily="34" charset="0"/>
              </a:rPr>
              <a:t>Poliçeler ve Poliçelerle İlgili Bankacılık Hizmetleri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Poliçelerle İlgili </a:t>
            </a:r>
            <a:r>
              <a:rPr lang="tr-TR" sz="2400" b="1" dirty="0" err="1"/>
              <a:t>İskonto</a:t>
            </a:r>
            <a:r>
              <a:rPr lang="tr-TR" sz="2400" b="1" dirty="0"/>
              <a:t> ve İştira İşlemleri</a:t>
            </a:r>
          </a:p>
          <a:p>
            <a:r>
              <a:rPr lang="tr-TR" sz="2000" dirty="0"/>
              <a:t>Poliçe banka tarafından temlik cirosuyla alınır, bedeli güncel bir faiz oranı ile </a:t>
            </a:r>
            <a:r>
              <a:rPr lang="tr-TR" sz="2000" dirty="0" err="1"/>
              <a:t>iskonto</a:t>
            </a:r>
            <a:r>
              <a:rPr lang="tr-TR" sz="2000" dirty="0"/>
              <a:t> edilerek müşteriye ödenir.</a:t>
            </a:r>
          </a:p>
          <a:p>
            <a:r>
              <a:rPr lang="tr-TR" sz="2000" dirty="0"/>
              <a:t>Borçlu genellikle başka bir şehirde hatta başka bir ülkede olduğu için işlem </a:t>
            </a:r>
            <a:r>
              <a:rPr lang="tr-TR" sz="2000" b="1" dirty="0"/>
              <a:t>“iştira” </a:t>
            </a:r>
            <a:r>
              <a:rPr lang="tr-TR" sz="2000" dirty="0"/>
              <a:t>olarak adlandırılır. </a:t>
            </a:r>
          </a:p>
          <a:p>
            <a:r>
              <a:rPr lang="tr-TR" sz="2000" dirty="0"/>
              <a:t>Bankaca yapılan bu ödemeyle, müşteri alacağını –iskontolu bile olsa- erken tahsil etmiş olur, banka ise vadeye kadar bekleyerek poliçenin nominal değerini tahsil ederek kazanç sağlar.</a:t>
            </a:r>
          </a:p>
          <a:p>
            <a:r>
              <a:rPr lang="tr-TR" sz="2000" dirty="0"/>
              <a:t>Bu işlem özü itibarıyla bir </a:t>
            </a:r>
            <a:r>
              <a:rPr lang="tr-TR" sz="2000" b="1" dirty="0"/>
              <a:t>forfaiting </a:t>
            </a:r>
            <a:r>
              <a:rPr lang="tr-TR" sz="2000" dirty="0"/>
              <a:t>ya da iç ticarette </a:t>
            </a:r>
            <a:r>
              <a:rPr lang="tr-TR" sz="2000" b="1" dirty="0" err="1"/>
              <a:t>faktoring</a:t>
            </a:r>
            <a:r>
              <a:rPr lang="tr-TR" sz="2000" dirty="0"/>
              <a:t> işlemidir.</a:t>
            </a:r>
          </a:p>
          <a:p>
            <a:r>
              <a:rPr lang="tr-TR" sz="2000" dirty="0"/>
              <a:t>Bankalar, iştira ederek aldıkları poliçeleri, uluslararası para piyasalarında daha uygun faiz oranlarıyla alıp satarak, vadesini bekleyip elde edeceklerinden daha yüksek oranlarda kârlar gerçekleştirebilirler.</a:t>
            </a:r>
          </a:p>
        </p:txBody>
      </p:sp>
    </p:spTree>
    <p:extLst>
      <p:ext uri="{BB962C8B-B14F-4D97-AF65-F5344CB8AC3E}">
        <p14:creationId xmlns:p14="http://schemas.microsoft.com/office/powerpoint/2010/main" val="4236962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a:bodyPr>
          <a:lstStyle/>
          <a:p>
            <a:r>
              <a:rPr lang="tr-TR" sz="2000" b="1" dirty="0"/>
              <a:t>Ticari senetler (Kambiyo senetleri); </a:t>
            </a:r>
            <a:r>
              <a:rPr lang="tr-TR" sz="2000" dirty="0"/>
              <a:t>bir borç alacak ilişkisinin ürünü olarak düzenlenip, belli tutardaki bir alacak hakkını temsil eden ve bir borç yükümlülüğünün taahhüdünü içeren kıymetli evrak niteliğindeki senetlerdir.</a:t>
            </a:r>
          </a:p>
          <a:p>
            <a:r>
              <a:rPr lang="tr-TR" sz="2000" dirty="0"/>
              <a:t>Ticari senetlerin genel niteliği bir </a:t>
            </a:r>
            <a:r>
              <a:rPr lang="tr-TR" sz="2000" b="1" dirty="0"/>
              <a:t>ödeme aracı </a:t>
            </a:r>
            <a:r>
              <a:rPr lang="tr-TR" sz="2000" dirty="0"/>
              <a:t>olmaları; temel özellikleri ise </a:t>
            </a:r>
            <a:r>
              <a:rPr lang="tr-TR" sz="2000" b="1" dirty="0"/>
              <a:t>kıymetli evrak </a:t>
            </a:r>
            <a:r>
              <a:rPr lang="tr-TR" sz="2000" dirty="0"/>
              <a:t>olmalarıdır.</a:t>
            </a:r>
          </a:p>
          <a:p>
            <a:r>
              <a:rPr lang="tr-TR" sz="2000" dirty="0"/>
              <a:t>Bir parasal alacak hakkını temsil etmeleri nedeniyle, senet çeşitleri arasında </a:t>
            </a:r>
            <a:r>
              <a:rPr lang="tr-TR" sz="2000" b="1" dirty="0"/>
              <a:t>“Alacak Senetleri” </a:t>
            </a:r>
            <a:r>
              <a:rPr lang="tr-TR" sz="2000" dirty="0"/>
              <a:t>grubunda yer almaktadırlar. </a:t>
            </a:r>
          </a:p>
          <a:p>
            <a:r>
              <a:rPr lang="tr-TR" sz="2000" dirty="0"/>
              <a:t>Ciro edilerek kolayca devredilebilmeleri nedeniyle ticari ödemelerde para gibi kullanılmanın yanı sıra </a:t>
            </a:r>
            <a:r>
              <a:rPr lang="tr-TR" sz="2000" b="1" dirty="0"/>
              <a:t>finansal yatırım </a:t>
            </a:r>
            <a:r>
              <a:rPr lang="tr-TR" sz="2000" dirty="0"/>
              <a:t>amaçlı işlemlere de konu olabilmektedirler.</a:t>
            </a:r>
          </a:p>
          <a:p>
            <a:endParaRPr lang="tr-TR" sz="2000" dirty="0"/>
          </a:p>
        </p:txBody>
      </p:sp>
    </p:spTree>
    <p:extLst>
      <p:ext uri="{BB962C8B-B14F-4D97-AF65-F5344CB8AC3E}">
        <p14:creationId xmlns:p14="http://schemas.microsoft.com/office/powerpoint/2010/main" val="422290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lnSpcReduction="10000"/>
          </a:bodyPr>
          <a:lstStyle/>
          <a:p>
            <a:pPr marL="0" indent="0">
              <a:buNone/>
            </a:pPr>
            <a:r>
              <a:rPr lang="tr-TR" sz="2400" b="1" dirty="0"/>
              <a:t>Ticari Senetlerin Yapısı</a:t>
            </a:r>
          </a:p>
          <a:p>
            <a:r>
              <a:rPr lang="tr-TR" sz="2000" dirty="0"/>
              <a:t>Ticari senetler, birer kıymetli evrak türü olarak belli biçimsel koşullara göre düzenlenmek ve belli unsurları içermek zorundadırlar. </a:t>
            </a:r>
          </a:p>
          <a:p>
            <a:r>
              <a:rPr lang="tr-TR" sz="2000" b="1" dirty="0"/>
              <a:t>Başlıca ticari senetler</a:t>
            </a:r>
            <a:r>
              <a:rPr lang="tr-TR" sz="2000" dirty="0"/>
              <a:t>; bir ödemeyi gerçekleştirmek isteyen kimseler tarafından düzenlenen </a:t>
            </a:r>
            <a:r>
              <a:rPr lang="tr-TR" sz="2000" b="1" dirty="0"/>
              <a:t>bonolar ve çekler </a:t>
            </a:r>
            <a:r>
              <a:rPr lang="tr-TR" sz="2000" dirty="0"/>
              <a:t>ile alacaklılar tarafından düzenlenip, borçlu muhatap tarafından imzalanıp kabul edilmekle ortaya çıkan </a:t>
            </a:r>
            <a:r>
              <a:rPr lang="tr-TR" sz="2000" b="1" dirty="0"/>
              <a:t>poliçeler</a:t>
            </a:r>
            <a:r>
              <a:rPr lang="tr-TR" sz="2000" dirty="0"/>
              <a:t>den oluşmaktadır.</a:t>
            </a:r>
          </a:p>
          <a:p>
            <a:r>
              <a:rPr lang="tr-TR" sz="2000" dirty="0"/>
              <a:t>Ticari senetlerin, bir ticari alışveriş ya da hizmet sonucu doğan ödeme zorunluluklarının yerine getirilmesi; ortaya çıkan alacak haklarının borçluya ve üçüncü kişilere karşı ileri sürülebilecek bir belgeye bağlanması ve başkalarına devredilebilmesinin kolayca sağlanası gibi </a:t>
            </a:r>
            <a:r>
              <a:rPr lang="tr-TR" sz="2000" b="1" dirty="0"/>
              <a:t>işlevleri </a:t>
            </a:r>
            <a:r>
              <a:rPr lang="tr-TR" sz="2000" dirty="0"/>
              <a:t>vardır. </a:t>
            </a:r>
          </a:p>
          <a:p>
            <a:r>
              <a:rPr lang="tr-TR" sz="2000" dirty="0"/>
              <a:t>Vadelerine kadar ciro yoluyla devredilerek </a:t>
            </a:r>
            <a:r>
              <a:rPr lang="tr-TR" sz="2000" b="1" dirty="0"/>
              <a:t>para yerine</a:t>
            </a:r>
            <a:r>
              <a:rPr lang="tr-TR" sz="2000" dirty="0"/>
              <a:t>, bir ödeme aracı olarak kullanılabilmektedirler.</a:t>
            </a:r>
          </a:p>
        </p:txBody>
      </p:sp>
    </p:spTree>
    <p:extLst>
      <p:ext uri="{BB962C8B-B14F-4D97-AF65-F5344CB8AC3E}">
        <p14:creationId xmlns:p14="http://schemas.microsoft.com/office/powerpoint/2010/main" val="2208711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Ticari Senetlerin Yitirilmesi, Ödemeden Men ve İptal Edilmesi</a:t>
            </a:r>
          </a:p>
          <a:p>
            <a:r>
              <a:rPr lang="tr-TR" sz="2000" dirty="0"/>
              <a:t>Bir ticari senedin, rızası olmaksızın hamilin elinden çıkması; yitirilmesi, çalınması, yıpranması, yanması vb. durumlarda öncelikle tedbir olarak, ödeme yeri mahkemesinden, senedin ödenmesinin yasaklanması (ödemeden men) istenir. </a:t>
            </a:r>
          </a:p>
          <a:p>
            <a:r>
              <a:rPr lang="tr-TR" sz="2000" dirty="0"/>
              <a:t>Böyle bir durumda senet borçlusu, henüz iptal davası sonuçlanmadan senedin vadesi gelirse, senet bedelini mahkemenin göstereceği bir tevdi yerine </a:t>
            </a:r>
            <a:r>
              <a:rPr lang="tr-TR" sz="2000" b="1" dirty="0"/>
              <a:t>-ki bu genellikle bir banka şubesidir- </a:t>
            </a:r>
            <a:r>
              <a:rPr lang="tr-TR" sz="2000" dirty="0"/>
              <a:t>yatırarak borcundan kurtulur. </a:t>
            </a:r>
          </a:p>
        </p:txBody>
      </p:sp>
    </p:spTree>
    <p:extLst>
      <p:ext uri="{BB962C8B-B14F-4D97-AF65-F5344CB8AC3E}">
        <p14:creationId xmlns:p14="http://schemas.microsoft.com/office/powerpoint/2010/main" val="252309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Ticari Senetlerde Devir: Ciro</a:t>
            </a:r>
          </a:p>
          <a:p>
            <a:r>
              <a:rPr lang="tr-TR" sz="2000" b="1" dirty="0"/>
              <a:t>Ticari senetlerin devri;</a:t>
            </a:r>
            <a:r>
              <a:rPr lang="tr-TR" sz="2000" dirty="0"/>
              <a:t> genellikle senedin arkasına amaca uygun bir ciro kaydının yazılması ve senedin devredilen kişiye teslim edilmesi ile gerçekleştirilmektedir.</a:t>
            </a:r>
          </a:p>
          <a:p>
            <a:r>
              <a:rPr lang="tr-TR" sz="2000" b="1" dirty="0"/>
              <a:t>Ciro kaydı,</a:t>
            </a:r>
            <a:r>
              <a:rPr lang="tr-TR" sz="2000" dirty="0"/>
              <a:t> ticari senetlerin arkasında yer kalmazsa yapıştırılarak eklenen ‘’</a:t>
            </a:r>
            <a:r>
              <a:rPr lang="tr-TR" sz="2000" dirty="0" err="1"/>
              <a:t>alonj</a:t>
            </a:r>
            <a:r>
              <a:rPr lang="tr-TR" sz="2000" dirty="0"/>
              <a:t>’’ denilen bir kâğıt üzerine de yazılabilmekte ve ciranta (ciro eden kişi) tarafından imzalanmaktadır.</a:t>
            </a:r>
          </a:p>
        </p:txBody>
      </p:sp>
    </p:spTree>
    <p:extLst>
      <p:ext uri="{BB962C8B-B14F-4D97-AF65-F5344CB8AC3E}">
        <p14:creationId xmlns:p14="http://schemas.microsoft.com/office/powerpoint/2010/main" val="94682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Ciro Çeşitleri</a:t>
            </a:r>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a:p>
            <a:pPr marL="0" indent="0">
              <a:buNone/>
            </a:pPr>
            <a:endParaRPr lang="tr-TR" b="1" dirty="0"/>
          </a:p>
        </p:txBody>
      </p:sp>
      <p:pic>
        <p:nvPicPr>
          <p:cNvPr id="5" name="Resim 4">
            <a:extLst>
              <a:ext uri="{FF2B5EF4-FFF2-40B4-BE49-F238E27FC236}">
                <a16:creationId xmlns:a16="http://schemas.microsoft.com/office/drawing/2014/main" xmlns="" id="{A1B30FCC-53E9-1247-9E90-29A1CB155FFA}"/>
              </a:ext>
            </a:extLst>
          </p:cNvPr>
          <p:cNvPicPr>
            <a:picLocks noChangeAspect="1"/>
          </p:cNvPicPr>
          <p:nvPr/>
        </p:nvPicPr>
        <p:blipFill>
          <a:blip r:embed="rId2"/>
          <a:stretch>
            <a:fillRect/>
          </a:stretch>
        </p:blipFill>
        <p:spPr>
          <a:xfrm>
            <a:off x="810000" y="2922808"/>
            <a:ext cx="5375259" cy="3234669"/>
          </a:xfrm>
          <a:prstGeom prst="rect">
            <a:avLst/>
          </a:prstGeom>
        </p:spPr>
      </p:pic>
    </p:spTree>
    <p:extLst>
      <p:ext uri="{BB962C8B-B14F-4D97-AF65-F5344CB8AC3E}">
        <p14:creationId xmlns:p14="http://schemas.microsoft.com/office/powerpoint/2010/main" val="25436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normAutofit/>
          </a:bodyPr>
          <a:lstStyle/>
          <a:p>
            <a:pPr marL="0" indent="0">
              <a:buNone/>
            </a:pPr>
            <a:r>
              <a:rPr lang="tr-TR" sz="2400" b="1" dirty="0"/>
              <a:t>Ticari Senetlerde Biçimsel Açıdan Cirolar</a:t>
            </a:r>
          </a:p>
          <a:p>
            <a:r>
              <a:rPr lang="tr-TR" sz="2000" b="1" dirty="0"/>
              <a:t>1. Tam ciro: </a:t>
            </a:r>
            <a:r>
              <a:rPr lang="tr-TR" sz="2000" dirty="0"/>
              <a:t>Tam ciroda, ciranta senedi ciro edeceği kimsenin adını, soyadını ve “ödeyiniz” ibaresini, senedin arka yüzüne, yazar ve imzalar; senedi teslim eder. Senedi devralan kişi tekrar tam ya da beyaz ciro yaparak senedi devredebilir.</a:t>
            </a:r>
          </a:p>
          <a:p>
            <a:r>
              <a:rPr lang="tr-TR" sz="2000" b="1" dirty="0"/>
              <a:t>2. Beyaz (açık) ciro: </a:t>
            </a:r>
            <a:r>
              <a:rPr lang="tr-TR" sz="2000" dirty="0"/>
              <a:t>Beyaz ciroda, ciranta, senedin arka yüzüne herhangi bir isim belirtmeden sadece “ödeyiniz” ibaresini yazar ve imzalar; senedi teslim eder.</a:t>
            </a:r>
          </a:p>
          <a:p>
            <a:r>
              <a:rPr lang="tr-TR" sz="2000" dirty="0"/>
              <a:t>Bir ticari senedin üstünde ne kadar çok ciranta varsa senedi tahsil etmek isteyen hamil için o kadar çok başvuru olanağı söz konusu olacaktır. Dolayısıyla ciranta sayısı arttıkça tahsil kabiliyeti daha da yüksektir.</a:t>
            </a:r>
          </a:p>
          <a:p>
            <a:r>
              <a:rPr lang="tr-TR" sz="2000" dirty="0"/>
              <a:t>Bankacılık çevresinde, çok cirolu ve itibarlı kimselerin ciranta olduğu senetler, daha makbul sayılır.</a:t>
            </a:r>
          </a:p>
        </p:txBody>
      </p:sp>
    </p:spTree>
    <p:extLst>
      <p:ext uri="{BB962C8B-B14F-4D97-AF65-F5344CB8AC3E}">
        <p14:creationId xmlns:p14="http://schemas.microsoft.com/office/powerpoint/2010/main" val="4166523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05AB491-7E63-B347-9125-193A0154A28C}"/>
              </a:ext>
            </a:extLst>
          </p:cNvPr>
          <p:cNvSpPr>
            <a:spLocks noGrp="1"/>
          </p:cNvSpPr>
          <p:nvPr>
            <p:ph type="title"/>
          </p:nvPr>
        </p:nvSpPr>
        <p:spPr>
          <a:xfrm>
            <a:off x="810000" y="447187"/>
            <a:ext cx="10571998" cy="1425155"/>
          </a:xfrm>
        </p:spPr>
        <p:txBody>
          <a:bodyPr/>
          <a:lstStyle/>
          <a:p>
            <a:r>
              <a:rPr lang="tr-TR" dirty="0">
                <a:cs typeface="Arial" panose="020B0604020202020204" pitchFamily="34" charset="0"/>
              </a:rPr>
              <a:t>4. Ticari Senetlere Dayalı Bankacılık İşlemleri</a:t>
            </a:r>
            <a:br>
              <a:rPr lang="tr-TR" dirty="0">
                <a:cs typeface="Arial" panose="020B0604020202020204" pitchFamily="34" charset="0"/>
              </a:rPr>
            </a:br>
            <a:r>
              <a:rPr lang="tr-TR" sz="3600" dirty="0">
                <a:cs typeface="Arial" panose="020B0604020202020204" pitchFamily="34" charset="0"/>
              </a:rPr>
              <a:t>Ticari Senetler ve Genel Nitelikleri</a:t>
            </a:r>
          </a:p>
        </p:txBody>
      </p:sp>
      <p:sp>
        <p:nvSpPr>
          <p:cNvPr id="4" name="İçerik Yer Tutucusu 3">
            <a:extLst>
              <a:ext uri="{FF2B5EF4-FFF2-40B4-BE49-F238E27FC236}">
                <a16:creationId xmlns:a16="http://schemas.microsoft.com/office/drawing/2014/main" xmlns="" id="{C6F0177E-FC06-054B-B154-49414D390E91}"/>
              </a:ext>
            </a:extLst>
          </p:cNvPr>
          <p:cNvSpPr>
            <a:spLocks noGrp="1"/>
          </p:cNvSpPr>
          <p:nvPr>
            <p:ph idx="1"/>
          </p:nvPr>
        </p:nvSpPr>
        <p:spPr>
          <a:xfrm>
            <a:off x="818712" y="2222287"/>
            <a:ext cx="10554574" cy="4635713"/>
          </a:xfrm>
        </p:spPr>
        <p:txBody>
          <a:bodyPr/>
          <a:lstStyle/>
          <a:p>
            <a:pPr marL="0" indent="0">
              <a:buNone/>
            </a:pPr>
            <a:r>
              <a:rPr lang="tr-TR" sz="2400" b="1" dirty="0"/>
              <a:t>Ticari Senetlerde Amaçlar Açısından Cirolar</a:t>
            </a:r>
          </a:p>
          <a:p>
            <a:r>
              <a:rPr lang="tr-TR" sz="2000" dirty="0"/>
              <a:t>Bir ticari senet hangi amaçla başkasına devrediliyorsa, senedin arkasına o amacı ifade etmeye yönelik uygun bir not düşülerek ciro edilmesi gerekir. </a:t>
            </a:r>
          </a:p>
          <a:p>
            <a:r>
              <a:rPr lang="tr-TR" sz="2000" dirty="0"/>
              <a:t>Bu ciro açıklaması cirantanın amacını; ticari senedi devralanın senet üzerindeki yetkilerini ve yetkilerinin sınırını belirlemektedir. </a:t>
            </a:r>
          </a:p>
          <a:p>
            <a:r>
              <a:rPr lang="tr-TR" sz="2000" dirty="0"/>
              <a:t>Ticari senetler, </a:t>
            </a:r>
            <a:r>
              <a:rPr lang="tr-TR" sz="2000" b="1" dirty="0"/>
              <a:t>başlıca üç farklı amacı </a:t>
            </a:r>
            <a:r>
              <a:rPr lang="tr-TR" sz="2000" dirty="0"/>
              <a:t>gerçekleştirmek üzere devredilmektedirler:</a:t>
            </a:r>
          </a:p>
          <a:p>
            <a:r>
              <a:rPr lang="tr-TR" sz="2000" dirty="0"/>
              <a:t>1. Bir ödeme yapmak,</a:t>
            </a:r>
          </a:p>
          <a:p>
            <a:r>
              <a:rPr lang="tr-TR" sz="2000" dirty="0"/>
              <a:t>2. Rehin edip karşılığında kredi kullanmak,</a:t>
            </a:r>
            <a:endParaRPr lang="tr-TR" sz="2000" b="1" dirty="0"/>
          </a:p>
          <a:p>
            <a:r>
              <a:rPr lang="tr-TR" sz="2000" dirty="0"/>
              <a:t>3. Tahsil edilmelerine yönelik hizmet sağlamak.</a:t>
            </a:r>
          </a:p>
          <a:p>
            <a:r>
              <a:rPr lang="tr-TR" sz="2000" dirty="0"/>
              <a:t>Bu amaçlara göre, senetlerin arkalarına yazılan ciro açıklamaları ve dolayısıyla </a:t>
            </a:r>
            <a:r>
              <a:rPr lang="tr-TR" sz="2000" b="1" dirty="0"/>
              <a:t>ciro tipleri (biçimleri) değişmektedir</a:t>
            </a:r>
            <a:r>
              <a:rPr lang="tr-TR" sz="2000" dirty="0"/>
              <a:t>, şöyle ki;</a:t>
            </a:r>
          </a:p>
        </p:txBody>
      </p:sp>
    </p:spTree>
    <p:extLst>
      <p:ext uri="{BB962C8B-B14F-4D97-AF65-F5344CB8AC3E}">
        <p14:creationId xmlns:p14="http://schemas.microsoft.com/office/powerpoint/2010/main" val="4273785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klif">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Teklif">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klif">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{33D45ACA-79A4-FC40-9155-466E2E915E17}tf10001121</Template>
  <TotalTime>493</TotalTime>
  <Words>1997</Words>
  <Application>Microsoft Office PowerPoint</Application>
  <PresentationFormat>Özel</PresentationFormat>
  <Paragraphs>152</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Teklif</vt:lpstr>
      <vt:lpstr>BNK 201  TEMEL BANKACILIK HİZMETLERİ </vt:lpstr>
      <vt:lpstr>4. Ticari Senetlere Dayalı Bankacılık İşlemleri Giriş</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Ticari Senetler ve Genel Nitelikleri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lpstr>4. Ticari Senetlere Dayalı Bankacılık İşlemleri Poliçeler ve Poliçelerle İlgili Bankacılık Hizmetleri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BNK 201  TEMEL BANKACILIK HİZMETLERİ </dc:title>
  <dc:creator>Microsoft Office User</dc:creator>
  <cp:lastModifiedBy>Dilara DEMIREZ</cp:lastModifiedBy>
  <cp:revision>25</cp:revision>
  <dcterms:created xsi:type="dcterms:W3CDTF">2020-09-28T08:09:58Z</dcterms:created>
  <dcterms:modified xsi:type="dcterms:W3CDTF">2023-12-04T06:01:08Z</dcterms:modified>
</cp:coreProperties>
</file>