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8" r:id="rId3"/>
    <p:sldId id="289" r:id="rId4"/>
    <p:sldId id="290" r:id="rId5"/>
    <p:sldId id="291" r:id="rId6"/>
    <p:sldId id="292" r:id="rId7"/>
    <p:sldId id="294" r:id="rId8"/>
    <p:sldId id="293"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B5581-9F03-4FF2-B1AE-E8D8AA6B9E7D}" type="datetimeFigureOut">
              <a:rPr lang="tr-TR" smtClean="0"/>
              <a:t>12.01.2024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84D54-C2B3-4662-B2C2-0E2C64FF5F4C}" type="slidenum">
              <a:rPr lang="tr-TR" smtClean="0"/>
              <a:t>‹#›</a:t>
            </a:fld>
            <a:endParaRPr lang="tr-TR"/>
          </a:p>
        </p:txBody>
      </p:sp>
    </p:spTree>
    <p:extLst>
      <p:ext uri="{BB962C8B-B14F-4D97-AF65-F5344CB8AC3E}">
        <p14:creationId xmlns:p14="http://schemas.microsoft.com/office/powerpoint/2010/main" val="331755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12.01.2024</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12.01.2024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12.01.2024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12.01.2024</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12.01.2024</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12.01.2024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12.01.2024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12.01.2024</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12.01.2024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12.01.2024</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12.01.2024</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12.01.2024</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oards.greenhouse.io/spacex/jobs/5526161002?gh_jid=552616100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İŞLETMELERDE YENİ TEKNOLOJİLER - </a:t>
            </a:r>
            <a:r>
              <a:rPr lang="tr-TR" dirty="0" smtClean="0"/>
              <a:t>7</a:t>
            </a:r>
            <a:endParaRPr lang="tr-TR" dirty="0"/>
          </a:p>
        </p:txBody>
      </p:sp>
      <p:sp>
        <p:nvSpPr>
          <p:cNvPr id="3" name="Alt Başlık 2"/>
          <p:cNvSpPr>
            <a:spLocks noGrp="1"/>
          </p:cNvSpPr>
          <p:nvPr>
            <p:ph type="subTitle" idx="1"/>
          </p:nvPr>
        </p:nvSpPr>
        <p:spPr/>
        <p:txBody>
          <a:bodyPr/>
          <a:lstStyle/>
          <a:p>
            <a:r>
              <a:rPr lang="tr-TR" dirty="0" smtClean="0"/>
              <a:t>			Dr. </a:t>
            </a:r>
            <a:r>
              <a:rPr lang="tr-TR" dirty="0" err="1" smtClean="0"/>
              <a:t>Öğr</a:t>
            </a:r>
            <a:r>
              <a:rPr lang="tr-TR" dirty="0" smtClean="0"/>
              <a:t>. Üyesi Fatih Koç </a:t>
            </a:r>
            <a:endParaRPr lang="tr-TR" dirty="0"/>
          </a:p>
        </p:txBody>
      </p:sp>
    </p:spTree>
    <p:extLst>
      <p:ext uri="{BB962C8B-B14F-4D97-AF65-F5344CB8AC3E}">
        <p14:creationId xmlns:p14="http://schemas.microsoft.com/office/powerpoint/2010/main" val="28099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AVRUPA UZAY AJANSI </a:t>
            </a:r>
            <a:br>
              <a:rPr lang="tr-TR" dirty="0"/>
            </a:br>
            <a:r>
              <a:rPr lang="tr-TR" dirty="0"/>
              <a:t>/ CLEAR SPACE 1 GÖREVİ</a:t>
            </a:r>
          </a:p>
        </p:txBody>
      </p:sp>
      <p:sp>
        <p:nvSpPr>
          <p:cNvPr id="3" name="İçerik Yer Tutucusu 2"/>
          <p:cNvSpPr>
            <a:spLocks noGrp="1"/>
          </p:cNvSpPr>
          <p:nvPr>
            <p:ph sz="quarter" idx="1"/>
          </p:nvPr>
        </p:nvSpPr>
        <p:spPr/>
        <p:txBody>
          <a:bodyPr>
            <a:normAutofit/>
          </a:bodyPr>
          <a:lstStyle/>
          <a:p>
            <a:r>
              <a:rPr lang="tr-TR" dirty="0"/>
              <a:t>Ancak uzayda yapay zekâlı kameranın çekeceği fotoğrafların, ayna işlevi gören birçok objenin olduğu bir ortamda kesin sonuçlar vermeme ihtimali nedeniyle araştırmacılar, </a:t>
            </a:r>
            <a:r>
              <a:rPr lang="tr-TR" dirty="0">
                <a:solidFill>
                  <a:srgbClr val="FF0000"/>
                </a:solidFill>
              </a:rPr>
              <a:t>derin öğrenme algoritmaları</a:t>
            </a:r>
            <a:r>
              <a:rPr lang="tr-TR" dirty="0"/>
              <a:t> geliştirerek uzayda çekilen fotoğraflardan hedefin 6 boyutlu hâlini (3 rotasyon, 3 pozisyon) tahmin etmeye çalışacak. Görev esnasında araştırmacılar, çekilen fotoğrafları </a:t>
            </a:r>
            <a:r>
              <a:rPr lang="tr-TR" dirty="0">
                <a:solidFill>
                  <a:srgbClr val="FF0000"/>
                </a:solidFill>
              </a:rPr>
              <a:t>yapay zekâyı</a:t>
            </a:r>
            <a:r>
              <a:rPr lang="tr-TR" dirty="0"/>
              <a:t> daha da geliştirmek için kullanacak ve </a:t>
            </a:r>
            <a:r>
              <a:rPr lang="tr-TR" dirty="0">
                <a:solidFill>
                  <a:srgbClr val="FF0000"/>
                </a:solidFill>
              </a:rPr>
              <a:t>algoritmaları</a:t>
            </a:r>
            <a:r>
              <a:rPr lang="tr-TR" dirty="0"/>
              <a:t> yeniden araca gönderecek.</a:t>
            </a:r>
            <a:endParaRPr lang="tr-TR" dirty="0"/>
          </a:p>
        </p:txBody>
      </p:sp>
    </p:spTree>
    <p:extLst>
      <p:ext uri="{BB962C8B-B14F-4D97-AF65-F5344CB8AC3E}">
        <p14:creationId xmlns:p14="http://schemas.microsoft.com/office/powerpoint/2010/main" val="150803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78098"/>
          </a:xfrm>
        </p:spPr>
        <p:txBody>
          <a:bodyPr>
            <a:normAutofit/>
          </a:bodyPr>
          <a:lstStyle/>
          <a:p>
            <a:r>
              <a:rPr lang="tr-TR" dirty="0" smtClean="0"/>
              <a:t>James </a:t>
            </a:r>
            <a:r>
              <a:rPr lang="tr-TR" dirty="0" err="1" smtClean="0"/>
              <a:t>webb</a:t>
            </a:r>
            <a:r>
              <a:rPr lang="tr-TR" dirty="0" smtClean="0"/>
              <a:t> teleskobu</a:t>
            </a:r>
            <a:endParaRPr lang="tr-TR" dirty="0"/>
          </a:p>
        </p:txBody>
      </p:sp>
      <p:sp>
        <p:nvSpPr>
          <p:cNvPr id="3" name="İçerik Yer Tutucusu 2"/>
          <p:cNvSpPr>
            <a:spLocks noGrp="1"/>
          </p:cNvSpPr>
          <p:nvPr>
            <p:ph sz="quarter" idx="1"/>
          </p:nvPr>
        </p:nvSpPr>
        <p:spPr>
          <a:xfrm>
            <a:off x="467544" y="1052736"/>
            <a:ext cx="7467600" cy="4873752"/>
          </a:xfrm>
        </p:spPr>
        <p:txBody>
          <a:bodyPr/>
          <a:lstStyle/>
          <a:p>
            <a:r>
              <a:rPr lang="tr-TR" dirty="0"/>
              <a:t>James </a:t>
            </a:r>
            <a:r>
              <a:rPr lang="tr-TR" dirty="0" err="1"/>
              <a:t>Webb</a:t>
            </a:r>
            <a:r>
              <a:rPr lang="tr-TR" dirty="0"/>
              <a:t> Uzay Teleskobu (JWST), NASA, Avrupa Uzay Ajansı (ESA) ve Kanada Uzay Ajansı (CSA) tarafından ortaklaşa geliştirilen bir uzay teleskopudur. NASA'nın Amiral Gemisi astrofizik misyonu olarak Hubble Uzay </a:t>
            </a:r>
            <a:r>
              <a:rPr lang="tr-TR" dirty="0" err="1"/>
              <a:t>Teleskobu'nun</a:t>
            </a:r>
            <a:r>
              <a:rPr lang="tr-TR" dirty="0"/>
              <a:t> yerini </a:t>
            </a:r>
            <a:r>
              <a:rPr lang="tr-TR" dirty="0" smtClean="0"/>
              <a:t>almıştır</a:t>
            </a:r>
            <a:endParaRPr lang="tr-TR" dirty="0"/>
          </a:p>
        </p:txBody>
      </p:sp>
      <p:pic>
        <p:nvPicPr>
          <p:cNvPr id="4" name="Content Placeholder 3"/>
          <p:cNvPicPr>
            <a:picLocks noGrp="1" noChangeAspect="1"/>
          </p:cNvPicPr>
          <p:nvPr/>
        </p:nvPicPr>
        <p:blipFill>
          <a:blip r:embed="rId2"/>
          <a:stretch>
            <a:fillRect/>
          </a:stretch>
        </p:blipFill>
        <p:spPr>
          <a:xfrm>
            <a:off x="2483768" y="3648043"/>
            <a:ext cx="3721249" cy="2972991"/>
          </a:xfrm>
          <a:prstGeom prst="rect">
            <a:avLst/>
          </a:prstGeom>
        </p:spPr>
      </p:pic>
    </p:spTree>
    <p:extLst>
      <p:ext uri="{BB962C8B-B14F-4D97-AF65-F5344CB8AC3E}">
        <p14:creationId xmlns:p14="http://schemas.microsoft.com/office/powerpoint/2010/main" val="378621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78098"/>
          </a:xfrm>
        </p:spPr>
        <p:txBody>
          <a:bodyPr>
            <a:normAutofit/>
          </a:bodyPr>
          <a:lstStyle/>
          <a:p>
            <a:r>
              <a:rPr lang="tr-TR" dirty="0" smtClean="0"/>
              <a:t>James </a:t>
            </a:r>
            <a:r>
              <a:rPr lang="tr-TR" dirty="0" err="1" smtClean="0"/>
              <a:t>webb</a:t>
            </a:r>
            <a:r>
              <a:rPr lang="tr-TR" dirty="0" smtClean="0"/>
              <a:t> teleskobu</a:t>
            </a:r>
            <a:endParaRPr lang="tr-TR" dirty="0"/>
          </a:p>
        </p:txBody>
      </p:sp>
      <p:sp>
        <p:nvSpPr>
          <p:cNvPr id="3" name="İçerik Yer Tutucusu 2"/>
          <p:cNvSpPr>
            <a:spLocks noGrp="1"/>
          </p:cNvSpPr>
          <p:nvPr>
            <p:ph sz="quarter" idx="1"/>
          </p:nvPr>
        </p:nvSpPr>
        <p:spPr>
          <a:xfrm>
            <a:off x="467544" y="1052736"/>
            <a:ext cx="7467600" cy="4873752"/>
          </a:xfrm>
        </p:spPr>
        <p:txBody>
          <a:bodyPr>
            <a:normAutofit fontScale="92500" lnSpcReduction="20000"/>
          </a:bodyPr>
          <a:lstStyle/>
          <a:p>
            <a:r>
              <a:rPr lang="tr-TR" dirty="0"/>
              <a:t>Dünya'dan yaklaşık bir milyon mil </a:t>
            </a:r>
            <a:r>
              <a:rPr lang="tr-TR" dirty="0" smtClean="0"/>
              <a:t>uzakta yerleştirildi</a:t>
            </a:r>
          </a:p>
          <a:p>
            <a:r>
              <a:rPr lang="tr-TR" dirty="0" smtClean="0"/>
              <a:t>Uzayda </a:t>
            </a:r>
            <a:r>
              <a:rPr lang="tr-TR" dirty="0"/>
              <a:t>altı ay boyunca hizmete </a:t>
            </a:r>
            <a:r>
              <a:rPr lang="tr-TR" dirty="0" smtClean="0"/>
              <a:t>sokulmak için beklendi</a:t>
            </a:r>
          </a:p>
          <a:p>
            <a:r>
              <a:rPr lang="tr-TR" dirty="0" smtClean="0"/>
              <a:t>Yapılması ve hayata geçirilmesi bir mühendislik, tasarımcı ve bilim adamlığı dehası.</a:t>
            </a:r>
          </a:p>
          <a:p>
            <a:r>
              <a:rPr lang="tr-TR" dirty="0" err="1" smtClean="0"/>
              <a:t>Displinlerarası</a:t>
            </a:r>
            <a:r>
              <a:rPr lang="tr-TR" dirty="0" smtClean="0"/>
              <a:t> bariyerleri aştı: </a:t>
            </a:r>
            <a:r>
              <a:rPr lang="tr-TR" dirty="0"/>
              <a:t>aynaları, güneşliği ve diğer küçük </a:t>
            </a:r>
            <a:r>
              <a:rPr lang="tr-TR" dirty="0" smtClean="0"/>
              <a:t>sistemlerinin açılması, soğuması, hizalanması </a:t>
            </a:r>
            <a:r>
              <a:rPr lang="tr-TR" dirty="0"/>
              <a:t>ve </a:t>
            </a:r>
            <a:r>
              <a:rPr lang="tr-TR" dirty="0" smtClean="0"/>
              <a:t>kalibresi.</a:t>
            </a:r>
            <a:endParaRPr lang="tr-TR" dirty="0"/>
          </a:p>
          <a:p>
            <a:endParaRPr lang="tr-TR" dirty="0"/>
          </a:p>
          <a:p>
            <a:r>
              <a:rPr lang="tr-TR" dirty="0"/>
              <a:t>Böylece dünya çapındaki gökbilimciler evrene dair anlayışımızı genişletmek için bilimsel gözlemler yapabilecekler. </a:t>
            </a:r>
            <a:r>
              <a:rPr lang="tr-TR" dirty="0" err="1"/>
              <a:t>Webb</a:t>
            </a:r>
            <a:r>
              <a:rPr lang="tr-TR" dirty="0"/>
              <a:t> ayrıca diğer NASA misyonlarının elde ettiği </a:t>
            </a:r>
            <a:r>
              <a:rPr lang="tr-TR" dirty="0" smtClean="0"/>
              <a:t>bilimsel bilgileri </a:t>
            </a:r>
            <a:r>
              <a:rPr lang="tr-TR" dirty="0"/>
              <a:t>de </a:t>
            </a:r>
            <a:r>
              <a:rPr lang="tr-TR" dirty="0" smtClean="0"/>
              <a:t>tamamlaya devam ediyor</a:t>
            </a:r>
            <a:endParaRPr lang="tr-TR" dirty="0"/>
          </a:p>
        </p:txBody>
      </p:sp>
    </p:spTree>
    <p:extLst>
      <p:ext uri="{BB962C8B-B14F-4D97-AF65-F5344CB8AC3E}">
        <p14:creationId xmlns:p14="http://schemas.microsoft.com/office/powerpoint/2010/main" val="112497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78098"/>
          </a:xfrm>
        </p:spPr>
        <p:txBody>
          <a:bodyPr>
            <a:normAutofit/>
          </a:bodyPr>
          <a:lstStyle/>
          <a:p>
            <a:r>
              <a:rPr lang="tr-TR" dirty="0" smtClean="0"/>
              <a:t>James </a:t>
            </a:r>
            <a:r>
              <a:rPr lang="tr-TR" dirty="0" err="1" smtClean="0"/>
              <a:t>webb</a:t>
            </a:r>
            <a:r>
              <a:rPr lang="tr-TR" dirty="0" smtClean="0"/>
              <a:t> teleskobu</a:t>
            </a:r>
            <a:endParaRPr lang="tr-TR" dirty="0"/>
          </a:p>
        </p:txBody>
      </p:sp>
      <p:sp>
        <p:nvSpPr>
          <p:cNvPr id="3" name="İçerik Yer Tutucusu 2"/>
          <p:cNvSpPr>
            <a:spLocks noGrp="1"/>
          </p:cNvSpPr>
          <p:nvPr>
            <p:ph sz="quarter" idx="1"/>
          </p:nvPr>
        </p:nvSpPr>
        <p:spPr>
          <a:xfrm>
            <a:off x="467544" y="1052736"/>
            <a:ext cx="7467600" cy="4873752"/>
          </a:xfrm>
        </p:spPr>
        <p:txBody>
          <a:bodyPr/>
          <a:lstStyle/>
          <a:p>
            <a:r>
              <a:rPr lang="tr-TR" dirty="0" smtClean="0"/>
              <a:t>Hubble’dan daha fazla gelişmiş </a:t>
            </a:r>
            <a:r>
              <a:rPr lang="tr-TR" dirty="0"/>
              <a:t>kızılötesi çözünürlük ve hassasiyet </a:t>
            </a:r>
            <a:endParaRPr lang="tr-TR" dirty="0" smtClean="0"/>
          </a:p>
          <a:p>
            <a:r>
              <a:rPr lang="tr-TR" dirty="0" smtClean="0"/>
              <a:t>İlk </a:t>
            </a:r>
            <a:r>
              <a:rPr lang="tr-TR" dirty="0"/>
              <a:t>galaksilerin oluşumu gibi evrendeki en uzak olay ve nesnelerden bazılarının gözlemlenmesi </a:t>
            </a:r>
            <a:endParaRPr lang="tr-TR" dirty="0" smtClean="0"/>
          </a:p>
          <a:p>
            <a:r>
              <a:rPr lang="tr-TR" dirty="0" smtClean="0"/>
              <a:t>Astronomi </a:t>
            </a:r>
            <a:r>
              <a:rPr lang="tr-TR" dirty="0"/>
              <a:t>ve kozmoloji alanlarında geniş bir araştırma </a:t>
            </a:r>
            <a:r>
              <a:rPr lang="tr-TR" dirty="0" smtClean="0"/>
              <a:t>yelpazesine</a:t>
            </a:r>
          </a:p>
          <a:p>
            <a:r>
              <a:rPr lang="tr-TR" dirty="0" smtClean="0"/>
              <a:t>Potansiyel </a:t>
            </a:r>
            <a:r>
              <a:rPr lang="tr-TR" dirty="0"/>
              <a:t>olarak yaşanabilir dış gezegenlerin ayrıntılı atmosferik </a:t>
            </a:r>
            <a:r>
              <a:rPr lang="tr-TR" dirty="0" err="1"/>
              <a:t>karakterizasyonu</a:t>
            </a:r>
            <a:r>
              <a:rPr lang="tr-TR" dirty="0"/>
              <a:t>.</a:t>
            </a:r>
          </a:p>
        </p:txBody>
      </p:sp>
    </p:spTree>
    <p:extLst>
      <p:ext uri="{BB962C8B-B14F-4D97-AF65-F5344CB8AC3E}">
        <p14:creationId xmlns:p14="http://schemas.microsoft.com/office/powerpoint/2010/main" val="219502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562074"/>
          </a:xfrm>
        </p:spPr>
        <p:txBody>
          <a:bodyPr/>
          <a:lstStyle/>
          <a:p>
            <a:r>
              <a:rPr lang="tr-TR" dirty="0" smtClean="0"/>
              <a:t>BÜYÜK HADRON ÇARPIŞTIRICISI</a:t>
            </a:r>
            <a:endParaRPr lang="tr-TR" dirty="0"/>
          </a:p>
        </p:txBody>
      </p:sp>
      <p:sp>
        <p:nvSpPr>
          <p:cNvPr id="3" name="İçerik Yer Tutucusu 2"/>
          <p:cNvSpPr>
            <a:spLocks noGrp="1"/>
          </p:cNvSpPr>
          <p:nvPr>
            <p:ph sz="quarter" idx="1"/>
          </p:nvPr>
        </p:nvSpPr>
        <p:spPr>
          <a:xfrm>
            <a:off x="308536" y="836712"/>
            <a:ext cx="7467600" cy="4873752"/>
          </a:xfrm>
        </p:spPr>
        <p:txBody>
          <a:bodyPr/>
          <a:lstStyle/>
          <a:p>
            <a:r>
              <a:rPr lang="tr-TR" dirty="0"/>
              <a:t>Büyük </a:t>
            </a:r>
            <a:r>
              <a:rPr lang="tr-TR" dirty="0" err="1"/>
              <a:t>Hadron</a:t>
            </a:r>
            <a:r>
              <a:rPr lang="tr-TR" dirty="0"/>
              <a:t> Çarpıştırıcısı (LHC), CERN (Avrupa Nükleer Araştırma Merkezi) tarafından inşa edilmiş, dünyanın en büyük ve en güçlü parçacık hızlandırıcısıdır. LHC, </a:t>
            </a:r>
            <a:r>
              <a:rPr lang="tr-TR" dirty="0" err="1"/>
              <a:t>CERN'in</a:t>
            </a:r>
            <a:r>
              <a:rPr lang="tr-TR" dirty="0"/>
              <a:t> İsviçre ve Fransa sınırındaki Cenevre'de bulunan büyük bir yeraltı tünelinde yer almaktadır</a:t>
            </a:r>
            <a:r>
              <a:rPr lang="tr-TR" dirty="0" smtClean="0"/>
              <a:t>.</a:t>
            </a:r>
          </a:p>
          <a:p>
            <a:r>
              <a:rPr lang="tr-TR" dirty="0" smtClean="0"/>
              <a:t>Bu </a:t>
            </a:r>
            <a:r>
              <a:rPr lang="tr-TR" dirty="0"/>
              <a:t>devasa tesis, temel parçacıkların özelliklerini ve evrenin doğasını anlamak amacıyla kullanılan bir araştırma aracıdır.</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293096"/>
            <a:ext cx="4845329"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43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562074"/>
          </a:xfrm>
        </p:spPr>
        <p:txBody>
          <a:bodyPr/>
          <a:lstStyle/>
          <a:p>
            <a:r>
              <a:rPr lang="tr-TR" dirty="0" smtClean="0"/>
              <a:t>BÜYÜK HADRON ÇARPIŞTIRICISI</a:t>
            </a:r>
            <a:endParaRPr lang="tr-TR" dirty="0"/>
          </a:p>
        </p:txBody>
      </p:sp>
      <p:sp>
        <p:nvSpPr>
          <p:cNvPr id="3" name="İçerik Yer Tutucusu 2"/>
          <p:cNvSpPr>
            <a:spLocks noGrp="1"/>
          </p:cNvSpPr>
          <p:nvPr>
            <p:ph sz="quarter" idx="1"/>
          </p:nvPr>
        </p:nvSpPr>
        <p:spPr>
          <a:xfrm>
            <a:off x="395536" y="836712"/>
            <a:ext cx="7467600" cy="4873752"/>
          </a:xfrm>
        </p:spPr>
        <p:txBody>
          <a:bodyPr>
            <a:normAutofit/>
          </a:bodyPr>
          <a:lstStyle/>
          <a:p>
            <a:r>
              <a:rPr lang="tr-TR" sz="2000" b="1" dirty="0"/>
              <a:t>Parçacık Hızlandırma:</a:t>
            </a:r>
            <a:r>
              <a:rPr lang="tr-TR" sz="2000" dirty="0"/>
              <a:t> LHC, yüksek enerjili proton ve ağır iyonları neredeyse ışık hızına yakın hızlara çıkarmak için kullanılır. Bu parçacıklar, </a:t>
            </a:r>
            <a:r>
              <a:rPr lang="tr-TR" sz="2000" dirty="0" err="1"/>
              <a:t>LHC'nin</a:t>
            </a:r>
            <a:r>
              <a:rPr lang="tr-TR" sz="2000" dirty="0"/>
              <a:t> dört ana </a:t>
            </a:r>
            <a:r>
              <a:rPr lang="tr-TR" sz="2000" dirty="0" err="1"/>
              <a:t>dedektörüne</a:t>
            </a:r>
            <a:r>
              <a:rPr lang="tr-TR" sz="2000" dirty="0"/>
              <a:t> yönlendirilir.</a:t>
            </a:r>
          </a:p>
          <a:p>
            <a:r>
              <a:rPr lang="tr-TR" sz="2000" b="1" dirty="0"/>
              <a:t>Parçacık Çarpıştırmaları:</a:t>
            </a:r>
            <a:r>
              <a:rPr lang="tr-TR" sz="2000" dirty="0"/>
              <a:t> </a:t>
            </a:r>
            <a:r>
              <a:rPr lang="tr-TR" sz="2000" dirty="0" err="1"/>
              <a:t>LHC'de</a:t>
            </a:r>
            <a:r>
              <a:rPr lang="tr-TR" sz="2000" dirty="0"/>
              <a:t> hızlandırılan protonlar, zıt yönlere hareket ettirilir ve belirli noktalarda çarpıştırılır. Bu çarpışmalardan elde edilen enerji seviyeleri, evrenin şu anki durumu ve parçacık </a:t>
            </a:r>
            <a:r>
              <a:rPr lang="tr-TR" sz="2000" dirty="0" err="1"/>
              <a:t>fizikasının</a:t>
            </a:r>
            <a:r>
              <a:rPr lang="tr-TR" sz="2000" dirty="0"/>
              <a:t> temel yasaları hakkında bilgi sağlar.</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789040"/>
            <a:ext cx="5295335" cy="301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333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BÜYÜK HADRON ÇARPIŞTIRICISI</a:t>
            </a:r>
          </a:p>
        </p:txBody>
      </p:sp>
      <p:sp>
        <p:nvSpPr>
          <p:cNvPr id="3" name="İçerik Yer Tutucusu 2"/>
          <p:cNvSpPr>
            <a:spLocks noGrp="1"/>
          </p:cNvSpPr>
          <p:nvPr>
            <p:ph sz="quarter" idx="1"/>
          </p:nvPr>
        </p:nvSpPr>
        <p:spPr/>
        <p:txBody>
          <a:bodyPr>
            <a:normAutofit lnSpcReduction="10000"/>
          </a:bodyPr>
          <a:lstStyle/>
          <a:p>
            <a:r>
              <a:rPr lang="tr-TR" b="1" dirty="0"/>
              <a:t>Temel Parçacıkların Keşfi:</a:t>
            </a:r>
            <a:r>
              <a:rPr lang="tr-TR" dirty="0"/>
              <a:t> </a:t>
            </a:r>
            <a:r>
              <a:rPr lang="tr-TR" dirty="0" err="1"/>
              <a:t>LHC'de</a:t>
            </a:r>
            <a:r>
              <a:rPr lang="tr-TR" dirty="0"/>
              <a:t> gerçekleşen parçacık çarpışmaları, teorik fizik modellerini doğrulamak veya düzeltmek, yeni parçacıkların keşfini desteklemek ve evrenin temel yapısını anlamak için kullanılır. 2012 yılında, </a:t>
            </a:r>
            <a:r>
              <a:rPr lang="tr-TR" dirty="0" err="1"/>
              <a:t>LHC'de</a:t>
            </a:r>
            <a:r>
              <a:rPr lang="tr-TR" dirty="0"/>
              <a:t> </a:t>
            </a:r>
            <a:r>
              <a:rPr lang="tr-TR" dirty="0" err="1"/>
              <a:t>Higgs</a:t>
            </a:r>
            <a:r>
              <a:rPr lang="tr-TR" dirty="0"/>
              <a:t> </a:t>
            </a:r>
            <a:r>
              <a:rPr lang="tr-TR" dirty="0" err="1"/>
              <a:t>bozonu</a:t>
            </a:r>
            <a:r>
              <a:rPr lang="tr-TR" dirty="0"/>
              <a:t> keşfi büyük bir başarıydı ve bu keşif, standart modelde önemli bir parçacığın varlığını doğruladı.</a:t>
            </a:r>
          </a:p>
          <a:p>
            <a:r>
              <a:rPr lang="tr-TR" b="1" dirty="0"/>
              <a:t>Evrenin Başlangıcına İlişkin Araştırmalar:</a:t>
            </a:r>
            <a:r>
              <a:rPr lang="tr-TR" dirty="0"/>
              <a:t> LHC, Büyük </a:t>
            </a:r>
            <a:r>
              <a:rPr lang="tr-TR" dirty="0" err="1"/>
              <a:t>Patlama'nın</a:t>
            </a:r>
            <a:r>
              <a:rPr lang="tr-TR" dirty="0"/>
              <a:t> ardından evrenin nasıl evrimleştiğini anlamak amacıyla gözlemler yapar. Büyük </a:t>
            </a:r>
            <a:r>
              <a:rPr lang="tr-TR" dirty="0" err="1"/>
              <a:t>Hadron</a:t>
            </a:r>
            <a:r>
              <a:rPr lang="tr-TR" dirty="0"/>
              <a:t> Çarpıştırıcısı, evrenin başlangıcına ait esrarengiz olayları anlamak için benzersiz bir laboratuvar ortamı sunar.</a:t>
            </a:r>
          </a:p>
          <a:p>
            <a:endParaRPr lang="tr-TR" dirty="0"/>
          </a:p>
        </p:txBody>
      </p:sp>
    </p:spTree>
    <p:extLst>
      <p:ext uri="{BB962C8B-B14F-4D97-AF65-F5344CB8AC3E}">
        <p14:creationId xmlns:p14="http://schemas.microsoft.com/office/powerpoint/2010/main" val="1532861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16632"/>
            <a:ext cx="8435280" cy="864096"/>
          </a:xfrm>
        </p:spPr>
        <p:txBody>
          <a:bodyPr/>
          <a:lstStyle/>
          <a:p>
            <a:r>
              <a:rPr lang="tr-TR" dirty="0" smtClean="0"/>
              <a:t>KUANTUM FİZİĞİ</a:t>
            </a:r>
            <a:endParaRPr lang="tr-TR" dirty="0"/>
          </a:p>
        </p:txBody>
      </p:sp>
      <p:sp>
        <p:nvSpPr>
          <p:cNvPr id="3" name="İçerik Yer Tutucusu 2"/>
          <p:cNvSpPr>
            <a:spLocks noGrp="1"/>
          </p:cNvSpPr>
          <p:nvPr>
            <p:ph sz="quarter" idx="1"/>
          </p:nvPr>
        </p:nvSpPr>
        <p:spPr>
          <a:xfrm>
            <a:off x="395536" y="980728"/>
            <a:ext cx="7467600" cy="4873752"/>
          </a:xfrm>
        </p:spPr>
        <p:txBody>
          <a:bodyPr/>
          <a:lstStyle/>
          <a:p>
            <a:r>
              <a:rPr lang="tr-TR" dirty="0"/>
              <a:t>Kuantum fiziği, mikroskobik düzeydeki parçacıkların davranışını inceleyen ve fiziksel olayları açıklamak için kullanılan bir bilim dalıdır. Kuantum fiziği, kuantum mekaniği veya kuantum teorisi olarak da adlandırılır. Bu alan, 20. yüzyılın başlarında geliştirilmiş ve modern fizikte temel bir rol oynamıştır</a:t>
            </a:r>
            <a:r>
              <a:rPr lang="tr-TR" dirty="0" smtClean="0"/>
              <a:t>.</a:t>
            </a:r>
          </a:p>
          <a:p>
            <a:r>
              <a:rPr lang="tr-TR" dirty="0" err="1" smtClean="0"/>
              <a:t>Herşeyin</a:t>
            </a:r>
            <a:r>
              <a:rPr lang="tr-TR" dirty="0" smtClean="0"/>
              <a:t> fiziği olarak da bilinir</a:t>
            </a:r>
          </a:p>
          <a:p>
            <a:r>
              <a:rPr lang="tr-TR" dirty="0" smtClean="0"/>
              <a:t>Kuantum dünyası çok anomaliyle doludur. </a:t>
            </a:r>
            <a:endParaRPr lang="tr-TR" dirty="0"/>
          </a:p>
        </p:txBody>
      </p:sp>
    </p:spTree>
    <p:extLst>
      <p:ext uri="{BB962C8B-B14F-4D97-AF65-F5344CB8AC3E}">
        <p14:creationId xmlns:p14="http://schemas.microsoft.com/office/powerpoint/2010/main" val="3929441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KUANTUM FİZİĞİ</a:t>
            </a:r>
            <a:endParaRPr lang="tr-TR" dirty="0"/>
          </a:p>
        </p:txBody>
      </p:sp>
      <p:sp>
        <p:nvSpPr>
          <p:cNvPr id="3" name="İçerik Yer Tutucusu 2"/>
          <p:cNvSpPr>
            <a:spLocks noGrp="1"/>
          </p:cNvSpPr>
          <p:nvPr>
            <p:ph sz="quarter" idx="1"/>
          </p:nvPr>
        </p:nvSpPr>
        <p:spPr/>
        <p:txBody>
          <a:bodyPr>
            <a:normAutofit fontScale="92500"/>
          </a:bodyPr>
          <a:lstStyle/>
          <a:p>
            <a:r>
              <a:rPr lang="tr-TR" b="1" dirty="0" smtClean="0"/>
              <a:t>Belirsizlik </a:t>
            </a:r>
            <a:r>
              <a:rPr lang="tr-TR" b="1" dirty="0"/>
              <a:t>İlkesi:</a:t>
            </a:r>
            <a:r>
              <a:rPr lang="tr-TR" dirty="0"/>
              <a:t> </a:t>
            </a:r>
            <a:r>
              <a:rPr lang="tr-TR" dirty="0" err="1"/>
              <a:t>Werner</a:t>
            </a:r>
            <a:r>
              <a:rPr lang="tr-TR" dirty="0"/>
              <a:t> </a:t>
            </a:r>
            <a:r>
              <a:rPr lang="tr-TR" dirty="0" err="1"/>
              <a:t>Heisenberg'in</a:t>
            </a:r>
            <a:r>
              <a:rPr lang="tr-TR" dirty="0"/>
              <a:t> geliştirdiği belirsizlik ilkesi, </a:t>
            </a:r>
            <a:r>
              <a:rPr lang="tr-TR" dirty="0">
                <a:solidFill>
                  <a:srgbClr val="FF0000"/>
                </a:solidFill>
              </a:rPr>
              <a:t>bir parçacığın aynı anda konumunu ve momentumunu tam olarak belirlemenin mümkün olmadığını </a:t>
            </a:r>
            <a:r>
              <a:rPr lang="tr-TR" dirty="0"/>
              <a:t>belirtir. Bu ilke, mikroskobik dünyanın tam olarak ölçülemeyeceğini ifade eder.</a:t>
            </a:r>
          </a:p>
          <a:p>
            <a:r>
              <a:rPr lang="tr-TR" b="1" dirty="0" smtClean="0"/>
              <a:t>Kuantum </a:t>
            </a:r>
            <a:r>
              <a:rPr lang="tr-TR" b="1" dirty="0"/>
              <a:t>Bağlantısı ve </a:t>
            </a:r>
            <a:r>
              <a:rPr lang="tr-TR" b="1" dirty="0" err="1"/>
              <a:t>Süperpozisyon</a:t>
            </a:r>
            <a:r>
              <a:rPr lang="tr-TR" b="1" dirty="0"/>
              <a:t>:</a:t>
            </a:r>
            <a:r>
              <a:rPr lang="tr-TR" dirty="0"/>
              <a:t> Kuantum bağlantısı, birbirine bağlı parçacıklar arasındaki ilişkiyi ifade eder. </a:t>
            </a:r>
            <a:r>
              <a:rPr lang="tr-TR" dirty="0" err="1">
                <a:solidFill>
                  <a:srgbClr val="FF0000"/>
                </a:solidFill>
              </a:rPr>
              <a:t>Süperpozisyon</a:t>
            </a:r>
            <a:r>
              <a:rPr lang="tr-TR" dirty="0">
                <a:solidFill>
                  <a:srgbClr val="FF0000"/>
                </a:solidFill>
              </a:rPr>
              <a:t> ise bir parçacığın aynı anda birden fazla durumda olabilme yeteneği</a:t>
            </a:r>
            <a:r>
              <a:rPr lang="tr-TR" dirty="0"/>
              <a:t>ni ifade eder.</a:t>
            </a:r>
          </a:p>
          <a:p>
            <a:r>
              <a:rPr lang="tr-TR" b="1" dirty="0"/>
              <a:t>Kuantum </a:t>
            </a:r>
            <a:r>
              <a:rPr lang="tr-TR" b="1" dirty="0" err="1"/>
              <a:t>Tünelleme</a:t>
            </a:r>
            <a:r>
              <a:rPr lang="tr-TR" b="1" dirty="0"/>
              <a:t>:</a:t>
            </a:r>
            <a:r>
              <a:rPr lang="tr-TR" dirty="0"/>
              <a:t> Parçacıkların, enerji bariyerlerini </a:t>
            </a:r>
            <a:r>
              <a:rPr lang="tr-TR" dirty="0">
                <a:solidFill>
                  <a:srgbClr val="FF0000"/>
                </a:solidFill>
              </a:rPr>
              <a:t>klasik fizik yasalarına aykırı bir şekilde </a:t>
            </a:r>
            <a:r>
              <a:rPr lang="tr-TR" dirty="0"/>
              <a:t>geçme yeteneğini ifade eden bir fenomendir.</a:t>
            </a:r>
          </a:p>
          <a:p>
            <a:endParaRPr lang="tr-TR" dirty="0"/>
          </a:p>
        </p:txBody>
      </p:sp>
    </p:spTree>
    <p:extLst>
      <p:ext uri="{BB962C8B-B14F-4D97-AF65-F5344CB8AC3E}">
        <p14:creationId xmlns:p14="http://schemas.microsoft.com/office/powerpoint/2010/main" val="504377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06090"/>
          </a:xfrm>
        </p:spPr>
        <p:txBody>
          <a:bodyPr>
            <a:normAutofit fontScale="90000"/>
          </a:bodyPr>
          <a:lstStyle/>
          <a:p>
            <a:r>
              <a:rPr lang="tr-TR" dirty="0" smtClean="0"/>
              <a:t>ÇİFT YARIK DENEYİ GÖZLEMCİ ETKİSİ</a:t>
            </a:r>
            <a:endParaRPr lang="tr-TR" dirty="0"/>
          </a:p>
        </p:txBody>
      </p:sp>
      <p:pic>
        <p:nvPicPr>
          <p:cNvPr id="4" name="Content Placeholder 3"/>
          <p:cNvPicPr>
            <a:picLocks noGrp="1" noChangeAspect="1"/>
          </p:cNvPicPr>
          <p:nvPr>
            <p:ph sz="quarter" idx="1"/>
          </p:nvPr>
        </p:nvPicPr>
        <p:blipFill>
          <a:blip r:embed="rId2"/>
          <a:stretch>
            <a:fillRect/>
          </a:stretch>
        </p:blipFill>
        <p:spPr>
          <a:xfrm>
            <a:off x="611560" y="1196753"/>
            <a:ext cx="3528392" cy="3816424"/>
          </a:xfrm>
          <a:prstGeom prst="rect">
            <a:avLst/>
          </a:prstGeom>
        </p:spPr>
      </p:pic>
      <p:pic>
        <p:nvPicPr>
          <p:cNvPr id="5" name="Picture 4"/>
          <p:cNvPicPr>
            <a:picLocks noChangeAspect="1"/>
          </p:cNvPicPr>
          <p:nvPr/>
        </p:nvPicPr>
        <p:blipFill>
          <a:blip r:embed="rId3"/>
          <a:stretch>
            <a:fillRect/>
          </a:stretch>
        </p:blipFill>
        <p:spPr>
          <a:xfrm>
            <a:off x="4572000" y="980728"/>
            <a:ext cx="4032448" cy="4176464"/>
          </a:xfrm>
          <a:prstGeom prst="rect">
            <a:avLst/>
          </a:prstGeom>
        </p:spPr>
      </p:pic>
      <p:sp>
        <p:nvSpPr>
          <p:cNvPr id="6" name="Dikdörtgen 5"/>
          <p:cNvSpPr/>
          <p:nvPr/>
        </p:nvSpPr>
        <p:spPr>
          <a:xfrm>
            <a:off x="1475656" y="5197547"/>
            <a:ext cx="6587706" cy="1477328"/>
          </a:xfrm>
          <a:prstGeom prst="rect">
            <a:avLst/>
          </a:prstGeom>
        </p:spPr>
        <p:txBody>
          <a:bodyPr wrap="square">
            <a:spAutoFit/>
          </a:bodyPr>
          <a:lstStyle/>
          <a:p>
            <a:r>
              <a:rPr lang="tr-TR" b="1" dirty="0"/>
              <a:t>Dalga-Parçacık </a:t>
            </a:r>
            <a:r>
              <a:rPr lang="tr-TR" b="1" dirty="0" err="1"/>
              <a:t>Dualitesi</a:t>
            </a:r>
            <a:r>
              <a:rPr lang="tr-TR" b="1" dirty="0"/>
              <a:t>:</a:t>
            </a:r>
            <a:r>
              <a:rPr lang="tr-TR" dirty="0"/>
              <a:t> Kuantum fiziği, </a:t>
            </a:r>
            <a:r>
              <a:rPr lang="tr-TR" dirty="0">
                <a:solidFill>
                  <a:srgbClr val="FF0000"/>
                </a:solidFill>
              </a:rPr>
              <a:t>madde ve enerjinin hem dalga hem de parçacık özelliklerine </a:t>
            </a:r>
            <a:r>
              <a:rPr lang="tr-TR" dirty="0"/>
              <a:t>sahip olduğunu gösterir. Parçacıklar, belirli durumlarda dalga gibi davranabilir ve aynı zamanda parçacık olarak algılanabilirler.</a:t>
            </a:r>
            <a:endParaRPr lang="tr-TR" dirty="0"/>
          </a:p>
        </p:txBody>
      </p:sp>
    </p:spTree>
    <p:extLst>
      <p:ext uri="{BB962C8B-B14F-4D97-AF65-F5344CB8AC3E}">
        <p14:creationId xmlns:p14="http://schemas.microsoft.com/office/powerpoint/2010/main" val="135135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UZAY TEKNOLOJİSİ </a:t>
            </a:r>
            <a:r>
              <a:rPr lang="tr-TR" dirty="0"/>
              <a:t/>
            </a:r>
            <a:br>
              <a:rPr lang="tr-TR" dirty="0"/>
            </a:br>
            <a:endParaRPr lang="tr-TR" dirty="0"/>
          </a:p>
        </p:txBody>
      </p:sp>
      <p:sp>
        <p:nvSpPr>
          <p:cNvPr id="3" name="İçerik Yer Tutucusu 2"/>
          <p:cNvSpPr>
            <a:spLocks noGrp="1"/>
          </p:cNvSpPr>
          <p:nvPr>
            <p:ph sz="quarter" idx="1"/>
          </p:nvPr>
        </p:nvSpPr>
        <p:spPr/>
        <p:txBody>
          <a:bodyPr/>
          <a:lstStyle/>
          <a:p>
            <a:endParaRPr lang="tr-TR" dirty="0" smtClean="0"/>
          </a:p>
          <a:p>
            <a:r>
              <a:rPr lang="tr-TR" dirty="0" smtClean="0"/>
              <a:t>Yörünge Ekonomisi</a:t>
            </a:r>
          </a:p>
          <a:p>
            <a:r>
              <a:rPr lang="tr-TR" dirty="0" smtClean="0"/>
              <a:t>Dünya dışı zamanlar: Ticarileşen uzay</a:t>
            </a:r>
          </a:p>
          <a:p>
            <a:r>
              <a:rPr lang="tr-TR" dirty="0" smtClean="0"/>
              <a:t>Etik sorular, sorunlar:</a:t>
            </a:r>
          </a:p>
          <a:p>
            <a:pPr lvl="1"/>
            <a:r>
              <a:rPr lang="tr-TR" dirty="0" smtClean="0"/>
              <a:t>Bill </a:t>
            </a:r>
            <a:r>
              <a:rPr lang="tr-TR" dirty="0"/>
              <a:t>Gates: Dünya'ya uzaydan daha fazla para harcamalı mıyız? Gerekli mi</a:t>
            </a:r>
            <a:r>
              <a:rPr lang="tr-TR" dirty="0" smtClean="0"/>
              <a:t>?</a:t>
            </a:r>
          </a:p>
          <a:p>
            <a:r>
              <a:rPr lang="tr-TR" dirty="0" smtClean="0"/>
              <a:t>Uzay yatırımcıları :</a:t>
            </a:r>
          </a:p>
          <a:p>
            <a:r>
              <a:rPr lang="tr-TR" dirty="0"/>
              <a:t>https://www.spacecapital.com/</a:t>
            </a:r>
          </a:p>
          <a:p>
            <a:pPr lvl="1"/>
            <a:r>
              <a:rPr lang="tr-TR" dirty="0" smtClean="0"/>
              <a:t>Desktop </a:t>
            </a:r>
            <a:r>
              <a:rPr lang="tr-TR" dirty="0" err="1" smtClean="0"/>
              <a:t>Version</a:t>
            </a:r>
            <a:endParaRPr lang="tr-TR" dirty="0"/>
          </a:p>
        </p:txBody>
      </p:sp>
    </p:spTree>
    <p:extLst>
      <p:ext uri="{BB962C8B-B14F-4D97-AF65-F5344CB8AC3E}">
        <p14:creationId xmlns:p14="http://schemas.microsoft.com/office/powerpoint/2010/main" val="3935450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SİMULASYON TEORİSİ</a:t>
            </a:r>
            <a:endParaRPr lang="tr-TR" dirty="0"/>
          </a:p>
        </p:txBody>
      </p:sp>
      <p:pic>
        <p:nvPicPr>
          <p:cNvPr id="4" name="Picture 3"/>
          <p:cNvPicPr>
            <a:picLocks noGrp="1" noChangeAspect="1"/>
          </p:cNvPicPr>
          <p:nvPr>
            <p:ph sz="quarter" idx="1"/>
          </p:nvPr>
        </p:nvPicPr>
        <p:blipFill>
          <a:blip r:embed="rId2"/>
          <a:stretch>
            <a:fillRect/>
          </a:stretch>
        </p:blipFill>
        <p:spPr>
          <a:xfrm>
            <a:off x="6080523" y="1268760"/>
            <a:ext cx="1809750" cy="1304925"/>
          </a:xfrm>
          <a:prstGeom prst="rect">
            <a:avLst/>
          </a:prstGeom>
        </p:spPr>
      </p:pic>
      <p:pic>
        <p:nvPicPr>
          <p:cNvPr id="5" name="Picture 4"/>
          <p:cNvPicPr>
            <a:picLocks noChangeAspect="1"/>
          </p:cNvPicPr>
          <p:nvPr/>
        </p:nvPicPr>
        <p:blipFill>
          <a:blip r:embed="rId3"/>
          <a:stretch>
            <a:fillRect/>
          </a:stretch>
        </p:blipFill>
        <p:spPr>
          <a:xfrm>
            <a:off x="5724128" y="3316820"/>
            <a:ext cx="2657475" cy="1485900"/>
          </a:xfrm>
          <a:prstGeom prst="rect">
            <a:avLst/>
          </a:prstGeom>
        </p:spPr>
      </p:pic>
      <p:sp>
        <p:nvSpPr>
          <p:cNvPr id="6" name="Dikdörtgen 5"/>
          <p:cNvSpPr/>
          <p:nvPr/>
        </p:nvSpPr>
        <p:spPr>
          <a:xfrm>
            <a:off x="395536" y="1412776"/>
            <a:ext cx="5688632" cy="369332"/>
          </a:xfrm>
          <a:prstGeom prst="rect">
            <a:avLst/>
          </a:prstGeom>
        </p:spPr>
        <p:txBody>
          <a:bodyPr wrap="square">
            <a:spAutoFit/>
          </a:bodyPr>
          <a:lstStyle/>
          <a:p>
            <a:r>
              <a:rPr lang="tr-TR" dirty="0" err="1"/>
              <a:t>Elon</a:t>
            </a:r>
            <a:r>
              <a:rPr lang="tr-TR" dirty="0"/>
              <a:t> </a:t>
            </a:r>
            <a:r>
              <a:rPr lang="tr-TR" dirty="0" err="1"/>
              <a:t>Musk</a:t>
            </a:r>
            <a:r>
              <a:rPr lang="tr-TR" dirty="0"/>
              <a:t>: %0,01 şansla bir gerçeklikte yaşıyoruz.</a:t>
            </a:r>
            <a:endParaRPr lang="tr-TR" dirty="0"/>
          </a:p>
        </p:txBody>
      </p:sp>
      <p:sp>
        <p:nvSpPr>
          <p:cNvPr id="7" name="Dikdörtgen 6"/>
          <p:cNvSpPr/>
          <p:nvPr/>
        </p:nvSpPr>
        <p:spPr>
          <a:xfrm>
            <a:off x="293599" y="2393490"/>
            <a:ext cx="5035780" cy="923330"/>
          </a:xfrm>
          <a:prstGeom prst="rect">
            <a:avLst/>
          </a:prstGeom>
        </p:spPr>
        <p:txBody>
          <a:bodyPr wrap="square">
            <a:spAutoFit/>
          </a:bodyPr>
          <a:lstStyle/>
          <a:p>
            <a:r>
              <a:rPr lang="tr-TR" dirty="0"/>
              <a:t/>
            </a:r>
            <a:br>
              <a:rPr lang="tr-TR" dirty="0"/>
            </a:br>
            <a:r>
              <a:rPr lang="tr-TR" dirty="0" err="1"/>
              <a:t>Neil</a:t>
            </a:r>
            <a:r>
              <a:rPr lang="tr-TR" dirty="0"/>
              <a:t> </a:t>
            </a:r>
            <a:r>
              <a:rPr lang="tr-TR" dirty="0" err="1"/>
              <a:t>deGrasse</a:t>
            </a:r>
            <a:r>
              <a:rPr lang="tr-TR" dirty="0"/>
              <a:t> </a:t>
            </a:r>
            <a:r>
              <a:rPr lang="tr-TR" dirty="0" err="1"/>
              <a:t>Tyson</a:t>
            </a:r>
            <a:r>
              <a:rPr lang="tr-TR" dirty="0"/>
              <a:t>: Evrenin bir simülasyon olma olasılığı 'çok muhtemel'.</a:t>
            </a:r>
            <a:endParaRPr lang="en-US" dirty="0"/>
          </a:p>
        </p:txBody>
      </p:sp>
      <p:sp>
        <p:nvSpPr>
          <p:cNvPr id="8" name="Dikdörtgen 7"/>
          <p:cNvSpPr/>
          <p:nvPr/>
        </p:nvSpPr>
        <p:spPr>
          <a:xfrm>
            <a:off x="395536" y="3602390"/>
            <a:ext cx="5040560" cy="2677656"/>
          </a:xfrm>
          <a:prstGeom prst="rect">
            <a:avLst/>
          </a:prstGeom>
        </p:spPr>
        <p:txBody>
          <a:bodyPr wrap="square">
            <a:spAutoFit/>
          </a:bodyPr>
          <a:lstStyle/>
          <a:p>
            <a:r>
              <a:rPr lang="tr-TR" sz="2800" dirty="0"/>
              <a:t/>
            </a:r>
            <a:br>
              <a:rPr lang="tr-TR" sz="2800" dirty="0"/>
            </a:br>
            <a:r>
              <a:rPr lang="tr-TR" sz="2800" dirty="0" smtClean="0"/>
              <a:t>Simülasyon </a:t>
            </a:r>
            <a:r>
              <a:rPr lang="tr-TR" sz="2800" dirty="0"/>
              <a:t>teorisi nedir? </a:t>
            </a:r>
            <a:endParaRPr lang="tr-TR" sz="2800" dirty="0" smtClean="0"/>
          </a:p>
          <a:p>
            <a:r>
              <a:rPr lang="tr-TR" sz="2800" dirty="0" smtClean="0"/>
              <a:t>Gerçekçi </a:t>
            </a:r>
            <a:r>
              <a:rPr lang="tr-TR" sz="2800" dirty="0"/>
              <a:t>mi? </a:t>
            </a:r>
            <a:endParaRPr lang="tr-TR" sz="2800" dirty="0" smtClean="0"/>
          </a:p>
          <a:p>
            <a:r>
              <a:rPr lang="tr-TR" sz="2800" dirty="0" smtClean="0"/>
              <a:t>Herhangi </a:t>
            </a:r>
            <a:r>
              <a:rPr lang="tr-TR" sz="2800" dirty="0"/>
              <a:t>bir kanıt var mı</a:t>
            </a:r>
            <a:r>
              <a:rPr lang="tr-TR" sz="2800" dirty="0" smtClean="0"/>
              <a:t>?</a:t>
            </a:r>
          </a:p>
          <a:p>
            <a:r>
              <a:rPr lang="tr-TR" sz="2800" dirty="0" smtClean="0"/>
              <a:t>Biz </a:t>
            </a:r>
            <a:r>
              <a:rPr lang="tr-TR" sz="2800" dirty="0"/>
              <a:t>gerçek miyiz? </a:t>
            </a:r>
            <a:endParaRPr lang="tr-TR" sz="2800" dirty="0" smtClean="0"/>
          </a:p>
          <a:p>
            <a:r>
              <a:rPr lang="tr-TR" sz="2800" dirty="0" smtClean="0"/>
              <a:t>Kimin </a:t>
            </a:r>
            <a:r>
              <a:rPr lang="tr-TR" sz="2800" dirty="0"/>
              <a:t>umurunda gerçeklik</a:t>
            </a:r>
            <a:r>
              <a:rPr lang="tr-TR" sz="2800" dirty="0" smtClean="0"/>
              <a:t>?</a:t>
            </a:r>
            <a:endParaRPr lang="tr-TR" sz="2800" dirty="0"/>
          </a:p>
        </p:txBody>
      </p:sp>
    </p:spTree>
    <p:extLst>
      <p:ext uri="{BB962C8B-B14F-4D97-AF65-F5344CB8AC3E}">
        <p14:creationId xmlns:p14="http://schemas.microsoft.com/office/powerpoint/2010/main" val="3772853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SİMULASYON TEORİSİ</a:t>
            </a:r>
            <a:endParaRPr lang="tr-TR" dirty="0"/>
          </a:p>
        </p:txBody>
      </p:sp>
      <p:sp>
        <p:nvSpPr>
          <p:cNvPr id="9" name="Dikdörtgen 8"/>
          <p:cNvSpPr/>
          <p:nvPr/>
        </p:nvSpPr>
        <p:spPr>
          <a:xfrm>
            <a:off x="611560" y="1412776"/>
            <a:ext cx="7704856" cy="4893647"/>
          </a:xfrm>
          <a:prstGeom prst="rect">
            <a:avLst/>
          </a:prstGeom>
        </p:spPr>
        <p:txBody>
          <a:bodyPr wrap="square">
            <a:spAutoFit/>
          </a:bodyPr>
          <a:lstStyle/>
          <a:p>
            <a:r>
              <a:rPr lang="tr-TR" sz="2400" dirty="0"/>
              <a:t>Simülasyon teorisi, gerçekliğimizin bağımsız bir fiziksel evren yerine bir bilgisayar tarafından üretilmiş bir simülasyon olabileceğini öne süren bir kavramdır. </a:t>
            </a:r>
            <a:endParaRPr lang="tr-TR" sz="2400" dirty="0" smtClean="0"/>
          </a:p>
          <a:p>
            <a:endParaRPr lang="tr-TR" sz="2400" dirty="0"/>
          </a:p>
          <a:p>
            <a:r>
              <a:rPr lang="tr-TR" sz="2400" dirty="0" smtClean="0"/>
              <a:t>Bu </a:t>
            </a:r>
            <a:r>
              <a:rPr lang="tr-TR" sz="2400" dirty="0"/>
              <a:t>fikre göre, algıladığımız dünya ve içinde gerçekleşen olaylar, daha teknolojik olarak gelişmiş bir medeniyet tarafından oluşturulan gelişmiş bilgisayar simülasyonlarının bir ürünü olabilir</a:t>
            </a:r>
            <a:r>
              <a:rPr lang="tr-TR" sz="2400" dirty="0" smtClean="0"/>
              <a:t>.</a:t>
            </a:r>
          </a:p>
          <a:p>
            <a:endParaRPr lang="tr-TR" sz="2400" dirty="0"/>
          </a:p>
          <a:p>
            <a:r>
              <a:rPr lang="tr-TR" sz="2400" dirty="0"/>
              <a:t/>
            </a:r>
            <a:br>
              <a:rPr lang="tr-TR" sz="2400" dirty="0"/>
            </a:br>
            <a:r>
              <a:rPr lang="tr-TR" sz="2400" b="1" dirty="0"/>
              <a:t>Üstün insan evreni: </a:t>
            </a:r>
            <a:r>
              <a:rPr lang="tr-TR" sz="2400" dirty="0" err="1"/>
              <a:t>Hiper</a:t>
            </a:r>
            <a:r>
              <a:rPr lang="tr-TR" sz="2400" dirty="0"/>
              <a:t>-gerçekçi bilgisayar simülasyonlarından oluşturulan evren</a:t>
            </a:r>
            <a:endParaRPr lang="tr-TR" sz="2400" dirty="0"/>
          </a:p>
        </p:txBody>
      </p:sp>
    </p:spTree>
    <p:extLst>
      <p:ext uri="{BB962C8B-B14F-4D97-AF65-F5344CB8AC3E}">
        <p14:creationId xmlns:p14="http://schemas.microsoft.com/office/powerpoint/2010/main" val="3220173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SİMULASYON TEORİSİ</a:t>
            </a:r>
          </a:p>
        </p:txBody>
      </p:sp>
      <p:sp>
        <p:nvSpPr>
          <p:cNvPr id="3" name="İçerik Yer Tutucusu 2"/>
          <p:cNvSpPr>
            <a:spLocks noGrp="1"/>
          </p:cNvSpPr>
          <p:nvPr>
            <p:ph sz="quarter" idx="1"/>
          </p:nvPr>
        </p:nvSpPr>
        <p:spPr/>
        <p:txBody>
          <a:bodyPr/>
          <a:lstStyle/>
          <a:p>
            <a:r>
              <a:rPr lang="tr-TR" dirty="0" smtClean="0"/>
              <a:t>3 VARSAYIM:</a:t>
            </a:r>
          </a:p>
          <a:p>
            <a:pPr lvl="1"/>
            <a:r>
              <a:rPr lang="tr-TR" dirty="0" smtClean="0"/>
              <a:t>1- </a:t>
            </a:r>
            <a:r>
              <a:rPr lang="tr-TR" dirty="0"/>
              <a:t>Evrendeki Her Şey </a:t>
            </a:r>
            <a:r>
              <a:rPr lang="tr-TR" dirty="0" err="1"/>
              <a:t>Simüle</a:t>
            </a:r>
            <a:r>
              <a:rPr lang="tr-TR" dirty="0"/>
              <a:t> Edilmelidir </a:t>
            </a:r>
            <a:endParaRPr lang="tr-TR" dirty="0" smtClean="0"/>
          </a:p>
          <a:p>
            <a:pPr lvl="1"/>
            <a:r>
              <a:rPr lang="tr-TR" dirty="0" smtClean="0"/>
              <a:t>2- </a:t>
            </a:r>
            <a:r>
              <a:rPr lang="tr-TR" dirty="0"/>
              <a:t>İnsanın Evrendeki Yeri Özel Olmamalıdır </a:t>
            </a:r>
            <a:endParaRPr lang="tr-TR" dirty="0" smtClean="0"/>
          </a:p>
          <a:p>
            <a:pPr lvl="1"/>
            <a:r>
              <a:rPr lang="tr-TR" dirty="0" smtClean="0"/>
              <a:t>3- </a:t>
            </a:r>
            <a:r>
              <a:rPr lang="tr-TR" dirty="0"/>
              <a:t>Teknoloji Yıkıcı Bir Yönde </a:t>
            </a:r>
            <a:r>
              <a:rPr lang="tr-TR" dirty="0" smtClean="0"/>
              <a:t>İlerlememelidir (Yaratıcı yıkım)</a:t>
            </a:r>
          </a:p>
          <a:p>
            <a:pPr lvl="1"/>
            <a:endParaRPr lang="tr-TR" dirty="0"/>
          </a:p>
          <a:p>
            <a:r>
              <a:rPr lang="tr-TR" dirty="0" smtClean="0"/>
              <a:t>Bu</a:t>
            </a:r>
            <a:r>
              <a:rPr lang="tr-TR" dirty="0"/>
              <a:t>, insan evrimi ile ilgili her şeyle alakalıdır.</a:t>
            </a:r>
          </a:p>
          <a:p>
            <a:r>
              <a:rPr lang="tr-TR" dirty="0"/>
              <a:t>Eğer bunlar hepsi doğruysa, biz bir simülasyonun içinde olabiliriz...</a:t>
            </a:r>
          </a:p>
          <a:p>
            <a:pPr lvl="1"/>
            <a:endParaRPr lang="tr-TR" dirty="0"/>
          </a:p>
        </p:txBody>
      </p:sp>
    </p:spTree>
    <p:extLst>
      <p:ext uri="{BB962C8B-B14F-4D97-AF65-F5344CB8AC3E}">
        <p14:creationId xmlns:p14="http://schemas.microsoft.com/office/powerpoint/2010/main" val="27182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SİMULASYON TEORİSİ</a:t>
            </a:r>
          </a:p>
        </p:txBody>
      </p:sp>
      <p:sp>
        <p:nvSpPr>
          <p:cNvPr id="3" name="İçerik Yer Tutucusu 2"/>
          <p:cNvSpPr>
            <a:spLocks noGrp="1"/>
          </p:cNvSpPr>
          <p:nvPr>
            <p:ph sz="quarter" idx="1"/>
          </p:nvPr>
        </p:nvSpPr>
        <p:spPr/>
        <p:txBody>
          <a:bodyPr>
            <a:normAutofit lnSpcReduction="10000"/>
          </a:bodyPr>
          <a:lstStyle/>
          <a:p>
            <a:r>
              <a:rPr lang="tr-TR" dirty="0" smtClean="0"/>
              <a:t>Belki </a:t>
            </a:r>
            <a:r>
              <a:rPr lang="tr-TR" dirty="0"/>
              <a:t>de biz, evrimsel geleceğimizde ortaya çıkacak daha da üstün zekalı türlerin tarihlerini </a:t>
            </a:r>
            <a:r>
              <a:rPr lang="tr-TR" dirty="0" err="1"/>
              <a:t>simüle</a:t>
            </a:r>
            <a:r>
              <a:rPr lang="tr-TR" dirty="0"/>
              <a:t> ediyoruz. Bu, şempanze atalarımızın genlerinin nasıl evrimleştiğini görmek için yaptığımız simülasyonlara benzer. Eğer bu doğruysa, sen, biz, herkes ve her şey sadece bilgisayar kodundan ibaret.</a:t>
            </a:r>
            <a:endParaRPr lang="tr-TR" dirty="0" smtClean="0"/>
          </a:p>
          <a:p>
            <a:endParaRPr lang="tr-TR" dirty="0"/>
          </a:p>
          <a:p>
            <a:r>
              <a:rPr lang="tr-TR" dirty="0" smtClean="0"/>
              <a:t>Bu </a:t>
            </a:r>
            <a:r>
              <a:rPr lang="tr-TR" dirty="0"/>
              <a:t>argüman, İsveçli filozof </a:t>
            </a:r>
            <a:r>
              <a:rPr lang="tr-TR" dirty="0" err="1"/>
              <a:t>Nick</a:t>
            </a:r>
            <a:r>
              <a:rPr lang="tr-TR" dirty="0"/>
              <a:t> </a:t>
            </a:r>
            <a:r>
              <a:rPr lang="tr-TR" dirty="0" err="1"/>
              <a:t>Bostrom</a:t>
            </a:r>
            <a:r>
              <a:rPr lang="tr-TR" dirty="0"/>
              <a:t> (İsveççe: </a:t>
            </a:r>
            <a:r>
              <a:rPr lang="tr-TR" dirty="0" err="1"/>
              <a:t>Niklas</a:t>
            </a:r>
            <a:r>
              <a:rPr lang="tr-TR" dirty="0"/>
              <a:t> </a:t>
            </a:r>
            <a:r>
              <a:rPr lang="tr-TR" dirty="0" err="1"/>
              <a:t>Boström</a:t>
            </a:r>
            <a:r>
              <a:rPr lang="tr-TR" dirty="0"/>
              <a:t>) tarafından 2001 yılında Oxford Üniversitesi'nde yazıldı ve 2003 yılında "Bir Bilgisayar Simülasyonu İçinde Mi Yaşıyorsunuz?" adlı makalede önerildi.</a:t>
            </a:r>
            <a:endParaRPr lang="tr-TR" dirty="0"/>
          </a:p>
        </p:txBody>
      </p:sp>
    </p:spTree>
    <p:extLst>
      <p:ext uri="{BB962C8B-B14F-4D97-AF65-F5344CB8AC3E}">
        <p14:creationId xmlns:p14="http://schemas.microsoft.com/office/powerpoint/2010/main" val="4292946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SİMULASYON TEORİSİ</a:t>
            </a:r>
          </a:p>
        </p:txBody>
      </p:sp>
      <p:sp>
        <p:nvSpPr>
          <p:cNvPr id="3" name="İçerik Yer Tutucusu 2"/>
          <p:cNvSpPr>
            <a:spLocks noGrp="1"/>
          </p:cNvSpPr>
          <p:nvPr>
            <p:ph sz="quarter" idx="1"/>
          </p:nvPr>
        </p:nvSpPr>
        <p:spPr/>
        <p:txBody>
          <a:bodyPr>
            <a:normAutofit/>
          </a:bodyPr>
          <a:lstStyle/>
          <a:p>
            <a:r>
              <a:rPr lang="tr-TR" dirty="0"/>
              <a:t>Makalesinde </a:t>
            </a:r>
            <a:r>
              <a:rPr lang="tr-TR" dirty="0" err="1"/>
              <a:t>Bostrom</a:t>
            </a:r>
            <a:r>
              <a:rPr lang="tr-TR" dirty="0"/>
              <a:t>, aşağıdaki 3 olasılıktan birinin gerçek olma olasılığının çok yaklaşık olarak %100 olduğunu söylüyor</a:t>
            </a:r>
            <a:r>
              <a:rPr lang="tr-TR" dirty="0" smtClean="0"/>
              <a:t>:</a:t>
            </a:r>
          </a:p>
          <a:p>
            <a:endParaRPr lang="tr-TR" dirty="0"/>
          </a:p>
          <a:p>
            <a:r>
              <a:rPr lang="tr-TR" dirty="0"/>
              <a:t>Olasılık-1: İnsan seviyesindeki medeniyetlerin </a:t>
            </a:r>
            <a:r>
              <a:rPr lang="tr-TR" dirty="0" smtClean="0"/>
              <a:t>insan ötesi </a:t>
            </a:r>
            <a:r>
              <a:rPr lang="tr-TR" dirty="0"/>
              <a:t>aşamaya ulaşabilme oranı çok düşüktür. </a:t>
            </a:r>
            <a:r>
              <a:rPr lang="tr-TR" dirty="0" smtClean="0"/>
              <a:t>Çünkü: teorik </a:t>
            </a:r>
            <a:r>
              <a:rPr lang="tr-TR" dirty="0"/>
              <a:t>imkansızlıklar, teknolojik yetersizlikler, pratik sorunlar, zeka evrim sınırları, savaşlar, katliamlar ve daha fazlası...</a:t>
            </a:r>
          </a:p>
        </p:txBody>
      </p:sp>
    </p:spTree>
    <p:extLst>
      <p:ext uri="{BB962C8B-B14F-4D97-AF65-F5344CB8AC3E}">
        <p14:creationId xmlns:p14="http://schemas.microsoft.com/office/powerpoint/2010/main" val="4166733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SİMULASYON TEORİSİ</a:t>
            </a:r>
          </a:p>
        </p:txBody>
      </p:sp>
      <p:sp>
        <p:nvSpPr>
          <p:cNvPr id="3" name="İçerik Yer Tutucusu 2"/>
          <p:cNvSpPr>
            <a:spLocks noGrp="1"/>
          </p:cNvSpPr>
          <p:nvPr>
            <p:ph sz="quarter" idx="1"/>
          </p:nvPr>
        </p:nvSpPr>
        <p:spPr/>
        <p:txBody>
          <a:bodyPr>
            <a:normAutofit/>
          </a:bodyPr>
          <a:lstStyle/>
          <a:p>
            <a:pPr>
              <a:buFont typeface="Arial" panose="020B0604020202020204" pitchFamily="34" charset="0"/>
              <a:buChar char="•"/>
            </a:pPr>
            <a:r>
              <a:rPr lang="tr-TR" dirty="0" smtClean="0"/>
              <a:t>Olasılık-2</a:t>
            </a:r>
            <a:r>
              <a:rPr lang="tr-TR" dirty="0"/>
              <a:t>: </a:t>
            </a:r>
            <a:r>
              <a:rPr lang="tr-TR" dirty="0" err="1"/>
              <a:t>Postinsan</a:t>
            </a:r>
            <a:r>
              <a:rPr lang="tr-TR" dirty="0"/>
              <a:t> aşamasına ulaşmış medeniyetler, kendi evrimsel tarihlerinin simülasyonlarını oluşturmak konusunda bir nedenle ilgilenmiyor olabilirler. Örneğin, Dünya'daki son derece rahatsız edici kötülüklerin sayısını düşünerek, bunlardan sorumlu olmak istemeyebilirler ve üstün bir etik nedenle simülasyonlardan kaçınabilirler.</a:t>
            </a:r>
            <a:endParaRPr lang="en-US" dirty="0"/>
          </a:p>
        </p:txBody>
      </p:sp>
    </p:spTree>
    <p:extLst>
      <p:ext uri="{BB962C8B-B14F-4D97-AF65-F5344CB8AC3E}">
        <p14:creationId xmlns:p14="http://schemas.microsoft.com/office/powerpoint/2010/main" val="243934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SİMULASYON TEORİSİ</a:t>
            </a:r>
          </a:p>
        </p:txBody>
      </p:sp>
      <p:sp>
        <p:nvSpPr>
          <p:cNvPr id="3" name="İçerik Yer Tutucusu 2"/>
          <p:cNvSpPr>
            <a:spLocks noGrp="1"/>
          </p:cNvSpPr>
          <p:nvPr>
            <p:ph sz="quarter" idx="1"/>
          </p:nvPr>
        </p:nvSpPr>
        <p:spPr/>
        <p:txBody>
          <a:bodyPr>
            <a:normAutofit/>
          </a:bodyPr>
          <a:lstStyle/>
          <a:p>
            <a:r>
              <a:rPr lang="tr-TR" dirty="0" smtClean="0"/>
              <a:t>Olasılık </a:t>
            </a:r>
            <a:r>
              <a:rPr lang="tr-TR" dirty="0"/>
              <a:t>3: Biz, bir Simülasyonun Ürünüyüz! </a:t>
            </a:r>
            <a:endParaRPr lang="tr-TR" dirty="0" smtClean="0"/>
          </a:p>
          <a:p>
            <a:endParaRPr lang="tr-TR" dirty="0" smtClean="0"/>
          </a:p>
          <a:p>
            <a:r>
              <a:rPr lang="tr-TR" dirty="0" smtClean="0"/>
              <a:t>İşlemci gücünün sınırları</a:t>
            </a:r>
            <a:endParaRPr lang="tr-TR" dirty="0"/>
          </a:p>
          <a:p>
            <a:r>
              <a:rPr lang="tr-TR" dirty="0" smtClean="0"/>
              <a:t>Çift </a:t>
            </a:r>
            <a:r>
              <a:rPr lang="tr-TR" dirty="0"/>
              <a:t>Yarık Deneyi: </a:t>
            </a:r>
            <a:r>
              <a:rPr lang="tr-TR" dirty="0" smtClean="0"/>
              <a:t>Kuantum ölçeğinde, olaylar sadece gözlemlendiğinde veya ölçüldüğünde ortaya çıkan ölçme problemleri</a:t>
            </a:r>
          </a:p>
          <a:p>
            <a:r>
              <a:rPr lang="tr-TR" dirty="0" smtClean="0"/>
              <a:t>Planck </a:t>
            </a:r>
            <a:r>
              <a:rPr lang="tr-TR" dirty="0"/>
              <a:t>Mesafesi ve Planck Zamanı: </a:t>
            </a:r>
            <a:r>
              <a:rPr lang="tr-TR" dirty="0" err="1"/>
              <a:t>Pikselasyon</a:t>
            </a:r>
            <a:r>
              <a:rPr lang="tr-TR" dirty="0"/>
              <a:t> </a:t>
            </a:r>
            <a:r>
              <a:rPr lang="tr-TR" dirty="0" smtClean="0"/>
              <a:t>Sorunu </a:t>
            </a:r>
            <a:endParaRPr lang="tr-TR" dirty="0"/>
          </a:p>
          <a:p>
            <a:r>
              <a:rPr lang="tr-TR" dirty="0" err="1" smtClean="0"/>
              <a:t>Deja</a:t>
            </a:r>
            <a:r>
              <a:rPr lang="tr-TR" dirty="0" smtClean="0"/>
              <a:t> </a:t>
            </a:r>
            <a:r>
              <a:rPr lang="tr-TR" dirty="0" err="1" smtClean="0"/>
              <a:t>vu</a:t>
            </a:r>
            <a:r>
              <a:rPr lang="tr-TR" dirty="0" smtClean="0"/>
              <a:t> gibi </a:t>
            </a:r>
            <a:r>
              <a:rPr lang="tr-TR" dirty="0" err="1" smtClean="0"/>
              <a:t>Matrix</a:t>
            </a:r>
            <a:r>
              <a:rPr lang="tr-TR" dirty="0" smtClean="0"/>
              <a:t> </a:t>
            </a:r>
            <a:r>
              <a:rPr lang="tr-TR" dirty="0" err="1" smtClean="0"/>
              <a:t>Glitchleri</a:t>
            </a:r>
            <a:r>
              <a:rPr lang="tr-TR" dirty="0" smtClean="0"/>
              <a:t> (Hataları / Arızaları)</a:t>
            </a:r>
          </a:p>
          <a:p>
            <a:r>
              <a:rPr lang="tr-TR" dirty="0"/>
              <a:t>Zihinsel/Fiziksel Sorunlar</a:t>
            </a:r>
          </a:p>
          <a:p>
            <a:endParaRPr lang="tr-TR" dirty="0"/>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2123728" y="4581128"/>
            <a:ext cx="1220341" cy="323984"/>
          </a:xfrm>
          <a:prstGeom prst="rect">
            <a:avLst/>
          </a:prstGeom>
        </p:spPr>
      </p:pic>
    </p:spTree>
    <p:extLst>
      <p:ext uri="{BB962C8B-B14F-4D97-AF65-F5344CB8AC3E}">
        <p14:creationId xmlns:p14="http://schemas.microsoft.com/office/powerpoint/2010/main" val="548217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SİMULASYON TEORİSİ ELEŞTİRİLERİ</a:t>
            </a:r>
            <a:endParaRPr lang="tr-TR" dirty="0"/>
          </a:p>
        </p:txBody>
      </p:sp>
      <p:sp>
        <p:nvSpPr>
          <p:cNvPr id="3" name="İçerik Yer Tutucusu 2"/>
          <p:cNvSpPr>
            <a:spLocks noGrp="1"/>
          </p:cNvSpPr>
          <p:nvPr>
            <p:ph sz="quarter" idx="1"/>
          </p:nvPr>
        </p:nvSpPr>
        <p:spPr/>
        <p:txBody>
          <a:bodyPr>
            <a:normAutofit fontScale="92500"/>
          </a:bodyPr>
          <a:lstStyle/>
          <a:p>
            <a:r>
              <a:rPr lang="tr-TR" dirty="0" err="1"/>
              <a:t>Sean</a:t>
            </a:r>
            <a:r>
              <a:rPr lang="tr-TR" dirty="0"/>
              <a:t> </a:t>
            </a:r>
            <a:r>
              <a:rPr lang="tr-TR" dirty="0" err="1"/>
              <a:t>Carroll</a:t>
            </a:r>
            <a:r>
              <a:rPr lang="tr-TR" dirty="0"/>
              <a:t>, her bir simülasyonun kendi simülasyonunu başlattığı (</a:t>
            </a:r>
            <a:r>
              <a:rPr lang="tr-TR" dirty="0" err="1"/>
              <a:t>Inception</a:t>
            </a:r>
            <a:r>
              <a:rPr lang="tr-TR" dirty="0"/>
              <a:t> filmine benzer) bir gerçeklik hiyerarşisine sahipseniz, her ardışık seviyede hesaplama yeteneğinde bir azalma olacağını savunuyor. Bu, her </a:t>
            </a:r>
            <a:r>
              <a:rPr lang="tr-TR" dirty="0" err="1"/>
              <a:t>simüle</a:t>
            </a:r>
            <a:r>
              <a:rPr lang="tr-TR" dirty="0"/>
              <a:t> edilmiş evrenin, onun oluşturulduğu evrenden daha basit olacağı anlamına gelir.</a:t>
            </a:r>
          </a:p>
          <a:p>
            <a:r>
              <a:rPr lang="tr-TR" dirty="0"/>
              <a:t>Dolayısıyla, simülasyonlar üretebilir ve muhtemelen çok etkileyici simülasyonlar dahi yapabilirsiniz, ancak bunların en düşük seviyelerinde gerçekten bilinçli varlıklara ev sahipliği yapabilecek bir </a:t>
            </a:r>
            <a:r>
              <a:rPr lang="tr-TR" dirty="0" err="1"/>
              <a:t>sofistikasyona</a:t>
            </a:r>
            <a:r>
              <a:rPr lang="tr-TR" dirty="0"/>
              <a:t> sahip olmayabilir. </a:t>
            </a:r>
            <a:r>
              <a:rPr lang="tr-TR" dirty="0" err="1"/>
              <a:t>Carroll'a</a:t>
            </a:r>
            <a:r>
              <a:rPr lang="tr-TR" dirty="0"/>
              <a:t> göre, yine de "gerçekliğin bu düşük seviyelerinde" yaşama olasılığı bulunmaktadır.</a:t>
            </a:r>
          </a:p>
          <a:p>
            <a:endParaRPr lang="tr-TR" dirty="0"/>
          </a:p>
        </p:txBody>
      </p:sp>
    </p:spTree>
    <p:extLst>
      <p:ext uri="{BB962C8B-B14F-4D97-AF65-F5344CB8AC3E}">
        <p14:creationId xmlns:p14="http://schemas.microsoft.com/office/powerpoint/2010/main" val="2980852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SİMAULASYON İŞLEMCİ ELEŞTİRİLERİNE CEVAP: DYSON KÜRESİ</a:t>
            </a:r>
            <a:endParaRPr lang="tr-TR" dirty="0"/>
          </a:p>
        </p:txBody>
      </p:sp>
      <p:pic>
        <p:nvPicPr>
          <p:cNvPr id="4" name="Picture 1"/>
          <p:cNvPicPr>
            <a:picLocks noGrp="1" noChangeAspect="1"/>
          </p:cNvPicPr>
          <p:nvPr>
            <p:ph sz="quarter" idx="1"/>
          </p:nvPr>
        </p:nvPicPr>
        <p:blipFill>
          <a:blip r:embed="rId2"/>
          <a:stretch>
            <a:fillRect/>
          </a:stretch>
        </p:blipFill>
        <p:spPr>
          <a:xfrm>
            <a:off x="4644008" y="2708920"/>
            <a:ext cx="4362200" cy="2742672"/>
          </a:xfrm>
          <a:prstGeom prst="rect">
            <a:avLst/>
          </a:prstGeom>
        </p:spPr>
      </p:pic>
      <p:sp>
        <p:nvSpPr>
          <p:cNvPr id="5" name="Dikdörtgen 4"/>
          <p:cNvSpPr/>
          <p:nvPr/>
        </p:nvSpPr>
        <p:spPr>
          <a:xfrm>
            <a:off x="323528" y="1688027"/>
            <a:ext cx="4572000" cy="5262979"/>
          </a:xfrm>
          <a:prstGeom prst="rect">
            <a:avLst/>
          </a:prstGeom>
        </p:spPr>
        <p:txBody>
          <a:bodyPr>
            <a:spAutoFit/>
          </a:bodyPr>
          <a:lstStyle/>
          <a:p>
            <a:r>
              <a:rPr lang="tr-TR" sz="2800" dirty="0" smtClean="0"/>
              <a:t>* </a:t>
            </a:r>
            <a:r>
              <a:rPr lang="tr-TR" sz="2800" dirty="0" err="1" smtClean="0"/>
              <a:t>Dyson</a:t>
            </a:r>
            <a:r>
              <a:rPr lang="tr-TR" sz="2800" dirty="0" smtClean="0"/>
              <a:t> </a:t>
            </a:r>
            <a:r>
              <a:rPr lang="tr-TR" sz="2800" dirty="0"/>
              <a:t>Küresi kullanılarak, yıldızların termonükleer </a:t>
            </a:r>
            <a:r>
              <a:rPr lang="tr-TR" sz="2800" dirty="0" smtClean="0"/>
              <a:t>enerjisi </a:t>
            </a:r>
            <a:r>
              <a:rPr lang="tr-TR" sz="2800" dirty="0"/>
              <a:t>tamamıyla kullanılabilir hale getirilebilir</a:t>
            </a:r>
            <a:r>
              <a:rPr lang="tr-TR" sz="2800" dirty="0" smtClean="0"/>
              <a:t>.</a:t>
            </a:r>
          </a:p>
          <a:p>
            <a:endParaRPr lang="tr-TR" sz="2800" dirty="0"/>
          </a:p>
          <a:p>
            <a:r>
              <a:rPr lang="tr-TR" sz="2800" dirty="0" smtClean="0"/>
              <a:t>* Bu</a:t>
            </a:r>
            <a:r>
              <a:rPr lang="tr-TR" sz="2800" dirty="0"/>
              <a:t>, bir </a:t>
            </a:r>
            <a:r>
              <a:rPr lang="tr-TR" sz="2800" dirty="0" err="1"/>
              <a:t>intergalaktik</a:t>
            </a:r>
            <a:r>
              <a:rPr lang="tr-TR" sz="2800" dirty="0"/>
              <a:t> medeniyet için </a:t>
            </a:r>
            <a:r>
              <a:rPr lang="tr-TR" sz="2800" dirty="0" err="1"/>
              <a:t>hiperrealistik</a:t>
            </a:r>
            <a:r>
              <a:rPr lang="tr-TR" sz="2800" dirty="0"/>
              <a:t> simülasyonlar oluşturmak için yeterli enerji anlamına gelir.</a:t>
            </a:r>
            <a:endParaRPr lang="tr-TR" sz="2800" dirty="0"/>
          </a:p>
        </p:txBody>
      </p:sp>
    </p:spTree>
    <p:extLst>
      <p:ext uri="{BB962C8B-B14F-4D97-AF65-F5344CB8AC3E}">
        <p14:creationId xmlns:p14="http://schemas.microsoft.com/office/powerpoint/2010/main" val="1083065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KARDASHEV ÖLÇEĞİ</a:t>
            </a:r>
            <a:endParaRPr lang="tr-TR" dirty="0"/>
          </a:p>
        </p:txBody>
      </p:sp>
      <p:sp>
        <p:nvSpPr>
          <p:cNvPr id="3" name="İçerik Yer Tutucusu 2"/>
          <p:cNvSpPr>
            <a:spLocks noGrp="1"/>
          </p:cNvSpPr>
          <p:nvPr>
            <p:ph sz="quarter" idx="1"/>
          </p:nvPr>
        </p:nvSpPr>
        <p:spPr/>
        <p:txBody>
          <a:bodyPr>
            <a:normAutofit lnSpcReduction="10000"/>
          </a:bodyPr>
          <a:lstStyle/>
          <a:p>
            <a:r>
              <a:rPr lang="tr-TR" dirty="0" err="1" smtClean="0"/>
              <a:t>Kardashev</a:t>
            </a:r>
            <a:r>
              <a:rPr lang="tr-TR" dirty="0" smtClean="0"/>
              <a:t> </a:t>
            </a:r>
            <a:r>
              <a:rPr lang="tr-TR" dirty="0"/>
              <a:t>ölçeği üç belirlenmiş kategoriden oluşur, bunlar şunlardır:</a:t>
            </a:r>
          </a:p>
          <a:p>
            <a:r>
              <a:rPr lang="tr-TR" dirty="0">
                <a:solidFill>
                  <a:srgbClr val="FF0000"/>
                </a:solidFill>
              </a:rPr>
              <a:t>Tip I medeniyet</a:t>
            </a:r>
            <a:r>
              <a:rPr lang="tr-TR" dirty="0"/>
              <a:t>, aynı zamanda bir gezegen medeniyeti olarak adlandırılır, kendi gezegeni üzerinde bulunan tüm enerjiyi kullanabilir ve depolayabilir.</a:t>
            </a:r>
          </a:p>
          <a:p>
            <a:r>
              <a:rPr lang="tr-TR" dirty="0">
                <a:solidFill>
                  <a:srgbClr val="FF0000"/>
                </a:solidFill>
              </a:rPr>
              <a:t>Tip II medeniyet</a:t>
            </a:r>
            <a:r>
              <a:rPr lang="tr-TR" dirty="0"/>
              <a:t>, aynı zamanda bir yıldız medeniyeti olarak adlandırılır, kendi gezegen sistemini ölçeğindeki enerjiyi kullanabilir ve kontrol edebilir.</a:t>
            </a:r>
          </a:p>
          <a:p>
            <a:r>
              <a:rPr lang="tr-TR" dirty="0">
                <a:solidFill>
                  <a:srgbClr val="FF0000"/>
                </a:solidFill>
              </a:rPr>
              <a:t>Tip III medeniyet</a:t>
            </a:r>
            <a:r>
              <a:rPr lang="tr-TR" dirty="0"/>
              <a:t>, aynı zamanda bir galaksi medeniyeti olarak adlandırılır, kendi ev sahibi galaksisinin ölçeğinde enerjiyi kontrol edebilir.</a:t>
            </a:r>
          </a:p>
          <a:p>
            <a:endParaRPr lang="tr-TR" dirty="0"/>
          </a:p>
        </p:txBody>
      </p:sp>
    </p:spTree>
    <p:extLst>
      <p:ext uri="{BB962C8B-B14F-4D97-AF65-F5344CB8AC3E}">
        <p14:creationId xmlns:p14="http://schemas.microsoft.com/office/powerpoint/2010/main" val="28172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Spacex</a:t>
            </a:r>
            <a:r>
              <a:rPr lang="tr-TR" dirty="0" smtClean="0"/>
              <a:t> </a:t>
            </a:r>
            <a:r>
              <a:rPr lang="tr-TR" dirty="0" err="1" smtClean="0"/>
              <a:t>starlink</a:t>
            </a:r>
            <a:r>
              <a:rPr lang="tr-TR" dirty="0" smtClean="0"/>
              <a:t> projesi</a:t>
            </a:r>
            <a:endParaRPr lang="tr-TR" dirty="0"/>
          </a:p>
        </p:txBody>
      </p:sp>
      <p:sp>
        <p:nvSpPr>
          <p:cNvPr id="3" name="İçerik Yer Tutucusu 2"/>
          <p:cNvSpPr>
            <a:spLocks noGrp="1"/>
          </p:cNvSpPr>
          <p:nvPr>
            <p:ph sz="quarter" idx="1"/>
          </p:nvPr>
        </p:nvSpPr>
        <p:spPr/>
        <p:txBody>
          <a:bodyPr>
            <a:normAutofit fontScale="85000" lnSpcReduction="20000"/>
          </a:bodyPr>
          <a:lstStyle/>
          <a:p>
            <a:r>
              <a:rPr lang="tr-TR" dirty="0" err="1"/>
              <a:t>Starlink</a:t>
            </a:r>
            <a:r>
              <a:rPr lang="tr-TR" dirty="0"/>
              <a:t>, </a:t>
            </a:r>
            <a:r>
              <a:rPr lang="tr-TR" dirty="0" err="1"/>
              <a:t>SpaceX</a:t>
            </a:r>
            <a:r>
              <a:rPr lang="tr-TR" dirty="0"/>
              <a:t> tarafından işletilen ve dünyanın çoğuna uydu internet erişimi sağlayan bir uydu internet takımyıldızıdır.</a:t>
            </a:r>
          </a:p>
          <a:p>
            <a:r>
              <a:rPr lang="tr-TR" dirty="0"/>
              <a:t>Takımyıldızı, 2021'in ortalarında 1600'den fazla uydudan oluşuyor ve sonunda, belirlenmiş yer alıcı-vericileriyle iletişim kuran, alçak Dünya yörüngesinde (LEO) binlerce seri üretilmiş küçük uydudan oluşacak.</a:t>
            </a:r>
          </a:p>
          <a:p>
            <a:r>
              <a:rPr lang="tr-TR" dirty="0"/>
              <a:t>Uydu internet hizmetinin teknik olasılığı küresel nüfusun çoğunu kapsasa da, gerçek hizmet yalnızca </a:t>
            </a:r>
            <a:r>
              <a:rPr lang="tr-TR" dirty="0" err="1"/>
              <a:t>SpaceX'in</a:t>
            </a:r>
            <a:r>
              <a:rPr lang="tr-TR" dirty="0"/>
              <a:t> herhangi bir belirli ulusal yargı yetkisi dahilinde hizmet sağlama lisansına sahip olduğu ülkelerde sunulabilir. Kasım 2021 itibarıyla beta hizmet teklifi 21 ülkede sunulmaktadır.</a:t>
            </a:r>
          </a:p>
          <a:p>
            <a:r>
              <a:rPr lang="tr-TR" dirty="0"/>
              <a:t>ABD, Kanada, İngiltere, Almanya, Yeni Zelanda, Avustralya, Avusturya, Fransa, Hollanda, Belçika, Danimarka, İrlanda, İsviçre, Portekiz, Şili, Polonya, İtalya, Çek Cumhuriyeti, Meksika, İsveç ve Hırvatistan.</a:t>
            </a:r>
          </a:p>
        </p:txBody>
      </p:sp>
    </p:spTree>
    <p:extLst>
      <p:ext uri="{BB962C8B-B14F-4D97-AF65-F5344CB8AC3E}">
        <p14:creationId xmlns:p14="http://schemas.microsoft.com/office/powerpoint/2010/main" val="4009361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06090"/>
          </a:xfrm>
        </p:spPr>
        <p:txBody>
          <a:bodyPr/>
          <a:lstStyle/>
          <a:p>
            <a:r>
              <a:rPr lang="tr-TR" dirty="0" smtClean="0"/>
              <a:t>KARDASHEV ÖLÇEĞİ</a:t>
            </a:r>
            <a:endParaRPr lang="tr-TR" dirty="0"/>
          </a:p>
        </p:txBody>
      </p:sp>
      <p:pic>
        <p:nvPicPr>
          <p:cNvPr id="4" name="Picture 3"/>
          <p:cNvPicPr>
            <a:picLocks noGrp="1" noChangeAspect="1"/>
          </p:cNvPicPr>
          <p:nvPr>
            <p:ph sz="quarter" idx="1"/>
          </p:nvPr>
        </p:nvPicPr>
        <p:blipFill>
          <a:blip r:embed="rId2"/>
          <a:stretch>
            <a:fillRect/>
          </a:stretch>
        </p:blipFill>
        <p:spPr>
          <a:xfrm>
            <a:off x="2267744" y="908720"/>
            <a:ext cx="3411496" cy="1368152"/>
          </a:xfrm>
          <a:prstGeom prst="rect">
            <a:avLst/>
          </a:prstGeom>
        </p:spPr>
      </p:pic>
      <p:sp>
        <p:nvSpPr>
          <p:cNvPr id="5" name="Dikdörtgen 4"/>
          <p:cNvSpPr/>
          <p:nvPr/>
        </p:nvSpPr>
        <p:spPr>
          <a:xfrm>
            <a:off x="778978" y="1700808"/>
            <a:ext cx="7416824" cy="5262979"/>
          </a:xfrm>
          <a:prstGeom prst="rect">
            <a:avLst/>
          </a:prstGeom>
        </p:spPr>
        <p:txBody>
          <a:bodyPr wrap="square">
            <a:spAutoFit/>
          </a:bodyPr>
          <a:lstStyle/>
          <a:p>
            <a:r>
              <a:rPr lang="tr-TR" sz="2400" dirty="0"/>
              <a:t/>
            </a:r>
            <a:br>
              <a:rPr lang="tr-TR" sz="2400" dirty="0"/>
            </a:br>
            <a:r>
              <a:rPr lang="tr-TR" sz="2400" dirty="0" smtClean="0"/>
              <a:t>* Burada</a:t>
            </a:r>
            <a:r>
              <a:rPr lang="tr-TR" sz="2400" dirty="0"/>
              <a:t>, K değeri bir medeniyetin </a:t>
            </a:r>
            <a:r>
              <a:rPr lang="tr-TR" sz="2400" dirty="0" err="1"/>
              <a:t>Kardashev</a:t>
            </a:r>
            <a:r>
              <a:rPr lang="tr-TR" sz="2400" dirty="0"/>
              <a:t> derecesi ve P değeri ise kullandığı güçtür, </a:t>
            </a:r>
            <a:r>
              <a:rPr lang="tr-TR" sz="2400" dirty="0" err="1" smtClean="0"/>
              <a:t>TWh</a:t>
            </a:r>
            <a:r>
              <a:rPr lang="tr-TR" sz="2400" dirty="0" smtClean="0"/>
              <a:t> cinsindendir.</a:t>
            </a:r>
          </a:p>
          <a:p>
            <a:endParaRPr lang="tr-TR" sz="2400" dirty="0"/>
          </a:p>
          <a:p>
            <a:pPr marL="342900" indent="-342900">
              <a:buFont typeface="Arial" charset="0"/>
              <a:buChar char="•"/>
            </a:pPr>
            <a:r>
              <a:rPr lang="tr-TR" sz="2400" dirty="0" smtClean="0"/>
              <a:t>2019 </a:t>
            </a:r>
            <a:r>
              <a:rPr lang="tr-TR" sz="2400" dirty="0"/>
              <a:t>yılında toplam dünya enerji tüketimi 14864.9 </a:t>
            </a:r>
            <a:r>
              <a:rPr lang="tr-TR" sz="2400" dirty="0" err="1"/>
              <a:t>Mtoe</a:t>
            </a:r>
            <a:r>
              <a:rPr lang="tr-TR" sz="2400" dirty="0"/>
              <a:t> (175,249 </a:t>
            </a:r>
            <a:r>
              <a:rPr lang="tr-TR" sz="2400" dirty="0" err="1"/>
              <a:t>TWh</a:t>
            </a:r>
            <a:r>
              <a:rPr lang="tr-TR" sz="2400" dirty="0"/>
              <a:t>) olarak gerçekleşti, bu da ortalama güç tüketimine denk gelen 20.0 TW veya Sagan'ın </a:t>
            </a:r>
            <a:r>
              <a:rPr lang="tr-TR" sz="2400" dirty="0" err="1"/>
              <a:t>interpolasyonlu</a:t>
            </a:r>
            <a:r>
              <a:rPr lang="tr-TR" sz="2400" dirty="0"/>
              <a:t> </a:t>
            </a:r>
            <a:r>
              <a:rPr lang="tr-TR" sz="2400" dirty="0" err="1"/>
              <a:t>Kardashev</a:t>
            </a:r>
            <a:r>
              <a:rPr lang="tr-TR" sz="2400" dirty="0"/>
              <a:t> ölçeğinde 0.73'e eşdeğerdir. </a:t>
            </a:r>
            <a:endParaRPr lang="tr-TR" sz="2400" dirty="0" smtClean="0"/>
          </a:p>
          <a:p>
            <a:pPr marL="342900" indent="-342900">
              <a:buFont typeface="Arial" charset="0"/>
              <a:buChar char="•"/>
            </a:pPr>
            <a:r>
              <a:rPr lang="tr-TR" sz="2400" dirty="0" smtClean="0">
                <a:solidFill>
                  <a:srgbClr val="FF0000"/>
                </a:solidFill>
              </a:rPr>
              <a:t>K </a:t>
            </a:r>
            <a:r>
              <a:rPr lang="tr-TR" sz="2400" dirty="0">
                <a:solidFill>
                  <a:srgbClr val="FF0000"/>
                </a:solidFill>
              </a:rPr>
              <a:t>= </a:t>
            </a:r>
            <a:r>
              <a:rPr lang="tr-TR" sz="2400" dirty="0" smtClean="0">
                <a:solidFill>
                  <a:srgbClr val="FF0000"/>
                </a:solidFill>
              </a:rPr>
              <a:t>0.73</a:t>
            </a:r>
          </a:p>
          <a:p>
            <a:pPr marL="342900" indent="-342900">
              <a:buFont typeface="Arial" charset="0"/>
              <a:buChar char="•"/>
            </a:pPr>
            <a:endParaRPr lang="tr-TR" sz="2400" dirty="0">
              <a:solidFill>
                <a:srgbClr val="FF0000"/>
              </a:solidFill>
            </a:endParaRPr>
          </a:p>
          <a:p>
            <a:pPr marL="342900" indent="-342900">
              <a:buFont typeface="Arial" charset="0"/>
              <a:buChar char="•"/>
            </a:pPr>
            <a:r>
              <a:rPr lang="tr-TR" sz="2400" dirty="0" smtClean="0">
                <a:solidFill>
                  <a:srgbClr val="FF0000"/>
                </a:solidFill>
              </a:rPr>
              <a:t>1000 yıl sonra K = 1 olacak*</a:t>
            </a:r>
          </a:p>
          <a:p>
            <a:endParaRPr lang="tr-TR" sz="2400" dirty="0">
              <a:solidFill>
                <a:srgbClr val="FF0000"/>
              </a:solidFill>
            </a:endParaRPr>
          </a:p>
        </p:txBody>
      </p:sp>
    </p:spTree>
    <p:extLst>
      <p:ext uri="{BB962C8B-B14F-4D97-AF65-F5344CB8AC3E}">
        <p14:creationId xmlns:p14="http://schemas.microsoft.com/office/powerpoint/2010/main" val="3972037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KAYNAKÇA:</a:t>
            </a:r>
          </a:p>
          <a:p>
            <a:r>
              <a:rPr lang="tr-TR" dirty="0" smtClean="0"/>
              <a:t>* </a:t>
            </a:r>
            <a:r>
              <a:rPr lang="en-US" dirty="0" smtClean="0"/>
              <a:t>Zhang</a:t>
            </a:r>
            <a:r>
              <a:rPr lang="en-US" dirty="0"/>
              <a:t>, A., Yang, J., </a:t>
            </a:r>
            <a:r>
              <a:rPr lang="en-US" dirty="0" err="1"/>
              <a:t>Luo</a:t>
            </a:r>
            <a:r>
              <a:rPr lang="en-US" dirty="0"/>
              <a:t>, Y. </a:t>
            </a:r>
            <a:r>
              <a:rPr lang="en-US" i="1" dirty="0"/>
              <a:t>et al.</a:t>
            </a:r>
            <a:r>
              <a:rPr lang="en-US" dirty="0"/>
              <a:t> Forecasting the progression of human civilization on the </a:t>
            </a:r>
            <a:r>
              <a:rPr lang="en-US" dirty="0" err="1"/>
              <a:t>Kardashev</a:t>
            </a:r>
            <a:r>
              <a:rPr lang="en-US" dirty="0"/>
              <a:t> Scale through 2060 with a machine learning approach. </a:t>
            </a:r>
            <a:r>
              <a:rPr lang="en-US" i="1" dirty="0" err="1"/>
              <a:t>Sci</a:t>
            </a:r>
            <a:r>
              <a:rPr lang="en-US" i="1" dirty="0"/>
              <a:t> Rep</a:t>
            </a:r>
            <a:r>
              <a:rPr lang="en-US" dirty="0"/>
              <a:t> </a:t>
            </a:r>
            <a:r>
              <a:rPr lang="en-US" b="1" dirty="0"/>
              <a:t>13</a:t>
            </a:r>
            <a:r>
              <a:rPr lang="en-US" dirty="0"/>
              <a:t>, 11305 (2023). https://doi.org/10.1038/s41598-023-38351-y</a:t>
            </a:r>
            <a:endParaRPr lang="tr-TR" dirty="0"/>
          </a:p>
        </p:txBody>
      </p:sp>
    </p:spTree>
    <p:extLst>
      <p:ext uri="{BB962C8B-B14F-4D97-AF65-F5344CB8AC3E}">
        <p14:creationId xmlns:p14="http://schemas.microsoft.com/office/powerpoint/2010/main" val="226279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Spacex</a:t>
            </a:r>
            <a:r>
              <a:rPr lang="tr-TR" dirty="0"/>
              <a:t> </a:t>
            </a:r>
            <a:r>
              <a:rPr lang="tr-TR" dirty="0" err="1"/>
              <a:t>starlink</a:t>
            </a:r>
            <a:r>
              <a:rPr lang="tr-TR" dirty="0"/>
              <a:t> projesi</a:t>
            </a:r>
          </a:p>
        </p:txBody>
      </p:sp>
      <p:sp>
        <p:nvSpPr>
          <p:cNvPr id="3" name="İçerik Yer Tutucusu 2"/>
          <p:cNvSpPr>
            <a:spLocks noGrp="1"/>
          </p:cNvSpPr>
          <p:nvPr>
            <p:ph sz="quarter" idx="1"/>
          </p:nvPr>
        </p:nvSpPr>
        <p:spPr/>
        <p:txBody>
          <a:bodyPr>
            <a:normAutofit fontScale="92500" lnSpcReduction="10000"/>
          </a:bodyPr>
          <a:lstStyle/>
          <a:p>
            <a:r>
              <a:rPr lang="tr-TR" dirty="0"/>
              <a:t>Takımyıldızı tasarlamak, inşa etmek ve konuşlandırmak için on yıl süren projenin maliyetinin Mayıs 2018'de </a:t>
            </a:r>
            <a:r>
              <a:rPr lang="tr-TR" dirty="0" err="1"/>
              <a:t>SpaceX</a:t>
            </a:r>
            <a:r>
              <a:rPr lang="tr-TR" dirty="0"/>
              <a:t> tarafından en az 10 milyar ABD doları olduğu tahmin edildi.</a:t>
            </a:r>
          </a:p>
          <a:p>
            <a:r>
              <a:rPr lang="tr-TR" dirty="0"/>
              <a:t>15 Ekim 2019'da Amerika Birleşik Devletleri Federal İletişim Komisyonu (FCC), FCC tarafından halihazırda onaylanmış 12.000 </a:t>
            </a:r>
            <a:r>
              <a:rPr lang="tr-TR" dirty="0" err="1"/>
              <a:t>Starlink</a:t>
            </a:r>
            <a:r>
              <a:rPr lang="tr-TR" dirty="0"/>
              <a:t> uydusuna ek olarak 30.000 ek </a:t>
            </a:r>
            <a:r>
              <a:rPr lang="tr-TR" dirty="0" err="1"/>
              <a:t>Starlink</a:t>
            </a:r>
            <a:r>
              <a:rPr lang="tr-TR" dirty="0"/>
              <a:t> uydusu için spektrum düzenlenmesi amacıyla </a:t>
            </a:r>
            <a:r>
              <a:rPr lang="tr-TR" dirty="0" err="1"/>
              <a:t>SpaceX</a:t>
            </a:r>
            <a:r>
              <a:rPr lang="tr-TR" dirty="0"/>
              <a:t> adına Uluslararası Telekomünikasyon Birliği'ne (ITU) başvuruda bulundu.</a:t>
            </a:r>
          </a:p>
          <a:p>
            <a:r>
              <a:rPr lang="tr-TR" dirty="0"/>
              <a:t>2021 yılına gelindiğinde </a:t>
            </a:r>
            <a:r>
              <a:rPr lang="tr-TR" dirty="0" err="1"/>
              <a:t>SpaceX</a:t>
            </a:r>
            <a:r>
              <a:rPr lang="tr-TR" dirty="0"/>
              <a:t>, </a:t>
            </a:r>
            <a:r>
              <a:rPr lang="tr-TR" dirty="0" err="1"/>
              <a:t>Starlink</a:t>
            </a:r>
            <a:r>
              <a:rPr lang="tr-TR" dirty="0"/>
              <a:t> için yerinde bilgi işlem ve ağ hizmetleri sağlamak üzere Google </a:t>
            </a:r>
            <a:r>
              <a:rPr lang="tr-TR" dirty="0" err="1"/>
              <a:t>Cloud</a:t>
            </a:r>
            <a:r>
              <a:rPr lang="tr-TR" dirty="0"/>
              <a:t> Platform ve Microsoft </a:t>
            </a:r>
            <a:r>
              <a:rPr lang="tr-TR" dirty="0" err="1"/>
              <a:t>Azure</a:t>
            </a:r>
            <a:r>
              <a:rPr lang="tr-TR" dirty="0"/>
              <a:t> ile anlaşmalar yapmıştı.</a:t>
            </a:r>
          </a:p>
        </p:txBody>
      </p:sp>
    </p:spTree>
    <p:extLst>
      <p:ext uri="{BB962C8B-B14F-4D97-AF65-F5344CB8AC3E}">
        <p14:creationId xmlns:p14="http://schemas.microsoft.com/office/powerpoint/2010/main" val="375729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STARLINK ELEŞTİRİLERİ</a:t>
            </a:r>
            <a:endParaRPr lang="tr-TR" dirty="0"/>
          </a:p>
        </p:txBody>
      </p:sp>
      <p:sp>
        <p:nvSpPr>
          <p:cNvPr id="3" name="İçerik Yer Tutucusu 2"/>
          <p:cNvSpPr>
            <a:spLocks noGrp="1"/>
          </p:cNvSpPr>
          <p:nvPr>
            <p:ph sz="quarter" idx="1"/>
          </p:nvPr>
        </p:nvSpPr>
        <p:spPr/>
        <p:txBody>
          <a:bodyPr>
            <a:normAutofit fontScale="92500"/>
          </a:bodyPr>
          <a:lstStyle/>
          <a:p>
            <a:r>
              <a:rPr lang="tr-TR" dirty="0"/>
              <a:t>Gökbilimciler takımyıldızların yer tabanlı astronomi üzerindeki etkisi ve uyduların zaten sıkışık olan yörünge ortamına nasıl katkıda bulunacağı konusundaki endişelerini dile getirdiler.</a:t>
            </a:r>
          </a:p>
          <a:p>
            <a:r>
              <a:rPr lang="tr-TR" dirty="0" err="1"/>
              <a:t>SpaceX</a:t>
            </a:r>
            <a:r>
              <a:rPr lang="tr-TR" dirty="0"/>
              <a:t>, </a:t>
            </a:r>
            <a:r>
              <a:rPr lang="tr-TR" dirty="0" err="1"/>
              <a:t>Starlink</a:t>
            </a:r>
            <a:r>
              <a:rPr lang="tr-TR" dirty="0"/>
              <a:t> uydularına operasyon sırasında parlaklıklarını azaltmayı amaçlayan çeşitli yükseltmeler uygulayarak bu endişeleri hafifletmeye çalıştı.</a:t>
            </a:r>
          </a:p>
          <a:p>
            <a:r>
              <a:rPr lang="tr-TR" dirty="0"/>
              <a:t>Uydular, yaşamlarının sonunda yörüngeden çıkmalarına olanak tanıyan kripton yakıtlı </a:t>
            </a:r>
            <a:r>
              <a:rPr lang="tr-TR" dirty="0" err="1"/>
              <a:t>Hall</a:t>
            </a:r>
            <a:r>
              <a:rPr lang="tr-TR" dirty="0"/>
              <a:t> iticileriyle donatılmıştır. Ek olarak uydular, yukarı bağlantılı izleme verilerine dayanarak çarpışmaları otonom olarak önleyecek şekilde tasarlanmıştır.</a:t>
            </a:r>
          </a:p>
        </p:txBody>
      </p:sp>
    </p:spTree>
    <p:extLst>
      <p:ext uri="{BB962C8B-B14F-4D97-AF65-F5344CB8AC3E}">
        <p14:creationId xmlns:p14="http://schemas.microsoft.com/office/powerpoint/2010/main" val="9877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1" y="836712"/>
            <a:ext cx="3865481"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01718"/>
            <a:ext cx="3942581" cy="255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46" y="3702925"/>
            <a:ext cx="3884106" cy="282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702925"/>
            <a:ext cx="3942580" cy="282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232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229600" cy="636680"/>
          </a:xfrm>
        </p:spPr>
        <p:txBody>
          <a:bodyPr>
            <a:normAutofit/>
          </a:bodyPr>
          <a:lstStyle/>
          <a:p>
            <a:r>
              <a:rPr lang="tr-TR" dirty="0" err="1" smtClean="0"/>
              <a:t>SpaceX</a:t>
            </a:r>
            <a:r>
              <a:rPr lang="tr-TR" dirty="0" smtClean="0"/>
              <a:t> </a:t>
            </a:r>
            <a:r>
              <a:rPr lang="tr-TR" dirty="0" err="1" smtClean="0"/>
              <a:t>Internship</a:t>
            </a:r>
            <a:r>
              <a:rPr lang="tr-TR" dirty="0" smtClean="0"/>
              <a:t> </a:t>
            </a:r>
            <a:r>
              <a:rPr lang="tr-TR" dirty="0" err="1" smtClean="0"/>
              <a:t>Opportunity</a:t>
            </a:r>
            <a:endParaRPr lang="tr-TR" dirty="0"/>
          </a:p>
        </p:txBody>
      </p:sp>
      <p:sp>
        <p:nvSpPr>
          <p:cNvPr id="3" name="İçerik Yer Tutucusu 2"/>
          <p:cNvSpPr>
            <a:spLocks noGrp="1"/>
          </p:cNvSpPr>
          <p:nvPr>
            <p:ph idx="1"/>
          </p:nvPr>
        </p:nvSpPr>
        <p:spPr>
          <a:xfrm>
            <a:off x="7452320" y="1484784"/>
            <a:ext cx="1234480" cy="4176464"/>
          </a:xfrm>
        </p:spPr>
        <p:txBody>
          <a:bodyPr>
            <a:normAutofit/>
          </a:bodyPr>
          <a:lstStyle/>
          <a:p>
            <a:r>
              <a:rPr lang="tr-TR" sz="2000" dirty="0">
                <a:hlinkClick r:id="rId2"/>
              </a:rPr>
              <a:t>https://</a:t>
            </a:r>
            <a:r>
              <a:rPr lang="tr-TR" sz="2000" dirty="0" smtClean="0">
                <a:hlinkClick r:id="rId2"/>
              </a:rPr>
              <a:t>boards.greenhouse.io/spacex/jobs/5526161002?gh_jid=5526161002</a:t>
            </a:r>
            <a:endParaRPr lang="tr-TR" sz="2000" dirty="0" smtClean="0"/>
          </a:p>
          <a:p>
            <a:endParaRPr lang="tr-T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74556"/>
            <a:ext cx="6984776" cy="546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326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AVRUPA UZAY AJANSI </a:t>
            </a:r>
            <a:br>
              <a:rPr lang="tr-TR" dirty="0" smtClean="0"/>
            </a:br>
            <a:r>
              <a:rPr lang="tr-TR" dirty="0" smtClean="0"/>
              <a:t>/ CLEAR SPACE 1 GÖREVİ</a:t>
            </a:r>
            <a:endParaRPr lang="tr-TR" dirty="0"/>
          </a:p>
        </p:txBody>
      </p:sp>
      <p:sp>
        <p:nvSpPr>
          <p:cNvPr id="3" name="İçerik Yer Tutucusu 2"/>
          <p:cNvSpPr>
            <a:spLocks noGrp="1"/>
          </p:cNvSpPr>
          <p:nvPr>
            <p:ph sz="quarter" idx="1"/>
          </p:nvPr>
        </p:nvSpPr>
        <p:spPr/>
        <p:txBody>
          <a:bodyPr/>
          <a:lstStyle/>
          <a:p>
            <a:r>
              <a:rPr lang="tr-TR" dirty="0" smtClean="0"/>
              <a:t>Uzay çöplerini toplayacak.</a:t>
            </a:r>
          </a:p>
          <a:p>
            <a:r>
              <a:rPr lang="tr-TR" dirty="0"/>
              <a:t>Tahminlere göre Dünya’nın yörüngesinde 10 santimetreden büyük 34.000 adet uzay çöpü bulunuyor. </a:t>
            </a:r>
            <a:endParaRPr lang="tr-TR" dirty="0" smtClean="0"/>
          </a:p>
          <a:p>
            <a:r>
              <a:rPr lang="tr-TR" dirty="0"/>
              <a:t>Uzay çöpleri, kurşundan 10 kat daha hızlı hareket ederek uzay araçlarını ve diğer yapıları tehdit ediyor. Uzay çöplerinin sayısı arttıkça tehdit de artmaya devam ediyor.</a:t>
            </a:r>
            <a:endParaRPr lang="tr-TR" dirty="0"/>
          </a:p>
        </p:txBody>
      </p:sp>
    </p:spTree>
    <p:extLst>
      <p:ext uri="{BB962C8B-B14F-4D97-AF65-F5344CB8AC3E}">
        <p14:creationId xmlns:p14="http://schemas.microsoft.com/office/powerpoint/2010/main" val="201276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AVRUPA UZAY AJANSI </a:t>
            </a:r>
            <a:br>
              <a:rPr lang="tr-TR" dirty="0"/>
            </a:br>
            <a:r>
              <a:rPr lang="tr-TR" dirty="0"/>
              <a:t>/ CLEAR SPACE 1 GÖREVİ</a:t>
            </a:r>
          </a:p>
        </p:txBody>
      </p:sp>
      <p:sp>
        <p:nvSpPr>
          <p:cNvPr id="3" name="İçerik Yer Tutucusu 2"/>
          <p:cNvSpPr>
            <a:spLocks noGrp="1"/>
          </p:cNvSpPr>
          <p:nvPr>
            <p:ph sz="quarter" idx="1"/>
          </p:nvPr>
        </p:nvSpPr>
        <p:spPr/>
        <p:txBody>
          <a:bodyPr>
            <a:normAutofit/>
          </a:bodyPr>
          <a:lstStyle/>
          <a:p>
            <a:r>
              <a:rPr lang="tr-TR" dirty="0"/>
              <a:t>Görev esnasında uzaya gönderilen uzay aracı, </a:t>
            </a:r>
            <a:r>
              <a:rPr lang="tr-TR" dirty="0">
                <a:solidFill>
                  <a:srgbClr val="FF0000"/>
                </a:solidFill>
              </a:rPr>
              <a:t>yapay zekâ </a:t>
            </a:r>
            <a:r>
              <a:rPr lang="tr-TR" dirty="0"/>
              <a:t>yardımlı kamerasıyla birlikte çöpleri tespit edecek. Ardından </a:t>
            </a:r>
            <a:r>
              <a:rPr lang="tr-TR" dirty="0">
                <a:solidFill>
                  <a:srgbClr val="FF0000"/>
                </a:solidFill>
              </a:rPr>
              <a:t>robotik</a:t>
            </a:r>
            <a:r>
              <a:rPr lang="tr-TR" dirty="0"/>
              <a:t> kollarıyla objeleri yakalayarak atmosfere geri sokacak ve objelerin yanarak yok olmasını sağlayacak</a:t>
            </a:r>
            <a:r>
              <a:rPr lang="tr-TR" dirty="0" smtClean="0"/>
              <a:t>.</a:t>
            </a:r>
          </a:p>
        </p:txBody>
      </p:sp>
    </p:spTree>
    <p:extLst>
      <p:ext uri="{BB962C8B-B14F-4D97-AF65-F5344CB8AC3E}">
        <p14:creationId xmlns:p14="http://schemas.microsoft.com/office/powerpoint/2010/main" val="1727292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2425</TotalTime>
  <Words>1591</Words>
  <Application>Microsoft Office PowerPoint</Application>
  <PresentationFormat>Ekran Gösterisi (4:3)</PresentationFormat>
  <Paragraphs>128</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Cumba</vt:lpstr>
      <vt:lpstr>İŞLETMELERDE YENİ TEKNOLOJİLER - 7</vt:lpstr>
      <vt:lpstr>UZAY TEKNOLOJİSİ  </vt:lpstr>
      <vt:lpstr>Spacex starlink projesi</vt:lpstr>
      <vt:lpstr>Spacex starlink projesi</vt:lpstr>
      <vt:lpstr>STARLINK ELEŞTİRİLERİ</vt:lpstr>
      <vt:lpstr>PowerPoint Sunusu</vt:lpstr>
      <vt:lpstr>SpaceX Internship Opportunity</vt:lpstr>
      <vt:lpstr>AVRUPA UZAY AJANSI  / CLEAR SPACE 1 GÖREVİ</vt:lpstr>
      <vt:lpstr>AVRUPA UZAY AJANSI  / CLEAR SPACE 1 GÖREVİ</vt:lpstr>
      <vt:lpstr>AVRUPA UZAY AJANSI  / CLEAR SPACE 1 GÖREVİ</vt:lpstr>
      <vt:lpstr>James webb teleskobu</vt:lpstr>
      <vt:lpstr>James webb teleskobu</vt:lpstr>
      <vt:lpstr>James webb teleskobu</vt:lpstr>
      <vt:lpstr>BÜYÜK HADRON ÇARPIŞTIRICISI</vt:lpstr>
      <vt:lpstr>BÜYÜK HADRON ÇARPIŞTIRICISI</vt:lpstr>
      <vt:lpstr>BÜYÜK HADRON ÇARPIŞTIRICISI</vt:lpstr>
      <vt:lpstr>KUANTUM FİZİĞİ</vt:lpstr>
      <vt:lpstr>KUANTUM FİZİĞİ</vt:lpstr>
      <vt:lpstr>ÇİFT YARIK DENEYİ GÖZLEMCİ ETKİSİ</vt:lpstr>
      <vt:lpstr>SİMULASYON TEORİSİ</vt:lpstr>
      <vt:lpstr>SİMULASYON TEORİSİ</vt:lpstr>
      <vt:lpstr>SİMULASYON TEORİSİ</vt:lpstr>
      <vt:lpstr>SİMULASYON TEORİSİ</vt:lpstr>
      <vt:lpstr>SİMULASYON TEORİSİ</vt:lpstr>
      <vt:lpstr>SİMULASYON TEORİSİ</vt:lpstr>
      <vt:lpstr>SİMULASYON TEORİSİ</vt:lpstr>
      <vt:lpstr>SİMULASYON TEORİSİ ELEŞTİRİLERİ</vt:lpstr>
      <vt:lpstr>SİMAULASYON İŞLEMCİ ELEŞTİRİLERİNE CEVAP: DYSON KÜRESİ</vt:lpstr>
      <vt:lpstr>KARDASHEV ÖLÇEĞİ</vt:lpstr>
      <vt:lpstr>KARDASHEV ÖLÇEĞİ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İŞLETMELERDE YENİ TEKNOLOJİLER - 4</dc:title>
  <dc:creator>Fatih KOÇ</dc:creator>
  <cp:lastModifiedBy>Fatih KOÇ</cp:lastModifiedBy>
  <cp:revision>331</cp:revision>
  <dcterms:created xsi:type="dcterms:W3CDTF">2023-11-10T12:49:14Z</dcterms:created>
  <dcterms:modified xsi:type="dcterms:W3CDTF">2024-01-12T17:16:28Z</dcterms:modified>
</cp:coreProperties>
</file>