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303" r:id="rId2"/>
    <p:sldId id="310" r:id="rId3"/>
    <p:sldId id="257" r:id="rId4"/>
    <p:sldId id="321" r:id="rId5"/>
    <p:sldId id="327" r:id="rId6"/>
    <p:sldId id="269" r:id="rId7"/>
    <p:sldId id="329" r:id="rId8"/>
    <p:sldId id="330" r:id="rId9"/>
    <p:sldId id="331" r:id="rId10"/>
    <p:sldId id="332" r:id="rId11"/>
    <p:sldId id="333" r:id="rId12"/>
    <p:sldId id="271" r:id="rId13"/>
    <p:sldId id="272" r:id="rId14"/>
    <p:sldId id="273" r:id="rId15"/>
    <p:sldId id="270" r:id="rId16"/>
    <p:sldId id="260" r:id="rId17"/>
    <p:sldId id="275" r:id="rId18"/>
    <p:sldId id="299" r:id="rId19"/>
    <p:sldId id="294" r:id="rId20"/>
    <p:sldId id="334" r:id="rId21"/>
    <p:sldId id="276" r:id="rId22"/>
    <p:sldId id="261" r:id="rId23"/>
    <p:sldId id="258" r:id="rId24"/>
    <p:sldId id="262" r:id="rId25"/>
    <p:sldId id="277" r:id="rId26"/>
    <p:sldId id="336" r:id="rId27"/>
    <p:sldId id="341" r:id="rId28"/>
    <p:sldId id="342" r:id="rId29"/>
    <p:sldId id="338" r:id="rId30"/>
    <p:sldId id="305" r:id="rId31"/>
    <p:sldId id="307" r:id="rId32"/>
    <p:sldId id="308" r:id="rId33"/>
    <p:sldId id="343" r:id="rId34"/>
    <p:sldId id="344" r:id="rId35"/>
    <p:sldId id="345" r:id="rId36"/>
    <p:sldId id="309" r:id="rId37"/>
    <p:sldId id="346" r:id="rId38"/>
    <p:sldId id="340" r:id="rId39"/>
    <p:sldId id="324" r:id="rId40"/>
  </p:sldIdLst>
  <p:sldSz cx="9144000" cy="6858000" type="screen4x3"/>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7" d="100"/>
          <a:sy n="117" d="100"/>
        </p:scale>
        <p:origin x="-1470"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8E1B997F-CE16-445C-ADB1-0B7D16D31B8A}" type="datetimeFigureOut">
              <a:rPr lang="en-US" smtClean="0"/>
              <a:t>10/23/2018</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99A89ECD-83DB-4D2A-9681-B04BF559BE63}" type="slidenum">
              <a:rPr lang="en-US" smtClean="0"/>
              <a:t>‹#›</a:t>
            </a:fld>
            <a:endParaRPr lang="en-US"/>
          </a:p>
        </p:txBody>
      </p:sp>
    </p:spTree>
    <p:extLst>
      <p:ext uri="{BB962C8B-B14F-4D97-AF65-F5344CB8AC3E}">
        <p14:creationId xmlns:p14="http://schemas.microsoft.com/office/powerpoint/2010/main" val="82431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29A2C446-5521-41B5-B9C2-A843233B591C}" type="datetimeFigureOut">
              <a:rPr lang="tr-TR" smtClean="0"/>
              <a:t>23.10.2018</a:t>
            </a:fld>
            <a:endParaRPr lang="tr-T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EF462866-1B1D-4762-BFC5-9A3620FC84D7}" type="slidenum">
              <a:rPr lang="tr-TR" smtClean="0"/>
              <a:t>‹#›</a:t>
            </a:fld>
            <a:endParaRPr lang="tr-TR"/>
          </a:p>
        </p:txBody>
      </p:sp>
    </p:spTree>
    <p:extLst>
      <p:ext uri="{BB962C8B-B14F-4D97-AF65-F5344CB8AC3E}">
        <p14:creationId xmlns:p14="http://schemas.microsoft.com/office/powerpoint/2010/main" val="1226839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50443" y="9430091"/>
            <a:ext cx="2945659" cy="496411"/>
          </a:xfrm>
          <a:prstGeom prst="rect">
            <a:avLst/>
          </a:prstGeom>
          <a:noFill/>
          <a:ln w="9525">
            <a:noFill/>
            <a:miter lim="800000"/>
            <a:headEnd/>
            <a:tailEnd/>
          </a:ln>
        </p:spPr>
        <p:txBody>
          <a:bodyPr anchor="b"/>
          <a:lstStyle/>
          <a:p>
            <a:pPr algn="r"/>
            <a:fld id="{A11E6B1B-6D6F-4167-BB04-D0C9262CADD5}" type="slidenum">
              <a:rPr lang="en-US" altLang="en-US" sz="1200">
                <a:solidFill>
                  <a:prstClr val="black"/>
                </a:solidFill>
              </a:rPr>
              <a:pPr algn="r"/>
              <a:t>7</a:t>
            </a:fld>
            <a:endParaRPr lang="en-US" altLang="en-US" sz="1200">
              <a:solidFill>
                <a:prstClr val="black"/>
              </a:solidFill>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txBox="1">
            <a:spLocks noGrp="1" noChangeArrowheads="1"/>
          </p:cNvSpPr>
          <p:nvPr/>
        </p:nvSpPr>
        <p:spPr bwMode="auto">
          <a:xfrm>
            <a:off x="3850443" y="9430091"/>
            <a:ext cx="2945659" cy="496411"/>
          </a:xfrm>
          <a:prstGeom prst="rect">
            <a:avLst/>
          </a:prstGeom>
          <a:noFill/>
          <a:ln w="9525">
            <a:noFill/>
            <a:miter lim="800000"/>
            <a:headEnd/>
            <a:tailEnd/>
          </a:ln>
        </p:spPr>
        <p:txBody>
          <a:bodyPr anchor="b"/>
          <a:lstStyle/>
          <a:p>
            <a:pPr algn="r"/>
            <a:fld id="{5182E050-6D58-43BB-AA08-226C996DA4F2}" type="slidenum">
              <a:rPr lang="en-US" altLang="en-US" sz="1200"/>
              <a:pPr algn="r"/>
              <a:t>39</a:t>
            </a:fld>
            <a:endParaRPr lang="en-US" altLang="en-US" sz="120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A0508340-06E1-42CB-98A3-19E7B902FB6B}" type="datetimeFigureOut">
              <a:rPr lang="tr-TR" smtClean="0"/>
              <a:t>23.10.2018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EFA3671-E895-47E8-9A06-EC414EC067E0}" type="slidenum">
              <a:rPr lang="tr-TR" smtClean="0"/>
              <a:t>‹#›</a:t>
            </a:fld>
            <a:endParaRPr lang="tr-TR"/>
          </a:p>
        </p:txBody>
      </p:sp>
    </p:spTree>
    <p:extLst>
      <p:ext uri="{BB962C8B-B14F-4D97-AF65-F5344CB8AC3E}">
        <p14:creationId xmlns:p14="http://schemas.microsoft.com/office/powerpoint/2010/main" val="1879419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A0508340-06E1-42CB-98A3-19E7B902FB6B}" type="datetimeFigureOut">
              <a:rPr lang="tr-TR" smtClean="0"/>
              <a:t>23.10.2018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EFA3671-E895-47E8-9A06-EC414EC067E0}" type="slidenum">
              <a:rPr lang="tr-TR" smtClean="0"/>
              <a:t>‹#›</a:t>
            </a:fld>
            <a:endParaRPr lang="tr-TR"/>
          </a:p>
        </p:txBody>
      </p:sp>
    </p:spTree>
    <p:extLst>
      <p:ext uri="{BB962C8B-B14F-4D97-AF65-F5344CB8AC3E}">
        <p14:creationId xmlns:p14="http://schemas.microsoft.com/office/powerpoint/2010/main" val="2816153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A0508340-06E1-42CB-98A3-19E7B902FB6B}" type="datetimeFigureOut">
              <a:rPr lang="tr-TR" smtClean="0"/>
              <a:t>23.10.2018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EFA3671-E895-47E8-9A06-EC414EC067E0}" type="slidenum">
              <a:rPr lang="tr-TR" smtClean="0"/>
              <a:t>‹#›</a:t>
            </a:fld>
            <a:endParaRPr lang="tr-TR"/>
          </a:p>
        </p:txBody>
      </p:sp>
    </p:spTree>
    <p:extLst>
      <p:ext uri="{BB962C8B-B14F-4D97-AF65-F5344CB8AC3E}">
        <p14:creationId xmlns:p14="http://schemas.microsoft.com/office/powerpoint/2010/main" val="3536309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A0508340-06E1-42CB-98A3-19E7B902FB6B}" type="datetimeFigureOut">
              <a:rPr lang="tr-TR" smtClean="0"/>
              <a:t>23.10.2018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EFA3671-E895-47E8-9A06-EC414EC067E0}" type="slidenum">
              <a:rPr lang="tr-TR" smtClean="0"/>
              <a:t>‹#›</a:t>
            </a:fld>
            <a:endParaRPr lang="tr-TR"/>
          </a:p>
        </p:txBody>
      </p:sp>
    </p:spTree>
    <p:extLst>
      <p:ext uri="{BB962C8B-B14F-4D97-AF65-F5344CB8AC3E}">
        <p14:creationId xmlns:p14="http://schemas.microsoft.com/office/powerpoint/2010/main" val="582824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508340-06E1-42CB-98A3-19E7B902FB6B}" type="datetimeFigureOut">
              <a:rPr lang="tr-TR" smtClean="0"/>
              <a:t>23.10.2018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EFA3671-E895-47E8-9A06-EC414EC067E0}" type="slidenum">
              <a:rPr lang="tr-TR" smtClean="0"/>
              <a:t>‹#›</a:t>
            </a:fld>
            <a:endParaRPr lang="tr-TR"/>
          </a:p>
        </p:txBody>
      </p:sp>
    </p:spTree>
    <p:extLst>
      <p:ext uri="{BB962C8B-B14F-4D97-AF65-F5344CB8AC3E}">
        <p14:creationId xmlns:p14="http://schemas.microsoft.com/office/powerpoint/2010/main" val="3145042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A0508340-06E1-42CB-98A3-19E7B902FB6B}" type="datetimeFigureOut">
              <a:rPr lang="tr-TR" smtClean="0"/>
              <a:t>23.10.2018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EFA3671-E895-47E8-9A06-EC414EC067E0}" type="slidenum">
              <a:rPr lang="tr-TR" smtClean="0"/>
              <a:t>‹#›</a:t>
            </a:fld>
            <a:endParaRPr lang="tr-TR"/>
          </a:p>
        </p:txBody>
      </p:sp>
    </p:spTree>
    <p:extLst>
      <p:ext uri="{BB962C8B-B14F-4D97-AF65-F5344CB8AC3E}">
        <p14:creationId xmlns:p14="http://schemas.microsoft.com/office/powerpoint/2010/main" val="3860369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A0508340-06E1-42CB-98A3-19E7B902FB6B}" type="datetimeFigureOut">
              <a:rPr lang="tr-TR" smtClean="0"/>
              <a:t>23.10.2018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EFA3671-E895-47E8-9A06-EC414EC067E0}" type="slidenum">
              <a:rPr lang="tr-TR" smtClean="0"/>
              <a:t>‹#›</a:t>
            </a:fld>
            <a:endParaRPr lang="tr-TR"/>
          </a:p>
        </p:txBody>
      </p:sp>
    </p:spTree>
    <p:extLst>
      <p:ext uri="{BB962C8B-B14F-4D97-AF65-F5344CB8AC3E}">
        <p14:creationId xmlns:p14="http://schemas.microsoft.com/office/powerpoint/2010/main" val="1982326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A0508340-06E1-42CB-98A3-19E7B902FB6B}" type="datetimeFigureOut">
              <a:rPr lang="tr-TR" smtClean="0"/>
              <a:t>23.10.2018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EFA3671-E895-47E8-9A06-EC414EC067E0}" type="slidenum">
              <a:rPr lang="tr-TR" smtClean="0"/>
              <a:t>‹#›</a:t>
            </a:fld>
            <a:endParaRPr lang="tr-TR"/>
          </a:p>
        </p:txBody>
      </p:sp>
    </p:spTree>
    <p:extLst>
      <p:ext uri="{BB962C8B-B14F-4D97-AF65-F5344CB8AC3E}">
        <p14:creationId xmlns:p14="http://schemas.microsoft.com/office/powerpoint/2010/main" val="3094241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08340-06E1-42CB-98A3-19E7B902FB6B}" type="datetimeFigureOut">
              <a:rPr lang="tr-TR" smtClean="0"/>
              <a:t>23.10.2018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EFA3671-E895-47E8-9A06-EC414EC067E0}" type="slidenum">
              <a:rPr lang="tr-TR" smtClean="0"/>
              <a:t>‹#›</a:t>
            </a:fld>
            <a:endParaRPr lang="tr-TR"/>
          </a:p>
        </p:txBody>
      </p:sp>
    </p:spTree>
    <p:extLst>
      <p:ext uri="{BB962C8B-B14F-4D97-AF65-F5344CB8AC3E}">
        <p14:creationId xmlns:p14="http://schemas.microsoft.com/office/powerpoint/2010/main" val="3151378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508340-06E1-42CB-98A3-19E7B902FB6B}" type="datetimeFigureOut">
              <a:rPr lang="tr-TR" smtClean="0"/>
              <a:t>23.10.2018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EFA3671-E895-47E8-9A06-EC414EC067E0}" type="slidenum">
              <a:rPr lang="tr-TR" smtClean="0"/>
              <a:t>‹#›</a:t>
            </a:fld>
            <a:endParaRPr lang="tr-TR"/>
          </a:p>
        </p:txBody>
      </p:sp>
    </p:spTree>
    <p:extLst>
      <p:ext uri="{BB962C8B-B14F-4D97-AF65-F5344CB8AC3E}">
        <p14:creationId xmlns:p14="http://schemas.microsoft.com/office/powerpoint/2010/main" val="2778114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508340-06E1-42CB-98A3-19E7B902FB6B}" type="datetimeFigureOut">
              <a:rPr lang="tr-TR" smtClean="0"/>
              <a:t>23.10.2018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EFA3671-E895-47E8-9A06-EC414EC067E0}" type="slidenum">
              <a:rPr lang="tr-TR" smtClean="0"/>
              <a:t>‹#›</a:t>
            </a:fld>
            <a:endParaRPr lang="tr-TR"/>
          </a:p>
        </p:txBody>
      </p:sp>
    </p:spTree>
    <p:extLst>
      <p:ext uri="{BB962C8B-B14F-4D97-AF65-F5344CB8AC3E}">
        <p14:creationId xmlns:p14="http://schemas.microsoft.com/office/powerpoint/2010/main" val="1612571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508340-06E1-42CB-98A3-19E7B902FB6B}" type="datetimeFigureOut">
              <a:rPr lang="tr-TR" smtClean="0"/>
              <a:t>23.10.2018</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FA3671-E895-47E8-9A06-EC414EC067E0}" type="slidenum">
              <a:rPr lang="tr-TR" smtClean="0"/>
              <a:t>‹#›</a:t>
            </a:fld>
            <a:endParaRPr lang="tr-TR"/>
          </a:p>
        </p:txBody>
      </p:sp>
    </p:spTree>
    <p:extLst>
      <p:ext uri="{BB962C8B-B14F-4D97-AF65-F5344CB8AC3E}">
        <p14:creationId xmlns:p14="http://schemas.microsoft.com/office/powerpoint/2010/main" val="406675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CRM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2031" y="9841"/>
            <a:ext cx="6428248" cy="44997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12775" y="4869160"/>
            <a:ext cx="7772400" cy="1470025"/>
          </a:xfrm>
        </p:spPr>
        <p:txBody>
          <a:bodyPr>
            <a:normAutofit fontScale="90000"/>
          </a:bodyPr>
          <a:lstStyle/>
          <a:p>
            <a:r>
              <a:rPr lang="tr-TR" dirty="0" smtClean="0">
                <a:latin typeface="Times New Roman" panose="02020603050405020304" pitchFamily="18" charset="0"/>
                <a:cs typeface="Times New Roman" panose="02020603050405020304" pitchFamily="18" charset="0"/>
              </a:rPr>
              <a:t>RELATIONSHIP MARKETING </a:t>
            </a:r>
            <a:br>
              <a:rPr lang="tr-TR" dirty="0" smtClean="0">
                <a:latin typeface="Times New Roman" panose="02020603050405020304" pitchFamily="18" charset="0"/>
                <a:cs typeface="Times New Roman" panose="02020603050405020304" pitchFamily="18" charset="0"/>
              </a:rPr>
            </a:br>
            <a:r>
              <a:rPr lang="tr-TR" dirty="0" smtClean="0">
                <a:latin typeface="Times New Roman" panose="02020603050405020304" pitchFamily="18" charset="0"/>
                <a:cs typeface="Times New Roman" panose="02020603050405020304" pitchFamily="18" charset="0"/>
              </a:rPr>
              <a:t>John EGAN  -  Fourt Edition</a:t>
            </a:r>
            <a:br>
              <a:rPr lang="tr-TR" dirty="0" smtClean="0">
                <a:latin typeface="Times New Roman" panose="02020603050405020304" pitchFamily="18" charset="0"/>
                <a:cs typeface="Times New Roman" panose="02020603050405020304" pitchFamily="18" charset="0"/>
              </a:rPr>
            </a:br>
            <a:r>
              <a:rPr lang="tr-TR" dirty="0" smtClean="0">
                <a:latin typeface="Times New Roman" panose="02020603050405020304" pitchFamily="18" charset="0"/>
                <a:cs typeface="Times New Roman" panose="02020603050405020304" pitchFamily="18" charset="0"/>
              </a:rPr>
              <a:t>PEARSON</a:t>
            </a:r>
            <a:endParaRPr lang="tr-TR" dirty="0">
              <a:latin typeface="Times New Roman" panose="02020603050405020304" pitchFamily="18" charset="0"/>
              <a:cs typeface="Times New Roman" panose="02020603050405020304" pitchFamily="18" charset="0"/>
            </a:endParaRPr>
          </a:p>
        </p:txBody>
      </p:sp>
      <p:sp>
        <p:nvSpPr>
          <p:cNvPr id="6" name="AutoShape 8" descr="CRM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10" descr="CRM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Rectangle 7"/>
          <p:cNvSpPr/>
          <p:nvPr/>
        </p:nvSpPr>
        <p:spPr>
          <a:xfrm>
            <a:off x="2444088" y="4361215"/>
            <a:ext cx="4144135" cy="276999"/>
          </a:xfrm>
          <a:prstGeom prst="rect">
            <a:avLst/>
          </a:prstGeom>
        </p:spPr>
        <p:txBody>
          <a:bodyPr wrap="square">
            <a:spAutoFit/>
          </a:bodyPr>
          <a:lstStyle/>
          <a:p>
            <a:r>
              <a:rPr lang="tr-TR" sz="1200" dirty="0" smtClean="0">
                <a:latin typeface="Times New Roman" panose="02020603050405020304" pitchFamily="18" charset="0"/>
                <a:cs typeface="Times New Roman" panose="02020603050405020304" pitchFamily="18" charset="0"/>
              </a:rPr>
              <a:t>https://results-software.com/tag/crm-for-small-business/</a:t>
            </a:r>
            <a:endParaRPr lang="tr-TR"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5261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tr-TR" dirty="0"/>
              <a:t>Treacy AND Wiersema (1996)</a:t>
            </a:r>
            <a:br>
              <a:rPr lang="tr-TR" dirty="0"/>
            </a:br>
            <a:endParaRPr lang="en-US" dirty="0"/>
          </a:p>
        </p:txBody>
      </p:sp>
      <p:sp>
        <p:nvSpPr>
          <p:cNvPr id="3" name="Content Placeholder 2"/>
          <p:cNvSpPr>
            <a:spLocks noGrp="1"/>
          </p:cNvSpPr>
          <p:nvPr>
            <p:ph idx="1"/>
          </p:nvPr>
        </p:nvSpPr>
        <p:spPr>
          <a:xfrm>
            <a:off x="257596" y="3068960"/>
            <a:ext cx="8229600" cy="4525963"/>
          </a:xfrm>
        </p:spPr>
        <p:txBody>
          <a:bodyPr/>
          <a:lstStyle/>
          <a:p>
            <a:pPr lvl="0"/>
            <a:r>
              <a:rPr lang="tr-TR" sz="2000" dirty="0">
                <a:solidFill>
                  <a:prstClr val="black"/>
                </a:solidFill>
              </a:rPr>
              <a:t>Companies that apply </a:t>
            </a:r>
            <a:r>
              <a:rPr lang="tr-TR" sz="2000" dirty="0" smtClean="0">
                <a:solidFill>
                  <a:prstClr val="black"/>
                </a:solidFill>
              </a:rPr>
              <a:t>this.</a:t>
            </a:r>
            <a:endParaRPr lang="tr-TR" sz="2000" dirty="0">
              <a:solidFill>
                <a:prstClr val="black"/>
              </a:solidFill>
            </a:endParaRP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2521" y="5589240"/>
            <a:ext cx="2472676" cy="1272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620688"/>
            <a:ext cx="7560840" cy="4629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142027" y="1710686"/>
            <a:ext cx="1440160" cy="830997"/>
          </a:xfrm>
          <a:prstGeom prst="rect">
            <a:avLst/>
          </a:prstGeom>
          <a:noFill/>
        </p:spPr>
        <p:txBody>
          <a:bodyPr wrap="square" rtlCol="0">
            <a:spAutoFit/>
          </a:bodyPr>
          <a:lstStyle/>
          <a:p>
            <a:r>
              <a:rPr lang="tr-TR" sz="1200" dirty="0" smtClean="0"/>
              <a:t>Company  want to amaze its customers!, push the limits</a:t>
            </a:r>
            <a:endParaRPr lang="en-US" sz="1200" dirty="0"/>
          </a:p>
        </p:txBody>
      </p:sp>
    </p:spTree>
    <p:extLst>
      <p:ext uri="{BB962C8B-B14F-4D97-AF65-F5344CB8AC3E}">
        <p14:creationId xmlns:p14="http://schemas.microsoft.com/office/powerpoint/2010/main" val="2952843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Categorising relationship</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12776"/>
            <a:ext cx="6934200"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3164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229600" cy="1143000"/>
          </a:xfrm>
        </p:spPr>
        <p:txBody>
          <a:bodyPr>
            <a:normAutofit fontScale="90000"/>
          </a:bodyPr>
          <a:lstStyle/>
          <a:p>
            <a:pPr algn="l"/>
            <a:r>
              <a:rPr lang="tr-TR" sz="3600" u="sng" dirty="0">
                <a:latin typeface="Times New Roman" panose="02020603050405020304" pitchFamily="18" charset="0"/>
                <a:cs typeface="Times New Roman" panose="02020603050405020304" pitchFamily="18" charset="0"/>
              </a:rPr>
              <a:t>Organisational/Brand relationships</a:t>
            </a:r>
            <a:r>
              <a:rPr lang="tr-TR" sz="3200" dirty="0">
                <a:latin typeface="Times New Roman" panose="02020603050405020304" pitchFamily="18" charset="0"/>
                <a:cs typeface="Times New Roman" panose="02020603050405020304" pitchFamily="18" charset="0"/>
              </a:rPr>
              <a:t/>
            </a:r>
            <a:br>
              <a:rPr lang="tr-TR" sz="3200" dirty="0">
                <a:latin typeface="Times New Roman" panose="02020603050405020304" pitchFamily="18" charset="0"/>
                <a:cs typeface="Times New Roman" panose="02020603050405020304" pitchFamily="18" charset="0"/>
              </a:rPr>
            </a:br>
            <a:endParaRPr lang="tr-TR"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9512" y="1124744"/>
            <a:ext cx="8712968" cy="5373216"/>
          </a:xfrm>
        </p:spPr>
        <p:txBody>
          <a:bodyPr>
            <a:normAutofit/>
          </a:bodyPr>
          <a:lstStyle/>
          <a:p>
            <a:pPr marL="0" indent="0" algn="just">
              <a:buNone/>
            </a:pPr>
            <a:r>
              <a:rPr lang="tr-TR" sz="26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As </a:t>
            </a:r>
            <a:r>
              <a:rPr lang="en-US" sz="2400" dirty="0" err="1">
                <a:latin typeface="Times New Roman" panose="02020603050405020304" pitchFamily="18" charset="0"/>
                <a:cs typeface="Times New Roman" panose="02020603050405020304" pitchFamily="18" charset="0"/>
              </a:rPr>
              <a:t>Gummesson</a:t>
            </a:r>
            <a:r>
              <a:rPr lang="en-US" sz="2400" dirty="0">
                <a:latin typeface="Times New Roman" panose="02020603050405020304" pitchFamily="18" charset="0"/>
                <a:cs typeface="Times New Roman" panose="02020603050405020304" pitchFamily="18" charset="0"/>
              </a:rPr>
              <a:t> (ibid.) notes, ‘the more </a:t>
            </a:r>
            <a:r>
              <a:rPr lang="en-US" sz="2400" dirty="0" smtClean="0">
                <a:latin typeface="Times New Roman" panose="02020603050405020304" pitchFamily="18" charset="0"/>
                <a:cs typeface="Times New Roman" panose="02020603050405020304" pitchFamily="18" charset="0"/>
              </a:rPr>
              <a:t>successful</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company [is in tying] relationships to its structure, the less dependent it is on </a:t>
            </a:r>
            <a:r>
              <a:rPr lang="en-US" sz="2400" dirty="0" smtClean="0">
                <a:latin typeface="Times New Roman" panose="02020603050405020304" pitchFamily="18" charset="0"/>
                <a:cs typeface="Times New Roman" panose="02020603050405020304" pitchFamily="18" charset="0"/>
              </a:rPr>
              <a:t>individual</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employees </a:t>
            </a:r>
            <a:r>
              <a:rPr lang="en-US" sz="2400" dirty="0">
                <a:latin typeface="Times New Roman" panose="02020603050405020304" pitchFamily="18" charset="0"/>
                <a:cs typeface="Times New Roman" panose="02020603050405020304" pitchFamily="18" charset="0"/>
              </a:rPr>
              <a:t>and the higher the value of its structural capital’. </a:t>
            </a:r>
            <a:endParaRPr lang="tr-TR" sz="2400" dirty="0" smtClean="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Clubs </a:t>
            </a:r>
            <a:r>
              <a:rPr lang="en-US" sz="2400" dirty="0">
                <a:latin typeface="Times New Roman" panose="02020603050405020304" pitchFamily="18" charset="0"/>
                <a:cs typeface="Times New Roman" panose="02020603050405020304" pitchFamily="18" charset="0"/>
              </a:rPr>
              <a:t>or </a:t>
            </a:r>
            <a:r>
              <a:rPr lang="en-US" sz="2400" dirty="0" smtClean="0">
                <a:latin typeface="Times New Roman" panose="02020603050405020304" pitchFamily="18" charset="0"/>
                <a:cs typeface="Times New Roman" panose="02020603050405020304" pitchFamily="18" charset="0"/>
              </a:rPr>
              <a:t>charities</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may </a:t>
            </a:r>
            <a:r>
              <a:rPr lang="en-US" sz="2400" dirty="0">
                <a:latin typeface="Times New Roman" panose="02020603050405020304" pitchFamily="18" charset="0"/>
                <a:cs typeface="Times New Roman" panose="02020603050405020304" pitchFamily="18" charset="0"/>
              </a:rPr>
              <a:t>be particularly clear examples of where </a:t>
            </a:r>
            <a:r>
              <a:rPr lang="en-US" sz="2400" dirty="0" smtClean="0">
                <a:latin typeface="Times New Roman" panose="02020603050405020304" pitchFamily="18" charset="0"/>
                <a:cs typeface="Times New Roman" panose="02020603050405020304" pitchFamily="18" charset="0"/>
              </a:rPr>
              <a:t>organizational </a:t>
            </a:r>
            <a:r>
              <a:rPr lang="en-US" sz="2400" dirty="0">
                <a:latin typeface="Times New Roman" panose="02020603050405020304" pitchFamily="18" charset="0"/>
                <a:cs typeface="Times New Roman" panose="02020603050405020304" pitchFamily="18" charset="0"/>
              </a:rPr>
              <a:t>loyalty is not </a:t>
            </a:r>
            <a:r>
              <a:rPr lang="en-US" sz="2400" dirty="0" smtClean="0">
                <a:latin typeface="Times New Roman" panose="02020603050405020304" pitchFamily="18" charset="0"/>
                <a:cs typeface="Times New Roman" panose="02020603050405020304" pitchFamily="18" charset="0"/>
              </a:rPr>
              <a:t>necessarily</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directly </a:t>
            </a:r>
            <a:r>
              <a:rPr lang="en-US" sz="2400" dirty="0">
                <a:latin typeface="Times New Roman" panose="02020603050405020304" pitchFamily="18" charset="0"/>
                <a:cs typeface="Times New Roman" panose="02020603050405020304" pitchFamily="18" charset="0"/>
              </a:rPr>
              <a:t>associated with the personnel who work for it.</a:t>
            </a:r>
            <a:endParaRPr lang="tr-TR" sz="2400" dirty="0" smtClean="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9028" y="3645024"/>
            <a:ext cx="4065584"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6764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arley davidson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013176"/>
            <a:ext cx="2030994" cy="15841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35182" y="332656"/>
            <a:ext cx="8229600" cy="490066"/>
          </a:xfrm>
        </p:spPr>
        <p:txBody>
          <a:bodyPr>
            <a:noAutofit/>
          </a:bodyPr>
          <a:lstStyle/>
          <a:p>
            <a:pPr marL="457200" indent="-457200" algn="l">
              <a:buFont typeface="Arial" panose="020B0604020202020204" pitchFamily="34" charset="0"/>
              <a:buChar char="•"/>
            </a:pPr>
            <a:r>
              <a:rPr lang="tr-TR" sz="3200" u="sng" dirty="0" smtClean="0">
                <a:latin typeface="Times New Roman" panose="02020603050405020304" pitchFamily="18" charset="0"/>
                <a:cs typeface="Times New Roman" panose="02020603050405020304" pitchFamily="18" charset="0"/>
              </a:rPr>
              <a:t>Brand </a:t>
            </a:r>
            <a:r>
              <a:rPr lang="tr-TR" sz="3200" u="sng" dirty="0">
                <a:latin typeface="Times New Roman" panose="02020603050405020304" pitchFamily="18" charset="0"/>
                <a:cs typeface="Times New Roman" panose="02020603050405020304" pitchFamily="18" charset="0"/>
              </a:rPr>
              <a:t>communities</a:t>
            </a:r>
            <a:r>
              <a:rPr lang="tr-TR" sz="3200" dirty="0">
                <a:latin typeface="Times New Roman" panose="02020603050405020304" pitchFamily="18" charset="0"/>
                <a:cs typeface="Times New Roman" panose="02020603050405020304" pitchFamily="18" charset="0"/>
              </a:rPr>
              <a:t/>
            </a:r>
            <a:br>
              <a:rPr lang="tr-TR" sz="3200" dirty="0">
                <a:latin typeface="Times New Roman" panose="02020603050405020304" pitchFamily="18" charset="0"/>
                <a:cs typeface="Times New Roman" panose="02020603050405020304" pitchFamily="18" charset="0"/>
              </a:rPr>
            </a:br>
            <a:endParaRPr lang="tr-TR" sz="3200" dirty="0"/>
          </a:p>
        </p:txBody>
      </p:sp>
      <p:sp>
        <p:nvSpPr>
          <p:cNvPr id="3" name="Content Placeholder 2"/>
          <p:cNvSpPr>
            <a:spLocks noGrp="1"/>
          </p:cNvSpPr>
          <p:nvPr>
            <p:ph idx="1"/>
          </p:nvPr>
        </p:nvSpPr>
        <p:spPr>
          <a:xfrm>
            <a:off x="343744" y="620688"/>
            <a:ext cx="8229600" cy="5001419"/>
          </a:xfrm>
        </p:spPr>
        <p:txBody>
          <a:bodyPr>
            <a:normAutofit/>
          </a:bodyPr>
          <a:lstStyle/>
          <a:p>
            <a:pPr marL="0" indent="0" algn="just">
              <a:buNone/>
            </a:pPr>
            <a:r>
              <a:rPr lang="tr-TR" sz="2400" dirty="0" smtClean="0">
                <a:latin typeface="Times New Roman" panose="02020603050405020304" pitchFamily="18" charset="0"/>
                <a:cs typeface="Times New Roman" panose="02020603050405020304" pitchFamily="18" charset="0"/>
              </a:rPr>
              <a:t>	According </a:t>
            </a:r>
            <a:r>
              <a:rPr lang="en-US" sz="2400" dirty="0" smtClean="0">
                <a:latin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cs typeface="Times New Roman" panose="02020603050405020304" pitchFamily="18" charset="0"/>
              </a:rPr>
              <a:t>some researchers brands can indeed be conceptualized entities with </a:t>
            </a:r>
            <a:r>
              <a:rPr lang="en-US" sz="2400" dirty="0" smtClean="0">
                <a:latin typeface="Times New Roman" panose="02020603050405020304" pitchFamily="18" charset="0"/>
                <a:cs typeface="Times New Roman" panose="02020603050405020304" pitchFamily="18" charset="0"/>
              </a:rPr>
              <a:t>personality</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characteristics </a:t>
            </a:r>
            <a:r>
              <a:rPr lang="en-US" sz="2400" dirty="0">
                <a:latin typeface="Times New Roman" panose="02020603050405020304" pitchFamily="18" charset="0"/>
                <a:cs typeface="Times New Roman" panose="02020603050405020304" pitchFamily="18" charset="0"/>
              </a:rPr>
              <a:t>similar to human characteristics (Fournier and Lee, 2009</a:t>
            </a:r>
            <a:r>
              <a:rPr lang="en-US" sz="2400" dirty="0" smtClean="0">
                <a:latin typeface="Times New Roman" panose="02020603050405020304" pitchFamily="18" charset="0"/>
                <a:cs typeface="Times New Roman" panose="02020603050405020304" pitchFamily="18" charset="0"/>
              </a:rPr>
              <a:t>).</a:t>
            </a:r>
            <a:endParaRPr lang="tr-TR" sz="2400" dirty="0" smtClean="0">
              <a:latin typeface="Times New Roman" panose="02020603050405020304" pitchFamily="18" charset="0"/>
              <a:cs typeface="Times New Roman" panose="02020603050405020304" pitchFamily="18" charset="0"/>
            </a:endParaRPr>
          </a:p>
          <a:p>
            <a:pPr marL="0" indent="0" algn="just">
              <a:buNone/>
            </a:pP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Variously </a:t>
            </a:r>
            <a:r>
              <a:rPr lang="en-US" sz="2400" dirty="0">
                <a:latin typeface="Times New Roman" panose="02020603050405020304" pitchFamily="18" charset="0"/>
                <a:cs typeface="Times New Roman" panose="02020603050405020304" pitchFamily="18" charset="0"/>
              </a:rPr>
              <a:t>called </a:t>
            </a:r>
            <a:r>
              <a:rPr lang="en-US" sz="2400" b="1" i="1" dirty="0">
                <a:latin typeface="Times New Roman" panose="02020603050405020304" pitchFamily="18" charset="0"/>
                <a:cs typeface="Times New Roman" panose="02020603050405020304" pitchFamily="18" charset="0"/>
              </a:rPr>
              <a:t>brand communities, brand tribes or brand </a:t>
            </a:r>
            <a:r>
              <a:rPr lang="en-US" sz="2400" b="1" i="1" dirty="0" smtClean="0">
                <a:latin typeface="Times New Roman" panose="02020603050405020304" pitchFamily="18" charset="0"/>
                <a:cs typeface="Times New Roman" panose="02020603050405020304" pitchFamily="18" charset="0"/>
              </a:rPr>
              <a:t>sub-cultures</a:t>
            </a:r>
            <a:r>
              <a:rPr lang="tr-TR" sz="2400" b="1" i="1" dirty="0" smtClean="0">
                <a:latin typeface="Times New Roman" panose="02020603050405020304" pitchFamily="18" charset="0"/>
                <a:cs typeface="Times New Roman" panose="02020603050405020304" pitchFamily="18" charset="0"/>
              </a:rPr>
              <a:t> </a:t>
            </a:r>
            <a:r>
              <a:rPr lang="en-US" sz="2400" b="1" i="1" dirty="0" smtClean="0">
                <a:latin typeface="Times New Roman" panose="02020603050405020304" pitchFamily="18" charset="0"/>
                <a:cs typeface="Times New Roman" panose="02020603050405020304" pitchFamily="18" charset="0"/>
              </a:rPr>
              <a:t>they </a:t>
            </a:r>
            <a:r>
              <a:rPr lang="en-US" sz="2400" b="1" i="1" dirty="0">
                <a:latin typeface="Times New Roman" panose="02020603050405020304" pitchFamily="18" charset="0"/>
                <a:cs typeface="Times New Roman" panose="02020603050405020304" pitchFamily="18" charset="0"/>
              </a:rPr>
              <a:t>relate to communities who join together in </a:t>
            </a:r>
            <a:r>
              <a:rPr lang="en-US" sz="2400" b="1" i="1" dirty="0" smtClean="0">
                <a:latin typeface="Times New Roman" panose="02020603050405020304" pitchFamily="18" charset="0"/>
                <a:cs typeface="Times New Roman" panose="02020603050405020304" pitchFamily="18" charset="0"/>
              </a:rPr>
              <a:t>allegiance</a:t>
            </a:r>
            <a:r>
              <a:rPr lang="tr-TR" sz="2400" b="1" i="1" dirty="0" smtClean="0">
                <a:latin typeface="Times New Roman" panose="02020603050405020304" pitchFamily="18" charset="0"/>
                <a:cs typeface="Times New Roman" panose="02020603050405020304" pitchFamily="18" charset="0"/>
              </a:rPr>
              <a:t> (commitment)</a:t>
            </a:r>
            <a:r>
              <a:rPr lang="en-US" sz="2400" b="1" i="1" dirty="0" smtClean="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to a particular </a:t>
            </a:r>
            <a:r>
              <a:rPr lang="en-US" sz="2400" b="1" i="1" dirty="0" smtClean="0">
                <a:latin typeface="Times New Roman" panose="02020603050405020304" pitchFamily="18" charset="0"/>
                <a:cs typeface="Times New Roman" panose="02020603050405020304" pitchFamily="18" charset="0"/>
              </a:rPr>
              <a:t>brand</a:t>
            </a:r>
            <a:r>
              <a:rPr lang="tr-TR" sz="2400" b="1" i="1" dirty="0" smtClean="0">
                <a:latin typeface="Times New Roman" panose="02020603050405020304" pitchFamily="18" charset="0"/>
                <a:cs typeface="Times New Roman" panose="02020603050405020304" pitchFamily="18" charset="0"/>
              </a:rPr>
              <a:t>.</a:t>
            </a:r>
            <a:endParaRPr lang="tr-TR" sz="2400" dirty="0">
              <a:latin typeface="Times New Roman" panose="02020603050405020304" pitchFamily="18" charset="0"/>
              <a:cs typeface="Times New Roman" panose="02020603050405020304" pitchFamily="18" charset="0"/>
            </a:endParaRPr>
          </a:p>
          <a:p>
            <a:pPr marL="0" indent="0" algn="just">
              <a:buNone/>
            </a:pPr>
            <a:r>
              <a:rPr lang="tr-TR" sz="2400" dirty="0" smtClean="0"/>
              <a:t>	</a:t>
            </a:r>
            <a:r>
              <a:rPr lang="tr-TR" sz="2400" dirty="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he </a:t>
            </a:r>
            <a:r>
              <a:rPr lang="en-US" sz="2400" dirty="0">
                <a:latin typeface="Times New Roman" panose="02020603050405020304" pitchFamily="18" charset="0"/>
                <a:cs typeface="Times New Roman" panose="02020603050405020304" pitchFamily="18" charset="0"/>
              </a:rPr>
              <a:t>widespread development </a:t>
            </a:r>
            <a:r>
              <a:rPr lang="en-US" sz="2400" dirty="0" smtClean="0">
                <a:latin typeface="Times New Roman" panose="02020603050405020304" pitchFamily="18" charset="0"/>
                <a:cs typeface="Times New Roman" panose="02020603050405020304" pitchFamily="18" charset="0"/>
              </a:rPr>
              <a:t>of</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world-wide web has led to considerable growth in stand-alone and social </a:t>
            </a:r>
            <a:r>
              <a:rPr lang="en-US" sz="2400" dirty="0" smtClean="0">
                <a:latin typeface="Times New Roman" panose="02020603050405020304" pitchFamily="18" charset="0"/>
                <a:cs typeface="Times New Roman" panose="02020603050405020304" pitchFamily="18" charset="0"/>
              </a:rPr>
              <a:t>media</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hosted </a:t>
            </a:r>
            <a:r>
              <a:rPr lang="en-US" sz="2400" dirty="0">
                <a:latin typeface="Times New Roman" panose="02020603050405020304" pitchFamily="18" charset="0"/>
                <a:cs typeface="Times New Roman" panose="02020603050405020304" pitchFamily="18" charset="0"/>
              </a:rPr>
              <a:t>sites. Examples include Apple, Ford, Lego, Mini-Cooper, Jaguar </a:t>
            </a:r>
            <a:r>
              <a:rPr lang="en-US" sz="2400" dirty="0" smtClean="0">
                <a:latin typeface="Times New Roman" panose="02020603050405020304" pitchFamily="18" charset="0"/>
                <a:cs typeface="Times New Roman" panose="02020603050405020304" pitchFamily="18" charset="0"/>
              </a:rPr>
              <a:t>and</a:t>
            </a:r>
            <a:r>
              <a:rPr lang="tr-TR" sz="2400" dirty="0" smtClean="0">
                <a:latin typeface="Times New Roman" panose="02020603050405020304" pitchFamily="18" charset="0"/>
                <a:cs typeface="Times New Roman" panose="02020603050405020304" pitchFamily="18" charset="0"/>
              </a:rPr>
              <a:t>et al.</a:t>
            </a:r>
            <a:endParaRPr lang="tr-TR" sz="2400" dirty="0">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4655711"/>
            <a:ext cx="3814392" cy="2145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2" y="4581128"/>
            <a:ext cx="4735449" cy="2663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3777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71500" indent="-571500" algn="l">
              <a:buFont typeface="Arial" panose="020B0604020202020204" pitchFamily="34" charset="0"/>
              <a:buChar char="•"/>
            </a:pPr>
            <a:r>
              <a:rPr lang="tr-TR" sz="3600" u="sng" dirty="0">
                <a:latin typeface="Times New Roman" panose="02020603050405020304" pitchFamily="18" charset="0"/>
                <a:cs typeface="Times New Roman" panose="02020603050405020304" pitchFamily="18" charset="0"/>
              </a:rPr>
              <a:t>Learning relationships</a:t>
            </a: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endParaRPr lang="tr-TR" dirty="0"/>
          </a:p>
        </p:txBody>
      </p:sp>
      <p:sp>
        <p:nvSpPr>
          <p:cNvPr id="3" name="Content Placeholder 2"/>
          <p:cNvSpPr>
            <a:spLocks noGrp="1"/>
          </p:cNvSpPr>
          <p:nvPr>
            <p:ph idx="1"/>
          </p:nvPr>
        </p:nvSpPr>
        <p:spPr>
          <a:xfrm>
            <a:off x="467544" y="1052736"/>
            <a:ext cx="8229600" cy="5289451"/>
          </a:xfrm>
        </p:spPr>
        <p:txBody>
          <a:bodyPr>
            <a:normAutofit/>
          </a:bodyPr>
          <a:lstStyle/>
          <a:p>
            <a:pPr marL="0" indent="0" algn="just">
              <a:buNone/>
            </a:pPr>
            <a:r>
              <a:rPr lang="en-US" sz="2400" dirty="0" smtClean="0">
                <a:latin typeface="Times New Roman" panose="02020603050405020304" pitchFamily="18" charset="0"/>
                <a:cs typeface="Times New Roman" panose="02020603050405020304" pitchFamily="18" charset="0"/>
              </a:rPr>
              <a:t>Peppers </a:t>
            </a:r>
            <a:r>
              <a:rPr lang="en-US" sz="2400" dirty="0">
                <a:latin typeface="Times New Roman" panose="02020603050405020304" pitchFamily="18" charset="0"/>
                <a:cs typeface="Times New Roman" panose="02020603050405020304" pitchFamily="18" charset="0"/>
              </a:rPr>
              <a:t>and Rogers (2000, p. 244) have suggested that relationships </a:t>
            </a:r>
            <a:r>
              <a:rPr lang="en-US" sz="2400" dirty="0" smtClean="0">
                <a:latin typeface="Times New Roman" panose="02020603050405020304" pitchFamily="18" charset="0"/>
                <a:cs typeface="Times New Roman" panose="02020603050405020304" pitchFamily="18" charset="0"/>
              </a:rPr>
              <a:t>are</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built </a:t>
            </a:r>
            <a:r>
              <a:rPr lang="en-US" sz="2400" dirty="0">
                <a:latin typeface="Times New Roman" panose="02020603050405020304" pitchFamily="18" charset="0"/>
                <a:cs typeface="Times New Roman" panose="02020603050405020304" pitchFamily="18" charset="0"/>
              </a:rPr>
              <a:t>on knowledge and propose that, </a:t>
            </a:r>
            <a:r>
              <a:rPr lang="en-US" sz="2400" b="1" i="1" dirty="0">
                <a:latin typeface="Times New Roman" panose="02020603050405020304" pitchFamily="18" charset="0"/>
                <a:cs typeface="Times New Roman" panose="02020603050405020304" pitchFamily="18" charset="0"/>
              </a:rPr>
              <a:t>when customers tell a company </a:t>
            </a:r>
            <a:r>
              <a:rPr lang="en-US" sz="2400" b="1" i="1" dirty="0" smtClean="0">
                <a:latin typeface="Times New Roman" panose="02020603050405020304" pitchFamily="18" charset="0"/>
                <a:cs typeface="Times New Roman" panose="02020603050405020304" pitchFamily="18" charset="0"/>
              </a:rPr>
              <a:t>something</a:t>
            </a:r>
            <a:r>
              <a:rPr lang="tr-TR" sz="2400" b="1" i="1" dirty="0" smtClean="0">
                <a:latin typeface="Times New Roman" panose="02020603050405020304" pitchFamily="18" charset="0"/>
                <a:cs typeface="Times New Roman" panose="02020603050405020304" pitchFamily="18" charset="0"/>
              </a:rPr>
              <a:t> </a:t>
            </a:r>
            <a:r>
              <a:rPr lang="en-US" sz="2400" b="1" i="1" dirty="0" smtClean="0">
                <a:latin typeface="Times New Roman" panose="02020603050405020304" pitchFamily="18" charset="0"/>
                <a:cs typeface="Times New Roman" panose="02020603050405020304" pitchFamily="18" charset="0"/>
              </a:rPr>
              <a:t>about </a:t>
            </a:r>
            <a:r>
              <a:rPr lang="en-US" sz="2400" b="1" i="1" dirty="0">
                <a:latin typeface="Times New Roman" panose="02020603050405020304" pitchFamily="18" charset="0"/>
                <a:cs typeface="Times New Roman" panose="02020603050405020304" pitchFamily="18" charset="0"/>
              </a:rPr>
              <a:t>themselves, then it is the responsibility of the company to </a:t>
            </a:r>
            <a:r>
              <a:rPr lang="en-US" sz="2400" b="1" i="1" dirty="0" smtClean="0">
                <a:latin typeface="Times New Roman" panose="02020603050405020304" pitchFamily="18" charset="0"/>
                <a:cs typeface="Times New Roman" panose="02020603050405020304" pitchFamily="18" charset="0"/>
              </a:rPr>
              <a:t>customize </a:t>
            </a:r>
            <a:r>
              <a:rPr lang="en-US" sz="2400" b="1" i="1" dirty="0">
                <a:latin typeface="Times New Roman" panose="02020603050405020304" pitchFamily="18" charset="0"/>
                <a:cs typeface="Times New Roman" panose="02020603050405020304" pitchFamily="18" charset="0"/>
              </a:rPr>
              <a:t>its </a:t>
            </a:r>
            <a:r>
              <a:rPr lang="en-US" sz="2400" b="1" i="1" dirty="0" smtClean="0">
                <a:latin typeface="Times New Roman" panose="02020603050405020304" pitchFamily="18" charset="0"/>
                <a:cs typeface="Times New Roman" panose="02020603050405020304" pitchFamily="18" charset="0"/>
              </a:rPr>
              <a:t>offering</a:t>
            </a:r>
            <a:r>
              <a:rPr lang="tr-TR" sz="2400" b="1" i="1" dirty="0" smtClean="0">
                <a:latin typeface="Times New Roman" panose="02020603050405020304" pitchFamily="18" charset="0"/>
                <a:cs typeface="Times New Roman" panose="02020603050405020304" pitchFamily="18" charset="0"/>
              </a:rPr>
              <a:t> to </a:t>
            </a:r>
            <a:r>
              <a:rPr lang="tr-TR" sz="2400" b="1" i="1" dirty="0">
                <a:latin typeface="Times New Roman" panose="02020603050405020304" pitchFamily="18" charset="0"/>
                <a:cs typeface="Times New Roman" panose="02020603050405020304" pitchFamily="18" charset="0"/>
              </a:rPr>
              <a:t>that </a:t>
            </a:r>
            <a:r>
              <a:rPr lang="tr-TR" sz="2400" b="1" i="1" dirty="0" smtClean="0">
                <a:latin typeface="Times New Roman" panose="02020603050405020304" pitchFamily="18" charset="0"/>
                <a:cs typeface="Times New Roman" panose="02020603050405020304" pitchFamily="18" charset="0"/>
              </a:rPr>
              <a:t>customer.</a:t>
            </a:r>
          </a:p>
          <a:p>
            <a:pPr marL="0" indent="0" algn="just">
              <a:buNone/>
            </a:pP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As </a:t>
            </a:r>
            <a:r>
              <a:rPr lang="en-US" sz="2400" dirty="0">
                <a:latin typeface="Times New Roman" panose="02020603050405020304" pitchFamily="18" charset="0"/>
                <a:cs typeface="Times New Roman" panose="02020603050405020304" pitchFamily="18" charset="0"/>
              </a:rPr>
              <a:t>customers interact more frequently with sellers </a:t>
            </a:r>
            <a:r>
              <a:rPr lang="en-US" sz="2400" dirty="0" smtClean="0">
                <a:latin typeface="Times New Roman" panose="02020603050405020304" pitchFamily="18" charset="0"/>
                <a:cs typeface="Times New Roman" panose="02020603050405020304" pitchFamily="18" charset="0"/>
              </a:rPr>
              <a:t>they</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appear </a:t>
            </a:r>
            <a:r>
              <a:rPr lang="en-US" sz="2400" dirty="0">
                <a:latin typeface="Times New Roman" panose="02020603050405020304" pitchFamily="18" charset="0"/>
                <a:cs typeface="Times New Roman" panose="02020603050405020304" pitchFamily="18" charset="0"/>
              </a:rPr>
              <a:t>to gain more information which reduces uncertainty and improves </a:t>
            </a:r>
            <a:r>
              <a:rPr lang="en-US" sz="2400" dirty="0" smtClean="0">
                <a:latin typeface="Times New Roman" panose="02020603050405020304" pitchFamily="18" charset="0"/>
                <a:cs typeface="Times New Roman" panose="02020603050405020304" pitchFamily="18" charset="0"/>
              </a:rPr>
              <a:t>trust</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Palmatier</a:t>
            </a:r>
            <a:r>
              <a:rPr lang="en-US" sz="2400" dirty="0" smtClean="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et al</a:t>
            </a:r>
            <a:r>
              <a:rPr lang="en-US" sz="2400" dirty="0">
                <a:latin typeface="Times New Roman" panose="02020603050405020304" pitchFamily="18" charset="0"/>
                <a:cs typeface="Times New Roman" panose="02020603050405020304" pitchFamily="18" charset="0"/>
              </a:rPr>
              <a:t>., 2006, p. 149). </a:t>
            </a:r>
            <a:endParaRPr lang="tr-TR" sz="2400" dirty="0" smtClean="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cs typeface="Times New Roman" panose="02020603050405020304" pitchFamily="18" charset="0"/>
              </a:rPr>
              <a:t>learning relationship gets </a:t>
            </a:r>
            <a:r>
              <a:rPr lang="en-US" sz="2400" u="sng" dirty="0">
                <a:latin typeface="Times New Roman" panose="02020603050405020304" pitchFamily="18" charset="0"/>
                <a:cs typeface="Times New Roman" panose="02020603050405020304" pitchFamily="18" charset="0"/>
              </a:rPr>
              <a:t>‘smarter and </a:t>
            </a:r>
            <a:r>
              <a:rPr lang="en-US" sz="2400" u="sng" dirty="0" smtClean="0">
                <a:latin typeface="Times New Roman" panose="02020603050405020304" pitchFamily="18" charset="0"/>
                <a:cs typeface="Times New Roman" panose="02020603050405020304" pitchFamily="18" charset="0"/>
              </a:rPr>
              <a:t>smarter</a:t>
            </a:r>
            <a:r>
              <a:rPr lang="en-US" sz="2400" dirty="0" smtClean="0">
                <a:latin typeface="Times New Roman" panose="02020603050405020304" pitchFamily="18" charset="0"/>
                <a:cs typeface="Times New Roman" panose="02020603050405020304" pitchFamily="18" charset="0"/>
              </a:rPr>
              <a:t>’</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with </a:t>
            </a:r>
            <a:r>
              <a:rPr lang="en-US" sz="2400" dirty="0">
                <a:latin typeface="Times New Roman" panose="02020603050405020304" pitchFamily="18" charset="0"/>
                <a:cs typeface="Times New Roman" panose="02020603050405020304" pitchFamily="18" charset="0"/>
              </a:rPr>
              <a:t>every </a:t>
            </a:r>
            <a:r>
              <a:rPr lang="en-US" sz="2400" dirty="0" smtClean="0">
                <a:latin typeface="Times New Roman" panose="02020603050405020304" pitchFamily="18" charset="0"/>
                <a:cs typeface="Times New Roman" panose="02020603050405020304" pitchFamily="18" charset="0"/>
              </a:rPr>
              <a:t>interaction</a:t>
            </a:r>
            <a:r>
              <a:rPr lang="tr-TR" sz="2400" dirty="0" smtClean="0">
                <a:latin typeface="Times New Roman" panose="02020603050405020304" pitchFamily="18" charset="0"/>
                <a:cs typeface="Times New Roman" panose="02020603050405020304" pitchFamily="18" charset="0"/>
              </a:rPr>
              <a:t>.</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6265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80728"/>
            <a:ext cx="8229600" cy="5544616"/>
          </a:xfrm>
        </p:spPr>
        <p:txBody>
          <a:bodyPr>
            <a:normAutofit/>
          </a:bodyPr>
          <a:lstStyle/>
          <a:p>
            <a:pPr marL="0" indent="0" algn="just">
              <a:buNone/>
            </a:pPr>
            <a:r>
              <a:rPr lang="en-US" sz="2400" dirty="0" smtClean="0">
                <a:latin typeface="Times New Roman" panose="02020603050405020304" pitchFamily="18" charset="0"/>
                <a:cs typeface="Times New Roman" panose="02020603050405020304" pitchFamily="18" charset="0"/>
              </a:rPr>
              <a:t>Dwyer </a:t>
            </a:r>
            <a:r>
              <a:rPr lang="en-US" sz="2400" i="1" dirty="0">
                <a:latin typeface="Times New Roman" panose="02020603050405020304" pitchFamily="18" charset="0"/>
                <a:cs typeface="Times New Roman" panose="02020603050405020304" pitchFamily="18" charset="0"/>
              </a:rPr>
              <a:t>et al</a:t>
            </a:r>
            <a:r>
              <a:rPr lang="en-US" sz="2400" dirty="0">
                <a:latin typeface="Times New Roman" panose="02020603050405020304" pitchFamily="18" charset="0"/>
                <a:cs typeface="Times New Roman" panose="02020603050405020304" pitchFamily="18" charset="0"/>
              </a:rPr>
              <a:t>. (1987, p. 14) suggest that </a:t>
            </a: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type of relationship that develops </a:t>
            </a:r>
            <a:r>
              <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between</a:t>
            </a:r>
            <a:r>
              <a:rPr lang="tr-T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a:t>
            </a:r>
            <a:r>
              <a:rPr lang="en-US" sz="24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supplier and a customer is determined by the different amounts of </a:t>
            </a:r>
            <a:r>
              <a:rPr lang="en-US" sz="24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motivational</a:t>
            </a:r>
            <a:r>
              <a:rPr lang="tr-TR" sz="24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investment</a:t>
            </a:r>
            <a:r>
              <a:rPr lang="en-US"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buyers and sellers are prepared to commit to the relationship</a:t>
            </a:r>
            <a:r>
              <a:rPr lang="en-US" sz="2400" dirty="0" smtClean="0">
                <a:latin typeface="Times New Roman" panose="02020603050405020304" pitchFamily="18" charset="0"/>
                <a:cs typeface="Times New Roman" panose="02020603050405020304" pitchFamily="18" charset="0"/>
              </a:rPr>
              <a:t>.</a:t>
            </a:r>
            <a:endParaRPr lang="tr-TR" sz="2400" dirty="0" smtClean="0">
              <a:latin typeface="Times New Roman" panose="02020603050405020304" pitchFamily="18" charset="0"/>
              <a:cs typeface="Times New Roman" panose="02020603050405020304" pitchFamily="18" charset="0"/>
            </a:endParaRPr>
          </a:p>
          <a:p>
            <a:pPr marL="0" indent="0" algn="just">
              <a:buNone/>
            </a:pPr>
            <a:endParaRPr lang="tr-TR" sz="2400" dirty="0">
              <a:latin typeface="Times New Roman" panose="02020603050405020304" pitchFamily="18" charset="0"/>
              <a:cs typeface="Times New Roman" panose="02020603050405020304" pitchFamily="18" charset="0"/>
            </a:endParaRPr>
          </a:p>
          <a:p>
            <a:pPr marL="0" indent="0" algn="just">
              <a:buNone/>
            </a:pPr>
            <a:r>
              <a:rPr lang="tr-TR" sz="2400" dirty="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here </a:t>
            </a:r>
            <a:r>
              <a:rPr lang="en-US" sz="2400" dirty="0">
                <a:latin typeface="Times New Roman" panose="02020603050405020304" pitchFamily="18" charset="0"/>
                <a:cs typeface="Times New Roman" panose="02020603050405020304" pitchFamily="18" charset="0"/>
              </a:rPr>
              <a:t>are four types of active relationships in addition to ‘</a:t>
            </a:r>
            <a:r>
              <a:rPr lang="en-US" sz="2400" dirty="0" smtClean="0">
                <a:latin typeface="Times New Roman" panose="02020603050405020304" pitchFamily="18" charset="0"/>
                <a:cs typeface="Times New Roman" panose="02020603050405020304" pitchFamily="18" charset="0"/>
              </a:rPr>
              <a:t>no</a:t>
            </a:r>
            <a:r>
              <a:rPr lang="tr-TR" sz="2400" dirty="0" smtClean="0">
                <a:latin typeface="Times New Roman" panose="02020603050405020304" pitchFamily="18" charset="0"/>
                <a:cs typeface="Times New Roman" panose="02020603050405020304" pitchFamily="18" charset="0"/>
              </a:rPr>
              <a:t> exchange</a:t>
            </a:r>
            <a:r>
              <a:rPr lang="tr-TR" sz="2400" dirty="0">
                <a:latin typeface="Times New Roman" panose="02020603050405020304" pitchFamily="18" charset="0"/>
                <a:cs typeface="Times New Roman" panose="02020603050405020304" pitchFamily="18" charset="0"/>
              </a:rPr>
              <a:t>’ (see Figure 3.1</a:t>
            </a:r>
            <a:r>
              <a:rPr lang="tr-TR" sz="2400" dirty="0" smtClean="0">
                <a:latin typeface="Times New Roman" panose="02020603050405020304" pitchFamily="18" charset="0"/>
                <a:cs typeface="Times New Roman" panose="02020603050405020304" pitchFamily="18" charset="0"/>
              </a:rPr>
              <a:t>):</a:t>
            </a:r>
            <a:endParaRPr lang="tr-TR" sz="2400" dirty="0">
              <a:latin typeface="Times New Roman" panose="02020603050405020304" pitchFamily="18" charset="0"/>
              <a:cs typeface="Times New Roman" panose="02020603050405020304" pitchFamily="18" charset="0"/>
            </a:endParaRPr>
          </a:p>
          <a:p>
            <a:r>
              <a:rPr lang="tr-TR" sz="2400" b="1" dirty="0">
                <a:latin typeface="Times New Roman" panose="02020603050405020304" pitchFamily="18" charset="0"/>
                <a:cs typeface="Times New Roman" panose="02020603050405020304" pitchFamily="18" charset="0"/>
              </a:rPr>
              <a:t>B</a:t>
            </a:r>
            <a:r>
              <a:rPr lang="tr-TR" sz="2400" b="1" dirty="0" smtClean="0">
                <a:latin typeface="Times New Roman" panose="02020603050405020304" pitchFamily="18" charset="0"/>
                <a:cs typeface="Times New Roman" panose="02020603050405020304" pitchFamily="18" charset="0"/>
              </a:rPr>
              <a:t>ilateral </a:t>
            </a:r>
            <a:r>
              <a:rPr lang="tr-TR" sz="2400" b="1" dirty="0">
                <a:latin typeface="Times New Roman" panose="02020603050405020304" pitchFamily="18" charset="0"/>
                <a:cs typeface="Times New Roman" panose="02020603050405020304" pitchFamily="18" charset="0"/>
              </a:rPr>
              <a:t>relationships;</a:t>
            </a:r>
          </a:p>
          <a:p>
            <a:r>
              <a:rPr lang="tr-TR" sz="2400" b="1" dirty="0">
                <a:latin typeface="Times New Roman" panose="02020603050405020304" pitchFamily="18" charset="0"/>
                <a:cs typeface="Times New Roman" panose="02020603050405020304" pitchFamily="18" charset="0"/>
              </a:rPr>
              <a:t>S</a:t>
            </a:r>
            <a:r>
              <a:rPr lang="tr-TR" sz="2400" b="1" dirty="0" smtClean="0">
                <a:latin typeface="Times New Roman" panose="02020603050405020304" pitchFamily="18" charset="0"/>
                <a:cs typeface="Times New Roman" panose="02020603050405020304" pitchFamily="18" charset="0"/>
              </a:rPr>
              <a:t>eller-maintained </a:t>
            </a:r>
            <a:r>
              <a:rPr lang="tr-TR" sz="2400" b="1" dirty="0">
                <a:latin typeface="Times New Roman" panose="02020603050405020304" pitchFamily="18" charset="0"/>
                <a:cs typeface="Times New Roman" panose="02020603050405020304" pitchFamily="18" charset="0"/>
              </a:rPr>
              <a:t>relationships;</a:t>
            </a:r>
          </a:p>
          <a:p>
            <a:r>
              <a:rPr lang="tr-TR" sz="2400" b="1" dirty="0">
                <a:latin typeface="Times New Roman" panose="02020603050405020304" pitchFamily="18" charset="0"/>
                <a:cs typeface="Times New Roman" panose="02020603050405020304" pitchFamily="18" charset="0"/>
              </a:rPr>
              <a:t>B</a:t>
            </a:r>
            <a:r>
              <a:rPr lang="tr-TR" sz="2400" b="1" dirty="0" smtClean="0">
                <a:latin typeface="Times New Roman" panose="02020603050405020304" pitchFamily="18" charset="0"/>
                <a:cs typeface="Times New Roman" panose="02020603050405020304" pitchFamily="18" charset="0"/>
              </a:rPr>
              <a:t>uyer-maintained </a:t>
            </a:r>
            <a:r>
              <a:rPr lang="tr-TR" sz="2400" b="1" dirty="0">
                <a:latin typeface="Times New Roman" panose="02020603050405020304" pitchFamily="18" charset="0"/>
                <a:cs typeface="Times New Roman" panose="02020603050405020304" pitchFamily="18" charset="0"/>
              </a:rPr>
              <a:t>relationships;</a:t>
            </a:r>
          </a:p>
          <a:p>
            <a:r>
              <a:rPr lang="tr-TR" sz="2400" b="1" dirty="0">
                <a:latin typeface="Times New Roman" panose="02020603050405020304" pitchFamily="18" charset="0"/>
                <a:cs typeface="Times New Roman" panose="02020603050405020304" pitchFamily="18" charset="0"/>
              </a:rPr>
              <a:t>D</a:t>
            </a:r>
            <a:r>
              <a:rPr lang="tr-TR" sz="2400" b="1" dirty="0" smtClean="0">
                <a:latin typeface="Times New Roman" panose="02020603050405020304" pitchFamily="18" charset="0"/>
                <a:cs typeface="Times New Roman" panose="02020603050405020304" pitchFamily="18" charset="0"/>
              </a:rPr>
              <a:t>iscrete </a:t>
            </a:r>
            <a:r>
              <a:rPr lang="tr-TR" sz="2400" b="1" dirty="0">
                <a:latin typeface="Times New Roman" panose="02020603050405020304" pitchFamily="18" charset="0"/>
                <a:cs typeface="Times New Roman" panose="02020603050405020304" pitchFamily="18" charset="0"/>
              </a:rPr>
              <a:t>exchanges.</a:t>
            </a:r>
            <a:endParaRPr lang="tr-TR"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51520" y="188640"/>
            <a:ext cx="7200800" cy="584775"/>
          </a:xfrm>
          <a:prstGeom prst="rect">
            <a:avLst/>
          </a:prstGeom>
          <a:noFill/>
        </p:spPr>
        <p:txBody>
          <a:bodyPr wrap="square" rtlCol="0">
            <a:spAutoFit/>
          </a:bodyPr>
          <a:lstStyle/>
          <a:p>
            <a:r>
              <a:rPr lang="tr-TR" sz="3200" b="1" dirty="0">
                <a:latin typeface="Times New Roman" panose="02020603050405020304" pitchFamily="18" charset="0"/>
                <a:cs typeface="Times New Roman" panose="02020603050405020304" pitchFamily="18" charset="0"/>
              </a:rPr>
              <a:t>Motivational investments</a:t>
            </a:r>
          </a:p>
        </p:txBody>
      </p:sp>
    </p:spTree>
    <p:extLst>
      <p:ext uri="{BB962C8B-B14F-4D97-AF65-F5344CB8AC3E}">
        <p14:creationId xmlns:p14="http://schemas.microsoft.com/office/powerpoint/2010/main" val="3292568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323528" y="5805264"/>
            <a:ext cx="8534400" cy="550862"/>
          </a:xfrm>
          <a:prstGeom prst="rect">
            <a:avLst/>
          </a:prstGeom>
          <a:noFill/>
          <a:ln>
            <a:noFill/>
          </a:ln>
          <a:effectLst/>
          <a:extLst>
            <a:ext uri="{909E8E84-426E-40DD-AFC4-6F175D3DCCD1}">
              <a14:hiddenFill xmlns:a14="http://schemas.microsoft.com/office/drawing/2010/main">
                <a:solidFill>
                  <a:srgbClr val="B5E1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tr-TR" sz="1200" dirty="0"/>
              <a:t>Figure 3.1</a:t>
            </a:r>
            <a:r>
              <a:rPr lang="en-GB" altLang="tr-TR" dirty="0"/>
              <a:t>  </a:t>
            </a:r>
            <a:r>
              <a:rPr lang="en-IN" altLang="tr-TR" dirty="0">
                <a:latin typeface="Times New Roman" panose="02020603050405020304" pitchFamily="18" charset="0"/>
                <a:cs typeface="Times New Roman" panose="02020603050405020304" pitchFamily="18" charset="0"/>
              </a:rPr>
              <a:t>Hypothesised realm of buyer–seller relationships</a:t>
            </a:r>
            <a:endParaRPr lang="en-GB" altLang="tr-TR" dirty="0">
              <a:latin typeface="Times New Roman" panose="02020603050405020304" pitchFamily="18" charset="0"/>
              <a:cs typeface="Times New Roman" panose="02020603050405020304" pitchFamily="18" charset="0"/>
            </a:endParaRPr>
          </a:p>
          <a:p>
            <a:pPr eaLnBrk="0" hangingPunct="0">
              <a:spcBef>
                <a:spcPct val="50000"/>
              </a:spcBef>
            </a:pPr>
            <a:r>
              <a:rPr lang="en-GB" altLang="tr-TR" sz="800" i="1" dirty="0">
                <a:latin typeface="Times New Roman" panose="02020603050405020304" pitchFamily="18" charset="0"/>
                <a:cs typeface="Times New Roman" panose="02020603050405020304" pitchFamily="18" charset="0"/>
              </a:rPr>
              <a:t>Source:</a:t>
            </a:r>
            <a:r>
              <a:rPr lang="en-GB" altLang="tr-TR" sz="800" dirty="0">
                <a:latin typeface="Times New Roman" panose="02020603050405020304" pitchFamily="18" charset="0"/>
                <a:cs typeface="Times New Roman" panose="02020603050405020304" pitchFamily="18" charset="0"/>
              </a:rPr>
              <a:t> </a:t>
            </a:r>
            <a:r>
              <a:rPr lang="da-DK" altLang="tr-TR" sz="800" dirty="0">
                <a:latin typeface="Times New Roman" panose="02020603050405020304" pitchFamily="18" charset="0"/>
                <a:cs typeface="Times New Roman" panose="02020603050405020304" pitchFamily="18" charset="0"/>
              </a:rPr>
              <a:t>Adapted from Dwyer </a:t>
            </a:r>
            <a:r>
              <a:rPr lang="da-DK" altLang="tr-TR" sz="800" i="1" dirty="0">
                <a:latin typeface="Times New Roman" panose="02020603050405020304" pitchFamily="18" charset="0"/>
                <a:cs typeface="Times New Roman" panose="02020603050405020304" pitchFamily="18" charset="0"/>
              </a:rPr>
              <a:t>et al</a:t>
            </a:r>
            <a:r>
              <a:rPr lang="da-DK" altLang="tr-TR" sz="800" dirty="0">
                <a:latin typeface="Times New Roman" panose="02020603050405020304" pitchFamily="18" charset="0"/>
                <a:cs typeface="Times New Roman" panose="02020603050405020304" pitchFamily="18" charset="0"/>
              </a:rPr>
              <a:t>., 1987, p. 14.</a:t>
            </a:r>
            <a:endParaRPr lang="en-GB" altLang="tr-TR" sz="800" dirty="0">
              <a:latin typeface="Times New Roman" panose="02020603050405020304" pitchFamily="18" charset="0"/>
              <a:cs typeface="Times New Roman" panose="02020603050405020304" pitchFamily="18" charset="0"/>
            </a:endParaRPr>
          </a:p>
        </p:txBody>
      </p:sp>
      <p:pic>
        <p:nvPicPr>
          <p:cNvPr id="2064" name="Picture 16" descr="M03NF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43069"/>
            <a:ext cx="7632848" cy="53355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07704" y="2204864"/>
            <a:ext cx="2880320" cy="600164"/>
          </a:xfrm>
          <a:prstGeom prst="rect">
            <a:avLst/>
          </a:prstGeom>
          <a:noFill/>
        </p:spPr>
        <p:txBody>
          <a:bodyPr wrap="square" rtlCol="0">
            <a:spAutoFit/>
          </a:bodyPr>
          <a:lstStyle/>
          <a:p>
            <a:r>
              <a:rPr lang="en-US" sz="1100" b="1" dirty="0" smtClean="0">
                <a:latin typeface="Times New Roman" panose="02020603050405020304" pitchFamily="18" charset="0"/>
                <a:cs typeface="Times New Roman" panose="02020603050405020304" pitchFamily="18" charset="0"/>
              </a:rPr>
              <a:t>are </a:t>
            </a:r>
            <a:r>
              <a:rPr lang="en-US" sz="1100" b="1" dirty="0">
                <a:latin typeface="Times New Roman" panose="02020603050405020304" pitchFamily="18" charset="0"/>
                <a:cs typeface="Times New Roman" panose="02020603050405020304" pitchFamily="18" charset="0"/>
              </a:rPr>
              <a:t>those where it is in that company’s interest to foster longer-term bonds with the</a:t>
            </a:r>
            <a:r>
              <a:rPr lang="tr-TR" sz="1100" b="1" dirty="0">
                <a:latin typeface="Times New Roman" panose="02020603050405020304" pitchFamily="18" charset="0"/>
                <a:cs typeface="Times New Roman" panose="02020603050405020304" pitchFamily="18" charset="0"/>
              </a:rPr>
              <a:t> company</a:t>
            </a:r>
            <a:endParaRPr lang="en-US" sz="1100" b="1" dirty="0"/>
          </a:p>
        </p:txBody>
      </p:sp>
      <p:sp>
        <p:nvSpPr>
          <p:cNvPr id="4" name="TextBox 3"/>
          <p:cNvSpPr txBox="1"/>
          <p:nvPr/>
        </p:nvSpPr>
        <p:spPr>
          <a:xfrm>
            <a:off x="1958978" y="3861048"/>
            <a:ext cx="2016224" cy="461665"/>
          </a:xfrm>
          <a:prstGeom prst="rect">
            <a:avLst/>
          </a:prstGeom>
          <a:noFill/>
        </p:spPr>
        <p:txBody>
          <a:bodyPr wrap="square" rtlCol="0">
            <a:spAutoFit/>
          </a:bodyPr>
          <a:lstStyle/>
          <a:p>
            <a:pPr algn="just"/>
            <a:r>
              <a:rPr lang="tr-TR" sz="1200" dirty="0">
                <a:latin typeface="Times New Roman" panose="02020603050405020304" pitchFamily="18" charset="0"/>
                <a:cs typeface="Times New Roman" panose="02020603050405020304" pitchFamily="18" charset="0"/>
              </a:rPr>
              <a:t>are low involvement, purely transactional relationships.</a:t>
            </a:r>
          </a:p>
        </p:txBody>
      </p:sp>
      <p:sp>
        <p:nvSpPr>
          <p:cNvPr id="5" name="TextBox 4"/>
          <p:cNvSpPr txBox="1"/>
          <p:nvPr/>
        </p:nvSpPr>
        <p:spPr>
          <a:xfrm>
            <a:off x="6872301" y="636320"/>
            <a:ext cx="1301081" cy="1200329"/>
          </a:xfrm>
          <a:prstGeom prst="rect">
            <a:avLst/>
          </a:prstGeom>
          <a:noFill/>
        </p:spPr>
        <p:txBody>
          <a:bodyPr wrap="square" rtlCol="0">
            <a:spAutoFit/>
          </a:bodyPr>
          <a:lstStyle/>
          <a:p>
            <a:r>
              <a:rPr lang="en-US" sz="1200" b="1" i="1" dirty="0">
                <a:latin typeface="Times New Roman" panose="02020603050405020304" pitchFamily="18" charset="0"/>
                <a:cs typeface="Times New Roman" panose="02020603050405020304" pitchFamily="18" charset="0"/>
              </a:rPr>
              <a:t>are those in which both parties are motivated highly enough</a:t>
            </a:r>
            <a:r>
              <a:rPr lang="tr-TR" sz="1200" b="1" i="1" dirty="0">
                <a:latin typeface="Times New Roman" panose="02020603050405020304" pitchFamily="18" charset="0"/>
                <a:cs typeface="Times New Roman" panose="02020603050405020304" pitchFamily="18" charset="0"/>
              </a:rPr>
              <a:t> </a:t>
            </a:r>
            <a:r>
              <a:rPr lang="en-US" sz="1200" b="1" i="1" dirty="0">
                <a:latin typeface="Times New Roman" panose="02020603050405020304" pitchFamily="18" charset="0"/>
                <a:cs typeface="Times New Roman" panose="02020603050405020304" pitchFamily="18" charset="0"/>
              </a:rPr>
              <a:t>to invest in a relationship</a:t>
            </a:r>
            <a:endParaRPr lang="en-US" sz="1200" b="1" i="1" dirty="0"/>
          </a:p>
        </p:txBody>
      </p:sp>
      <p:sp>
        <p:nvSpPr>
          <p:cNvPr id="6" name="TextBox 5"/>
          <p:cNvSpPr txBox="1"/>
          <p:nvPr/>
        </p:nvSpPr>
        <p:spPr>
          <a:xfrm>
            <a:off x="5940152" y="3717032"/>
            <a:ext cx="1728192" cy="1384995"/>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may be seen in the automobile</a:t>
            </a:r>
            <a:r>
              <a:rPr lang="tr-TR"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market where Toyota, Ford and other manufacturers regularly share their production</a:t>
            </a:r>
            <a:r>
              <a:rPr lang="tr-TR" sz="1200" dirty="0">
                <a:latin typeface="Times New Roman" panose="02020603050405020304" pitchFamily="18" charset="0"/>
                <a:cs typeface="Times New Roman" panose="02020603050405020304" pitchFamily="18" charset="0"/>
              </a:rPr>
              <a:t> information with their suppliers.</a:t>
            </a:r>
          </a:p>
        </p:txBody>
      </p:sp>
      <p:sp>
        <p:nvSpPr>
          <p:cNvPr id="7" name="Down Arrow 6"/>
          <p:cNvSpPr/>
          <p:nvPr/>
        </p:nvSpPr>
        <p:spPr>
          <a:xfrm rot="5814450">
            <a:off x="3802534" y="3953976"/>
            <a:ext cx="360040" cy="2758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3275856" y="2068399"/>
            <a:ext cx="144016" cy="2084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9436627">
            <a:off x="6323484" y="1756909"/>
            <a:ext cx="313616" cy="159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6804248" y="3573016"/>
            <a:ext cx="144016"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8884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60648"/>
            <a:ext cx="6562725"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07504" y="1988840"/>
            <a:ext cx="8704468" cy="3600400"/>
          </a:xfrm>
        </p:spPr>
        <p:txBody>
          <a:bodyPr>
            <a:normAutofit lnSpcReduction="10000"/>
          </a:bodyPr>
          <a:lstStyle/>
          <a:p>
            <a:pPr marL="0" indent="0" algn="just">
              <a:buNone/>
            </a:pPr>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Relationship</a:t>
            </a:r>
            <a:r>
              <a:rPr lang="tr-TR" sz="2400" dirty="0" smtClean="0">
                <a:latin typeface="Times New Roman" panose="02020603050405020304" pitchFamily="18" charset="0"/>
                <a:cs typeface="Times New Roman" panose="02020603050405020304" pitchFamily="18" charset="0"/>
              </a:rPr>
              <a:t> </a:t>
            </a:r>
            <a:r>
              <a:rPr lang="tr-TR" sz="2400" b="1" dirty="0" smtClean="0">
                <a:latin typeface="Times New Roman" panose="02020603050405020304" pitchFamily="18" charset="0"/>
                <a:cs typeface="Times New Roman" panose="02020603050405020304" pitchFamily="18" charset="0"/>
              </a:rPr>
              <a:t>Loyalty</a:t>
            </a:r>
            <a:r>
              <a:rPr lang="tr-TR" sz="2400" dirty="0" smtClean="0">
                <a:latin typeface="Times New Roman" panose="02020603050405020304" pitchFamily="18" charset="0"/>
                <a:cs typeface="Times New Roman" panose="02020603050405020304" pitchFamily="18" charset="0"/>
              </a:rPr>
              <a:t> is </a:t>
            </a:r>
            <a:r>
              <a:rPr lang="en-US" sz="2400" dirty="0" smtClean="0">
                <a:latin typeface="Times New Roman" panose="02020603050405020304" pitchFamily="18" charset="0"/>
                <a:cs typeface="Times New Roman" panose="02020603050405020304" pitchFamily="18" charset="0"/>
              </a:rPr>
              <a:t>an </a:t>
            </a:r>
            <a:r>
              <a:rPr lang="en-US" sz="2400" dirty="0">
                <a:latin typeface="Times New Roman" panose="02020603050405020304" pitchFamily="18" charset="0"/>
                <a:cs typeface="Times New Roman" panose="02020603050405020304" pitchFamily="18" charset="0"/>
              </a:rPr>
              <a:t>unspecified number of </a:t>
            </a:r>
            <a:r>
              <a:rPr lang="en-US" sz="24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repeat purchases </a:t>
            </a:r>
            <a:r>
              <a:rPr lang="en-US" sz="2400" dirty="0">
                <a:latin typeface="Times New Roman" panose="02020603050405020304" pitchFamily="18" charset="0"/>
                <a:cs typeface="Times New Roman" panose="02020603050405020304" pitchFamily="18" charset="0"/>
              </a:rPr>
              <a:t>from </a:t>
            </a:r>
            <a:r>
              <a:rPr lang="en-US" sz="24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same supplier </a:t>
            </a:r>
            <a:r>
              <a:rPr lang="en-US" sz="2400" dirty="0" smtClean="0">
                <a:latin typeface="Times New Roman" panose="02020603050405020304" pitchFamily="18" charset="0"/>
                <a:cs typeface="Times New Roman" panose="02020603050405020304" pitchFamily="18" charset="0"/>
              </a:rPr>
              <a:t>over</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specified period (Kendrick, 1998</a:t>
            </a:r>
            <a:r>
              <a:rPr lang="en-US" sz="2400" dirty="0" smtClean="0">
                <a:latin typeface="Times New Roman" panose="02020603050405020304" pitchFamily="18" charset="0"/>
                <a:cs typeface="Times New Roman" panose="02020603050405020304" pitchFamily="18" charset="0"/>
              </a:rPr>
              <a:t>).</a:t>
            </a:r>
            <a:endParaRPr lang="tr-TR" sz="2400" dirty="0">
              <a:latin typeface="Times New Roman" panose="02020603050405020304" pitchFamily="18" charset="0"/>
              <a:cs typeface="Times New Roman" panose="02020603050405020304" pitchFamily="18" charset="0"/>
            </a:endParaRPr>
          </a:p>
          <a:p>
            <a:pPr marL="0" indent="0" algn="just">
              <a:buNone/>
            </a:pPr>
            <a:endParaRPr lang="tr-TR" sz="2400" dirty="0">
              <a:latin typeface="Times New Roman" panose="02020603050405020304" pitchFamily="18" charset="0"/>
              <a:cs typeface="Times New Roman" panose="02020603050405020304" pitchFamily="18" charset="0"/>
            </a:endParaRPr>
          </a:p>
          <a:p>
            <a:pPr marL="0" indent="0" algn="just">
              <a:buNone/>
            </a:pPr>
            <a:r>
              <a:rPr lang="tr-TR" sz="2400" b="1" u="sng" dirty="0">
                <a:latin typeface="Times New Roman" panose="02020603050405020304" pitchFamily="18" charset="0"/>
                <a:cs typeface="Times New Roman" panose="02020603050405020304" pitchFamily="18" charset="0"/>
              </a:rPr>
              <a:t>L</a:t>
            </a:r>
            <a:r>
              <a:rPr lang="en-US" sz="2400" b="1" u="sng" dirty="0" err="1" smtClean="0">
                <a:latin typeface="Times New Roman" panose="02020603050405020304" pitchFamily="18" charset="0"/>
                <a:cs typeface="Times New Roman" panose="02020603050405020304" pitchFamily="18" charset="0"/>
              </a:rPr>
              <a:t>oyalty</a:t>
            </a:r>
            <a:r>
              <a:rPr lang="en-US" sz="2400" b="1" u="sng" dirty="0" smtClean="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in </a:t>
            </a:r>
            <a:r>
              <a:rPr lang="en-US" sz="2400" b="1" i="1" u="sng" dirty="0" err="1">
                <a:latin typeface="Times New Roman" panose="02020603050405020304" pitchFamily="18" charset="0"/>
                <a:cs typeface="Times New Roman" panose="02020603050405020304" pitchFamily="18" charset="0"/>
              </a:rPr>
              <a:t>behavioural</a:t>
            </a:r>
            <a:r>
              <a:rPr lang="en-US" sz="2400" b="1" i="1" u="sng"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terms</a:t>
            </a:r>
            <a:r>
              <a:rPr lang="en-US" sz="2400" dirty="0">
                <a:latin typeface="Times New Roman" panose="02020603050405020304" pitchFamily="18" charset="0"/>
                <a:cs typeface="Times New Roman" panose="02020603050405020304" pitchFamily="18" charset="0"/>
              </a:rPr>
              <a:t>, usually based on the number </a:t>
            </a:r>
            <a:r>
              <a:rPr lang="en-US" sz="2400" dirty="0" smtClean="0">
                <a:latin typeface="Times New Roman" panose="02020603050405020304" pitchFamily="18" charset="0"/>
                <a:cs typeface="Times New Roman" panose="02020603050405020304" pitchFamily="18" charset="0"/>
              </a:rPr>
              <a:t>of</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purchases </a:t>
            </a:r>
            <a:r>
              <a:rPr lang="en-US" sz="2400" dirty="0">
                <a:latin typeface="Times New Roman" panose="02020603050405020304" pitchFamily="18" charset="0"/>
                <a:cs typeface="Times New Roman" panose="02020603050405020304" pitchFamily="18" charset="0"/>
              </a:rPr>
              <a:t>and measured by monitoring the frequency of such purchases and </a:t>
            </a:r>
            <a:r>
              <a:rPr lang="en-US" sz="2400" dirty="0" smtClean="0">
                <a:latin typeface="Times New Roman" panose="02020603050405020304" pitchFamily="18" charset="0"/>
                <a:cs typeface="Times New Roman" panose="02020603050405020304" pitchFamily="18" charset="0"/>
              </a:rPr>
              <a:t>any</a:t>
            </a:r>
            <a:r>
              <a:rPr lang="tr-TR" sz="2400" dirty="0" smtClean="0">
                <a:latin typeface="Times New Roman" panose="02020603050405020304" pitchFamily="18" charset="0"/>
                <a:cs typeface="Times New Roman" panose="02020603050405020304" pitchFamily="18" charset="0"/>
              </a:rPr>
              <a:t> brand </a:t>
            </a:r>
            <a:r>
              <a:rPr lang="tr-TR" sz="2400" dirty="0">
                <a:latin typeface="Times New Roman" panose="02020603050405020304" pitchFamily="18" charset="0"/>
                <a:cs typeface="Times New Roman" panose="02020603050405020304" pitchFamily="18" charset="0"/>
              </a:rPr>
              <a:t>switching</a:t>
            </a:r>
            <a:r>
              <a:rPr lang="tr-TR" sz="2400" dirty="0" smtClean="0">
                <a:latin typeface="Times New Roman" panose="02020603050405020304" pitchFamily="18" charset="0"/>
                <a:cs typeface="Times New Roman" panose="02020603050405020304" pitchFamily="18" charset="0"/>
              </a:rPr>
              <a:t>.</a:t>
            </a:r>
            <a:endParaRPr lang="tr-TR" sz="2400" dirty="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 </a:t>
            </a:r>
            <a:r>
              <a:rPr lang="tr-TR" sz="2400" b="1" u="sng" dirty="0">
                <a:latin typeface="Times New Roman" panose="02020603050405020304" pitchFamily="18" charset="0"/>
                <a:cs typeface="Times New Roman" panose="02020603050405020304" pitchFamily="18" charset="0"/>
              </a:rPr>
              <a:t>L</a:t>
            </a:r>
            <a:r>
              <a:rPr lang="en-US" sz="2400" b="1" u="sng" dirty="0" err="1" smtClean="0">
                <a:latin typeface="Times New Roman" panose="02020603050405020304" pitchFamily="18" charset="0"/>
                <a:cs typeface="Times New Roman" panose="02020603050405020304" pitchFamily="18" charset="0"/>
              </a:rPr>
              <a:t>oyalty</a:t>
            </a:r>
            <a:r>
              <a:rPr lang="en-US" sz="2400" b="1" u="sng" dirty="0" smtClean="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in </a:t>
            </a:r>
            <a:r>
              <a:rPr lang="en-US" sz="2400" b="1" i="1" u="sng" dirty="0">
                <a:latin typeface="Times New Roman" panose="02020603050405020304" pitchFamily="18" charset="0"/>
                <a:cs typeface="Times New Roman" panose="02020603050405020304" pitchFamily="18" charset="0"/>
              </a:rPr>
              <a:t>attitudinal </a:t>
            </a:r>
            <a:r>
              <a:rPr lang="en-US" sz="2400" b="1" u="sng" dirty="0">
                <a:latin typeface="Times New Roman" panose="02020603050405020304" pitchFamily="18" charset="0"/>
                <a:cs typeface="Times New Roman" panose="02020603050405020304" pitchFamily="18" charset="0"/>
              </a:rPr>
              <a:t>terms, </a:t>
            </a:r>
            <a:r>
              <a:rPr lang="en-US" sz="2400" dirty="0">
                <a:latin typeface="Times New Roman" panose="02020603050405020304" pitchFamily="18" charset="0"/>
                <a:cs typeface="Times New Roman" panose="02020603050405020304" pitchFamily="18" charset="0"/>
              </a:rPr>
              <a:t>incorporating consumer </a:t>
            </a:r>
            <a:r>
              <a:rPr lang="en-US" sz="2400" dirty="0" smtClean="0">
                <a:latin typeface="Times New Roman" panose="02020603050405020304" pitchFamily="18" charset="0"/>
                <a:cs typeface="Times New Roman" panose="02020603050405020304" pitchFamily="18" charset="0"/>
              </a:rPr>
              <a:t>preferences</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and </a:t>
            </a:r>
            <a:r>
              <a:rPr lang="en-US" sz="2400" dirty="0">
                <a:latin typeface="Times New Roman" panose="02020603050405020304" pitchFamily="18" charset="0"/>
                <a:cs typeface="Times New Roman" panose="02020603050405020304" pitchFamily="18" charset="0"/>
              </a:rPr>
              <a:t>disposition towards brands to determine levels of loyalty</a:t>
            </a:r>
            <a:r>
              <a:rPr lang="en-US" sz="2400" dirty="0" smtClean="0">
                <a:latin typeface="Times New Roman" panose="02020603050405020304" pitchFamily="18" charset="0"/>
                <a:cs typeface="Times New Roman" panose="02020603050405020304" pitchFamily="18" charset="0"/>
              </a:rPr>
              <a:t>.</a:t>
            </a:r>
            <a:endParaRPr lang="tr-TR" sz="2400" dirty="0" smtClean="0">
              <a:latin typeface="Times New Roman" panose="02020603050405020304" pitchFamily="18" charset="0"/>
              <a:cs typeface="Times New Roman" panose="02020603050405020304" pitchFamily="18" charset="0"/>
            </a:endParaRPr>
          </a:p>
          <a:p>
            <a:pPr marL="0" indent="0" algn="just">
              <a:buNone/>
            </a:pP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3000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2555" y="4077072"/>
            <a:ext cx="4451445" cy="2534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95536" y="0"/>
            <a:ext cx="8229600" cy="1143000"/>
          </a:xfrm>
        </p:spPr>
        <p:txBody>
          <a:bodyPr/>
          <a:lstStyle/>
          <a:p>
            <a:r>
              <a:rPr lang="tr-TR" b="1" dirty="0" smtClean="0">
                <a:latin typeface="Times New Roman" panose="02020603050405020304" pitchFamily="18" charset="0"/>
                <a:cs typeface="Times New Roman" panose="02020603050405020304" pitchFamily="18" charset="0"/>
              </a:rPr>
              <a:t>Loyalty</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1520" y="980728"/>
            <a:ext cx="8507288" cy="5145435"/>
          </a:xfrm>
        </p:spPr>
        <p:txBody>
          <a:bodyPr>
            <a:normAutofit/>
          </a:bodyPr>
          <a:lstStyle/>
          <a:p>
            <a:pPr algn="just"/>
            <a:r>
              <a:rPr lang="tr-TR" sz="2800" dirty="0">
                <a:latin typeface="Times New Roman" panose="02020603050405020304" pitchFamily="18" charset="0"/>
                <a:cs typeface="Times New Roman" panose="02020603050405020304" pitchFamily="18" charset="0"/>
              </a:rPr>
              <a:t>I</a:t>
            </a:r>
            <a:r>
              <a:rPr lang="tr-TR" sz="2800" dirty="0" smtClean="0">
                <a:latin typeface="Times New Roman" panose="02020603050405020304" pitchFamily="18" charset="0"/>
                <a:cs typeface="Times New Roman" panose="02020603050405020304" pitchFamily="18" charset="0"/>
              </a:rPr>
              <a:t>s a deeply held commitment </a:t>
            </a:r>
            <a:r>
              <a:rPr lang="tr-TR" sz="2800" i="1" dirty="0" smtClean="0">
                <a:latin typeface="Times New Roman" panose="02020603050405020304" pitchFamily="18" charset="0"/>
                <a:cs typeface="Times New Roman" panose="02020603050405020304" pitchFamily="18" charset="0"/>
              </a:rPr>
              <a:t>to </a:t>
            </a:r>
            <a:r>
              <a:rPr lang="tr-TR"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rebuy or repatronise a preferred product-service consistently in the future</a:t>
            </a:r>
            <a:r>
              <a:rPr lang="tr-TR" sz="2800" dirty="0" smtClean="0">
                <a:latin typeface="Times New Roman" panose="02020603050405020304" pitchFamily="18" charset="0"/>
                <a:cs typeface="Times New Roman" panose="02020603050405020304" pitchFamily="18" charset="0"/>
              </a:rPr>
              <a:t>, thereby causing repetitive same brand, or same brand- set purchasing, despite situational influences and marketing efforts having the potential to cause switching behaviour.</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6042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pyramid of relationship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806" y="381000"/>
            <a:ext cx="7848600" cy="588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289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latin typeface="Times New Roman" panose="02020603050405020304" pitchFamily="18" charset="0"/>
                <a:cs typeface="Times New Roman" panose="02020603050405020304" pitchFamily="18" charset="0"/>
              </a:rPr>
              <a:t>Chapter  </a:t>
            </a:r>
            <a:r>
              <a:rPr lang="tr-TR" b="1" dirty="0" smtClean="0">
                <a:latin typeface="Times New Roman" panose="02020603050405020304" pitchFamily="18" charset="0"/>
                <a:cs typeface="Times New Roman" panose="02020603050405020304" pitchFamily="18" charset="0"/>
              </a:rPr>
              <a:t>3</a:t>
            </a: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Relationships </a:t>
            </a:r>
            <a:r>
              <a:rPr lang="en-US" dirty="0" smtClean="0">
                <a:latin typeface="Times New Roman" panose="02020603050405020304" pitchFamily="18" charset="0"/>
                <a:cs typeface="Times New Roman" panose="02020603050405020304" pitchFamily="18" charset="0"/>
              </a:rPr>
              <a:t>&amp;</a:t>
            </a:r>
            <a:r>
              <a:rPr lang="tr-TR" dirty="0" smtClean="0">
                <a:latin typeface="Times New Roman" panose="02020603050405020304" pitchFamily="18" charset="0"/>
                <a:cs typeface="Times New Roman" panose="02020603050405020304" pitchFamily="18" charset="0"/>
              </a:rPr>
              <a:t> Relationship marketing</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348880"/>
            <a:ext cx="4762500"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2688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Co-creation</a:t>
            </a:r>
            <a:endParaRPr lang="en-US" dirty="0"/>
          </a:p>
        </p:txBody>
      </p:sp>
      <p:sp>
        <p:nvSpPr>
          <p:cNvPr id="3" name="Content Placeholder 2"/>
          <p:cNvSpPr>
            <a:spLocks noGrp="1"/>
          </p:cNvSpPr>
          <p:nvPr>
            <p:ph idx="1"/>
          </p:nvPr>
        </p:nvSpPr>
        <p:spPr/>
        <p:txBody>
          <a:bodyPr/>
          <a:lstStyle/>
          <a:p>
            <a:r>
              <a:rPr lang="tr-TR" dirty="0" smtClean="0"/>
              <a:t>Homework</a:t>
            </a:r>
          </a:p>
          <a:p>
            <a:r>
              <a:rPr lang="tr-TR" dirty="0" smtClean="0"/>
              <a:t> group 3-5 students together</a:t>
            </a:r>
          </a:p>
          <a:p>
            <a:r>
              <a:rPr lang="tr-TR" dirty="0" smtClean="0"/>
              <a:t>Prepare a poster about any company’s co-creation facilities with its customers...</a:t>
            </a:r>
          </a:p>
          <a:p>
            <a:endParaRPr lang="en-US" dirty="0"/>
          </a:p>
        </p:txBody>
      </p:sp>
    </p:spTree>
    <p:extLst>
      <p:ext uri="{BB962C8B-B14F-4D97-AF65-F5344CB8AC3E}">
        <p14:creationId xmlns:p14="http://schemas.microsoft.com/office/powerpoint/2010/main" val="3088579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8229600" cy="4525963"/>
          </a:xfrm>
        </p:spPr>
        <p:txBody>
          <a:bodyPr>
            <a:normAutofit/>
          </a:bodyPr>
          <a:lstStyle/>
          <a:p>
            <a:pPr algn="just"/>
            <a:endParaRPr lang="tr-TR" sz="2400" dirty="0" smtClean="0">
              <a:latin typeface="Times New Roman" panose="02020603050405020304" pitchFamily="18" charset="0"/>
              <a:cs typeface="Times New Roman" panose="02020603050405020304" pitchFamily="18" charset="0"/>
            </a:endParaRPr>
          </a:p>
          <a:p>
            <a:pPr marL="0" indent="0">
              <a:buNone/>
            </a:pPr>
            <a:r>
              <a:rPr lang="tr-TR" sz="2400" b="1" u="sng" dirty="0">
                <a:latin typeface="Times New Roman" panose="02020603050405020304" pitchFamily="18" charset="0"/>
                <a:cs typeface="Times New Roman" panose="02020603050405020304" pitchFamily="18" charset="0"/>
              </a:rPr>
              <a:t>Antecedents to </a:t>
            </a:r>
            <a:r>
              <a:rPr lang="tr-TR" sz="2400" b="1" u="sng" dirty="0" smtClean="0">
                <a:latin typeface="Times New Roman" panose="02020603050405020304" pitchFamily="18" charset="0"/>
                <a:cs typeface="Times New Roman" panose="02020603050405020304" pitchFamily="18" charset="0"/>
              </a:rPr>
              <a:t>loyalty</a:t>
            </a:r>
          </a:p>
          <a:p>
            <a:endParaRPr lang="tr-TR" sz="2400" b="1"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There are two distinct viewpoints as to the antecedents to loyalty. </a:t>
            </a:r>
            <a:endParaRPr lang="tr-TR" sz="2400" dirty="0" smtClean="0">
              <a:latin typeface="Times New Roman" panose="02020603050405020304" pitchFamily="18" charset="0"/>
              <a:cs typeface="Times New Roman" panose="02020603050405020304" pitchFamily="18" charset="0"/>
            </a:endParaRPr>
          </a:p>
          <a:p>
            <a:pPr algn="just"/>
            <a:endParaRPr lang="tr-TR" sz="2400" dirty="0" smtClean="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In Figure 3.2. </a:t>
            </a:r>
            <a:r>
              <a:rPr lang="tr-TR" sz="2400" dirty="0">
                <a:latin typeface="Times New Roman" panose="02020603050405020304" pitchFamily="18" charset="0"/>
                <a:cs typeface="Times New Roman" panose="02020603050405020304" pitchFamily="18" charset="0"/>
              </a:rPr>
              <a:t>loyalty </a:t>
            </a:r>
            <a:r>
              <a:rPr lang="tr-TR" sz="2400" dirty="0" smtClean="0">
                <a:latin typeface="Times New Roman" panose="02020603050405020304" pitchFamily="18" charset="0"/>
                <a:cs typeface="Times New Roman" panose="02020603050405020304" pitchFamily="18" charset="0"/>
              </a:rPr>
              <a:t>is </a:t>
            </a:r>
            <a:r>
              <a:rPr lang="en-US" sz="2400" dirty="0" smtClean="0">
                <a:latin typeface="Times New Roman" panose="02020603050405020304" pitchFamily="18" charset="0"/>
                <a:cs typeface="Times New Roman" panose="02020603050405020304" pitchFamily="18" charset="0"/>
              </a:rPr>
              <a:t>seen </a:t>
            </a:r>
            <a:r>
              <a:rPr lang="en-US" sz="2400" dirty="0">
                <a:latin typeface="Times New Roman" panose="02020603050405020304" pitchFamily="18" charset="0"/>
                <a:cs typeface="Times New Roman" panose="02020603050405020304" pitchFamily="18" charset="0"/>
              </a:rPr>
              <a:t>as more often built on ‘hard’ dimensions, such as value for money, convenience</a:t>
            </a:r>
            <a:r>
              <a:rPr lang="en-US" sz="2400" dirty="0" smtClean="0">
                <a:latin typeface="Times New Roman" panose="02020603050405020304" pitchFamily="18" charset="0"/>
                <a:cs typeface="Times New Roman" panose="02020603050405020304" pitchFamily="18" charset="0"/>
              </a:rPr>
              <a:t>,</a:t>
            </a:r>
            <a:r>
              <a:rPr lang="tr-TR"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reliability, safety and functionality, and that these are the prime drivers for </a:t>
            </a:r>
            <a:r>
              <a:rPr lang="en-US" sz="2400" dirty="0" smtClean="0">
                <a:latin typeface="Times New Roman" panose="02020603050405020304" pitchFamily="18" charset="0"/>
                <a:cs typeface="Times New Roman" panose="02020603050405020304" pitchFamily="18" charset="0"/>
              </a:rPr>
              <a:t>product</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or </a:t>
            </a:r>
            <a:r>
              <a:rPr lang="en-US" sz="2400" dirty="0">
                <a:latin typeface="Times New Roman" panose="02020603050405020304" pitchFamily="18" charset="0"/>
                <a:cs typeface="Times New Roman" panose="02020603050405020304" pitchFamily="18" charset="0"/>
              </a:rPr>
              <a:t>service choice (Christopher, 1996, p. 60).</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3539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66700" y="5859463"/>
            <a:ext cx="8534400" cy="550862"/>
          </a:xfrm>
          <a:prstGeom prst="rect">
            <a:avLst/>
          </a:prstGeom>
          <a:noFill/>
          <a:ln>
            <a:noFill/>
          </a:ln>
          <a:effectLst/>
          <a:extLst>
            <a:ext uri="{909E8E84-426E-40DD-AFC4-6F175D3DCCD1}">
              <a14:hiddenFill xmlns:a14="http://schemas.microsoft.com/office/drawing/2010/main">
                <a:solidFill>
                  <a:srgbClr val="B5E1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tr-TR" sz="1200" dirty="0"/>
              <a:t>Figure 3.2</a:t>
            </a:r>
            <a:r>
              <a:rPr lang="en-GB" altLang="tr-TR" dirty="0"/>
              <a:t>  </a:t>
            </a:r>
            <a:r>
              <a:rPr lang="en-IN" altLang="tr-TR" dirty="0">
                <a:latin typeface="Times New Roman" panose="02020603050405020304" pitchFamily="18" charset="0"/>
                <a:cs typeface="Times New Roman" panose="02020603050405020304" pitchFamily="18" charset="0"/>
              </a:rPr>
              <a:t>Customer loyalty: an integrated model</a:t>
            </a:r>
            <a:endParaRPr lang="en-GB" altLang="tr-TR" dirty="0">
              <a:latin typeface="Times New Roman" panose="02020603050405020304" pitchFamily="18" charset="0"/>
              <a:cs typeface="Times New Roman" panose="02020603050405020304" pitchFamily="18" charset="0"/>
            </a:endParaRPr>
          </a:p>
          <a:p>
            <a:pPr eaLnBrk="0" hangingPunct="0">
              <a:spcBef>
                <a:spcPct val="50000"/>
              </a:spcBef>
            </a:pPr>
            <a:r>
              <a:rPr lang="en-GB" altLang="tr-TR" sz="800" i="1" dirty="0">
                <a:latin typeface="Times New Roman" panose="02020603050405020304" pitchFamily="18" charset="0"/>
                <a:cs typeface="Times New Roman" panose="02020603050405020304" pitchFamily="18" charset="0"/>
              </a:rPr>
              <a:t>Source:</a:t>
            </a:r>
            <a:r>
              <a:rPr lang="en-GB" altLang="tr-TR" sz="800" dirty="0">
                <a:latin typeface="Times New Roman" panose="02020603050405020304" pitchFamily="18" charset="0"/>
                <a:cs typeface="Times New Roman" panose="02020603050405020304" pitchFamily="18" charset="0"/>
              </a:rPr>
              <a:t> </a:t>
            </a:r>
            <a:r>
              <a:rPr lang="en-IN" altLang="tr-TR" sz="800" dirty="0">
                <a:latin typeface="Times New Roman" panose="02020603050405020304" pitchFamily="18" charset="0"/>
                <a:cs typeface="Times New Roman" panose="02020603050405020304" pitchFamily="18" charset="0"/>
              </a:rPr>
              <a:t>Adapted from Fredericks and Salter, 1998, p. 64.</a:t>
            </a:r>
            <a:endParaRPr lang="en-GB" altLang="tr-TR" sz="800" dirty="0">
              <a:latin typeface="Times New Roman" panose="02020603050405020304" pitchFamily="18" charset="0"/>
              <a:cs typeface="Times New Roman" panose="02020603050405020304" pitchFamily="18" charset="0"/>
            </a:endParaRPr>
          </a:p>
        </p:txBody>
      </p:sp>
      <p:pic>
        <p:nvPicPr>
          <p:cNvPr id="5123" name="Picture 3" descr="M03NF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3" y="1293813"/>
            <a:ext cx="8334375" cy="359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509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400" dirty="0">
                <a:latin typeface="Times New Roman" panose="02020603050405020304" pitchFamily="18" charset="0"/>
                <a:cs typeface="Times New Roman" panose="02020603050405020304" pitchFamily="18" charset="0"/>
              </a:rPr>
              <a:t>An alternative to this view is expressed by Dick and </a:t>
            </a:r>
            <a:r>
              <a:rPr lang="en-US" sz="2400" dirty="0" err="1">
                <a:latin typeface="Times New Roman" panose="02020603050405020304" pitchFamily="18" charset="0"/>
                <a:cs typeface="Times New Roman" panose="02020603050405020304" pitchFamily="18" charset="0"/>
              </a:rPr>
              <a:t>Basu</a:t>
            </a:r>
            <a:r>
              <a:rPr lang="en-US" sz="2400" dirty="0">
                <a:latin typeface="Times New Roman" panose="02020603050405020304" pitchFamily="18" charset="0"/>
                <a:cs typeface="Times New Roman" panose="02020603050405020304" pitchFamily="18" charset="0"/>
              </a:rPr>
              <a:t> (1994, p. 99). In </a:t>
            </a:r>
            <a:r>
              <a:rPr lang="en-US" sz="2400" dirty="0" smtClean="0">
                <a:latin typeface="Times New Roman" panose="02020603050405020304" pitchFamily="18" charset="0"/>
                <a:cs typeface="Times New Roman" panose="02020603050405020304" pitchFamily="18" charset="0"/>
              </a:rPr>
              <a:t>this</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model</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softer’, more intangible factors such as emotion and satisfaction </a:t>
            </a:r>
            <a:r>
              <a:rPr lang="en-US" sz="2400" dirty="0">
                <a:latin typeface="Times New Roman" panose="02020603050405020304" pitchFamily="18" charset="0"/>
                <a:cs typeface="Times New Roman" panose="02020603050405020304" pitchFamily="18" charset="0"/>
              </a:rPr>
              <a:t>are seen </a:t>
            </a:r>
            <a:r>
              <a:rPr lang="en-US" sz="2400" dirty="0" smtClean="0">
                <a:latin typeface="Times New Roman" panose="02020603050405020304" pitchFamily="18" charset="0"/>
                <a:cs typeface="Times New Roman" panose="02020603050405020304" pitchFamily="18" charset="0"/>
              </a:rPr>
              <a:t>to</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affect </a:t>
            </a:r>
            <a:r>
              <a:rPr lang="en-US" sz="2400" dirty="0">
                <a:latin typeface="Times New Roman" panose="02020603050405020304" pitchFamily="18" charset="0"/>
                <a:cs typeface="Times New Roman" panose="02020603050405020304" pitchFamily="18" charset="0"/>
              </a:rPr>
              <a:t>attitude in a decisive way. </a:t>
            </a:r>
            <a:endParaRPr lang="tr-TR" sz="2400" dirty="0" smtClean="0">
              <a:latin typeface="Times New Roman" panose="02020603050405020304" pitchFamily="18" charset="0"/>
              <a:cs typeface="Times New Roman" panose="02020603050405020304" pitchFamily="18" charset="0"/>
            </a:endParaRPr>
          </a:p>
          <a:p>
            <a:pPr algn="just"/>
            <a:endParaRPr lang="tr-TR"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cs typeface="Times New Roman" panose="02020603050405020304" pitchFamily="18" charset="0"/>
              </a:rPr>
              <a:t>viewpoint suggests that customer loyalty </a:t>
            </a:r>
            <a:r>
              <a:rPr lang="en-US" sz="2400" dirty="0" smtClean="0">
                <a:latin typeface="Times New Roman" panose="02020603050405020304" pitchFamily="18" charset="0"/>
                <a:cs typeface="Times New Roman" panose="02020603050405020304" pitchFamily="18" charset="0"/>
              </a:rPr>
              <a:t>is</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viewed </a:t>
            </a:r>
            <a:r>
              <a:rPr lang="en-US" sz="2400" dirty="0">
                <a:latin typeface="Times New Roman" panose="02020603050405020304" pitchFamily="18" charset="0"/>
                <a:cs typeface="Times New Roman" panose="02020603050405020304" pitchFamily="18" charset="0"/>
              </a:rPr>
              <a:t>principally as a result of the bond between an individual’s relative </a:t>
            </a:r>
            <a:r>
              <a:rPr lang="en-US" sz="2400" dirty="0" smtClean="0">
                <a:latin typeface="Times New Roman" panose="02020603050405020304" pitchFamily="18" charset="0"/>
                <a:cs typeface="Times New Roman" panose="02020603050405020304" pitchFamily="18" charset="0"/>
              </a:rPr>
              <a:t>attitude</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and </a:t>
            </a:r>
            <a:r>
              <a:rPr lang="en-US" sz="2400" dirty="0">
                <a:latin typeface="Times New Roman" panose="02020603050405020304" pitchFamily="18" charset="0"/>
                <a:cs typeface="Times New Roman" panose="02020603050405020304" pitchFamily="18" charset="0"/>
              </a:rPr>
              <a:t>repeat patronage, again mediated by social norms and situational influences </a:t>
            </a:r>
            <a:r>
              <a:rPr lang="en-US" sz="2400" dirty="0" smtClean="0">
                <a:latin typeface="Times New Roman" panose="02020603050405020304" pitchFamily="18" charset="0"/>
                <a:cs typeface="Times New Roman" panose="02020603050405020304" pitchFamily="18" charset="0"/>
              </a:rPr>
              <a:t>or</a:t>
            </a:r>
            <a:r>
              <a:rPr lang="tr-TR" sz="2400" dirty="0" smtClean="0">
                <a:latin typeface="Times New Roman" panose="02020603050405020304" pitchFamily="18" charset="0"/>
                <a:cs typeface="Times New Roman" panose="02020603050405020304" pitchFamily="18" charset="0"/>
              </a:rPr>
              <a:t> experiences </a:t>
            </a:r>
            <a:r>
              <a:rPr lang="tr-TR" sz="2400" dirty="0">
                <a:latin typeface="Times New Roman" panose="02020603050405020304" pitchFamily="18" charset="0"/>
                <a:cs typeface="Times New Roman" panose="02020603050405020304" pitchFamily="18" charset="0"/>
              </a:rPr>
              <a:t>(Figure 3.3).</a:t>
            </a:r>
          </a:p>
        </p:txBody>
      </p:sp>
    </p:spTree>
    <p:extLst>
      <p:ext uri="{BB962C8B-B14F-4D97-AF65-F5344CB8AC3E}">
        <p14:creationId xmlns:p14="http://schemas.microsoft.com/office/powerpoint/2010/main" val="2828629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66700" y="5859463"/>
            <a:ext cx="8534400" cy="550862"/>
          </a:xfrm>
          <a:prstGeom prst="rect">
            <a:avLst/>
          </a:prstGeom>
          <a:noFill/>
          <a:ln>
            <a:noFill/>
          </a:ln>
          <a:effectLst/>
          <a:extLst>
            <a:ext uri="{909E8E84-426E-40DD-AFC4-6F175D3DCCD1}">
              <a14:hiddenFill xmlns:a14="http://schemas.microsoft.com/office/drawing/2010/main">
                <a:solidFill>
                  <a:srgbClr val="B5E1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tr-TR" sz="1200" dirty="0"/>
              <a:t>Figure 3.3</a:t>
            </a:r>
            <a:r>
              <a:rPr lang="en-GB" altLang="tr-TR" dirty="0"/>
              <a:t>  </a:t>
            </a:r>
            <a:r>
              <a:rPr lang="en-IN" altLang="tr-TR" dirty="0">
                <a:latin typeface="Times New Roman" panose="02020603050405020304" pitchFamily="18" charset="0"/>
                <a:cs typeface="Times New Roman" panose="02020603050405020304" pitchFamily="18" charset="0"/>
              </a:rPr>
              <a:t>Framework for customer loyalty</a:t>
            </a:r>
            <a:endParaRPr lang="en-GB" altLang="tr-TR" dirty="0">
              <a:latin typeface="Times New Roman" panose="02020603050405020304" pitchFamily="18" charset="0"/>
              <a:cs typeface="Times New Roman" panose="02020603050405020304" pitchFamily="18" charset="0"/>
            </a:endParaRPr>
          </a:p>
          <a:p>
            <a:pPr eaLnBrk="0" hangingPunct="0">
              <a:spcBef>
                <a:spcPct val="50000"/>
              </a:spcBef>
            </a:pPr>
            <a:r>
              <a:rPr lang="en-GB" altLang="tr-TR" sz="800" i="1" dirty="0">
                <a:latin typeface="Times New Roman" panose="02020603050405020304" pitchFamily="18" charset="0"/>
                <a:cs typeface="Times New Roman" panose="02020603050405020304" pitchFamily="18" charset="0"/>
              </a:rPr>
              <a:t>Source:</a:t>
            </a:r>
            <a:r>
              <a:rPr lang="en-GB" altLang="tr-TR" sz="800" dirty="0">
                <a:latin typeface="Times New Roman" panose="02020603050405020304" pitchFamily="18" charset="0"/>
                <a:cs typeface="Times New Roman" panose="02020603050405020304" pitchFamily="18" charset="0"/>
              </a:rPr>
              <a:t> </a:t>
            </a:r>
            <a:r>
              <a:rPr lang="en-IN" altLang="tr-TR" sz="800" dirty="0">
                <a:latin typeface="Times New Roman" panose="02020603050405020304" pitchFamily="18" charset="0"/>
                <a:cs typeface="Times New Roman" panose="02020603050405020304" pitchFamily="18" charset="0"/>
              </a:rPr>
              <a:t>Adapted from Dick and </a:t>
            </a:r>
            <a:r>
              <a:rPr lang="en-IN" altLang="tr-TR" sz="800" dirty="0" err="1">
                <a:latin typeface="Times New Roman" panose="02020603050405020304" pitchFamily="18" charset="0"/>
                <a:cs typeface="Times New Roman" panose="02020603050405020304" pitchFamily="18" charset="0"/>
              </a:rPr>
              <a:t>Basu</a:t>
            </a:r>
            <a:r>
              <a:rPr lang="en-IN" altLang="tr-TR" sz="800" dirty="0">
                <a:latin typeface="Times New Roman" panose="02020603050405020304" pitchFamily="18" charset="0"/>
                <a:cs typeface="Times New Roman" panose="02020603050405020304" pitchFamily="18" charset="0"/>
              </a:rPr>
              <a:t>, 1994, p. 100.</a:t>
            </a:r>
            <a:endParaRPr lang="en-GB" altLang="tr-TR" sz="800" dirty="0">
              <a:latin typeface="Times New Roman" panose="02020603050405020304" pitchFamily="18" charset="0"/>
              <a:cs typeface="Times New Roman" panose="02020603050405020304" pitchFamily="18" charset="0"/>
            </a:endParaRPr>
          </a:p>
        </p:txBody>
      </p:sp>
      <p:pic>
        <p:nvPicPr>
          <p:cNvPr id="6147" name="Picture 3" descr="M03NF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368300"/>
            <a:ext cx="7918450" cy="522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922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700808"/>
            <a:ext cx="8507288" cy="4497363"/>
          </a:xfrm>
        </p:spPr>
        <p:txBody>
          <a:bodyPr>
            <a:normAutofit/>
          </a:bodyPr>
          <a:lstStyle/>
          <a:p>
            <a:pPr algn="just"/>
            <a:r>
              <a:rPr lang="en-US" sz="2400" dirty="0">
                <a:latin typeface="Times New Roman" panose="02020603050405020304" pitchFamily="18" charset="0"/>
                <a:cs typeface="Times New Roman" panose="02020603050405020304" pitchFamily="18" charset="0"/>
              </a:rPr>
              <a:t>What both models implicitly suggest is that customer satisfaction sustains loyalty</a:t>
            </a:r>
            <a:r>
              <a:rPr lang="en-US" sz="2400" dirty="0" smtClean="0">
                <a:latin typeface="Times New Roman" panose="02020603050405020304" pitchFamily="18" charset="0"/>
                <a:cs typeface="Times New Roman" panose="02020603050405020304" pitchFamily="18" charset="0"/>
              </a:rPr>
              <a:t>.</a:t>
            </a:r>
            <a:endParaRPr lang="tr-TR" sz="2400" dirty="0" smtClean="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 presumption is that loyalty is built upon satisfaction derived from a </a:t>
            </a:r>
            <a:r>
              <a:rPr lang="en-US" sz="2400" dirty="0" smtClean="0">
                <a:latin typeface="Times New Roman" panose="02020603050405020304" pitchFamily="18" charset="0"/>
                <a:cs typeface="Times New Roman" panose="02020603050405020304" pitchFamily="18" charset="0"/>
              </a:rPr>
              <a:t>positive</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differentiation </a:t>
            </a:r>
            <a:r>
              <a:rPr lang="en-US" sz="2400" dirty="0">
                <a:latin typeface="Times New Roman" panose="02020603050405020304" pitchFamily="18" charset="0"/>
                <a:cs typeface="Times New Roman" panose="02020603050405020304" pitchFamily="18" charset="0"/>
              </a:rPr>
              <a:t>achieved by providing superior customer service ( </a:t>
            </a:r>
            <a:r>
              <a:rPr lang="en-US" sz="2400" dirty="0" err="1">
                <a:latin typeface="Times New Roman" panose="02020603050405020304" pitchFamily="18" charset="0"/>
                <a:cs typeface="Times New Roman" panose="02020603050405020304" pitchFamily="18" charset="0"/>
              </a:rPr>
              <a:t>Javalgi</a:t>
            </a:r>
            <a:r>
              <a:rPr lang="en-US" sz="2400" dirty="0">
                <a:latin typeface="Times New Roman" panose="02020603050405020304" pitchFamily="18" charset="0"/>
                <a:cs typeface="Times New Roman" panose="02020603050405020304" pitchFamily="18" charset="0"/>
              </a:rPr>
              <a:t> and </a:t>
            </a:r>
            <a:r>
              <a:rPr lang="en-US" sz="2400" dirty="0" err="1" smtClean="0">
                <a:latin typeface="Times New Roman" panose="02020603050405020304" pitchFamily="18" charset="0"/>
                <a:cs typeface="Times New Roman" panose="02020603050405020304" pitchFamily="18" charset="0"/>
              </a:rPr>
              <a:t>Moberg</a:t>
            </a:r>
            <a:r>
              <a:rPr lang="en-US" sz="2400" dirty="0" smtClean="0">
                <a:latin typeface="Times New Roman" panose="02020603050405020304" pitchFamily="18" charset="0"/>
                <a:cs typeface="Times New Roman" panose="02020603050405020304" pitchFamily="18" charset="0"/>
              </a:rPr>
              <a:t>,</a:t>
            </a:r>
            <a:r>
              <a:rPr lang="tr-TR" sz="2400" dirty="0" smtClean="0">
                <a:latin typeface="Times New Roman" panose="02020603050405020304" pitchFamily="18" charset="0"/>
                <a:cs typeface="Times New Roman" panose="02020603050405020304" pitchFamily="18" charset="0"/>
              </a:rPr>
              <a:t> 1997</a:t>
            </a:r>
            <a:r>
              <a:rPr lang="tr-TR" sz="2400" dirty="0">
                <a:latin typeface="Times New Roman" panose="02020603050405020304" pitchFamily="18" charset="0"/>
                <a:cs typeface="Times New Roman" panose="02020603050405020304" pitchFamily="18" charset="0"/>
              </a:rPr>
              <a:t>, p. 165).</a:t>
            </a:r>
          </a:p>
        </p:txBody>
      </p:sp>
    </p:spTree>
    <p:extLst>
      <p:ext uri="{BB962C8B-B14F-4D97-AF65-F5344CB8AC3E}">
        <p14:creationId xmlns:p14="http://schemas.microsoft.com/office/powerpoint/2010/main" val="3335302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Customer loyalty</a:t>
            </a:r>
            <a:endParaRPr lang="en-US" dirty="0"/>
          </a:p>
        </p:txBody>
      </p:sp>
      <p:sp>
        <p:nvSpPr>
          <p:cNvPr id="3" name="Content Placeholder 2"/>
          <p:cNvSpPr>
            <a:spLocks noGrp="1"/>
          </p:cNvSpPr>
          <p:nvPr>
            <p:ph idx="1"/>
          </p:nvPr>
        </p:nvSpPr>
        <p:spPr/>
        <p:txBody>
          <a:bodyPr>
            <a:normAutofit fontScale="85000" lnSpcReduction="10000"/>
          </a:bodyPr>
          <a:lstStyle/>
          <a:p>
            <a:r>
              <a:rPr lang="tr-TR" sz="2400" dirty="0"/>
              <a:t>i</a:t>
            </a:r>
            <a:r>
              <a:rPr lang="tr-TR" sz="2400" dirty="0" smtClean="0"/>
              <a:t>s not always based on positive attitude, and long term relationships do not necessarily require positive commitment from customers. The distinction is important because it challenges the idea that customer satisfaction leads to long lasting relationship.  </a:t>
            </a:r>
          </a:p>
          <a:p>
            <a:r>
              <a:rPr lang="tr-TR" sz="2400" b="1" dirty="0" smtClean="0"/>
              <a:t>Loyalty types:</a:t>
            </a:r>
          </a:p>
          <a:p>
            <a:r>
              <a:rPr lang="tr-TR" sz="2400" b="1" dirty="0" smtClean="0"/>
              <a:t>Switching behavior: </a:t>
            </a:r>
            <a:r>
              <a:rPr lang="tr-TR" sz="2400" dirty="0" smtClean="0"/>
              <a:t>where purchasing is seen as an either/or decision- either the customer stays with you (loyalty) or turns against you.</a:t>
            </a:r>
            <a:endParaRPr lang="tr-TR" sz="2400" dirty="0"/>
          </a:p>
          <a:p>
            <a:r>
              <a:rPr lang="tr-TR" sz="2400" b="1" dirty="0" smtClean="0"/>
              <a:t>Promiscuous (tentative) behavior: </a:t>
            </a:r>
            <a:r>
              <a:rPr lang="tr-TR" sz="2400" dirty="0" smtClean="0"/>
              <a:t>where customers are seen as making a «stream of purchases» but still within the context of an either or decision- either the customer is always with you or flits among an array of alternatives. </a:t>
            </a:r>
            <a:endParaRPr lang="tr-TR" sz="2400" dirty="0"/>
          </a:p>
          <a:p>
            <a:r>
              <a:rPr lang="tr-TR" sz="2400" b="1" dirty="0"/>
              <a:t>Polygamous </a:t>
            </a:r>
            <a:r>
              <a:rPr lang="tr-TR" sz="2400" b="1" dirty="0" smtClean="0"/>
              <a:t>(complicated)behavior: </a:t>
            </a:r>
            <a:r>
              <a:rPr lang="tr-TR" sz="2400" dirty="0" smtClean="0"/>
              <a:t>again, the customer makes a stream of purchases but their loyalty is divided among a number of products. They may be more or less loyal to your brand than any other. </a:t>
            </a:r>
            <a:endParaRPr lang="tr-TR" sz="2400" b="1" dirty="0"/>
          </a:p>
          <a:p>
            <a:pPr marL="0" indent="0">
              <a:buNone/>
            </a:pPr>
            <a:endParaRPr lang="tr-TR" sz="2400" dirty="0" smtClean="0"/>
          </a:p>
          <a:p>
            <a:endParaRPr lang="en-US" sz="2400" dirty="0"/>
          </a:p>
        </p:txBody>
      </p:sp>
    </p:spTree>
    <p:extLst>
      <p:ext uri="{BB962C8B-B14F-4D97-AF65-F5344CB8AC3E}">
        <p14:creationId xmlns:p14="http://schemas.microsoft.com/office/powerpoint/2010/main" val="1186964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http://themthdegree.com/branding/building-brand-loyalty/</a:t>
            </a:r>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596" y="1772815"/>
            <a:ext cx="7820843" cy="468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1115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6" name="Picture 4"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32656"/>
            <a:ext cx="7279521" cy="6265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428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İt is important...</a:t>
            </a:r>
            <a:endParaRPr lang="en-US" dirty="0"/>
          </a:p>
        </p:txBody>
      </p:sp>
      <p:sp>
        <p:nvSpPr>
          <p:cNvPr id="3" name="Content Placeholder 2"/>
          <p:cNvSpPr>
            <a:spLocks noGrp="1"/>
          </p:cNvSpPr>
          <p:nvPr>
            <p:ph idx="1"/>
          </p:nvPr>
        </p:nvSpPr>
        <p:spPr/>
        <p:txBody>
          <a:bodyPr/>
          <a:lstStyle/>
          <a:p>
            <a:pPr marL="0" indent="0" algn="r">
              <a:buNone/>
            </a:pPr>
            <a:r>
              <a:rPr lang="tr-TR" dirty="0"/>
              <a:t> N</a:t>
            </a:r>
            <a:r>
              <a:rPr lang="tr-TR" dirty="0" smtClean="0"/>
              <a:t>ot all relationships are close and enduring.</a:t>
            </a:r>
          </a:p>
          <a:p>
            <a:pPr marL="0" indent="0">
              <a:buNone/>
            </a:pPr>
            <a:r>
              <a:rPr lang="tr-TR" dirty="0" smtClean="0"/>
              <a:t>Relationships exist at many different levels. 	Depends on the type and the nature of the customer-supplier interactions</a:t>
            </a:r>
          </a:p>
          <a:p>
            <a:pPr marL="0" indent="0">
              <a:buNone/>
            </a:pPr>
            <a:endParaRPr lang="tr-TR" dirty="0" smtClean="0"/>
          </a:p>
        </p:txBody>
      </p:sp>
    </p:spTree>
    <p:extLst>
      <p:ext uri="{BB962C8B-B14F-4D97-AF65-F5344CB8AC3E}">
        <p14:creationId xmlns:p14="http://schemas.microsoft.com/office/powerpoint/2010/main" val="1949501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686800" cy="1008112"/>
          </a:xfrm>
        </p:spPr>
        <p:txBody>
          <a:bodyPr>
            <a:normAutofit/>
          </a:bodyPr>
          <a:lstStyle/>
          <a:p>
            <a:pPr algn="l"/>
            <a:r>
              <a:rPr lang="en-US" sz="3200" dirty="0">
                <a:latin typeface="Times New Roman" panose="02020603050405020304" pitchFamily="18" charset="0"/>
                <a:cs typeface="Times New Roman" panose="02020603050405020304" pitchFamily="18" charset="0"/>
              </a:rPr>
              <a:t>RM theory</a:t>
            </a:r>
            <a:endParaRPr lang="tr-TR"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95536" y="1401447"/>
            <a:ext cx="8435280" cy="5445224"/>
          </a:xfrm>
        </p:spPr>
        <p:txBody>
          <a:bodyPr>
            <a:normAutofit/>
          </a:bodyPr>
          <a:lstStyle/>
          <a:p>
            <a:pPr algn="just"/>
            <a:r>
              <a:rPr lang="en-US" sz="2000" dirty="0" smtClean="0">
                <a:latin typeface="Times New Roman" panose="02020603050405020304" pitchFamily="18" charset="0"/>
                <a:cs typeface="Times New Roman" panose="02020603050405020304" pitchFamily="18" charset="0"/>
              </a:rPr>
              <a:t>suggests </a:t>
            </a:r>
            <a:r>
              <a:rPr lang="en-US" sz="2000" dirty="0">
                <a:latin typeface="Times New Roman" panose="02020603050405020304" pitchFamily="18" charset="0"/>
                <a:cs typeface="Times New Roman" panose="02020603050405020304" pitchFamily="18" charset="0"/>
              </a:rPr>
              <a:t>that </a:t>
            </a:r>
            <a:r>
              <a:rPr lang="en-US" sz="2000" b="1" dirty="0">
                <a:latin typeface="Times New Roman" panose="02020603050405020304" pitchFamily="18" charset="0"/>
                <a:cs typeface="Times New Roman" panose="02020603050405020304" pitchFamily="18" charset="0"/>
              </a:rPr>
              <a:t>relationships add quality to </a:t>
            </a:r>
            <a:r>
              <a:rPr lang="en-US" sz="2000" dirty="0">
                <a:latin typeface="Times New Roman" panose="02020603050405020304" pitchFamily="18" charset="0"/>
                <a:cs typeface="Times New Roman" panose="02020603050405020304" pitchFamily="18" charset="0"/>
              </a:rPr>
              <a:t>marketing transactions</a:t>
            </a:r>
            <a:r>
              <a:rPr lang="en-US" sz="2000" dirty="0" smtClean="0">
                <a:latin typeface="Times New Roman" panose="02020603050405020304" pitchFamily="18" charset="0"/>
                <a:cs typeface="Times New Roman" panose="02020603050405020304" pitchFamily="18" charset="0"/>
              </a:rPr>
              <a:t>.</a:t>
            </a:r>
            <a:endParaRPr lang="tr-TR" sz="2000" dirty="0" smtClean="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In consumer markets, the premise is that building strong relationships will </a:t>
            </a:r>
            <a:r>
              <a:rPr lang="en-US" sz="2000" dirty="0" smtClean="0">
                <a:latin typeface="Times New Roman" panose="02020603050405020304" pitchFamily="18" charset="0"/>
                <a:cs typeface="Times New Roman" panose="02020603050405020304" pitchFamily="18" charset="0"/>
              </a:rPr>
              <a:t>have</a:t>
            </a:r>
            <a:r>
              <a:rPr lang="tr-TR" sz="2000" dirty="0" smtClean="0">
                <a:latin typeface="Times New Roman" panose="02020603050405020304" pitchFamily="18" charset="0"/>
                <a:cs typeface="Times New Roman" panose="02020603050405020304" pitchFamily="18" charset="0"/>
              </a:rPr>
              <a:t> </a:t>
            </a:r>
            <a:r>
              <a:rPr lang="fr-FR" sz="2000" dirty="0" smtClean="0">
                <a:latin typeface="Times New Roman" panose="02020603050405020304" pitchFamily="18" charset="0"/>
                <a:cs typeface="Times New Roman" panose="02020603050405020304" pitchFamily="18" charset="0"/>
              </a:rPr>
              <a:t>a </a:t>
            </a:r>
            <a:r>
              <a:rPr lang="fr-FR" sz="2000" dirty="0">
                <a:latin typeface="Times New Roman" panose="02020603050405020304" pitchFamily="18" charset="0"/>
                <a:cs typeface="Times New Roman" panose="02020603050405020304" pitchFamily="18" charset="0"/>
              </a:rPr>
              <a:t>positive influence on exchange </a:t>
            </a:r>
            <a:r>
              <a:rPr lang="fr-FR" sz="2000" dirty="0" smtClean="0">
                <a:latin typeface="Times New Roman" panose="02020603050405020304" pitchFamily="18" charset="0"/>
                <a:cs typeface="Times New Roman" panose="02020603050405020304" pitchFamily="18" charset="0"/>
              </a:rPr>
              <a:t>outcomes </a:t>
            </a:r>
            <a:r>
              <a:rPr lang="fr-FR" sz="2000" dirty="0">
                <a:latin typeface="Times New Roman" panose="02020603050405020304" pitchFamily="18" charset="0"/>
                <a:cs typeface="Times New Roman" panose="02020603050405020304" pitchFamily="18" charset="0"/>
              </a:rPr>
              <a:t>(Palmatier </a:t>
            </a:r>
            <a:r>
              <a:rPr lang="fr-FR" sz="2000" i="1" dirty="0">
                <a:latin typeface="Times New Roman" panose="02020603050405020304" pitchFamily="18" charset="0"/>
                <a:cs typeface="Times New Roman" panose="02020603050405020304" pitchFamily="18" charset="0"/>
              </a:rPr>
              <a:t>et al</a:t>
            </a:r>
            <a:r>
              <a:rPr lang="fr-FR" sz="2000" dirty="0">
                <a:latin typeface="Times New Roman" panose="02020603050405020304" pitchFamily="18" charset="0"/>
                <a:cs typeface="Times New Roman" panose="02020603050405020304" pitchFamily="18" charset="0"/>
              </a:rPr>
              <a:t>., 2006, p. 140</a:t>
            </a:r>
            <a:r>
              <a:rPr lang="fr-FR" sz="2000" dirty="0" smtClean="0">
                <a:latin typeface="Times New Roman" panose="02020603050405020304" pitchFamily="18" charset="0"/>
                <a:cs typeface="Times New Roman" panose="02020603050405020304" pitchFamily="18" charset="0"/>
              </a:rPr>
              <a:t>).</a:t>
            </a:r>
            <a:endParaRPr lang="tr-TR" sz="2000" dirty="0" smtClean="0">
              <a:latin typeface="Times New Roman" panose="02020603050405020304" pitchFamily="18" charset="0"/>
              <a:cs typeface="Times New Roman" panose="02020603050405020304" pitchFamily="18" charset="0"/>
            </a:endParaRPr>
          </a:p>
          <a:p>
            <a:pPr algn="just"/>
            <a:endParaRPr lang="tr-TR" sz="2000" dirty="0" smtClean="0">
              <a:latin typeface="Times New Roman" panose="02020603050405020304" pitchFamily="18" charset="0"/>
              <a:cs typeface="Times New Roman" panose="02020603050405020304" pitchFamily="18" charset="0"/>
            </a:endParaRPr>
          </a:p>
          <a:p>
            <a:pPr marL="0" indent="0">
              <a:buNone/>
            </a:pPr>
            <a:r>
              <a:rPr lang="tr-TR" sz="2000" dirty="0">
                <a:latin typeface="Times New Roman" panose="02020603050405020304" pitchFamily="18" charset="0"/>
                <a:cs typeface="Times New Roman" panose="02020603050405020304" pitchFamily="18" charset="0"/>
              </a:rPr>
              <a:t>Barnes and </a:t>
            </a:r>
            <a:r>
              <a:rPr lang="tr-TR" sz="2000" dirty="0" smtClean="0">
                <a:latin typeface="Times New Roman" panose="02020603050405020304" pitchFamily="18" charset="0"/>
                <a:cs typeface="Times New Roman" panose="02020603050405020304" pitchFamily="18" charset="0"/>
              </a:rPr>
              <a:t>Howlett </a:t>
            </a:r>
            <a:r>
              <a:rPr lang="en-US" sz="2000" dirty="0" smtClean="0">
                <a:latin typeface="Times New Roman" panose="02020603050405020304" pitchFamily="18" charset="0"/>
                <a:cs typeface="Times New Roman" panose="02020603050405020304" pitchFamily="18" charset="0"/>
              </a:rPr>
              <a:t>(1998</a:t>
            </a:r>
            <a:r>
              <a:rPr lang="en-US" sz="2000" dirty="0">
                <a:latin typeface="Times New Roman" panose="02020603050405020304" pitchFamily="18" charset="0"/>
                <a:cs typeface="Times New Roman" panose="02020603050405020304" pitchFamily="18" charset="0"/>
              </a:rPr>
              <a:t>, p. 16) express the view that </a:t>
            </a:r>
            <a:r>
              <a:rPr lang="en-US" sz="2000" b="1" dirty="0">
                <a:latin typeface="Times New Roman" panose="02020603050405020304" pitchFamily="18" charset="0"/>
                <a:cs typeface="Times New Roman" panose="02020603050405020304" pitchFamily="18" charset="0"/>
              </a:rPr>
              <a:t>two characteristics must be present for </a:t>
            </a:r>
            <a:r>
              <a:rPr lang="en-US" sz="2000" b="1" dirty="0" smtClean="0">
                <a:latin typeface="Times New Roman" panose="02020603050405020304" pitchFamily="18" charset="0"/>
                <a:cs typeface="Times New Roman" panose="02020603050405020304" pitchFamily="18" charset="0"/>
              </a:rPr>
              <a:t>an</a:t>
            </a:r>
            <a:r>
              <a:rPr lang="tr-TR"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exchange </a:t>
            </a:r>
            <a:r>
              <a:rPr lang="en-US" sz="2000" b="1" dirty="0">
                <a:latin typeface="Times New Roman" panose="02020603050405020304" pitchFamily="18" charset="0"/>
                <a:cs typeface="Times New Roman" panose="02020603050405020304" pitchFamily="18" charset="0"/>
              </a:rPr>
              <a:t>situatio</a:t>
            </a:r>
            <a:r>
              <a:rPr lang="en-US" sz="2000" dirty="0">
                <a:latin typeface="Times New Roman" panose="02020603050405020304" pitchFamily="18" charset="0"/>
                <a:cs typeface="Times New Roman" panose="02020603050405020304" pitchFamily="18" charset="0"/>
              </a:rPr>
              <a:t>n to be described as a relationship</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relationship is mutually perceived to exist and </a:t>
            </a:r>
            <a:r>
              <a:rPr lang="en-US" sz="2000" dirty="0" smtClean="0">
                <a:latin typeface="Times New Roman" panose="02020603050405020304" pitchFamily="18" charset="0"/>
                <a:cs typeface="Times New Roman" panose="02020603050405020304" pitchFamily="18" charset="0"/>
              </a:rPr>
              <a:t>is</a:t>
            </a:r>
            <a:r>
              <a:rPr lang="tr-TR"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acknowledged </a:t>
            </a:r>
            <a:r>
              <a:rPr lang="en-US" sz="2000" dirty="0">
                <a:latin typeface="Times New Roman" panose="02020603050405020304" pitchFamily="18" charset="0"/>
                <a:cs typeface="Times New Roman" panose="02020603050405020304" pitchFamily="18" charset="0"/>
              </a:rPr>
              <a:t>as such </a:t>
            </a:r>
            <a:r>
              <a:rPr lang="en-US" sz="2000" dirty="0" smtClean="0">
                <a:latin typeface="Times New Roman" panose="02020603050405020304" pitchFamily="18" charset="0"/>
                <a:cs typeface="Times New Roman" panose="02020603050405020304" pitchFamily="18" charset="0"/>
              </a:rPr>
              <a:t>by</a:t>
            </a:r>
            <a:r>
              <a:rPr lang="tr-TR" sz="2000" dirty="0" smtClean="0">
                <a:latin typeface="Times New Roman" panose="02020603050405020304" pitchFamily="18" charset="0"/>
                <a:cs typeface="Times New Roman" panose="02020603050405020304" pitchFamily="18" charset="0"/>
              </a:rPr>
              <a:t> both </a:t>
            </a:r>
            <a:r>
              <a:rPr lang="tr-TR" sz="2000" dirty="0">
                <a:latin typeface="Times New Roman" panose="02020603050405020304" pitchFamily="18" charset="0"/>
                <a:cs typeface="Times New Roman" panose="02020603050405020304" pitchFamily="18" charset="0"/>
              </a:rPr>
              <a:t>parties.</a:t>
            </a: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relationship goes beyond occasional contact and is </a:t>
            </a:r>
            <a:r>
              <a:rPr lang="en-US" sz="2000" dirty="0" smtClean="0">
                <a:latin typeface="Times New Roman" panose="02020603050405020304" pitchFamily="18" charset="0"/>
                <a:cs typeface="Times New Roman" panose="02020603050405020304" pitchFamily="18" charset="0"/>
              </a:rPr>
              <a:t>recognized </a:t>
            </a:r>
            <a:r>
              <a:rPr lang="en-US" sz="2000" dirty="0">
                <a:latin typeface="Times New Roman" panose="02020603050405020304" pitchFamily="18" charset="0"/>
                <a:cs typeface="Times New Roman" panose="02020603050405020304" pitchFamily="18" charset="0"/>
              </a:rPr>
              <a:t>as having </a:t>
            </a:r>
            <a:r>
              <a:rPr lang="en-US" sz="2000" dirty="0" smtClean="0">
                <a:latin typeface="Times New Roman" panose="02020603050405020304" pitchFamily="18" charset="0"/>
                <a:cs typeface="Times New Roman" panose="02020603050405020304" pitchFamily="18" charset="0"/>
              </a:rPr>
              <a:t>some</a:t>
            </a:r>
            <a:r>
              <a:rPr lang="tr-TR" sz="2000" dirty="0" smtClean="0">
                <a:latin typeface="Times New Roman" panose="02020603050405020304" pitchFamily="18" charset="0"/>
                <a:cs typeface="Times New Roman" panose="02020603050405020304" pitchFamily="18" charset="0"/>
              </a:rPr>
              <a:t> special </a:t>
            </a:r>
            <a:r>
              <a:rPr lang="tr-TR" sz="2000" dirty="0">
                <a:latin typeface="Times New Roman" panose="02020603050405020304" pitchFamily="18" charset="0"/>
                <a:cs typeface="Times New Roman" panose="02020603050405020304" pitchFamily="18" charset="0"/>
              </a:rPr>
              <a:t>status</a:t>
            </a:r>
            <a:r>
              <a:rPr lang="tr-TR" sz="2000" dirty="0" smtClean="0">
                <a:latin typeface="Times New Roman" panose="02020603050405020304" pitchFamily="18" charset="0"/>
                <a:cs typeface="Times New Roman" panose="02020603050405020304" pitchFamily="18" charset="0"/>
              </a:rPr>
              <a:t>.</a:t>
            </a:r>
          </a:p>
          <a:p>
            <a:pPr marL="0" indent="0">
              <a:buNone/>
            </a:pPr>
            <a:r>
              <a:rPr lang="tr-TR" sz="2000" dirty="0" smtClean="0">
                <a:latin typeface="Times New Roman" panose="02020603050405020304" pitchFamily="18" charset="0"/>
                <a:cs typeface="Times New Roman" panose="02020603050405020304" pitchFamily="18" charset="0"/>
              </a:rPr>
              <a:t>« true relationships» are not exist</a:t>
            </a:r>
            <a:r>
              <a:rPr lang="en-US" sz="2000" dirty="0">
                <a:latin typeface="Times New Roman" panose="02020603050405020304" pitchFamily="18" charset="0"/>
                <a:cs typeface="Times New Roman" panose="02020603050405020304" pitchFamily="18" charset="0"/>
              </a:rPr>
              <a:t> if these factors are </a:t>
            </a:r>
            <a:r>
              <a:rPr lang="en-US" sz="2000" dirty="0" smtClean="0">
                <a:latin typeface="Times New Roman" panose="02020603050405020304" pitchFamily="18" charset="0"/>
                <a:cs typeface="Times New Roman" panose="02020603050405020304" pitchFamily="18" charset="0"/>
              </a:rPr>
              <a:t>absent</a:t>
            </a:r>
            <a:r>
              <a:rPr lang="tr-TR" sz="2000" dirty="0" smtClean="0">
                <a:latin typeface="Times New Roman" panose="02020603050405020304" pitchFamily="18" charset="0"/>
                <a:cs typeface="Times New Roman" panose="02020603050405020304" pitchFamily="18" charset="0"/>
              </a:rPr>
              <a:t>!</a:t>
            </a:r>
          </a:p>
          <a:p>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6650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p:cNvPicPr>
            <a:picLocks noChangeAspect="1" noChangeArrowheads="1"/>
          </p:cNvPicPr>
          <p:nvPr/>
        </p:nvPicPr>
        <p:blipFill>
          <a:blip r:embed="rId2"/>
          <a:srcRect/>
          <a:stretch>
            <a:fillRect/>
          </a:stretch>
        </p:blipFill>
        <p:spPr bwMode="auto">
          <a:xfrm>
            <a:off x="914400" y="1147763"/>
            <a:ext cx="7620000" cy="5721350"/>
          </a:xfrm>
          <a:prstGeom prst="rect">
            <a:avLst/>
          </a:prstGeom>
          <a:noFill/>
          <a:ln w="9525">
            <a:noFill/>
            <a:miter lim="800000"/>
            <a:headEnd/>
            <a:tailEnd/>
          </a:ln>
        </p:spPr>
      </p:pic>
    </p:spTree>
    <p:extLst>
      <p:ext uri="{BB962C8B-B14F-4D97-AF65-F5344CB8AC3E}">
        <p14:creationId xmlns:p14="http://schemas.microsoft.com/office/powerpoint/2010/main" val="22738016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pPr eaLnBrk="1" hangingPunct="1"/>
            <a:r>
              <a:rPr lang="tr-TR" b="1" dirty="0" smtClean="0">
                <a:latin typeface="Times New Roman" panose="02020603050405020304" pitchFamily="18" charset="0"/>
                <a:cs typeface="Times New Roman" panose="02020603050405020304" pitchFamily="18" charset="0"/>
              </a:rPr>
              <a:t>CRM</a:t>
            </a:r>
          </a:p>
        </p:txBody>
      </p:sp>
      <p:sp>
        <p:nvSpPr>
          <p:cNvPr id="89090" name="Content Placeholder 2"/>
          <p:cNvSpPr>
            <a:spLocks noGrp="1"/>
          </p:cNvSpPr>
          <p:nvPr>
            <p:ph idx="1"/>
          </p:nvPr>
        </p:nvSpPr>
        <p:spPr/>
        <p:txBody>
          <a:bodyPr/>
          <a:lstStyle/>
          <a:p>
            <a:pPr algn="just" eaLnBrk="1" hangingPunct="1"/>
            <a:r>
              <a:rPr lang="en-US" sz="2400" dirty="0" smtClean="0">
                <a:latin typeface="Times New Roman" panose="02020603050405020304" pitchFamily="18" charset="0"/>
                <a:cs typeface="Times New Roman" panose="02020603050405020304" pitchFamily="18" charset="0"/>
              </a:rPr>
              <a:t>Customer relationship management (CRM) </a:t>
            </a:r>
            <a:r>
              <a:rPr lang="en-US" sz="2400" b="1" i="1" dirty="0" smtClean="0">
                <a:latin typeface="Times New Roman" panose="02020603050405020304" pitchFamily="18" charset="0"/>
                <a:cs typeface="Times New Roman" panose="02020603050405020304" pitchFamily="18" charset="0"/>
              </a:rPr>
              <a:t>is a combination of people, processes and</a:t>
            </a:r>
            <a:r>
              <a:rPr lang="tr-TR" sz="2400" b="1" i="1" dirty="0" smtClean="0">
                <a:latin typeface="Times New Roman" panose="02020603050405020304" pitchFamily="18" charset="0"/>
                <a:cs typeface="Times New Roman" panose="02020603050405020304" pitchFamily="18" charset="0"/>
              </a:rPr>
              <a:t> </a:t>
            </a:r>
            <a:r>
              <a:rPr lang="en-US" sz="2400" b="1" i="1" dirty="0" smtClean="0">
                <a:latin typeface="Times New Roman" panose="02020603050405020304" pitchFamily="18" charset="0"/>
                <a:cs typeface="Times New Roman" panose="02020603050405020304" pitchFamily="18" charset="0"/>
              </a:rPr>
              <a:t>technology that seeks to understand a company’s customers.</a:t>
            </a:r>
            <a:endParaRPr lang="tr-TR" sz="2400" b="1" i="1" dirty="0" smtClean="0">
              <a:latin typeface="Times New Roman" panose="02020603050405020304" pitchFamily="18" charset="0"/>
              <a:cs typeface="Times New Roman" panose="02020603050405020304" pitchFamily="18" charset="0"/>
            </a:endParaRPr>
          </a:p>
          <a:p>
            <a:pPr algn="just" eaLnBrk="1" hangingPunct="1"/>
            <a:r>
              <a:rPr lang="en-US" sz="2400" dirty="0" smtClean="0">
                <a:latin typeface="Times New Roman" panose="02020603050405020304" pitchFamily="18" charset="0"/>
                <a:cs typeface="Times New Roman" panose="02020603050405020304" pitchFamily="18" charset="0"/>
              </a:rPr>
              <a:t> It is </a:t>
            </a:r>
            <a:r>
              <a:rPr lang="en-US" sz="2400" b="1" i="1" dirty="0" smtClean="0">
                <a:latin typeface="Times New Roman" panose="02020603050405020304" pitchFamily="18" charset="0"/>
                <a:cs typeface="Times New Roman" panose="02020603050405020304" pitchFamily="18" charset="0"/>
              </a:rPr>
              <a:t>an integrated approach to</a:t>
            </a:r>
            <a:r>
              <a:rPr lang="tr-TR" sz="2400" b="1" i="1" dirty="0" smtClean="0">
                <a:latin typeface="Times New Roman" panose="02020603050405020304" pitchFamily="18" charset="0"/>
                <a:cs typeface="Times New Roman" panose="02020603050405020304" pitchFamily="18" charset="0"/>
              </a:rPr>
              <a:t> </a:t>
            </a:r>
            <a:r>
              <a:rPr lang="en-US" sz="2400" b="1" i="1" dirty="0" smtClean="0">
                <a:latin typeface="Times New Roman" panose="02020603050405020304" pitchFamily="18" charset="0"/>
                <a:cs typeface="Times New Roman" panose="02020603050405020304" pitchFamily="18" charset="0"/>
              </a:rPr>
              <a:t>managing relationships </a:t>
            </a:r>
            <a:r>
              <a:rPr lang="en-US" sz="2400" dirty="0" smtClean="0">
                <a:latin typeface="Times New Roman" panose="02020603050405020304" pitchFamily="18" charset="0"/>
                <a:cs typeface="Times New Roman" panose="02020603050405020304" pitchFamily="18" charset="0"/>
              </a:rPr>
              <a:t>by focusing on customer retention and relationship development</a:t>
            </a:r>
            <a:r>
              <a:rPr lang="tr-TR" sz="2400" dirty="0" smtClean="0">
                <a:latin typeface="Times New Roman" panose="02020603050405020304" pitchFamily="18" charset="0"/>
                <a:cs typeface="Times New Roman" panose="02020603050405020304" pitchFamily="18" charset="0"/>
              </a:rPr>
              <a:t>.</a:t>
            </a:r>
          </a:p>
          <a:p>
            <a:pPr algn="just" eaLnBrk="1" hangingPunct="1"/>
            <a:endParaRPr lang="tr-TR" sz="2400" dirty="0" smtClean="0">
              <a:latin typeface="Times New Roman" panose="02020603050405020304" pitchFamily="18" charset="0"/>
              <a:cs typeface="Times New Roman" panose="02020603050405020304" pitchFamily="18" charset="0"/>
            </a:endParaRPr>
          </a:p>
          <a:p>
            <a:pPr algn="just" eaLnBrk="1" hangingPunct="1"/>
            <a:r>
              <a:rPr lang="tr-TR" sz="2400" dirty="0">
                <a:latin typeface="Times New Roman" panose="02020603050405020304" pitchFamily="18" charset="0"/>
                <a:cs typeface="Times New Roman" panose="02020603050405020304" pitchFamily="18" charset="0"/>
              </a:rPr>
              <a:t>A</a:t>
            </a:r>
            <a:r>
              <a:rPr lang="tr-TR" sz="2400" dirty="0" smtClean="0">
                <a:latin typeface="Times New Roman" panose="02020603050405020304" pitchFamily="18" charset="0"/>
                <a:cs typeface="Times New Roman" panose="02020603050405020304" pitchFamily="18" charset="0"/>
              </a:rPr>
              <a:t> process that addresses all aspects of </a:t>
            </a:r>
            <a:r>
              <a:rPr lang="tr-TR" sz="2400"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identfying customers, creating customer knowledge, building customer  relationships and, shaping their perceptions of the organisation  and its products</a:t>
            </a:r>
            <a:r>
              <a:rPr lang="tr-TR" sz="2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(Payne &amp; Frow,2005).</a:t>
            </a:r>
          </a:p>
          <a:p>
            <a:pPr algn="ctr" eaLnBrk="1" hangingPunct="1"/>
            <a:endParaRPr lang="tr-TR"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27699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rand customer ile ilgili gÃ¶rsel sonucu"/>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492896"/>
            <a:ext cx="7560840" cy="4371319"/>
          </a:xfrm>
          <a:prstGeom prst="rect">
            <a:avLst/>
          </a:prstGeom>
          <a:noFill/>
          <a:extLst>
            <a:ext uri="{909E8E84-426E-40DD-AFC4-6F175D3DCCD1}">
              <a14:hiddenFill xmlns:a14="http://schemas.microsoft.com/office/drawing/2010/main">
                <a:solidFill>
                  <a:srgbClr val="FFFFFF"/>
                </a:solidFill>
              </a14:hiddenFill>
            </a:ext>
          </a:extLst>
        </p:spPr>
      </p:pic>
      <p:sp>
        <p:nvSpPr>
          <p:cNvPr id="90113" name="Content Placeholder 2"/>
          <p:cNvSpPr>
            <a:spLocks noGrp="1"/>
          </p:cNvSpPr>
          <p:nvPr>
            <p:ph idx="1"/>
          </p:nvPr>
        </p:nvSpPr>
        <p:spPr>
          <a:xfrm>
            <a:off x="395536" y="764704"/>
            <a:ext cx="8229600" cy="5904656"/>
          </a:xfrm>
        </p:spPr>
        <p:txBody>
          <a:bodyPr/>
          <a:lstStyle/>
          <a:p>
            <a:pPr algn="just" eaLnBrk="1" hangingPunct="1"/>
            <a:r>
              <a:rPr lang="tr-TR" sz="2400" dirty="0" smtClean="0">
                <a:latin typeface="Times New Roman" panose="02020603050405020304" pitchFamily="18" charset="0"/>
                <a:cs typeface="Times New Roman" panose="02020603050405020304" pitchFamily="18" charset="0"/>
              </a:rPr>
              <a:t>the </a:t>
            </a:r>
            <a:r>
              <a:rPr lang="tr-TR" sz="2400" dirty="0">
                <a:latin typeface="Times New Roman" panose="02020603050405020304" pitchFamily="18" charset="0"/>
                <a:cs typeface="Times New Roman" panose="02020603050405020304" pitchFamily="18" charset="0"/>
              </a:rPr>
              <a:t>walls between customer and company are torn </a:t>
            </a:r>
            <a:r>
              <a:rPr lang="tr-TR" sz="2400" dirty="0" smtClean="0">
                <a:latin typeface="Times New Roman" panose="02020603050405020304" pitchFamily="18" charset="0"/>
                <a:cs typeface="Times New Roman" panose="02020603050405020304" pitchFamily="18" charset="0"/>
              </a:rPr>
              <a:t>down</a:t>
            </a:r>
            <a:r>
              <a:rPr lang="tr-TR" sz="2400" dirty="0">
                <a:latin typeface="Times New Roman" panose="02020603050405020304" pitchFamily="18" charset="0"/>
                <a:cs typeface="Times New Roman" panose="02020603050405020304" pitchFamily="18" charset="0"/>
              </a:rPr>
              <a:t>.</a:t>
            </a:r>
            <a:endParaRPr lang="tr-TR" sz="2400" dirty="0" smtClean="0">
              <a:latin typeface="Times New Roman" panose="02020603050405020304" pitchFamily="18" charset="0"/>
              <a:cs typeface="Times New Roman" panose="02020603050405020304" pitchFamily="18" charset="0"/>
            </a:endParaRPr>
          </a:p>
          <a:p>
            <a:pPr algn="just" eaLnBrk="1" hangingPunct="1"/>
            <a:endParaRPr lang="tr-TR" sz="2400" dirty="0">
              <a:latin typeface="Times New Roman" panose="02020603050405020304" pitchFamily="18" charset="0"/>
              <a:cs typeface="Times New Roman" panose="02020603050405020304" pitchFamily="18" charset="0"/>
            </a:endParaRPr>
          </a:p>
          <a:p>
            <a:pPr algn="just" eaLnBrk="1" hangingPunct="1"/>
            <a:r>
              <a:rPr lang="tr-TR" sz="2400" dirty="0" smtClean="0">
                <a:latin typeface="Times New Roman" panose="02020603050405020304" pitchFamily="18" charset="0"/>
                <a:cs typeface="Times New Roman" panose="02020603050405020304" pitchFamily="18" charset="0"/>
              </a:rPr>
              <a:t>Regis </a:t>
            </a:r>
            <a:r>
              <a:rPr lang="tr-TR" sz="2400" dirty="0">
                <a:latin typeface="Times New Roman" panose="02020603050405020304" pitchFamily="18" charset="0"/>
                <a:cs typeface="Times New Roman" panose="02020603050405020304" pitchFamily="18" charset="0"/>
              </a:rPr>
              <a:t>M</a:t>
            </a:r>
            <a:r>
              <a:rPr lang="tr-TR" sz="2400" dirty="0" smtClean="0">
                <a:latin typeface="Times New Roman" panose="02020603050405020304" pitchFamily="18" charset="0"/>
                <a:cs typeface="Times New Roman" panose="02020603050405020304" pitchFamily="18" charset="0"/>
              </a:rPr>
              <a:t>cKenna, adopted the concept of «real-time marketing»  CRM targets the buildings of infrastructure which may be used  to develop long term customer-supplier relationships.</a:t>
            </a:r>
          </a:p>
          <a:p>
            <a:pPr eaLnBrk="1" hangingPunct="1"/>
            <a:endParaRPr lang="tr-TR" dirty="0" smtClean="0"/>
          </a:p>
        </p:txBody>
      </p:sp>
    </p:spTree>
    <p:extLst>
      <p:ext uri="{BB962C8B-B14F-4D97-AF65-F5344CB8AC3E}">
        <p14:creationId xmlns:p14="http://schemas.microsoft.com/office/powerpoint/2010/main" val="15584833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584" y="-7201"/>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0179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664" y="-26470"/>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2884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947" y="-459432"/>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3914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39688" y="5831908"/>
            <a:ext cx="85344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altLang="en-US" sz="1200" dirty="0" smtClean="0">
                <a:solidFill>
                  <a:srgbClr val="000000"/>
                </a:solidFill>
                <a:cs typeface="+mn-cs"/>
              </a:rPr>
              <a:t>Figure 1.3</a:t>
            </a:r>
            <a:r>
              <a:rPr lang="en-GB" altLang="en-US" dirty="0" smtClean="0">
                <a:solidFill>
                  <a:srgbClr val="000000"/>
                </a:solidFill>
                <a:cs typeface="+mn-cs"/>
              </a:rPr>
              <a:t>  </a:t>
            </a:r>
            <a:r>
              <a:rPr lang="en-US" altLang="en-US" dirty="0" smtClean="0">
                <a:solidFill>
                  <a:srgbClr val="000000"/>
                </a:solidFill>
                <a:cs typeface="+mn-cs"/>
              </a:rPr>
              <a:t>The relationship life-cycle</a:t>
            </a:r>
          </a:p>
          <a:p>
            <a:pPr>
              <a:spcBef>
                <a:spcPct val="50000"/>
              </a:spcBef>
            </a:pPr>
            <a:r>
              <a:rPr lang="en-GB" altLang="en-US" sz="800" i="1" dirty="0" smtClean="0">
                <a:solidFill>
                  <a:srgbClr val="000000"/>
                </a:solidFill>
                <a:cs typeface="+mn-cs"/>
              </a:rPr>
              <a:t>Source</a:t>
            </a:r>
            <a:r>
              <a:rPr lang="en-GB" altLang="en-US" sz="800" dirty="0" smtClean="0">
                <a:solidFill>
                  <a:srgbClr val="000000"/>
                </a:solidFill>
                <a:cs typeface="+mn-cs"/>
              </a:rPr>
              <a:t>: </a:t>
            </a:r>
            <a:r>
              <a:rPr lang="en-GB" altLang="en-US" sz="800" dirty="0" err="1" smtClean="0">
                <a:solidFill>
                  <a:srgbClr val="000000"/>
                </a:solidFill>
                <a:cs typeface="+mn-cs"/>
              </a:rPr>
              <a:t>Peelen</a:t>
            </a:r>
            <a:r>
              <a:rPr lang="en-GB" altLang="en-US" sz="800" dirty="0" smtClean="0">
                <a:solidFill>
                  <a:srgbClr val="000000"/>
                </a:solidFill>
                <a:cs typeface="+mn-cs"/>
              </a:rPr>
              <a:t> </a:t>
            </a:r>
            <a:r>
              <a:rPr lang="en-GB" altLang="en-US" sz="800" i="1" dirty="0" smtClean="0">
                <a:solidFill>
                  <a:srgbClr val="000000"/>
                </a:solidFill>
                <a:cs typeface="+mn-cs"/>
              </a:rPr>
              <a:t>et al</a:t>
            </a:r>
            <a:r>
              <a:rPr lang="en-GB" altLang="en-US" sz="800" dirty="0" smtClean="0">
                <a:solidFill>
                  <a:srgbClr val="000000"/>
                </a:solidFill>
                <a:cs typeface="+mn-cs"/>
              </a:rPr>
              <a:t>. (1996).</a:t>
            </a:r>
            <a:endParaRPr lang="en-GB" altLang="en-US" sz="800" dirty="0" smtClean="0">
              <a:solidFill>
                <a:srgbClr val="000000"/>
              </a:solidFill>
              <a:latin typeface="Times" pitchFamily="50" charset="0"/>
              <a:cs typeface="+mn-cs"/>
            </a:endParaRPr>
          </a:p>
        </p:txBody>
      </p:sp>
      <p:pic>
        <p:nvPicPr>
          <p:cNvPr id="4099" name="Picture 2" descr="M01NF00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9913" y="1368425"/>
            <a:ext cx="8004175"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84456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The phases in relationship life cycle</a:t>
            </a:r>
            <a:endParaRPr lang="en-US" dirty="0"/>
          </a:p>
        </p:txBody>
      </p:sp>
      <p:sp>
        <p:nvSpPr>
          <p:cNvPr id="3" name="Content Placeholder 2"/>
          <p:cNvSpPr>
            <a:spLocks noGrp="1"/>
          </p:cNvSpPr>
          <p:nvPr>
            <p:ph idx="1"/>
          </p:nvPr>
        </p:nvSpPr>
        <p:spPr>
          <a:xfrm>
            <a:off x="0" y="1124744"/>
            <a:ext cx="9036496" cy="5472608"/>
          </a:xfrm>
        </p:spPr>
        <p:txBody>
          <a:bodyPr>
            <a:noAutofit/>
          </a:bodyPr>
          <a:lstStyle/>
          <a:p>
            <a:r>
              <a:rPr lang="tr-TR" sz="2000" b="1" dirty="0" smtClean="0"/>
              <a:t>Exploratory:  </a:t>
            </a:r>
            <a:r>
              <a:rPr lang="tr-TR" sz="2000" dirty="0" smtClean="0"/>
              <a:t>the customer sees the promises made during communication fullfilled for the first time. The first impression make an important impression on the customer’s relations. </a:t>
            </a:r>
            <a:r>
              <a:rPr lang="tr-TR" sz="2000" i="1" dirty="0" smtClean="0"/>
              <a:t>The level of satisfaction is still relatively low the customers have little or no experience  of the products or servicee supplier. The switching costs are still relativelly low.</a:t>
            </a:r>
          </a:p>
          <a:p>
            <a:r>
              <a:rPr lang="tr-TR" sz="2000" b="1" i="1" dirty="0" smtClean="0"/>
              <a:t>The Growth: (3 months to 2 years): </a:t>
            </a:r>
            <a:r>
              <a:rPr lang="tr-TR" sz="2000" i="1" dirty="0" smtClean="0"/>
              <a:t>is charactarised by a sharp rise in the number of purchases. Customers would like to get to know the supplier’s products the satisfaction will be increased, the supplier is now examined more for its performance.</a:t>
            </a:r>
          </a:p>
          <a:p>
            <a:r>
              <a:rPr lang="tr-TR" sz="2000" b="1" i="1" dirty="0" smtClean="0"/>
              <a:t>The Saturation (usually after more than two years)  </a:t>
            </a:r>
            <a:r>
              <a:rPr lang="tr-TR" sz="2000" i="1" dirty="0" smtClean="0"/>
              <a:t>highest number of purchaes, from suppliers and and the highest commitment degree, not many changes are occuring in either, behavior of purchases,  the goodwill has been built up with the customer. </a:t>
            </a:r>
            <a:r>
              <a:rPr lang="tr-TR" sz="2000" i="1" dirty="0"/>
              <a:t> </a:t>
            </a:r>
            <a:r>
              <a:rPr lang="tr-TR" sz="2000" i="1" dirty="0" smtClean="0"/>
              <a:t>Trust grows, switching costs increase.</a:t>
            </a:r>
          </a:p>
          <a:p>
            <a:r>
              <a:rPr lang="tr-TR" sz="2000" b="1" i="1" dirty="0" smtClean="0"/>
              <a:t>The Decline phase</a:t>
            </a:r>
            <a:r>
              <a:rPr lang="tr-TR" sz="2000" i="1" dirty="0" smtClean="0"/>
              <a:t>: number of transactions starts to decrease, at ant time in the phases customers may enter into decline phase.  Type of customer and the reduction in the need  for the products will be decreased.  No longer they neey a product such this .</a:t>
            </a:r>
          </a:p>
        </p:txBody>
      </p:sp>
    </p:spTree>
    <p:extLst>
      <p:ext uri="{BB962C8B-B14F-4D97-AF65-F5344CB8AC3E}">
        <p14:creationId xmlns:p14="http://schemas.microsoft.com/office/powerpoint/2010/main" val="4249699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 CRM</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340768"/>
            <a:ext cx="8064896" cy="519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0223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58" descr="Untitled-6"/>
          <p:cNvPicPr>
            <a:picLocks noChangeAspect="1" noChangeArrowheads="1"/>
          </p:cNvPicPr>
          <p:nvPr/>
        </p:nvPicPr>
        <p:blipFill>
          <a:blip r:embed="rId3"/>
          <a:srcRect/>
          <a:stretch>
            <a:fillRect/>
          </a:stretch>
        </p:blipFill>
        <p:spPr bwMode="auto">
          <a:xfrm>
            <a:off x="0" y="0"/>
            <a:ext cx="9182100" cy="6886575"/>
          </a:xfrm>
          <a:prstGeom prst="rect">
            <a:avLst/>
          </a:prstGeom>
          <a:noFill/>
          <a:ln w="9525">
            <a:noFill/>
            <a:miter lim="800000"/>
            <a:headEnd/>
            <a:tailEnd/>
          </a:ln>
        </p:spPr>
      </p:pic>
      <p:pic>
        <p:nvPicPr>
          <p:cNvPr id="80898" name="Picture 59" descr="card5"/>
          <p:cNvPicPr>
            <a:picLocks noChangeAspect="1" noChangeArrowheads="1"/>
          </p:cNvPicPr>
          <p:nvPr/>
        </p:nvPicPr>
        <p:blipFill>
          <a:blip r:embed="rId4"/>
          <a:srcRect/>
          <a:stretch>
            <a:fillRect/>
          </a:stretch>
        </p:blipFill>
        <p:spPr bwMode="auto">
          <a:xfrm>
            <a:off x="0" y="0"/>
            <a:ext cx="9182100" cy="6886575"/>
          </a:xfrm>
          <a:prstGeom prst="rect">
            <a:avLst/>
          </a:prstGeom>
          <a:noFill/>
          <a:ln w="9525">
            <a:noFill/>
            <a:miter lim="800000"/>
            <a:headEnd/>
            <a:tailEnd/>
          </a:ln>
        </p:spPr>
      </p:pic>
      <p:pic>
        <p:nvPicPr>
          <p:cNvPr id="80899" name="Picture 61" descr="card2"/>
          <p:cNvPicPr>
            <a:picLocks noChangeAspect="1" noChangeArrowheads="1"/>
          </p:cNvPicPr>
          <p:nvPr/>
        </p:nvPicPr>
        <p:blipFill>
          <a:blip r:embed="rId5"/>
          <a:srcRect l="79668"/>
          <a:stretch>
            <a:fillRect/>
          </a:stretch>
        </p:blipFill>
        <p:spPr bwMode="auto">
          <a:xfrm>
            <a:off x="0" y="0"/>
            <a:ext cx="1866900" cy="6886575"/>
          </a:xfrm>
          <a:prstGeom prst="rect">
            <a:avLst/>
          </a:prstGeom>
          <a:noFill/>
          <a:ln w="9525">
            <a:noFill/>
            <a:miter lim="800000"/>
            <a:headEnd/>
            <a:tailEnd/>
          </a:ln>
        </p:spPr>
      </p:pic>
      <p:pic>
        <p:nvPicPr>
          <p:cNvPr id="80900" name="Picture 62" descr="card1"/>
          <p:cNvPicPr>
            <a:picLocks noChangeAspect="1" noChangeArrowheads="1"/>
          </p:cNvPicPr>
          <p:nvPr/>
        </p:nvPicPr>
        <p:blipFill>
          <a:blip r:embed="rId6"/>
          <a:srcRect l="80498"/>
          <a:stretch>
            <a:fillRect/>
          </a:stretch>
        </p:blipFill>
        <p:spPr bwMode="auto">
          <a:xfrm>
            <a:off x="0" y="0"/>
            <a:ext cx="1790700" cy="6886575"/>
          </a:xfrm>
          <a:prstGeom prst="rect">
            <a:avLst/>
          </a:prstGeom>
          <a:noFill/>
          <a:ln w="9525">
            <a:noFill/>
            <a:miter lim="800000"/>
            <a:headEnd/>
            <a:tailEnd/>
          </a:ln>
        </p:spPr>
      </p:pic>
      <p:sp>
        <p:nvSpPr>
          <p:cNvPr id="80901" name="Text Box 72"/>
          <p:cNvSpPr txBox="1">
            <a:spLocks noChangeArrowheads="1"/>
          </p:cNvSpPr>
          <p:nvPr/>
        </p:nvSpPr>
        <p:spPr bwMode="auto">
          <a:xfrm>
            <a:off x="6934200" y="166688"/>
            <a:ext cx="1066800" cy="1006475"/>
          </a:xfrm>
          <a:prstGeom prst="rect">
            <a:avLst/>
          </a:prstGeom>
          <a:noFill/>
          <a:ln w="9525">
            <a:noFill/>
            <a:miter lim="800000"/>
            <a:headEnd/>
            <a:tailEnd/>
          </a:ln>
        </p:spPr>
        <p:txBody>
          <a:bodyPr>
            <a:spAutoFit/>
          </a:bodyPr>
          <a:lstStyle/>
          <a:p>
            <a:pPr>
              <a:spcBef>
                <a:spcPct val="50000"/>
              </a:spcBef>
            </a:pPr>
            <a:r>
              <a:rPr lang="en-US" altLang="en-US" sz="6000">
                <a:solidFill>
                  <a:srgbClr val="F2FDF7"/>
                </a:solidFill>
              </a:rPr>
              <a:t>03</a:t>
            </a:r>
            <a:endParaRPr lang="en-US" altLang="en-US"/>
          </a:p>
        </p:txBody>
      </p:sp>
      <p:pic>
        <p:nvPicPr>
          <p:cNvPr id="80902" name="Picture 2" descr="http://1jux.net/scale_images/43151_b.jpg"/>
          <p:cNvPicPr>
            <a:picLocks noChangeAspect="1" noChangeArrowheads="1"/>
          </p:cNvPicPr>
          <p:nvPr/>
        </p:nvPicPr>
        <p:blipFill>
          <a:blip r:embed="rId7"/>
          <a:srcRect/>
          <a:stretch>
            <a:fillRect/>
          </a:stretch>
        </p:blipFill>
        <p:spPr bwMode="auto">
          <a:xfrm>
            <a:off x="1511300" y="1484313"/>
            <a:ext cx="6667500" cy="4105275"/>
          </a:xfrm>
          <a:prstGeom prst="rect">
            <a:avLst/>
          </a:prstGeom>
          <a:noFill/>
          <a:ln w="9525">
            <a:noFill/>
            <a:miter lim="800000"/>
            <a:headEnd/>
            <a:tailEnd/>
          </a:ln>
        </p:spPr>
      </p:pic>
    </p:spTree>
    <p:extLst>
      <p:ext uri="{BB962C8B-B14F-4D97-AF65-F5344CB8AC3E}">
        <p14:creationId xmlns:p14="http://schemas.microsoft.com/office/powerpoint/2010/main" val="4131734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t>Relationship Marketing: Why Marketing To Customers Not Strangers Is The Future of Marketing</a:t>
            </a:r>
            <a:endParaRPr lang="en-US" sz="2000"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24744"/>
            <a:ext cx="7620000" cy="5643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4170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792" y="548680"/>
            <a:ext cx="12271332" cy="6902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3236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Ä°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V="1">
            <a:off x="7578829" y="4787045"/>
            <a:ext cx="1565171" cy="156517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39552" y="404664"/>
            <a:ext cx="8229600" cy="5793507"/>
          </a:xfrm>
        </p:spPr>
        <p:txBody>
          <a:bodyPr>
            <a:normAutofit/>
          </a:bodyPr>
          <a:lstStyle/>
          <a:p>
            <a:pPr marL="0" indent="0" algn="just">
              <a:buNone/>
            </a:pPr>
            <a:r>
              <a:rPr lang="tr-TR" sz="2400" dirty="0" smtClean="0">
                <a:latin typeface="Times New Roman" panose="02020603050405020304" pitchFamily="18" charset="0"/>
                <a:cs typeface="Times New Roman" panose="02020603050405020304" pitchFamily="18" charset="0"/>
              </a:rPr>
              <a:t>Use a relationship is a metaphor!</a:t>
            </a:r>
          </a:p>
          <a:p>
            <a:pPr marL="0" indent="0" algn="just">
              <a:buNone/>
            </a:pPr>
            <a:r>
              <a:rPr lang="tr-TR" sz="2400" u="sng" dirty="0">
                <a:latin typeface="Times New Roman" panose="02020603050405020304" pitchFamily="18" charset="0"/>
                <a:cs typeface="Times New Roman" panose="02020603050405020304" pitchFamily="18" charset="0"/>
              </a:rPr>
              <a:t> </a:t>
            </a:r>
            <a:r>
              <a:rPr lang="tr-TR" sz="2400" u="sng" dirty="0" smtClean="0">
                <a:latin typeface="Times New Roman" panose="02020603050405020304" pitchFamily="18" charset="0"/>
                <a:cs typeface="Times New Roman" panose="02020603050405020304" pitchFamily="18" charset="0"/>
              </a:rPr>
              <a:t>two key questions must</a:t>
            </a:r>
            <a:r>
              <a:rPr lang="tr-TR" sz="2400" dirty="0" smtClean="0">
                <a:latin typeface="Times New Roman" panose="02020603050405020304" pitchFamily="18" charset="0"/>
                <a:cs typeface="Times New Roman" panose="02020603050405020304" pitchFamily="18" charset="0"/>
              </a:rPr>
              <a:t>, therefore, be asked regarding relationships:</a:t>
            </a:r>
          </a:p>
          <a:p>
            <a:pPr marL="0" indent="0" algn="just">
              <a:buNone/>
            </a:pP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1. Can customer-supplier interactios ever be called relationships’?</a:t>
            </a:r>
          </a:p>
          <a:p>
            <a:pPr marL="0" indent="0" algn="just">
              <a:buNone/>
            </a:pPr>
            <a:r>
              <a:rPr lang="tr-TR" sz="2400" dirty="0" smtClean="0">
                <a:latin typeface="Times New Roman" panose="02020603050405020304" pitchFamily="18" charset="0"/>
                <a:cs typeface="Times New Roman" panose="02020603050405020304" pitchFamily="18" charset="0"/>
              </a:rPr>
              <a:t>2. Can customer ever develop relationships with companies and/or brands or must relationships always be interpersonal?</a:t>
            </a:r>
          </a:p>
          <a:p>
            <a:pPr marL="0" indent="0" algn="just">
              <a:buNone/>
            </a:pPr>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		</a:t>
            </a:r>
            <a:r>
              <a:rPr lang="tr-TR" sz="2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 is  no straightforward answer!.</a:t>
            </a:r>
            <a:endParaRPr lang="tr-TR"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444" y="4437112"/>
            <a:ext cx="3963820" cy="2265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8830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58" descr="Untitled-6"/>
          <p:cNvPicPr>
            <a:picLocks noChangeAspect="1" noChangeArrowheads="1"/>
          </p:cNvPicPr>
          <p:nvPr/>
        </p:nvPicPr>
        <p:blipFill>
          <a:blip r:embed="rId3"/>
          <a:srcRect/>
          <a:stretch>
            <a:fillRect/>
          </a:stretch>
        </p:blipFill>
        <p:spPr bwMode="auto">
          <a:xfrm>
            <a:off x="0" y="0"/>
            <a:ext cx="9182100" cy="6886575"/>
          </a:xfrm>
          <a:prstGeom prst="rect">
            <a:avLst/>
          </a:prstGeom>
          <a:noFill/>
          <a:ln w="9525">
            <a:noFill/>
            <a:miter lim="800000"/>
            <a:headEnd/>
            <a:tailEnd/>
          </a:ln>
        </p:spPr>
      </p:pic>
      <p:pic>
        <p:nvPicPr>
          <p:cNvPr id="77826" name="Picture 59" descr="card5"/>
          <p:cNvPicPr>
            <a:picLocks noChangeAspect="1" noChangeArrowheads="1"/>
          </p:cNvPicPr>
          <p:nvPr/>
        </p:nvPicPr>
        <p:blipFill>
          <a:blip r:embed="rId4"/>
          <a:srcRect/>
          <a:stretch>
            <a:fillRect/>
          </a:stretch>
        </p:blipFill>
        <p:spPr bwMode="auto">
          <a:xfrm>
            <a:off x="0" y="0"/>
            <a:ext cx="9182100" cy="6886575"/>
          </a:xfrm>
          <a:prstGeom prst="rect">
            <a:avLst/>
          </a:prstGeom>
          <a:noFill/>
          <a:ln w="9525">
            <a:noFill/>
            <a:miter lim="800000"/>
            <a:headEnd/>
            <a:tailEnd/>
          </a:ln>
        </p:spPr>
      </p:pic>
      <p:pic>
        <p:nvPicPr>
          <p:cNvPr id="77827" name="Picture 60" descr="card4"/>
          <p:cNvPicPr>
            <a:picLocks noChangeAspect="1" noChangeArrowheads="1"/>
          </p:cNvPicPr>
          <p:nvPr/>
        </p:nvPicPr>
        <p:blipFill>
          <a:blip r:embed="rId5"/>
          <a:srcRect/>
          <a:stretch>
            <a:fillRect/>
          </a:stretch>
        </p:blipFill>
        <p:spPr bwMode="auto">
          <a:xfrm>
            <a:off x="0" y="0"/>
            <a:ext cx="9182100" cy="6886575"/>
          </a:xfrm>
          <a:prstGeom prst="rect">
            <a:avLst/>
          </a:prstGeom>
          <a:noFill/>
          <a:ln w="9525">
            <a:noFill/>
            <a:miter lim="800000"/>
            <a:headEnd/>
            <a:tailEnd/>
          </a:ln>
        </p:spPr>
      </p:pic>
      <p:pic>
        <p:nvPicPr>
          <p:cNvPr id="77828" name="Picture 61" descr="card2"/>
          <p:cNvPicPr>
            <a:picLocks noChangeAspect="1" noChangeArrowheads="1"/>
          </p:cNvPicPr>
          <p:nvPr/>
        </p:nvPicPr>
        <p:blipFill>
          <a:blip r:embed="rId6"/>
          <a:srcRect l="79668"/>
          <a:stretch>
            <a:fillRect/>
          </a:stretch>
        </p:blipFill>
        <p:spPr bwMode="auto">
          <a:xfrm>
            <a:off x="0" y="0"/>
            <a:ext cx="1866900" cy="6886575"/>
          </a:xfrm>
          <a:prstGeom prst="rect">
            <a:avLst/>
          </a:prstGeom>
          <a:noFill/>
          <a:ln w="9525">
            <a:noFill/>
            <a:miter lim="800000"/>
            <a:headEnd/>
            <a:tailEnd/>
          </a:ln>
        </p:spPr>
      </p:pic>
      <p:pic>
        <p:nvPicPr>
          <p:cNvPr id="77829" name="Picture 62" descr="card1"/>
          <p:cNvPicPr>
            <a:picLocks noChangeAspect="1" noChangeArrowheads="1"/>
          </p:cNvPicPr>
          <p:nvPr/>
        </p:nvPicPr>
        <p:blipFill>
          <a:blip r:embed="rId7"/>
          <a:srcRect l="80498"/>
          <a:stretch>
            <a:fillRect/>
          </a:stretch>
        </p:blipFill>
        <p:spPr bwMode="auto">
          <a:xfrm>
            <a:off x="0" y="0"/>
            <a:ext cx="1790700" cy="6886575"/>
          </a:xfrm>
          <a:prstGeom prst="rect">
            <a:avLst/>
          </a:prstGeom>
          <a:noFill/>
          <a:ln w="9525">
            <a:noFill/>
            <a:miter lim="800000"/>
            <a:headEnd/>
            <a:tailEnd/>
          </a:ln>
        </p:spPr>
      </p:pic>
      <p:sp>
        <p:nvSpPr>
          <p:cNvPr id="77830" name="Rectangle 37"/>
          <p:cNvSpPr>
            <a:spLocks noChangeArrowheads="1"/>
          </p:cNvSpPr>
          <p:nvPr/>
        </p:nvSpPr>
        <p:spPr bwMode="auto">
          <a:xfrm>
            <a:off x="2590800" y="5791200"/>
            <a:ext cx="4195763" cy="519113"/>
          </a:xfrm>
          <a:prstGeom prst="rect">
            <a:avLst/>
          </a:prstGeom>
          <a:noFill/>
          <a:ln w="9525">
            <a:noFill/>
            <a:miter lim="800000"/>
            <a:headEnd/>
            <a:tailEnd/>
          </a:ln>
        </p:spPr>
        <p:txBody>
          <a:bodyPr wrap="none">
            <a:spAutoFit/>
          </a:bodyPr>
          <a:lstStyle/>
          <a:p>
            <a:pPr>
              <a:spcBef>
                <a:spcPct val="50000"/>
              </a:spcBef>
            </a:pPr>
            <a:r>
              <a:rPr lang="en-US" altLang="en-US" sz="2800" b="1">
                <a:solidFill>
                  <a:prstClr val="black"/>
                </a:solidFill>
              </a:rPr>
              <a:t>PowerPoint</a:t>
            </a:r>
            <a:r>
              <a:rPr lang="en-US" altLang="en-US" sz="2800">
                <a:solidFill>
                  <a:prstClr val="black"/>
                </a:solidFill>
              </a:rPr>
              <a:t> picture page</a:t>
            </a:r>
          </a:p>
        </p:txBody>
      </p:sp>
      <p:sp>
        <p:nvSpPr>
          <p:cNvPr id="77831" name="Text Box 72"/>
          <p:cNvSpPr txBox="1">
            <a:spLocks noChangeArrowheads="1"/>
          </p:cNvSpPr>
          <p:nvPr/>
        </p:nvSpPr>
        <p:spPr bwMode="auto">
          <a:xfrm>
            <a:off x="6934200" y="166688"/>
            <a:ext cx="1066800" cy="1006475"/>
          </a:xfrm>
          <a:prstGeom prst="rect">
            <a:avLst/>
          </a:prstGeom>
          <a:noFill/>
          <a:ln w="9525">
            <a:noFill/>
            <a:miter lim="800000"/>
            <a:headEnd/>
            <a:tailEnd/>
          </a:ln>
        </p:spPr>
        <p:txBody>
          <a:bodyPr>
            <a:spAutoFit/>
          </a:bodyPr>
          <a:lstStyle/>
          <a:p>
            <a:pPr>
              <a:spcBef>
                <a:spcPct val="50000"/>
              </a:spcBef>
            </a:pPr>
            <a:r>
              <a:rPr lang="en-US" altLang="en-US" sz="6000">
                <a:solidFill>
                  <a:srgbClr val="F2FDF7"/>
                </a:solidFill>
              </a:rPr>
              <a:t>03</a:t>
            </a:r>
            <a:endParaRPr lang="en-US" altLang="en-US">
              <a:solidFill>
                <a:prstClr val="black"/>
              </a:solidFill>
            </a:endParaRPr>
          </a:p>
        </p:txBody>
      </p:sp>
      <p:pic>
        <p:nvPicPr>
          <p:cNvPr id="77832" name="Picture 5" descr="mario_vellandi_word_of_mouth"/>
          <p:cNvPicPr>
            <a:picLocks noChangeAspect="1" noChangeArrowheads="1"/>
          </p:cNvPicPr>
          <p:nvPr/>
        </p:nvPicPr>
        <p:blipFill>
          <a:blip r:embed="rId8"/>
          <a:srcRect/>
          <a:stretch>
            <a:fillRect/>
          </a:stretch>
        </p:blipFill>
        <p:spPr bwMode="auto">
          <a:xfrm>
            <a:off x="1511300" y="1268413"/>
            <a:ext cx="6489700" cy="5041900"/>
          </a:xfrm>
          <a:prstGeom prst="rect">
            <a:avLst/>
          </a:prstGeom>
          <a:noFill/>
          <a:ln w="9525">
            <a:noFill/>
            <a:miter lim="800000"/>
            <a:headEnd/>
            <a:tailEnd/>
          </a:ln>
        </p:spPr>
      </p:pic>
    </p:spTree>
    <p:extLst>
      <p:ext uri="{BB962C8B-B14F-4D97-AF65-F5344CB8AC3E}">
        <p14:creationId xmlns:p14="http://schemas.microsoft.com/office/powerpoint/2010/main" val="2313639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smtClean="0"/>
              <a:t>Some</a:t>
            </a:r>
            <a:r>
              <a:rPr lang="tr-TR" b="1" dirty="0" smtClean="0"/>
              <a:t> </a:t>
            </a:r>
            <a:r>
              <a:rPr lang="tr-TR" b="1" dirty="0" err="1" smtClean="0"/>
              <a:t>rules</a:t>
            </a:r>
            <a:r>
              <a:rPr lang="tr-TR" b="1" dirty="0" smtClean="0"/>
              <a:t>:</a:t>
            </a:r>
            <a:endParaRPr lang="en-US" b="1" dirty="0"/>
          </a:p>
        </p:txBody>
      </p:sp>
      <p:sp>
        <p:nvSpPr>
          <p:cNvPr id="3" name="İçerik Yer Tutucusu 2"/>
          <p:cNvSpPr>
            <a:spLocks noGrp="1"/>
          </p:cNvSpPr>
          <p:nvPr>
            <p:ph idx="1"/>
          </p:nvPr>
        </p:nvSpPr>
        <p:spPr/>
        <p:txBody>
          <a:bodyPr>
            <a:normAutofit/>
          </a:bodyPr>
          <a:lstStyle/>
          <a:p>
            <a:r>
              <a:rPr lang="tr-TR" sz="2400" dirty="0" err="1">
                <a:latin typeface="Andalus" panose="02020603050405020304" pitchFamily="18" charset="-78"/>
                <a:cs typeface="Andalus" panose="02020603050405020304" pitchFamily="18" charset="-78"/>
              </a:rPr>
              <a:t>Get</a:t>
            </a:r>
            <a:r>
              <a:rPr lang="tr-TR" sz="2400" dirty="0">
                <a:latin typeface="Andalus" panose="02020603050405020304" pitchFamily="18" charset="-78"/>
                <a:cs typeface="Andalus" panose="02020603050405020304" pitchFamily="18" charset="-78"/>
              </a:rPr>
              <a:t> </a:t>
            </a:r>
            <a:r>
              <a:rPr lang="tr-TR" sz="2400" dirty="0" err="1">
                <a:latin typeface="Andalus" panose="02020603050405020304" pitchFamily="18" charset="-78"/>
                <a:cs typeface="Andalus" panose="02020603050405020304" pitchFamily="18" charset="-78"/>
              </a:rPr>
              <a:t>the</a:t>
            </a:r>
            <a:r>
              <a:rPr lang="tr-TR" sz="2400" dirty="0">
                <a:latin typeface="Andalus" panose="02020603050405020304" pitchFamily="18" charset="-78"/>
                <a:cs typeface="Andalus" panose="02020603050405020304" pitchFamily="18" charset="-78"/>
              </a:rPr>
              <a:t> </a:t>
            </a:r>
            <a:r>
              <a:rPr lang="tr-TR" sz="2400" dirty="0" err="1">
                <a:latin typeface="Andalus" panose="02020603050405020304" pitchFamily="18" charset="-78"/>
                <a:cs typeface="Andalus" panose="02020603050405020304" pitchFamily="18" charset="-78"/>
              </a:rPr>
              <a:t>right</a:t>
            </a:r>
            <a:r>
              <a:rPr lang="tr-TR" sz="2400" dirty="0">
                <a:latin typeface="Andalus" panose="02020603050405020304" pitchFamily="18" charset="-78"/>
                <a:cs typeface="Andalus" panose="02020603050405020304" pitchFamily="18" charset="-78"/>
              </a:rPr>
              <a:t> </a:t>
            </a:r>
            <a:r>
              <a:rPr lang="tr-TR" sz="2400" dirty="0" err="1">
                <a:latin typeface="Andalus" panose="02020603050405020304" pitchFamily="18" charset="-78"/>
                <a:cs typeface="Andalus" panose="02020603050405020304" pitchFamily="18" charset="-78"/>
              </a:rPr>
              <a:t>people</a:t>
            </a:r>
            <a:r>
              <a:rPr lang="tr-TR" sz="2400" dirty="0">
                <a:latin typeface="Andalus" panose="02020603050405020304" pitchFamily="18" charset="-78"/>
                <a:cs typeface="Andalus" panose="02020603050405020304" pitchFamily="18" charset="-78"/>
              </a:rPr>
              <a:t> </a:t>
            </a:r>
            <a:r>
              <a:rPr lang="tr-TR" sz="2400" dirty="0" err="1">
                <a:latin typeface="Andalus" panose="02020603050405020304" pitchFamily="18" charset="-78"/>
                <a:cs typeface="Andalus" panose="02020603050405020304" pitchFamily="18" charset="-78"/>
              </a:rPr>
              <a:t>to</a:t>
            </a:r>
            <a:r>
              <a:rPr lang="tr-TR" sz="2400" dirty="0">
                <a:latin typeface="Andalus" panose="02020603050405020304" pitchFamily="18" charset="-78"/>
                <a:cs typeface="Andalus" panose="02020603050405020304" pitchFamily="18" charset="-78"/>
              </a:rPr>
              <a:t> spread </a:t>
            </a:r>
            <a:r>
              <a:rPr lang="tr-TR" sz="2400" dirty="0" err="1">
                <a:latin typeface="Andalus" panose="02020603050405020304" pitchFamily="18" charset="-78"/>
                <a:cs typeface="Andalus" panose="02020603050405020304" pitchFamily="18" charset="-78"/>
              </a:rPr>
              <a:t>the</a:t>
            </a:r>
            <a:r>
              <a:rPr lang="tr-TR" sz="2400" dirty="0">
                <a:latin typeface="Andalus" panose="02020603050405020304" pitchFamily="18" charset="-78"/>
                <a:cs typeface="Andalus" panose="02020603050405020304" pitchFamily="18" charset="-78"/>
              </a:rPr>
              <a:t> </a:t>
            </a:r>
            <a:r>
              <a:rPr lang="tr-TR" sz="2400" dirty="0" err="1">
                <a:latin typeface="Andalus" panose="02020603050405020304" pitchFamily="18" charset="-78"/>
                <a:cs typeface="Andalus" panose="02020603050405020304" pitchFamily="18" charset="-78"/>
              </a:rPr>
              <a:t>message</a:t>
            </a:r>
            <a:r>
              <a:rPr lang="tr-TR" sz="2400" dirty="0"/>
              <a:t>…</a:t>
            </a:r>
            <a:endParaRPr lang="tr-TR" sz="2400" dirty="0" smtClean="0"/>
          </a:p>
          <a:p>
            <a:r>
              <a:rPr lang="tr-TR" sz="2400" dirty="0" smtClean="0"/>
              <a:t>A </a:t>
            </a:r>
            <a:r>
              <a:rPr lang="tr-TR" sz="2400" dirty="0" err="1" smtClean="0"/>
              <a:t>successful</a:t>
            </a:r>
            <a:r>
              <a:rPr lang="tr-TR" sz="2400" dirty="0" smtClean="0"/>
              <a:t> </a:t>
            </a:r>
            <a:r>
              <a:rPr lang="tr-TR" sz="2400" dirty="0" err="1" smtClean="0"/>
              <a:t>word</a:t>
            </a:r>
            <a:r>
              <a:rPr lang="tr-TR" sz="2400" dirty="0" smtClean="0"/>
              <a:t> of </a:t>
            </a:r>
            <a:r>
              <a:rPr lang="tr-TR" sz="2400" dirty="0" err="1" smtClean="0"/>
              <a:t>mouth</a:t>
            </a:r>
            <a:r>
              <a:rPr lang="tr-TR" sz="2400" dirty="0" smtClean="0"/>
              <a:t> </a:t>
            </a:r>
            <a:r>
              <a:rPr lang="tr-TR" sz="2400" dirty="0" err="1" smtClean="0"/>
              <a:t>campaign</a:t>
            </a:r>
            <a:r>
              <a:rPr lang="tr-TR" sz="2400" dirty="0" smtClean="0"/>
              <a:t> </a:t>
            </a:r>
            <a:r>
              <a:rPr lang="tr-TR" sz="2400" dirty="0" err="1" smtClean="0"/>
              <a:t>depens</a:t>
            </a:r>
            <a:r>
              <a:rPr lang="tr-TR" sz="2400" dirty="0" smtClean="0"/>
              <a:t> not </a:t>
            </a:r>
            <a:r>
              <a:rPr lang="tr-TR" sz="2400" dirty="0" err="1" smtClean="0"/>
              <a:t>just</a:t>
            </a:r>
            <a:r>
              <a:rPr lang="tr-TR" sz="2400" dirty="0" smtClean="0"/>
              <a:t> on </a:t>
            </a:r>
            <a:r>
              <a:rPr lang="tr-TR" sz="2400" u="sng" dirty="0" smtClean="0">
                <a:solidFill>
                  <a:srgbClr val="FF0000"/>
                </a:solidFill>
              </a:rPr>
              <a:t>how </a:t>
            </a:r>
            <a:r>
              <a:rPr lang="tr-TR" sz="2400" u="sng" dirty="0" err="1" smtClean="0">
                <a:solidFill>
                  <a:srgbClr val="FF0000"/>
                </a:solidFill>
              </a:rPr>
              <a:t>many</a:t>
            </a:r>
            <a:r>
              <a:rPr lang="tr-TR" sz="2400" u="sng" dirty="0" smtClean="0">
                <a:solidFill>
                  <a:srgbClr val="FF0000"/>
                </a:solidFill>
              </a:rPr>
              <a:t> </a:t>
            </a:r>
            <a:r>
              <a:rPr lang="tr-TR" sz="2400" u="sng" dirty="0" err="1" smtClean="0">
                <a:solidFill>
                  <a:srgbClr val="FF0000"/>
                </a:solidFill>
              </a:rPr>
              <a:t>people</a:t>
            </a:r>
            <a:r>
              <a:rPr lang="tr-TR" sz="2400" u="sng" dirty="0" smtClean="0">
                <a:solidFill>
                  <a:srgbClr val="FF0000"/>
                </a:solidFill>
              </a:rPr>
              <a:t> </a:t>
            </a:r>
            <a:r>
              <a:rPr lang="tr-TR" sz="2400" u="sng" dirty="0" err="1" smtClean="0">
                <a:solidFill>
                  <a:srgbClr val="FF0000"/>
                </a:solidFill>
              </a:rPr>
              <a:t>get</a:t>
            </a:r>
            <a:r>
              <a:rPr lang="tr-TR" sz="2400" u="sng" dirty="0" smtClean="0">
                <a:solidFill>
                  <a:srgbClr val="FF0000"/>
                </a:solidFill>
              </a:rPr>
              <a:t> </a:t>
            </a:r>
            <a:r>
              <a:rPr lang="tr-TR" sz="2400" dirty="0" err="1" smtClean="0"/>
              <a:t>the</a:t>
            </a:r>
            <a:r>
              <a:rPr lang="tr-TR" sz="2400" dirty="0" smtClean="0"/>
              <a:t> </a:t>
            </a:r>
            <a:r>
              <a:rPr lang="tr-TR" sz="2400" dirty="0" err="1" smtClean="0"/>
              <a:t>message</a:t>
            </a:r>
            <a:r>
              <a:rPr lang="tr-TR" sz="2400" dirty="0" smtClean="0"/>
              <a:t>, but on </a:t>
            </a:r>
            <a:r>
              <a:rPr lang="tr-TR" sz="2400" b="1" u="sng" dirty="0" err="1" smtClean="0">
                <a:effectLst>
                  <a:outerShdw blurRad="38100" dist="38100" dir="2700000" algn="tl">
                    <a:srgbClr val="000000">
                      <a:alpha val="43137"/>
                    </a:srgbClr>
                  </a:outerShdw>
                </a:effectLst>
              </a:rPr>
              <a:t>who</a:t>
            </a:r>
            <a:r>
              <a:rPr lang="tr-TR" sz="2400" b="1" u="sng" dirty="0" smtClean="0">
                <a:effectLst>
                  <a:outerShdw blurRad="38100" dist="38100" dir="2700000" algn="tl">
                    <a:srgbClr val="000000">
                      <a:alpha val="43137"/>
                    </a:srgbClr>
                  </a:outerShdw>
                </a:effectLst>
              </a:rPr>
              <a:t> is </a:t>
            </a:r>
            <a:r>
              <a:rPr lang="tr-TR" sz="2400" b="1" u="sng" dirty="0" err="1" smtClean="0">
                <a:effectLst>
                  <a:outerShdw blurRad="38100" dist="38100" dir="2700000" algn="tl">
                    <a:srgbClr val="000000">
                      <a:alpha val="43137"/>
                    </a:srgbClr>
                  </a:outerShdw>
                </a:effectLst>
              </a:rPr>
              <a:t>spreading</a:t>
            </a:r>
            <a:r>
              <a:rPr lang="tr-TR" sz="2400" b="1" u="sng" dirty="0" smtClean="0">
                <a:effectLst>
                  <a:outerShdw blurRad="38100" dist="38100" dir="2700000" algn="tl">
                    <a:srgbClr val="000000">
                      <a:alpha val="43137"/>
                    </a:srgbClr>
                  </a:outerShdw>
                </a:effectLst>
              </a:rPr>
              <a:t> </a:t>
            </a:r>
            <a:r>
              <a:rPr lang="tr-TR" sz="2400" b="1" u="sng" dirty="0" err="1" smtClean="0">
                <a:effectLst>
                  <a:outerShdw blurRad="38100" dist="38100" dir="2700000" algn="tl">
                    <a:srgbClr val="000000">
                      <a:alpha val="43137"/>
                    </a:srgbClr>
                  </a:outerShdw>
                </a:effectLst>
              </a:rPr>
              <a:t>and</a:t>
            </a:r>
            <a:r>
              <a:rPr lang="tr-TR" sz="2400" b="1" u="sng" dirty="0" smtClean="0">
                <a:effectLst>
                  <a:outerShdw blurRad="38100" dist="38100" dir="2700000" algn="tl">
                    <a:srgbClr val="000000">
                      <a:alpha val="43137"/>
                    </a:srgbClr>
                  </a:outerShdw>
                </a:effectLst>
              </a:rPr>
              <a:t> </a:t>
            </a:r>
            <a:r>
              <a:rPr lang="tr-TR" sz="2400" b="1" u="sng" dirty="0" err="1" smtClean="0">
                <a:effectLst>
                  <a:outerShdw blurRad="38100" dist="38100" dir="2700000" algn="tl">
                    <a:srgbClr val="000000">
                      <a:alpha val="43137"/>
                    </a:srgbClr>
                  </a:outerShdw>
                </a:effectLst>
              </a:rPr>
              <a:t>receiving</a:t>
            </a:r>
            <a:r>
              <a:rPr lang="tr-TR" sz="2400" b="1" u="sng" dirty="0" smtClean="0">
                <a:effectLst>
                  <a:outerShdw blurRad="38100" dist="38100" dir="2700000" algn="tl">
                    <a:srgbClr val="000000">
                      <a:alpha val="43137"/>
                    </a:srgbClr>
                  </a:outerShdw>
                </a:effectLst>
              </a:rPr>
              <a:t> </a:t>
            </a:r>
            <a:r>
              <a:rPr lang="tr-TR" sz="2400" dirty="0" smtClean="0"/>
              <a:t>it.</a:t>
            </a:r>
          </a:p>
          <a:p>
            <a:r>
              <a:rPr lang="tr-TR" sz="2400" dirty="0" err="1" smtClean="0"/>
              <a:t>The</a:t>
            </a:r>
            <a:r>
              <a:rPr lang="tr-TR" sz="2400" dirty="0" smtClean="0"/>
              <a:t> </a:t>
            </a:r>
            <a:r>
              <a:rPr lang="tr-TR" sz="2400" dirty="0" err="1" smtClean="0"/>
              <a:t>richest</a:t>
            </a:r>
            <a:r>
              <a:rPr lang="tr-TR" sz="2400" dirty="0" smtClean="0"/>
              <a:t> </a:t>
            </a:r>
            <a:r>
              <a:rPr lang="tr-TR" sz="2400" dirty="0" err="1" smtClean="0"/>
              <a:t>interactions</a:t>
            </a:r>
            <a:r>
              <a:rPr lang="tr-TR" sz="2400" dirty="0" smtClean="0"/>
              <a:t> </a:t>
            </a:r>
            <a:r>
              <a:rPr lang="tr-TR" sz="2400" dirty="0" err="1" smtClean="0"/>
              <a:t>between</a:t>
            </a:r>
            <a:r>
              <a:rPr lang="tr-TR" sz="2400" dirty="0" smtClean="0"/>
              <a:t> </a:t>
            </a:r>
            <a:r>
              <a:rPr lang="tr-TR" sz="2400" dirty="0" err="1" smtClean="0"/>
              <a:t>customer</a:t>
            </a:r>
            <a:r>
              <a:rPr lang="tr-TR" sz="2400" dirty="0" smtClean="0"/>
              <a:t> </a:t>
            </a:r>
            <a:r>
              <a:rPr lang="tr-TR" sz="2400" dirty="0" err="1" smtClean="0"/>
              <a:t>and</a:t>
            </a:r>
            <a:r>
              <a:rPr lang="tr-TR" sz="2400" dirty="0" smtClean="0"/>
              <a:t> </a:t>
            </a:r>
            <a:r>
              <a:rPr lang="tr-TR" sz="2400" dirty="0" err="1" smtClean="0"/>
              <a:t>product</a:t>
            </a:r>
            <a:r>
              <a:rPr lang="tr-TR" sz="2400" dirty="0" smtClean="0"/>
              <a:t> </a:t>
            </a:r>
            <a:r>
              <a:rPr lang="tr-TR" sz="2400" dirty="0" err="1" smtClean="0"/>
              <a:t>often</a:t>
            </a:r>
            <a:r>
              <a:rPr lang="tr-TR" sz="2400" dirty="0" smtClean="0"/>
              <a:t> </a:t>
            </a:r>
            <a:r>
              <a:rPr lang="tr-TR" sz="2400" dirty="0" err="1" smtClean="0"/>
              <a:t>take</a:t>
            </a:r>
            <a:r>
              <a:rPr lang="tr-TR" sz="2400" dirty="0" smtClean="0"/>
              <a:t> </a:t>
            </a:r>
            <a:r>
              <a:rPr lang="tr-TR" sz="2400" b="1" u="sng" dirty="0" err="1" smtClean="0"/>
              <a:t>place</a:t>
            </a:r>
            <a:r>
              <a:rPr lang="tr-TR" sz="2400" b="1" u="sng" dirty="0" smtClean="0"/>
              <a:t> </a:t>
            </a:r>
            <a:r>
              <a:rPr lang="tr-TR" sz="2400" b="1" u="sng" dirty="0" err="1" smtClean="0"/>
              <a:t>during</a:t>
            </a:r>
            <a:r>
              <a:rPr lang="tr-TR" sz="2400" b="1" u="sng" dirty="0" smtClean="0"/>
              <a:t> </a:t>
            </a:r>
            <a:r>
              <a:rPr lang="tr-TR" sz="2400" b="1" u="sng" dirty="0" err="1" smtClean="0"/>
              <a:t>the</a:t>
            </a:r>
            <a:r>
              <a:rPr lang="tr-TR" sz="2400" b="1" u="sng" dirty="0" smtClean="0"/>
              <a:t> </a:t>
            </a:r>
            <a:r>
              <a:rPr lang="tr-TR" sz="2400" b="1" u="sng" dirty="0" err="1" smtClean="0"/>
              <a:t>purchase</a:t>
            </a:r>
            <a:r>
              <a:rPr lang="tr-TR" sz="2400" b="1" u="sng" dirty="0" smtClean="0"/>
              <a:t> </a:t>
            </a:r>
            <a:r>
              <a:rPr lang="tr-TR" sz="2400" b="1" u="sng" dirty="0" err="1" smtClean="0"/>
              <a:t>process</a:t>
            </a:r>
            <a:r>
              <a:rPr lang="tr-TR" sz="2400" b="1" u="sng" dirty="0" smtClean="0"/>
              <a:t>.</a:t>
            </a:r>
          </a:p>
          <a:p>
            <a:r>
              <a:rPr lang="tr-TR" sz="2400" dirty="0" err="1" smtClean="0"/>
              <a:t>Effective</a:t>
            </a:r>
            <a:r>
              <a:rPr lang="tr-TR" sz="2400" dirty="0" smtClean="0"/>
              <a:t> </a:t>
            </a:r>
            <a:r>
              <a:rPr lang="tr-TR" sz="2400" dirty="0" err="1" smtClean="0"/>
              <a:t>communication</a:t>
            </a:r>
            <a:r>
              <a:rPr lang="tr-TR" sz="2400" dirty="0" smtClean="0"/>
              <a:t> is </a:t>
            </a:r>
            <a:r>
              <a:rPr lang="tr-TR" sz="2400" dirty="0" err="1" smtClean="0"/>
              <a:t>important</a:t>
            </a:r>
            <a:r>
              <a:rPr lang="tr-TR" sz="2400" dirty="0" smtClean="0"/>
              <a:t>…</a:t>
            </a:r>
          </a:p>
          <a:p>
            <a:r>
              <a:rPr lang="tr-TR" dirty="0" smtClean="0"/>
              <a:t>Today’s customers appear to have lower expectations for a one and done transactions!</a:t>
            </a:r>
          </a:p>
          <a:p>
            <a:endParaRPr lang="en-US" dirty="0"/>
          </a:p>
        </p:txBody>
      </p:sp>
    </p:spTree>
    <p:extLst>
      <p:ext uri="{BB962C8B-B14F-4D97-AF65-F5344CB8AC3E}">
        <p14:creationId xmlns:p14="http://schemas.microsoft.com/office/powerpoint/2010/main" val="251470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p:txBody>
          <a:bodyPr/>
          <a:lstStyle/>
          <a:p>
            <a:r>
              <a:rPr lang="en-US" altLang="zh-TW" smtClean="0"/>
              <a:t>A Communication process </a:t>
            </a:r>
          </a:p>
        </p:txBody>
      </p:sp>
      <p:pic>
        <p:nvPicPr>
          <p:cNvPr id="28674" name="Picture 3"/>
          <p:cNvPicPr>
            <a:picLocks noGrp="1" noChangeAspect="1" noChangeArrowheads="1"/>
          </p:cNvPicPr>
          <p:nvPr>
            <p:ph idx="1"/>
          </p:nvPr>
        </p:nvPicPr>
        <p:blipFill>
          <a:blip r:embed="rId2"/>
          <a:srcRect/>
          <a:stretch>
            <a:fillRect/>
          </a:stretch>
        </p:blipFill>
        <p:spPr>
          <a:xfrm>
            <a:off x="457200" y="1701800"/>
            <a:ext cx="8229600" cy="4248150"/>
          </a:xfrm>
        </p:spPr>
      </p:pic>
    </p:spTree>
    <p:extLst>
      <p:ext uri="{BB962C8B-B14F-4D97-AF65-F5344CB8AC3E}">
        <p14:creationId xmlns:p14="http://schemas.microsoft.com/office/powerpoint/2010/main" val="3119410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TotalTime>
  <Words>1325</Words>
  <Application>Microsoft Office PowerPoint</Application>
  <PresentationFormat>On-screen Show (4:3)</PresentationFormat>
  <Paragraphs>111</Paragraphs>
  <Slides>39</Slides>
  <Notes>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RELATIONSHIP MARKETING  John EGAN  -  Fourt Edition PEARSON</vt:lpstr>
      <vt:lpstr>Chapter  3 </vt:lpstr>
      <vt:lpstr>RM theory</vt:lpstr>
      <vt:lpstr>Relationship Marketing: Why Marketing To Customers Not Strangers Is The Future of Marketing</vt:lpstr>
      <vt:lpstr>PowerPoint Presentation</vt:lpstr>
      <vt:lpstr>PowerPoint Presentation</vt:lpstr>
      <vt:lpstr>PowerPoint Presentation</vt:lpstr>
      <vt:lpstr>Some rules:</vt:lpstr>
      <vt:lpstr>A Communication process </vt:lpstr>
      <vt:lpstr>Treacy AND Wiersema (1996) </vt:lpstr>
      <vt:lpstr>Categorising relationship</vt:lpstr>
      <vt:lpstr>Organisational/Brand relationships </vt:lpstr>
      <vt:lpstr>Brand communities </vt:lpstr>
      <vt:lpstr>Learning relationships </vt:lpstr>
      <vt:lpstr>PowerPoint Presentation</vt:lpstr>
      <vt:lpstr>PowerPoint Presentation</vt:lpstr>
      <vt:lpstr>PowerPoint Presentation</vt:lpstr>
      <vt:lpstr>Loyalty</vt:lpstr>
      <vt:lpstr>PowerPoint Presentation</vt:lpstr>
      <vt:lpstr>Co-creation</vt:lpstr>
      <vt:lpstr>PowerPoint Presentation</vt:lpstr>
      <vt:lpstr>PowerPoint Presentation</vt:lpstr>
      <vt:lpstr>PowerPoint Presentation</vt:lpstr>
      <vt:lpstr>PowerPoint Presentation</vt:lpstr>
      <vt:lpstr>PowerPoint Presentation</vt:lpstr>
      <vt:lpstr>Customer loyalty</vt:lpstr>
      <vt:lpstr>http://themthdegree.com/branding/building-brand-loyalty/</vt:lpstr>
      <vt:lpstr>PowerPoint Presentation</vt:lpstr>
      <vt:lpstr>İt is important...</vt:lpstr>
      <vt:lpstr>PowerPoint Presentation</vt:lpstr>
      <vt:lpstr>CRM</vt:lpstr>
      <vt:lpstr>PowerPoint Presentation</vt:lpstr>
      <vt:lpstr>PowerPoint Presentation</vt:lpstr>
      <vt:lpstr>PowerPoint Presentation</vt:lpstr>
      <vt:lpstr>PowerPoint Presentation</vt:lpstr>
      <vt:lpstr>PowerPoint Presentation</vt:lpstr>
      <vt:lpstr>The phases in relationship life cycle</vt:lpstr>
      <vt:lpstr> CRM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&amp; 4   Relationships &amp; Relationship Economics</dc:title>
  <dc:creator>Gizem ARI</dc:creator>
  <cp:lastModifiedBy>none</cp:lastModifiedBy>
  <cp:revision>40</cp:revision>
  <cp:lastPrinted>2018-10-15T12:47:16Z</cp:lastPrinted>
  <dcterms:created xsi:type="dcterms:W3CDTF">2018-10-09T13:45:50Z</dcterms:created>
  <dcterms:modified xsi:type="dcterms:W3CDTF">2018-10-23T06:25:28Z</dcterms:modified>
</cp:coreProperties>
</file>