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5" r:id="rId6"/>
    <p:sldId id="261" r:id="rId7"/>
    <p:sldId id="266" r:id="rId8"/>
    <p:sldId id="262" r:id="rId9"/>
    <p:sldId id="267" r:id="rId10"/>
    <p:sldId id="263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8C699-6677-46A1-AF41-07076FD8B66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DD7AE-7779-4A4F-9D10-1EBDAF6B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2852D-DCC0-44E7-B9C6-F7715F94FB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839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19791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978075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133600"/>
            <a:ext cx="6934200" cy="2057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Chapter 10</a:t>
            </a:r>
            <a:br>
              <a:rPr lang="en-C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Mechanics of Options Markets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dirty="0">
                <a:latin typeface="Arial" charset="0"/>
              </a:rPr>
              <a:t>Options, Futures, and Other Derivatives, 9th Edition, Copyright © John C. Hull 2014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A6C540-BFDD-491B-9580-A95ABA8186B2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2"/>
            <a:ext cx="89916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Q4: </a:t>
            </a:r>
            <a:r>
              <a:rPr lang="en-US" sz="1500" dirty="0"/>
              <a:t>Today is 25 Dec 2019 Spot: 1.375, Long one call contract from 1.370 maturity:  Dec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Dec 20? Dec’20 Price of XU030 is </a:t>
            </a:r>
            <a:r>
              <a:rPr lang="en-US" sz="1500" dirty="0" smtClean="0"/>
              <a:t>1.360</a:t>
            </a:r>
          </a:p>
          <a:p>
            <a:endParaRPr lang="en-US" sz="1500" dirty="0"/>
          </a:p>
          <a:p>
            <a:r>
              <a:rPr lang="en-US" sz="1500" dirty="0"/>
              <a:t>Profit / Loss =? Draw the Graph.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Q4: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Cost: (1.370 ) = 40,00 TL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= 40,00 x 100 = 4.000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 = 1.370+40 = 1.410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ABOVE </a:t>
            </a:r>
            <a:r>
              <a:rPr lang="en-US" dirty="0" smtClean="0">
                <a:solidFill>
                  <a:srgbClr val="FF0000"/>
                </a:solidFill>
              </a:rPr>
              <a:t>1.370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Dec 20 Price above 1.370?</a:t>
            </a:r>
          </a:p>
          <a:p>
            <a:r>
              <a:rPr lang="en-US" dirty="0">
                <a:solidFill>
                  <a:srgbClr val="FF0000"/>
                </a:solidFill>
              </a:rPr>
              <a:t>No it is not above </a:t>
            </a:r>
            <a:r>
              <a:rPr lang="en-US" dirty="0" smtClean="0">
                <a:solidFill>
                  <a:srgbClr val="FF0000"/>
                </a:solidFill>
              </a:rPr>
              <a:t>1.370 it is 1.360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there is no payoff, Payoff = 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0 – 4.000 = -4.000 TL</a:t>
            </a:r>
          </a:p>
          <a:p>
            <a:r>
              <a:rPr lang="en-US" dirty="0">
                <a:solidFill>
                  <a:srgbClr val="FF0000"/>
                </a:solidFill>
              </a:rPr>
              <a:t>Loss = 4.000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866" y="1853754"/>
            <a:ext cx="5924014" cy="425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2200" y="1676400"/>
            <a:ext cx="7772400" cy="4114800"/>
          </a:xfrm>
        </p:spPr>
        <p:txBody>
          <a:bodyPr/>
          <a:lstStyle/>
          <a:p>
            <a:r>
              <a:rPr lang="en-US" sz="3600" dirty="0"/>
              <a:t>o_xu030e1220c1360.00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063" y="930276"/>
            <a:ext cx="7772400" cy="669925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CA" altLang="en-US" dirty="0" smtClean="0"/>
              <a:t>Option Sample</a:t>
            </a:r>
            <a:endParaRPr lang="en-US" altLang="en-US" dirty="0" smtClean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895600" y="21336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733800" y="21336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483677" y="2209801"/>
            <a:ext cx="12123" cy="14813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656263" y="2264695"/>
            <a:ext cx="387782" cy="630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022646" y="21336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609806" y="2264695"/>
            <a:ext cx="476795" cy="696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612769" y="1752600"/>
            <a:ext cx="457200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067051" y="1760465"/>
            <a:ext cx="1219202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96645" y="1760465"/>
            <a:ext cx="304799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91053" y="1752600"/>
            <a:ext cx="884958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486402" y="1752600"/>
            <a:ext cx="258042" cy="515036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716585" y="1781508"/>
            <a:ext cx="1638301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1364" y="2895600"/>
            <a:ext cx="1371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</a:t>
            </a:r>
          </a:p>
          <a:p>
            <a:r>
              <a:rPr lang="en-US" dirty="0"/>
              <a:t> of </a:t>
            </a:r>
          </a:p>
          <a:p>
            <a:r>
              <a:rPr lang="en-US" dirty="0"/>
              <a:t>derivative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2895601"/>
            <a:ext cx="133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Underlying asset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91841" y="3691190"/>
            <a:ext cx="133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European / American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07081" y="2877235"/>
            <a:ext cx="133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Maturity</a:t>
            </a:r>
          </a:p>
          <a:p>
            <a:r>
              <a:rPr lang="en-US" dirty="0"/>
              <a:t>(mm/</a:t>
            </a:r>
            <a:r>
              <a:rPr lang="en-US" dirty="0" err="1"/>
              <a:t>yy</a:t>
            </a:r>
            <a:r>
              <a:rPr lang="en-US" dirty="0"/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85560" y="2856452"/>
            <a:ext cx="14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/ 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6436" y="2819400"/>
            <a:ext cx="24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Exercise (Strike) Price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74963" y="4677067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Premium?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51364" y="5334000"/>
            <a:ext cx="719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https://www.borsadirekt.com/canli-piyasa/opsiyon</a:t>
            </a:r>
          </a:p>
        </p:txBody>
      </p:sp>
    </p:spTree>
    <p:extLst>
      <p:ext uri="{BB962C8B-B14F-4D97-AF65-F5344CB8AC3E}">
        <p14:creationId xmlns:p14="http://schemas.microsoft.com/office/powerpoint/2010/main" val="32000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CA" altLang="en-US" dirty="0" smtClean="0"/>
              <a:t>Review of Option Types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 call is an option to buy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 put is an option to sell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 European option can be exercised only at the end of its life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An American option can be exercised at any time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latin typeface="Arial" charset="0"/>
              </a:rPr>
              <a:t>Options, Futures, and Other Derivatives, 9th Edition, Copyright © John C. Hull 2014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C83AE6-4643-4FE2-9D1B-D8450D0208DD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1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smtClean="0"/>
              <a:t>Option Positions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2124075"/>
            <a:ext cx="7378700" cy="41148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Long call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Long put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Short call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Short put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latin typeface="Arial" charset="0"/>
              </a:rPr>
              <a:t>Options, Futures, and Other Derivatives, 9th Edition, Copyright © John C. Hull 2014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C52A51-B29B-4537-BB8D-26201E050193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3550451"/>
            <a:ext cx="8763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Q1: </a:t>
            </a:r>
            <a:r>
              <a:rPr lang="en-US" sz="1500" dirty="0"/>
              <a:t>Today is 25 Dec 2019 Spot: 1.375, Long one call contract from 1.360 maturity: Dec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Dec 20? Dec’20 price of XU030 is </a:t>
            </a:r>
            <a:r>
              <a:rPr lang="en-US" sz="1500" dirty="0" smtClean="0"/>
              <a:t>1.425</a:t>
            </a:r>
          </a:p>
          <a:p>
            <a:endParaRPr lang="en-US" sz="1500" dirty="0"/>
          </a:p>
          <a:p>
            <a:r>
              <a:rPr lang="en-US" sz="1500" dirty="0" smtClean="0"/>
              <a:t>Profit / Loss =? Draw the Graph. 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>
              <a:solidFill>
                <a:srgbClr val="FF0000"/>
              </a:solidFill>
            </a:endParaRPr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(1360)= : 33,00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(Premium): </a:t>
            </a:r>
            <a:r>
              <a:rPr lang="en-US" dirty="0">
                <a:solidFill>
                  <a:srgbClr val="FF0000"/>
                </a:solidFill>
              </a:rPr>
              <a:t>33,00 x 100 = 3.300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Break-even: 1.360 + 33 = 1.393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***PAYOFF OCCURS ABOVE </a:t>
            </a:r>
            <a:r>
              <a:rPr lang="en-US" dirty="0" smtClean="0">
                <a:solidFill>
                  <a:srgbClr val="FF0000"/>
                </a:solidFill>
              </a:rPr>
              <a:t>1.360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</a:t>
            </a:r>
            <a:r>
              <a:rPr lang="en-US" dirty="0" err="1">
                <a:solidFill>
                  <a:srgbClr val="FF0000"/>
                </a:solidFill>
              </a:rPr>
              <a:t>dec</a:t>
            </a:r>
            <a:r>
              <a:rPr lang="en-US" dirty="0">
                <a:solidFill>
                  <a:srgbClr val="FF0000"/>
                </a:solidFill>
              </a:rPr>
              <a:t> 20 : 1.425</a:t>
            </a:r>
          </a:p>
          <a:p>
            <a:r>
              <a:rPr lang="en-US" dirty="0">
                <a:solidFill>
                  <a:srgbClr val="FF0000"/>
                </a:solidFill>
              </a:rPr>
              <a:t>Payoff = 1.425 – 1.360 = 65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65 x 100 = 6.500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= 6.500 – 3.300 = 3.200 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853754"/>
            <a:ext cx="6060956" cy="411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550452"/>
            <a:ext cx="88392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Q2: </a:t>
            </a:r>
            <a:r>
              <a:rPr lang="en-US" sz="1500" dirty="0"/>
              <a:t>Today is 25 Dec 2019 Spot: 1.375, Long two call contracts from 1.350 maturity: Sep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Sep 20? Sep’20 Price of XU030 is </a:t>
            </a:r>
            <a:r>
              <a:rPr lang="en-US" sz="1500" dirty="0" smtClean="0"/>
              <a:t>1.400</a:t>
            </a:r>
          </a:p>
          <a:p>
            <a:endParaRPr lang="en-US" sz="1500" dirty="0"/>
          </a:p>
          <a:p>
            <a:r>
              <a:rPr lang="en-US" sz="1500" dirty="0"/>
              <a:t>Profit / Loss =? Draw the Graph.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>
              <a:solidFill>
                <a:srgbClr val="FF0000"/>
              </a:solidFill>
            </a:endParaRPr>
          </a:p>
          <a:p>
            <a:endParaRPr lang="en-US" sz="1500" dirty="0"/>
          </a:p>
          <a:p>
            <a:endParaRPr lang="en-US" sz="1500" dirty="0">
              <a:solidFill>
                <a:srgbClr val="FF0000"/>
              </a:solidFill>
              <a:latin typeface="+mj-lt"/>
            </a:endParaRPr>
          </a:p>
          <a:p>
            <a:endParaRPr lang="en-US" sz="1500" dirty="0">
              <a:solidFill>
                <a:srgbClr val="FF0000"/>
              </a:solidFill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Q2: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(1.350) : 10,00</a:t>
            </a:r>
          </a:p>
          <a:p>
            <a:r>
              <a:rPr lang="en-US" dirty="0">
                <a:solidFill>
                  <a:srgbClr val="FF0000"/>
                </a:solidFill>
              </a:rPr>
              <a:t>2 option contracts: 200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</a:t>
            </a:r>
            <a:r>
              <a:rPr lang="en-US" dirty="0" smtClean="0">
                <a:solidFill>
                  <a:srgbClr val="FF0000"/>
                </a:solidFill>
              </a:rPr>
              <a:t>(Premium) : </a:t>
            </a:r>
            <a:r>
              <a:rPr lang="en-US" dirty="0">
                <a:solidFill>
                  <a:srgbClr val="FF0000"/>
                </a:solidFill>
              </a:rPr>
              <a:t>10,00 x 200 = 2.000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Break-even: 1350 + 10=1.360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***PAYOFF OCCURS ABOVE </a:t>
            </a:r>
            <a:r>
              <a:rPr lang="en-US" dirty="0" smtClean="0">
                <a:solidFill>
                  <a:srgbClr val="FF0000"/>
                </a:solidFill>
              </a:rPr>
              <a:t>1.350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@Sep 20 : 1.400</a:t>
            </a:r>
          </a:p>
          <a:p>
            <a:r>
              <a:rPr lang="en-US" dirty="0">
                <a:solidFill>
                  <a:srgbClr val="FF0000"/>
                </a:solidFill>
              </a:rPr>
              <a:t>Payoff = 1.400 – 1.350 = 50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50 x 200 = 10.000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10.000 – 2.000 = 8.000 TL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692" y="1853754"/>
            <a:ext cx="6106334" cy="418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2"/>
            <a:ext cx="89916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Q3: </a:t>
            </a:r>
            <a:r>
              <a:rPr lang="en-US" sz="1500" dirty="0"/>
              <a:t>Today is 25 Dec 2019 Spot: 1.375, Long three call contracts from 1.390 maturity: Jun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Jun 20?Jun’20 Price of XU030 is </a:t>
            </a:r>
            <a:r>
              <a:rPr lang="en-US" sz="1500" dirty="0" smtClean="0"/>
              <a:t>1.420</a:t>
            </a:r>
          </a:p>
          <a:p>
            <a:endParaRPr lang="en-US" sz="1500" dirty="0"/>
          </a:p>
          <a:p>
            <a:r>
              <a:rPr lang="en-US" sz="1500" dirty="0"/>
              <a:t>Profit / Loss =? Draw the Graph.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Q3: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(1390) : 85,00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contracts : 300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85 x 300 = 25.500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Break-even: 1.390+85 = 1.475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***PAYOFF OCCURS ABOVE </a:t>
            </a:r>
            <a:r>
              <a:rPr lang="en-US" dirty="0" smtClean="0">
                <a:solidFill>
                  <a:srgbClr val="FF0000"/>
                </a:solidFill>
              </a:rPr>
              <a:t>1.390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 Jun 20: 1.420</a:t>
            </a:r>
          </a:p>
          <a:p>
            <a:r>
              <a:rPr lang="en-US" dirty="0">
                <a:solidFill>
                  <a:srgbClr val="FF0000"/>
                </a:solidFill>
              </a:rPr>
              <a:t>Payoff = 1.420 – 1.390 = 30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30 x 300 = 9.000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9.000 – 25.500 = -16.500 </a:t>
            </a:r>
          </a:p>
          <a:p>
            <a:r>
              <a:rPr lang="en-US" dirty="0">
                <a:solidFill>
                  <a:srgbClr val="FF0000"/>
                </a:solidFill>
              </a:rPr>
              <a:t>Loss = 16.500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141" y="1853754"/>
            <a:ext cx="5539141" cy="42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759</Words>
  <Application>Microsoft Office PowerPoint</Application>
  <PresentationFormat>Widescreen</PresentationFormat>
  <Paragraphs>135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Gallery</vt:lpstr>
      <vt:lpstr>Chapter 10 Mechanics of Options Markets</vt:lpstr>
      <vt:lpstr>Review of Option Types</vt:lpstr>
      <vt:lpstr>Option Positions</vt:lpstr>
      <vt:lpstr>PowerPoint Presentation</vt:lpstr>
      <vt:lpstr>Answer Q1:</vt:lpstr>
      <vt:lpstr>PowerPoint Presentation</vt:lpstr>
      <vt:lpstr>Answer Q2:</vt:lpstr>
      <vt:lpstr>PowerPoint Presentation</vt:lpstr>
      <vt:lpstr>Answer Q3:</vt:lpstr>
      <vt:lpstr>PowerPoint Presentation</vt:lpstr>
      <vt:lpstr>Answer Q4:</vt:lpstr>
      <vt:lpstr>Option Sample</vt:lpstr>
    </vt:vector>
  </TitlesOfParts>
  <Company>Sabanci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NewPC</dc:creator>
  <cp:lastModifiedBy>NewPC</cp:lastModifiedBy>
  <cp:revision>10</cp:revision>
  <dcterms:created xsi:type="dcterms:W3CDTF">2020-12-11T10:19:10Z</dcterms:created>
  <dcterms:modified xsi:type="dcterms:W3CDTF">2021-12-29T06:15:21Z</dcterms:modified>
</cp:coreProperties>
</file>