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51"/>
  </p:notesMasterIdLst>
  <p:handoutMasterIdLst>
    <p:handoutMasterId r:id="rId52"/>
  </p:handoutMasterIdLst>
  <p:sldIdLst>
    <p:sldId id="256" r:id="rId2"/>
    <p:sldId id="315" r:id="rId3"/>
    <p:sldId id="316" r:id="rId4"/>
    <p:sldId id="319" r:id="rId5"/>
    <p:sldId id="259" r:id="rId6"/>
    <p:sldId id="260" r:id="rId7"/>
    <p:sldId id="317" r:id="rId8"/>
    <p:sldId id="318" r:id="rId9"/>
    <p:sldId id="271" r:id="rId10"/>
    <p:sldId id="272" r:id="rId11"/>
    <p:sldId id="273" r:id="rId12"/>
    <p:sldId id="274" r:id="rId13"/>
    <p:sldId id="275" r:id="rId14"/>
    <p:sldId id="276" r:id="rId15"/>
    <p:sldId id="277" r:id="rId16"/>
    <p:sldId id="279" r:id="rId17"/>
    <p:sldId id="280" r:id="rId18"/>
    <p:sldId id="324" r:id="rId19"/>
    <p:sldId id="281" r:id="rId20"/>
    <p:sldId id="283" r:id="rId21"/>
    <p:sldId id="284" r:id="rId22"/>
    <p:sldId id="285" r:id="rId23"/>
    <p:sldId id="286" r:id="rId24"/>
    <p:sldId id="287" r:id="rId25"/>
    <p:sldId id="288" r:id="rId26"/>
    <p:sldId id="289" r:id="rId27"/>
    <p:sldId id="290" r:id="rId28"/>
    <p:sldId id="291" r:id="rId29"/>
    <p:sldId id="292" r:id="rId30"/>
    <p:sldId id="293" r:id="rId31"/>
    <p:sldId id="295" r:id="rId32"/>
    <p:sldId id="296" r:id="rId33"/>
    <p:sldId id="326" r:id="rId34"/>
    <p:sldId id="325" r:id="rId35"/>
    <p:sldId id="298" r:id="rId36"/>
    <p:sldId id="300" r:id="rId37"/>
    <p:sldId id="301" r:id="rId38"/>
    <p:sldId id="304" r:id="rId39"/>
    <p:sldId id="306" r:id="rId40"/>
    <p:sldId id="307" r:id="rId41"/>
    <p:sldId id="309" r:id="rId42"/>
    <p:sldId id="310" r:id="rId43"/>
    <p:sldId id="311" r:id="rId44"/>
    <p:sldId id="312" r:id="rId45"/>
    <p:sldId id="313" r:id="rId46"/>
    <p:sldId id="320" r:id="rId47"/>
    <p:sldId id="321" r:id="rId48"/>
    <p:sldId id="322" r:id="rId49"/>
    <p:sldId id="323" r:id="rId50"/>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1F5C"/>
    <a:srgbClr val="E3DE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62" autoAdjust="0"/>
    <p:restoredTop sz="94660"/>
  </p:normalViewPr>
  <p:slideViewPr>
    <p:cSldViewPr>
      <p:cViewPr>
        <p:scale>
          <a:sx n="60" d="100"/>
          <a:sy n="60" d="100"/>
        </p:scale>
        <p:origin x="-204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09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6A509616-5244-442A-8366-25E4A4185912}" type="datetimeFigureOut">
              <a:rPr lang="tr-TR" smtClean="0"/>
              <a:t>05.02.2020</a:t>
            </a:fld>
            <a:endParaRPr lang="tr-TR"/>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121CD9E1-917A-44DB-A869-C8B9EDAB2692}" type="slidenum">
              <a:rPr lang="tr-TR" smtClean="0"/>
              <a:t>‹#›</a:t>
            </a:fld>
            <a:endParaRPr lang="tr-TR"/>
          </a:p>
        </p:txBody>
      </p:sp>
    </p:spTree>
    <p:extLst>
      <p:ext uri="{BB962C8B-B14F-4D97-AF65-F5344CB8AC3E}">
        <p14:creationId xmlns:p14="http://schemas.microsoft.com/office/powerpoint/2010/main" val="1627746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pPr>
              <a:defRPr/>
            </a:pPr>
            <a:fld id="{A07258D2-EE55-4BF6-8D01-8DEAE27DD76B}" type="datetimeFigureOut">
              <a:rPr lang="en-US"/>
              <a:pPr>
                <a:defRPr/>
              </a:pPr>
              <a:t>2/5/2020</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pPr>
              <a:defRPr/>
            </a:pPr>
            <a:fld id="{23B890F0-2EE8-45F7-9C33-5AB65022822E}" type="slidenum">
              <a:rPr lang="en-US"/>
              <a:pPr>
                <a:defRPr/>
              </a:pPr>
              <a:t>‹#›</a:t>
            </a:fld>
            <a:endParaRPr lang="en-US"/>
          </a:p>
        </p:txBody>
      </p:sp>
    </p:spTree>
    <p:extLst>
      <p:ext uri="{BB962C8B-B14F-4D97-AF65-F5344CB8AC3E}">
        <p14:creationId xmlns:p14="http://schemas.microsoft.com/office/powerpoint/2010/main" val="21205156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smtClean="0">
                <a:latin typeface="Times New Roman" pitchFamily="18" charset="0"/>
              </a:rPr>
              <a:t>This chapter serves to begin our discussion of world financial markets and institutions. </a:t>
            </a:r>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AF96565-BCBF-4075-8466-6A8EA6035457}" type="slidenum">
              <a:rPr lang="en-US" altLang="en-US" smtClean="0"/>
              <a:pPr eaLnBrk="1" hangingPunct="1"/>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Recall the examples from Chapter 5.</a:t>
            </a:r>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4BCD847-0ECE-4695-BE69-0E15C53E452E}" type="slidenum">
              <a:rPr lang="en-US" altLang="en-US" smtClean="0"/>
              <a:pPr eaLnBrk="1" hangingPunct="1"/>
              <a:t>10</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A forward rate agreement is basically a forward contract on a loan.</a:t>
            </a:r>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4F847DB-971F-4559-B2A5-2FC842589F6B}" type="slidenum">
              <a:rPr lang="en-US" altLang="en-US" smtClean="0"/>
              <a:pPr eaLnBrk="1" hangingPunct="1"/>
              <a:t>24</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€24,918.74 =[ €5,000,000 × (</a:t>
            </a:r>
            <a:r>
              <a:rPr lang="en-US" altLang="en-US" i="1" smtClean="0"/>
              <a:t>.</a:t>
            </a:r>
            <a:r>
              <a:rPr lang="en-US" altLang="en-US" smtClean="0"/>
              <a:t>05</a:t>
            </a:r>
            <a:r>
              <a:rPr lang="en-US" altLang="en-US" i="1" smtClean="0"/>
              <a:t> </a:t>
            </a:r>
            <a:r>
              <a:rPr lang="en-US" altLang="en-US" smtClean="0"/>
              <a:t>– 0.04) × 184/360] / (1 + (.05 × 184/360))</a:t>
            </a:r>
          </a:p>
          <a:p>
            <a:pPr eaLnBrk="1" hangingPunct="1">
              <a:spcBef>
                <a:spcPct val="0"/>
              </a:spcBef>
            </a:pPr>
            <a:endParaRPr lang="en-US" altLang="en-US" smtClean="0"/>
          </a:p>
          <a:p>
            <a:pPr eaLnBrk="1" hangingPunct="1">
              <a:spcBef>
                <a:spcPct val="0"/>
              </a:spcBef>
            </a:pPr>
            <a:r>
              <a:rPr lang="en-US" altLang="en-US" smtClean="0"/>
              <a:t>A common mistake (for my American students at least) is</a:t>
            </a:r>
          </a:p>
          <a:p>
            <a:pPr eaLnBrk="1" hangingPunct="1">
              <a:spcBef>
                <a:spcPct val="0"/>
              </a:spcBef>
            </a:pPr>
            <a:r>
              <a:rPr lang="en-US" altLang="en-US" smtClean="0"/>
              <a:t>€47,619.05 =[ €5,000,000 × (</a:t>
            </a:r>
            <a:r>
              <a:rPr lang="en-US" altLang="en-US" i="1" smtClean="0"/>
              <a:t>.</a:t>
            </a:r>
            <a:r>
              <a:rPr lang="en-US" altLang="en-US" smtClean="0"/>
              <a:t>05</a:t>
            </a:r>
            <a:r>
              <a:rPr lang="en-US" altLang="en-US" i="1" smtClean="0"/>
              <a:t> </a:t>
            </a:r>
            <a:r>
              <a:rPr lang="en-US" altLang="en-US" smtClean="0"/>
              <a:t>– 0.04) × 184/360] / ((1 + .05) × 184/360)</a:t>
            </a:r>
          </a:p>
          <a:p>
            <a:pPr eaLnBrk="1" hangingPunct="1">
              <a:spcBef>
                <a:spcPct val="0"/>
              </a:spcBef>
            </a:pPr>
            <a:r>
              <a:rPr lang="en-US" altLang="en-US" smtClean="0"/>
              <a:t>Or </a:t>
            </a:r>
          </a:p>
          <a:p>
            <a:pPr eaLnBrk="1" hangingPunct="1">
              <a:spcBef>
                <a:spcPct val="0"/>
              </a:spcBef>
            </a:pPr>
            <a:r>
              <a:rPr lang="en-US" altLang="en-US" smtClean="0"/>
              <a:t>€24,926.15 =[ €5,000,000 × (</a:t>
            </a:r>
            <a:r>
              <a:rPr lang="en-US" altLang="en-US" i="1" smtClean="0"/>
              <a:t>.</a:t>
            </a:r>
            <a:r>
              <a:rPr lang="en-US" altLang="en-US" smtClean="0"/>
              <a:t>05</a:t>
            </a:r>
            <a:r>
              <a:rPr lang="en-US" altLang="en-US" i="1" smtClean="0"/>
              <a:t> </a:t>
            </a:r>
            <a:r>
              <a:rPr lang="en-US" altLang="en-US" smtClean="0"/>
              <a:t>– 0.04) × 184/360] / ((1 + .05) ^ (184/360)</a:t>
            </a:r>
          </a:p>
          <a:p>
            <a:pPr eaLnBrk="1" hangingPunct="1">
              <a:spcBef>
                <a:spcPct val="0"/>
              </a:spcBef>
            </a:pPr>
            <a:endParaRPr lang="en-US" altLang="en-US" smtClean="0"/>
          </a:p>
          <a:p>
            <a:pPr eaLnBrk="1" hangingPunct="1">
              <a:spcBef>
                <a:spcPct val="0"/>
              </a:spcBef>
            </a:pPr>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32E7E28-5B71-45A2-A5FC-B001C9A94323}" type="slidenum">
              <a:rPr lang="en-US" altLang="en-US" smtClean="0"/>
              <a:pPr eaLnBrk="1" hangingPunct="1"/>
              <a:t>28</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It is doubtful if the international debt crisis or the Asian crisis has taught banks a lasting lesson.</a:t>
            </a:r>
          </a:p>
          <a:p>
            <a:pPr eaLnBrk="1" hangingPunct="1"/>
            <a:endParaRPr lang="en-US" alt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CB0EC91-1790-4410-978E-DB59E0111ADB}" type="slidenum">
              <a:rPr lang="en-US" altLang="en-US" smtClean="0"/>
              <a:pPr eaLnBrk="1" hangingPunct="1"/>
              <a:t>38</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A99D423-8FA7-4CC4-8975-F4293D765C4C}" type="slidenum">
              <a:rPr lang="en-US" altLang="en-US" smtClean="0"/>
              <a:pPr eaLnBrk="1" hangingPunct="1"/>
              <a:t>42</a:t>
            </a:fld>
            <a:endParaRPr lang="en-US" altLang="en-US" smtClean="0"/>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Tranche is the French word for “slice.”</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447800" y="5791200"/>
            <a:ext cx="6400800" cy="876300"/>
          </a:xfrm>
          <a:prstGeom prst="rect">
            <a:avLst/>
          </a:prstGeom>
        </p:spPr>
        <p:txBody>
          <a:bodyPr/>
          <a:lstStyle>
            <a:lvl1pPr marL="0" indent="0" algn="ctr">
              <a:buNone/>
              <a:defRPr sz="4000">
                <a:solidFill>
                  <a:schemeClr val="tx1"/>
                </a:solidFill>
                <a:latin typeface="Arial Narrow" panose="020B0606020202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Chapter #</a:t>
            </a:r>
            <a:endParaRPr lang="en-US" dirty="0"/>
          </a:p>
        </p:txBody>
      </p:sp>
      <p:sp>
        <p:nvSpPr>
          <p:cNvPr id="5" name="Footer Placeholder 4"/>
          <p:cNvSpPr>
            <a:spLocks noGrp="1"/>
          </p:cNvSpPr>
          <p:nvPr>
            <p:ph type="ftr" sz="quarter" idx="11"/>
          </p:nvPr>
        </p:nvSpPr>
        <p:spPr>
          <a:xfrm>
            <a:off x="5867400" y="6477000"/>
            <a:ext cx="2895600" cy="514794"/>
          </a:xfrm>
        </p:spPr>
        <p:txBody>
          <a:bodyPr/>
          <a:lstStyle/>
          <a:p>
            <a:r>
              <a:rPr lang="en-US" dirty="0" smtClean="0"/>
              <a:t>Copyright © 2018 by the McGraw-Hill Companies, Inc. All rights reserved.</a:t>
            </a:r>
          </a:p>
          <a:p>
            <a:endParaRPr lang="en-US" dirty="0"/>
          </a:p>
        </p:txBody>
      </p:sp>
      <p:sp>
        <p:nvSpPr>
          <p:cNvPr id="6" name="Slide Number Placeholder 5"/>
          <p:cNvSpPr>
            <a:spLocks noGrp="1"/>
          </p:cNvSpPr>
          <p:nvPr>
            <p:ph type="sldNum" sz="quarter" idx="12"/>
          </p:nvPr>
        </p:nvSpPr>
        <p:spPr/>
        <p:txBody>
          <a:bodyPr/>
          <a:lstStyle/>
          <a:p>
            <a:fld id="{998838B0-B1EB-4CFB-B949-0A81B5280E76}" type="slidenum">
              <a:rPr lang="en-US" smtClean="0"/>
              <a:t>‹#›</a:t>
            </a:fld>
            <a:endParaRPr lang="en-US" dirty="0"/>
          </a:p>
        </p:txBody>
      </p:sp>
      <p:sp>
        <p:nvSpPr>
          <p:cNvPr id="7" name="Title Placeholder 1"/>
          <p:cNvSpPr>
            <a:spLocks noGrp="1"/>
          </p:cNvSpPr>
          <p:nvPr>
            <p:ph type="title"/>
          </p:nvPr>
        </p:nvSpPr>
        <p:spPr>
          <a:xfrm>
            <a:off x="457200" y="5029200"/>
            <a:ext cx="8229600" cy="990600"/>
          </a:xfrm>
          <a:prstGeom prst="rect">
            <a:avLst/>
          </a:prstGeom>
        </p:spPr>
        <p:txBody>
          <a:bodyPr vert="horz" lIns="91440" tIns="45720" rIns="91440" bIns="45720" rtlCol="0" anchor="t">
            <a:noAutofit/>
          </a:bodyPr>
          <a:lstStyle>
            <a:lvl1pPr>
              <a:defRPr sz="5400" b="1">
                <a:solidFill>
                  <a:srgbClr val="C00000"/>
                </a:solidFill>
                <a:latin typeface="Arial Narrow" panose="020B0606020202030204" pitchFamily="34" charset="0"/>
              </a:defRPr>
            </a:lvl1pPr>
          </a:lstStyle>
          <a:p>
            <a:r>
              <a:rPr lang="en-US" smtClean="0"/>
              <a:t>Click to edit Master title style</a:t>
            </a:r>
            <a:endParaRPr lang="en-US" dirty="0"/>
          </a:p>
        </p:txBody>
      </p:sp>
      <p:sp>
        <p:nvSpPr>
          <p:cNvPr id="8" name="Rectangle 7"/>
          <p:cNvSpPr/>
          <p:nvPr userDrawn="1"/>
        </p:nvSpPr>
        <p:spPr>
          <a:xfrm>
            <a:off x="0" y="0"/>
            <a:ext cx="9144000" cy="381000"/>
          </a:xfrm>
          <a:prstGeom prst="rect">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pic>
        <p:nvPicPr>
          <p:cNvPr id="10" name="Picture 9"/>
          <p:cNvPicPr>
            <a:picLocks noChangeAspect="1"/>
          </p:cNvPicPr>
          <p:nvPr userDrawn="1"/>
        </p:nvPicPr>
        <p:blipFill rotWithShape="1">
          <a:blip r:embed="rId2"/>
          <a:srcRect l="34978" t="26029" r="35061" b="24074"/>
          <a:stretch/>
        </p:blipFill>
        <p:spPr>
          <a:xfrm>
            <a:off x="2213810" y="497940"/>
            <a:ext cx="4716379" cy="4418330"/>
          </a:xfrm>
          <a:prstGeom prst="rect">
            <a:avLst/>
          </a:prstGeom>
        </p:spPr>
      </p:pic>
    </p:spTree>
    <p:extLst>
      <p:ext uri="{BB962C8B-B14F-4D97-AF65-F5344CB8AC3E}">
        <p14:creationId xmlns:p14="http://schemas.microsoft.com/office/powerpoint/2010/main" val="19885783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838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r>
              <a:rPr lang="en-US" smtClean="0"/>
              <a:t>#-</a:t>
            </a:r>
            <a:fld id="{D8E320CB-DF1C-491F-9CEB-2199B7631E4E}" type="slidenum">
              <a:rPr lang="en-US" smtClean="0"/>
              <a:pPr>
                <a:defRPr/>
              </a:pPr>
              <a:t>‹#›</a:t>
            </a:fld>
            <a:endParaRPr lang="en-US"/>
          </a:p>
        </p:txBody>
      </p:sp>
    </p:spTree>
    <p:extLst>
      <p:ext uri="{BB962C8B-B14F-4D97-AF65-F5344CB8AC3E}">
        <p14:creationId xmlns:p14="http://schemas.microsoft.com/office/powerpoint/2010/main" val="761985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r>
              <a:rPr lang="en-US" smtClean="0"/>
              <a:t>#-</a:t>
            </a:r>
            <a:fld id="{65587092-A30B-4BC5-871D-26086C34D64F}" type="slidenum">
              <a:rPr lang="en-US" smtClean="0"/>
              <a:pPr>
                <a:defRPr/>
              </a:pPr>
              <a:t>‹#›</a:t>
            </a:fld>
            <a:endParaRPr lang="en-US"/>
          </a:p>
        </p:txBody>
      </p:sp>
    </p:spTree>
    <p:extLst>
      <p:ext uri="{BB962C8B-B14F-4D97-AF65-F5344CB8AC3E}">
        <p14:creationId xmlns:p14="http://schemas.microsoft.com/office/powerpoint/2010/main" val="827457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6848" y="122727"/>
            <a:ext cx="8230306" cy="129503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6848" y="1719996"/>
            <a:ext cx="8230306" cy="4410808"/>
          </a:xfrm>
          <a:prstGeom prst="rect">
            <a:avLst/>
          </a:prstGeom>
        </p:spPr>
        <p:txBody>
          <a:bodyPr/>
          <a:lstStyle/>
          <a:p>
            <a:pPr lvl="0"/>
            <a:endParaRPr lang="en-US" noProof="0" smtClean="0"/>
          </a:p>
        </p:txBody>
      </p:sp>
      <p:sp>
        <p:nvSpPr>
          <p:cNvPr id="4" name="Rectangle 5"/>
          <p:cNvSpPr>
            <a:spLocks noGrp="1" noChangeArrowheads="1"/>
          </p:cNvSpPr>
          <p:nvPr>
            <p:ph type="dt" sz="half" idx="10"/>
          </p:nvPr>
        </p:nvSpPr>
        <p:spPr>
          <a:xfrm>
            <a:off x="66675" y="6248400"/>
            <a:ext cx="2135188" cy="457200"/>
          </a:xfrm>
          <a:prstGeom prst="rect">
            <a:avLst/>
          </a:prstGeom>
        </p:spPr>
        <p:txBody>
          <a:bodyPr lIns="103236" tIns="51618" rIns="103236" bIns="51618"/>
          <a:lstStyle>
            <a:lvl1pPr>
              <a:defRPr/>
            </a:lvl1pPr>
          </a:lstStyle>
          <a:p>
            <a:pPr>
              <a:defRPr/>
            </a:pPr>
            <a:endParaRPr lang="en-US" altLang="en-US"/>
          </a:p>
        </p:txBody>
      </p:sp>
    </p:spTree>
    <p:extLst>
      <p:ext uri="{BB962C8B-B14F-4D97-AF65-F5344CB8AC3E}">
        <p14:creationId xmlns:p14="http://schemas.microsoft.com/office/powerpoint/2010/main" val="3331729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914400"/>
            <a:ext cx="8229600" cy="990600"/>
          </a:xfrm>
        </p:spPr>
        <p:txBody>
          <a:bodyPr>
            <a:normAutofit/>
          </a:bodyPr>
          <a:lstStyle>
            <a:lvl1pPr>
              <a:defRPr sz="4800">
                <a:solidFill>
                  <a:srgbClr val="C00000"/>
                </a:solidFill>
              </a:defRPr>
            </a:lvl1pPr>
          </a:lstStyle>
          <a:p>
            <a:r>
              <a:rPr lang="en-US" dirty="0" smtClean="0"/>
              <a:t>Title of slide</a:t>
            </a:r>
            <a:endParaRPr lang="en-US" dirty="0"/>
          </a:p>
        </p:txBody>
      </p:sp>
      <p:sp>
        <p:nvSpPr>
          <p:cNvPr id="3" name="Content Placeholder 2"/>
          <p:cNvSpPr>
            <a:spLocks noGrp="1"/>
          </p:cNvSpPr>
          <p:nvPr>
            <p:ph idx="1"/>
          </p:nvPr>
        </p:nvSpPr>
        <p:spPr>
          <a:xfrm>
            <a:off x="457200" y="1905000"/>
            <a:ext cx="8229600" cy="4525963"/>
          </a:xfrm>
          <a:prstGeom prst="rect">
            <a:avLst/>
          </a:prstGeom>
        </p:spPr>
        <p:txBody>
          <a:bodyPr/>
          <a:lstStyle>
            <a:lvl1pPr>
              <a:defRPr>
                <a:latin typeface="Arial Unicode MS" panose="020B0604020202020204" pitchFamily="34" charset="-128"/>
                <a:ea typeface="Arial Unicode MS" panose="020B0604020202020204" pitchFamily="34" charset="-128"/>
                <a:cs typeface="Arial Unicode MS" panose="020B0604020202020204" pitchFamily="34" charset="-128"/>
              </a:defRPr>
            </a:lvl1pPr>
            <a:lvl2pPr>
              <a:defRPr>
                <a:latin typeface="Arial Unicode MS" panose="020B0604020202020204" pitchFamily="34" charset="-128"/>
                <a:ea typeface="Arial Unicode MS" panose="020B0604020202020204" pitchFamily="34" charset="-128"/>
                <a:cs typeface="Arial Unicode MS" panose="020B0604020202020204" pitchFamily="34" charset="-128"/>
              </a:defRPr>
            </a:lvl2pPr>
            <a:lvl3pPr>
              <a:defRPr>
                <a:latin typeface="Arial Unicode MS" panose="020B0604020202020204" pitchFamily="34" charset="-128"/>
                <a:ea typeface="Arial Unicode MS" panose="020B0604020202020204" pitchFamily="34" charset="-128"/>
                <a:cs typeface="Arial Unicode MS" panose="020B0604020202020204" pitchFamily="34" charset="-128"/>
              </a:defRPr>
            </a:lvl3pPr>
            <a:lvl4pPr>
              <a:defRPr>
                <a:latin typeface="Arial Unicode MS" panose="020B0604020202020204" pitchFamily="34" charset="-128"/>
                <a:ea typeface="Arial Unicode MS" panose="020B0604020202020204" pitchFamily="34" charset="-128"/>
                <a:cs typeface="Arial Unicode MS" panose="020B0604020202020204" pitchFamily="34" charset="-128"/>
              </a:defRPr>
            </a:lvl4pPr>
            <a:lvl5pPr>
              <a:defRPr>
                <a:latin typeface="Arial Unicode MS" panose="020B0604020202020204" pitchFamily="34" charset="-128"/>
                <a:ea typeface="Arial Unicode MS" panose="020B0604020202020204" pitchFamily="34" charset="-128"/>
                <a:cs typeface="Arial Unicode MS" panose="020B0604020202020204" pitchFamily="34" charset="-12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5867400" y="6526795"/>
            <a:ext cx="2895600" cy="362394"/>
          </a:xfrm>
        </p:spPr>
        <p:txBody>
          <a:bodyPr/>
          <a:lstStyle/>
          <a:p>
            <a:r>
              <a:rPr lang="en-US" dirty="0" smtClean="0"/>
              <a:t>Copyright © 2018 by the McGraw-Hill Companies, Inc. All rights reserved.</a:t>
            </a:r>
          </a:p>
          <a:p>
            <a:endParaRPr lang="en-US" dirty="0" smtClean="0"/>
          </a:p>
          <a:p>
            <a:endParaRPr lang="en-US" dirty="0"/>
          </a:p>
        </p:txBody>
      </p:sp>
      <p:sp>
        <p:nvSpPr>
          <p:cNvPr id="6" name="Slide Number Placeholder 5"/>
          <p:cNvSpPr>
            <a:spLocks noGrp="1"/>
          </p:cNvSpPr>
          <p:nvPr>
            <p:ph type="sldNum" sz="quarter" idx="12"/>
          </p:nvPr>
        </p:nvSpPr>
        <p:spPr>
          <a:xfrm>
            <a:off x="7010400" y="6418447"/>
            <a:ext cx="2133600" cy="365125"/>
          </a:xfrm>
        </p:spPr>
        <p:txBody>
          <a:bodyPr/>
          <a:lstStyle/>
          <a:p>
            <a:fld id="{998838B0-B1EB-4CFB-B949-0A81B5280E76}" type="slidenum">
              <a:rPr lang="en-US" smtClean="0"/>
              <a:t>‹#›</a:t>
            </a:fld>
            <a:endParaRPr lang="en-US" dirty="0"/>
          </a:p>
        </p:txBody>
      </p:sp>
      <p:sp>
        <p:nvSpPr>
          <p:cNvPr id="17" name="TextBox 16"/>
          <p:cNvSpPr txBox="1"/>
          <p:nvPr/>
        </p:nvSpPr>
        <p:spPr>
          <a:xfrm>
            <a:off x="0" y="6781800"/>
            <a:ext cx="9144000" cy="91440"/>
          </a:xfrm>
          <a:prstGeom prst="rect">
            <a:avLst/>
          </a:prstGeom>
          <a:solidFill>
            <a:schemeClr val="tx2">
              <a:lumMod val="50000"/>
            </a:schemeClr>
          </a:solidFill>
        </p:spPr>
        <p:txBody>
          <a:bodyPr wrap="square" rtlCol="0">
            <a:spAutoFit/>
          </a:bodyPr>
          <a:lstStyle/>
          <a:p>
            <a:endParaRPr lang="en-US" dirty="0"/>
          </a:p>
        </p:txBody>
      </p:sp>
      <p:pic>
        <p:nvPicPr>
          <p:cNvPr id="8"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2656"/>
            <a:ext cx="9144000" cy="7798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34600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r>
              <a:rPr lang="en-US" smtClean="0"/>
              <a:t>#-</a:t>
            </a:r>
            <a:fld id="{8604D7CF-CD81-4A6A-9E2A-9E8CE6AC82A0}" type="slidenum">
              <a:rPr lang="en-US" smtClean="0"/>
              <a:pPr>
                <a:defRPr/>
              </a:pPr>
              <a:t>‹#›</a:t>
            </a:fld>
            <a:endParaRPr lang="en-US"/>
          </a:p>
        </p:txBody>
      </p:sp>
    </p:spTree>
    <p:extLst>
      <p:ext uri="{BB962C8B-B14F-4D97-AF65-F5344CB8AC3E}">
        <p14:creationId xmlns:p14="http://schemas.microsoft.com/office/powerpoint/2010/main" val="37814472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r>
              <a:rPr lang="en-US" smtClean="0"/>
              <a:t>#-</a:t>
            </a:r>
            <a:fld id="{FC3D423A-68A8-4B8F-A34F-686BF98B190E}" type="slidenum">
              <a:rPr lang="en-US" smtClean="0"/>
              <a:pPr>
                <a:defRPr/>
              </a:pPr>
              <a:t>‹#›</a:t>
            </a:fld>
            <a:endParaRPr lang="en-US"/>
          </a:p>
        </p:txBody>
      </p:sp>
    </p:spTree>
    <p:extLst>
      <p:ext uri="{BB962C8B-B14F-4D97-AF65-F5344CB8AC3E}">
        <p14:creationId xmlns:p14="http://schemas.microsoft.com/office/powerpoint/2010/main" val="120574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r>
              <a:rPr lang="en-US" smtClean="0"/>
              <a:t>#-</a:t>
            </a:r>
            <a:fld id="{1626D5B7-C218-4D96-B29B-CAA4831FBD43}" type="slidenum">
              <a:rPr lang="en-US" smtClean="0"/>
              <a:pPr>
                <a:defRPr/>
              </a:pPr>
              <a:t>‹#›</a:t>
            </a:fld>
            <a:endParaRPr lang="en-US"/>
          </a:p>
        </p:txBody>
      </p:sp>
    </p:spTree>
    <p:extLst>
      <p:ext uri="{BB962C8B-B14F-4D97-AF65-F5344CB8AC3E}">
        <p14:creationId xmlns:p14="http://schemas.microsoft.com/office/powerpoint/2010/main" val="1031751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r>
              <a:rPr lang="en-US" smtClean="0"/>
              <a:t>#-</a:t>
            </a:r>
            <a:fld id="{4985F4A2-3248-48CE-ADDC-FA9255F410D9}" type="slidenum">
              <a:rPr lang="en-US" smtClean="0"/>
              <a:pPr>
                <a:defRPr/>
              </a:pPr>
              <a:t>‹#›</a:t>
            </a:fld>
            <a:endParaRPr lang="en-US"/>
          </a:p>
        </p:txBody>
      </p:sp>
    </p:spTree>
    <p:extLst>
      <p:ext uri="{BB962C8B-B14F-4D97-AF65-F5344CB8AC3E}">
        <p14:creationId xmlns:p14="http://schemas.microsoft.com/office/powerpoint/2010/main" val="1283017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r>
              <a:rPr lang="en-US" smtClean="0"/>
              <a:t>#-</a:t>
            </a:r>
            <a:fld id="{7170077D-6C50-4C06-85FD-7804D58BB3E3}" type="slidenum">
              <a:rPr lang="en-US" smtClean="0"/>
              <a:pPr>
                <a:defRPr/>
              </a:pPr>
              <a:t>‹#›</a:t>
            </a:fld>
            <a:endParaRPr lang="en-US"/>
          </a:p>
        </p:txBody>
      </p:sp>
    </p:spTree>
    <p:extLst>
      <p:ext uri="{BB962C8B-B14F-4D97-AF65-F5344CB8AC3E}">
        <p14:creationId xmlns:p14="http://schemas.microsoft.com/office/powerpoint/2010/main" val="1725101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r>
              <a:rPr lang="en-US" smtClean="0"/>
              <a:t>#-</a:t>
            </a:r>
            <a:fld id="{2AA03A72-292E-4388-B8C6-3E9B5AC6B4E7}" type="slidenum">
              <a:rPr lang="en-US" smtClean="0"/>
              <a:pPr>
                <a:defRPr/>
              </a:pPr>
              <a:t>‹#›</a:t>
            </a:fld>
            <a:endParaRPr lang="en-US"/>
          </a:p>
        </p:txBody>
      </p:sp>
    </p:spTree>
    <p:extLst>
      <p:ext uri="{BB962C8B-B14F-4D97-AF65-F5344CB8AC3E}">
        <p14:creationId xmlns:p14="http://schemas.microsoft.com/office/powerpoint/2010/main" val="1303119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4DA7211-6BC3-4DD5-A2C3-6CB14ECA1DA4}"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r>
              <a:rPr lang="en-US" smtClean="0"/>
              <a:t>#-</a:t>
            </a:r>
            <a:fld id="{679B8706-E0BF-4161-B5A5-80D40ABAC461}" type="slidenum">
              <a:rPr lang="en-US" smtClean="0"/>
              <a:pPr>
                <a:defRPr/>
              </a:pPr>
              <a:t>‹#›</a:t>
            </a:fld>
            <a:endParaRPr lang="en-US"/>
          </a:p>
        </p:txBody>
      </p:sp>
    </p:spTree>
    <p:extLst>
      <p:ext uri="{BB962C8B-B14F-4D97-AF65-F5344CB8AC3E}">
        <p14:creationId xmlns:p14="http://schemas.microsoft.com/office/powerpoint/2010/main" val="986685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029200"/>
            <a:ext cx="8229600" cy="990600"/>
          </a:xfrm>
          <a:prstGeom prst="rect">
            <a:avLst/>
          </a:prstGeom>
        </p:spPr>
        <p:txBody>
          <a:bodyPr vert="horz" lIns="91440" tIns="45720" rIns="91440" bIns="45720" rtlCol="0" anchor="t">
            <a:normAutofit/>
          </a:bodyPr>
          <a:lstStyle/>
          <a:p>
            <a:r>
              <a:rPr lang="en-US" dirty="0" smtClean="0"/>
              <a:t>Chapter Title</a:t>
            </a:r>
            <a:endParaRPr lang="en-US" dirty="0"/>
          </a:p>
        </p:txBody>
      </p:sp>
      <p:sp>
        <p:nvSpPr>
          <p:cNvPr id="5" name="Footer Placeholder 4"/>
          <p:cNvSpPr>
            <a:spLocks noGrp="1"/>
          </p:cNvSpPr>
          <p:nvPr>
            <p:ph type="ftr" sz="quarter" idx="3"/>
          </p:nvPr>
        </p:nvSpPr>
        <p:spPr>
          <a:xfrm>
            <a:off x="5867400" y="6629400"/>
            <a:ext cx="2895600" cy="362394"/>
          </a:xfrm>
          <a:prstGeom prst="rect">
            <a:avLst/>
          </a:prstGeom>
        </p:spPr>
        <p:txBody>
          <a:bodyPr vert="horz" lIns="91440" tIns="45720" rIns="91440" bIns="45720" rtlCol="0" anchor="ctr"/>
          <a:lstStyle>
            <a:lvl1pPr algn="r">
              <a:defRPr sz="900">
                <a:solidFill>
                  <a:schemeClr val="tx1"/>
                </a:solidFill>
              </a:defRPr>
            </a:lvl1pPr>
          </a:lstStyle>
          <a:p>
            <a:pPr>
              <a:defRPr/>
            </a:pPr>
            <a:r>
              <a:rPr lang="en-US" dirty="0" smtClean="0"/>
              <a:t>Copyright © 2018 by the McGraw-Hill Companies, Inc. All rights reserved.</a:t>
            </a:r>
          </a:p>
          <a:p>
            <a:pPr>
              <a:defRPr/>
            </a:pPr>
            <a:endParaRPr lang="en-US" dirty="0" smtClean="0"/>
          </a:p>
          <a:p>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000">
                <a:solidFill>
                  <a:schemeClr val="tx1"/>
                </a:solidFill>
              </a:defRPr>
            </a:lvl1pPr>
          </a:lstStyle>
          <a:p>
            <a:pPr>
              <a:defRPr/>
            </a:pPr>
            <a:r>
              <a:rPr lang="en-US" smtClean="0"/>
              <a:t>#-</a:t>
            </a:r>
            <a:fld id="{FC3AC6F0-F007-401F-97A9-E9598C476BAC}" type="slidenum">
              <a:rPr lang="en-US" smtClean="0"/>
              <a:pPr>
                <a:defRPr/>
              </a:pPr>
              <a:t>‹#›</a:t>
            </a:fld>
            <a:endParaRPr lang="en-US"/>
          </a:p>
        </p:txBody>
      </p:sp>
    </p:spTree>
    <p:extLst>
      <p:ext uri="{BB962C8B-B14F-4D97-AF65-F5344CB8AC3E}">
        <p14:creationId xmlns:p14="http://schemas.microsoft.com/office/powerpoint/2010/main" val="1706669638"/>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Lst>
  <p:txStyles>
    <p:titleStyle>
      <a:lvl1pPr algn="ctr" defTabSz="914400" rtl="0" eaLnBrk="1" latinLnBrk="0" hangingPunct="1">
        <a:spcBef>
          <a:spcPct val="0"/>
        </a:spcBef>
        <a:buNone/>
        <a:defRPr sz="5400" b="1" kern="1200">
          <a:solidFill>
            <a:srgbClr val="C05533"/>
          </a:solidFill>
          <a:latin typeface="Arial Narrow" panose="020B060602020203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5029200"/>
            <a:ext cx="9144000" cy="990600"/>
          </a:xfrm>
        </p:spPr>
        <p:txBody>
          <a:bodyPr/>
          <a:lstStyle/>
          <a:p>
            <a:pPr eaLnBrk="1" hangingPunct="1"/>
            <a:r>
              <a:rPr lang="en-US" altLang="en-US" sz="4400" dirty="0" smtClean="0"/>
              <a:t>International Banking and Money Market</a:t>
            </a:r>
          </a:p>
        </p:txBody>
      </p:sp>
      <p:sp>
        <p:nvSpPr>
          <p:cNvPr id="5" name="Rectangle 20"/>
          <p:cNvSpPr>
            <a:spLocks noGrp="1" noChangeArrowheads="1"/>
          </p:cNvSpPr>
          <p:nvPr>
            <p:ph type="ftr" sz="quarter" idx="4294967295"/>
          </p:nvPr>
        </p:nvSpPr>
        <p:spPr bwMode="auto">
          <a:xfrm>
            <a:off x="6269038" y="6477000"/>
            <a:ext cx="2895600" cy="5143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2" name="Subtitle 1"/>
          <p:cNvSpPr>
            <a:spLocks noGrp="1"/>
          </p:cNvSpPr>
          <p:nvPr>
            <p:ph type="subTitle" idx="1"/>
          </p:nvPr>
        </p:nvSpPr>
        <p:spPr/>
        <p:txBody>
          <a:bodyPr/>
          <a:lstStyle/>
          <a:p>
            <a:r>
              <a:rPr lang="tr-TR" dirty="0" smtClean="0"/>
              <a:t>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mtClean="0"/>
              <a:t>Correspondent Bank</a:t>
            </a:r>
          </a:p>
        </p:txBody>
      </p:sp>
      <p:sp>
        <p:nvSpPr>
          <p:cNvPr id="13315" name="Rectangle 3"/>
          <p:cNvSpPr>
            <a:spLocks noGrp="1" noChangeArrowheads="1"/>
          </p:cNvSpPr>
          <p:nvPr>
            <p:ph idx="1"/>
          </p:nvPr>
        </p:nvSpPr>
        <p:spPr/>
        <p:txBody>
          <a:bodyPr/>
          <a:lstStyle/>
          <a:p>
            <a:pPr eaLnBrk="1" hangingPunct="1"/>
            <a:r>
              <a:rPr lang="en-US" altLang="en-US" dirty="0" smtClean="0"/>
              <a:t>A </a:t>
            </a:r>
            <a:r>
              <a:rPr lang="en-US" altLang="en-US" i="1" dirty="0" smtClean="0"/>
              <a:t>correspondent banking relationship</a:t>
            </a:r>
            <a:r>
              <a:rPr lang="en-US" altLang="en-US" dirty="0" smtClean="0"/>
              <a:t> exists when two banks maintain deposits with each other.</a:t>
            </a:r>
          </a:p>
          <a:p>
            <a:pPr eaLnBrk="1" hangingPunct="1"/>
            <a:r>
              <a:rPr lang="en-US" altLang="en-US" dirty="0" smtClean="0"/>
              <a:t>Correspondent banking allows a bank’s MNC client to conduct business worldwide through his local bank or its correspondents.</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10</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Representative Offices</a:t>
            </a:r>
          </a:p>
        </p:txBody>
      </p:sp>
      <p:sp>
        <p:nvSpPr>
          <p:cNvPr id="14339" name="Rectangle 3"/>
          <p:cNvSpPr>
            <a:spLocks noGrp="1" noChangeArrowheads="1"/>
          </p:cNvSpPr>
          <p:nvPr>
            <p:ph idx="1"/>
          </p:nvPr>
        </p:nvSpPr>
        <p:spPr/>
        <p:txBody>
          <a:bodyPr/>
          <a:lstStyle/>
          <a:p>
            <a:pPr eaLnBrk="1" hangingPunct="1">
              <a:lnSpc>
                <a:spcPct val="90000"/>
              </a:lnSpc>
            </a:pPr>
            <a:r>
              <a:rPr lang="en-US" altLang="en-US" smtClean="0"/>
              <a:t>A </a:t>
            </a:r>
            <a:r>
              <a:rPr lang="en-US" altLang="en-US" i="1" smtClean="0"/>
              <a:t>representative office</a:t>
            </a:r>
            <a:r>
              <a:rPr lang="en-US" altLang="en-US" smtClean="0"/>
              <a:t> is a small service facility staffed by parent bank personnel that is designed to assist MNC clients of the parent bank in dealings with the bank’s correspondents.</a:t>
            </a:r>
          </a:p>
          <a:p>
            <a:pPr eaLnBrk="1" hangingPunct="1">
              <a:lnSpc>
                <a:spcPct val="90000"/>
              </a:lnSpc>
            </a:pPr>
            <a:r>
              <a:rPr lang="en-US" altLang="en-US" smtClean="0"/>
              <a:t>Representative offices also assist with information about local business customs and credit evaluation of the MNC’s local customers.</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11</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mtClean="0"/>
              <a:t>Foreign Branches</a:t>
            </a:r>
          </a:p>
        </p:txBody>
      </p:sp>
      <p:sp>
        <p:nvSpPr>
          <p:cNvPr id="15363" name="Rectangle 3"/>
          <p:cNvSpPr>
            <a:spLocks noGrp="1" noChangeArrowheads="1"/>
          </p:cNvSpPr>
          <p:nvPr>
            <p:ph idx="1"/>
          </p:nvPr>
        </p:nvSpPr>
        <p:spPr/>
        <p:txBody>
          <a:bodyPr/>
          <a:lstStyle/>
          <a:p>
            <a:pPr eaLnBrk="1" hangingPunct="1"/>
            <a:r>
              <a:rPr lang="en-US" altLang="en-US" smtClean="0"/>
              <a:t>A </a:t>
            </a:r>
            <a:r>
              <a:rPr lang="en-US" altLang="en-US" i="1" smtClean="0"/>
              <a:t>foreign branch bank</a:t>
            </a:r>
            <a:r>
              <a:rPr lang="en-US" altLang="en-US" smtClean="0"/>
              <a:t> operates like a local bank, but is legally part of the parent.</a:t>
            </a:r>
          </a:p>
          <a:p>
            <a:pPr lvl="1" eaLnBrk="1" hangingPunct="1"/>
            <a:r>
              <a:rPr lang="en-US" altLang="en-US" smtClean="0"/>
              <a:t>Subject to both the banking regulations of home country and foreign country.</a:t>
            </a:r>
          </a:p>
          <a:p>
            <a:pPr lvl="1" eaLnBrk="1" hangingPunct="1"/>
            <a:r>
              <a:rPr lang="en-US" altLang="en-US" smtClean="0"/>
              <a:t>Can provide a much fuller range of services than a representative office.</a:t>
            </a:r>
          </a:p>
          <a:p>
            <a:pPr eaLnBrk="1" hangingPunct="1"/>
            <a:r>
              <a:rPr lang="en-US" altLang="en-US" smtClean="0"/>
              <a:t>Branch banks are the most popular way for U.S. banks to expand overseas.</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12</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mtClean="0"/>
              <a:t>Subsidiary and Affiliate Banks</a:t>
            </a:r>
          </a:p>
        </p:txBody>
      </p:sp>
      <p:sp>
        <p:nvSpPr>
          <p:cNvPr id="16387" name="Rectangle 3"/>
          <p:cNvSpPr>
            <a:spLocks noGrp="1" noChangeArrowheads="1"/>
          </p:cNvSpPr>
          <p:nvPr>
            <p:ph idx="1"/>
          </p:nvPr>
        </p:nvSpPr>
        <p:spPr/>
        <p:txBody>
          <a:bodyPr/>
          <a:lstStyle/>
          <a:p>
            <a:pPr eaLnBrk="1" hangingPunct="1"/>
            <a:r>
              <a:rPr lang="en-US" altLang="en-US" dirty="0" smtClean="0"/>
              <a:t>A </a:t>
            </a:r>
            <a:r>
              <a:rPr lang="en-US" altLang="en-US" i="1" dirty="0" smtClean="0"/>
              <a:t>subsidiary bank</a:t>
            </a:r>
            <a:r>
              <a:rPr lang="en-US" altLang="en-US" dirty="0" smtClean="0"/>
              <a:t> is a locally incorporated bank wholly or partly owned by a foreign parent.</a:t>
            </a:r>
          </a:p>
          <a:p>
            <a:pPr eaLnBrk="1" hangingPunct="1"/>
            <a:r>
              <a:rPr lang="en-US" altLang="en-US" dirty="0" smtClean="0"/>
              <a:t>An </a:t>
            </a:r>
            <a:r>
              <a:rPr lang="en-US" altLang="en-US" i="1" dirty="0" smtClean="0"/>
              <a:t>affiliate bank</a:t>
            </a:r>
            <a:r>
              <a:rPr lang="en-US" altLang="en-US" dirty="0" smtClean="0"/>
              <a:t> is one that is partly owned but not controlled by the parent.</a:t>
            </a:r>
          </a:p>
          <a:p>
            <a:pPr eaLnBrk="1" hangingPunct="1"/>
            <a:r>
              <a:rPr lang="en-US" altLang="en-US" dirty="0" smtClean="0"/>
              <a:t>U.S. parent banks like foreign subsidiaries because they allow U.S. banks to underwrite securities.  </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13</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Edge Act Banks</a:t>
            </a:r>
          </a:p>
        </p:txBody>
      </p:sp>
      <p:sp>
        <p:nvSpPr>
          <p:cNvPr id="17411" name="Rectangle 3"/>
          <p:cNvSpPr>
            <a:spLocks noGrp="1" noChangeArrowheads="1"/>
          </p:cNvSpPr>
          <p:nvPr>
            <p:ph idx="1"/>
          </p:nvPr>
        </p:nvSpPr>
        <p:spPr/>
        <p:txBody>
          <a:bodyPr/>
          <a:lstStyle/>
          <a:p>
            <a:pPr eaLnBrk="1" hangingPunct="1"/>
            <a:r>
              <a:rPr lang="en-US" altLang="en-US" i="1" dirty="0" smtClean="0"/>
              <a:t>Edge Act banks</a:t>
            </a:r>
            <a:r>
              <a:rPr lang="en-US" altLang="en-US" dirty="0" smtClean="0"/>
              <a:t> are federally chartered subsidiaries of U.S. banks that are physically located in the U.S. and are allowed to engage in a full range of international banking activities.</a:t>
            </a:r>
          </a:p>
          <a:p>
            <a:pPr eaLnBrk="1" hangingPunct="1"/>
            <a:r>
              <a:rPr lang="en-US" altLang="en-US" dirty="0" smtClean="0"/>
              <a:t>The Edge Act was a 1919 amendment to Section 25 of the 1914 Federal Reserve Act.</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14</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dirty="0" smtClean="0"/>
              <a:t>Offshore Banking Centers</a:t>
            </a:r>
          </a:p>
        </p:txBody>
      </p:sp>
      <p:sp>
        <p:nvSpPr>
          <p:cNvPr id="18435" name="Rectangle 3"/>
          <p:cNvSpPr>
            <a:spLocks noGrp="1" noChangeArrowheads="1"/>
          </p:cNvSpPr>
          <p:nvPr>
            <p:ph idx="1"/>
          </p:nvPr>
        </p:nvSpPr>
        <p:spPr/>
        <p:txBody>
          <a:bodyPr/>
          <a:lstStyle/>
          <a:p>
            <a:pPr eaLnBrk="1" hangingPunct="1"/>
            <a:r>
              <a:rPr lang="en-US" altLang="en-US" sz="2400" dirty="0" smtClean="0"/>
              <a:t>An </a:t>
            </a:r>
            <a:r>
              <a:rPr lang="en-US" altLang="en-US" sz="2400" i="1" dirty="0" smtClean="0"/>
              <a:t>offshore banking center</a:t>
            </a:r>
            <a:r>
              <a:rPr lang="en-US" altLang="en-US" sz="2400" dirty="0" smtClean="0"/>
              <a:t> is a country whose banking system is organized to permit external accounts beyond the normal scope of local economic activity.</a:t>
            </a:r>
          </a:p>
          <a:p>
            <a:pPr eaLnBrk="1" hangingPunct="1"/>
            <a:r>
              <a:rPr lang="en-US" altLang="en-US" sz="2400" dirty="0" smtClean="0"/>
              <a:t>The host country usually grants complete freedom from host-country governmental banking regulations.</a:t>
            </a:r>
          </a:p>
          <a:p>
            <a:pPr eaLnBrk="1" hangingPunct="1"/>
            <a:r>
              <a:rPr lang="en-US" altLang="en-US" sz="2400" dirty="0" smtClean="0"/>
              <a:t>The IMF recognizes the following as major offshore banking centers:</a:t>
            </a:r>
          </a:p>
          <a:p>
            <a:pPr lvl="1" eaLnBrk="1" hangingPunct="1"/>
            <a:r>
              <a:rPr lang="en-US" altLang="en-US" sz="2000" dirty="0" smtClean="0"/>
              <a:t>The Bahamas, Bahrain, the Cayman Islands, Hong Kong, the Netherlands Antilles, Panama, and Singapore.</a:t>
            </a:r>
          </a:p>
          <a:p>
            <a:pPr eaLnBrk="1" hangingPunct="1"/>
            <a:endParaRPr lang="en-US" altLang="en-US" sz="2400" dirty="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15</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“Shell” Branches</a:t>
            </a:r>
          </a:p>
        </p:txBody>
      </p:sp>
      <p:sp>
        <p:nvSpPr>
          <p:cNvPr id="19459" name="Rectangle 3"/>
          <p:cNvSpPr>
            <a:spLocks noGrp="1" noChangeArrowheads="1"/>
          </p:cNvSpPr>
          <p:nvPr>
            <p:ph idx="1"/>
          </p:nvPr>
        </p:nvSpPr>
        <p:spPr/>
        <p:txBody>
          <a:bodyPr/>
          <a:lstStyle/>
          <a:p>
            <a:pPr eaLnBrk="1" hangingPunct="1"/>
            <a:r>
              <a:rPr lang="en-US" altLang="en-US" i="1" dirty="0" smtClean="0"/>
              <a:t>Shell branches</a:t>
            </a:r>
            <a:r>
              <a:rPr lang="en-US" altLang="en-US" dirty="0" smtClean="0"/>
              <a:t> need to be nothing more than a post office box.</a:t>
            </a:r>
          </a:p>
          <a:p>
            <a:pPr eaLnBrk="1" hangingPunct="1"/>
            <a:r>
              <a:rPr lang="en-US" altLang="en-US" dirty="0" smtClean="0"/>
              <a:t>The actual business is done by the parent bank at the parent bank.</a:t>
            </a:r>
          </a:p>
          <a:p>
            <a:pPr eaLnBrk="1" hangingPunct="1"/>
            <a:r>
              <a:rPr lang="en-US" altLang="en-US" dirty="0" smtClean="0"/>
              <a:t>The purpose was to allow U.S. banks to compete internationally without the expense of setting up operations “for real.”</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534400" y="6553200"/>
            <a:ext cx="609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16</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mtClean="0"/>
              <a:t>International Banking Facilities</a:t>
            </a:r>
          </a:p>
        </p:txBody>
      </p:sp>
      <p:sp>
        <p:nvSpPr>
          <p:cNvPr id="20483" name="Rectangle 3"/>
          <p:cNvSpPr>
            <a:spLocks noGrp="1" noChangeArrowheads="1"/>
          </p:cNvSpPr>
          <p:nvPr>
            <p:ph idx="1"/>
          </p:nvPr>
        </p:nvSpPr>
        <p:spPr/>
        <p:txBody>
          <a:bodyPr/>
          <a:lstStyle/>
          <a:p>
            <a:pPr eaLnBrk="1" hangingPunct="1"/>
            <a:r>
              <a:rPr lang="en-US" altLang="en-US" sz="2800" dirty="0" smtClean="0"/>
              <a:t>An </a:t>
            </a:r>
            <a:r>
              <a:rPr lang="en-US" altLang="en-US" sz="2800" i="1" dirty="0" smtClean="0"/>
              <a:t>international banking facility</a:t>
            </a:r>
            <a:r>
              <a:rPr lang="en-US" altLang="en-US" sz="2800" dirty="0" smtClean="0"/>
              <a:t> is a separate set of accounts that are segregated on the parents books.</a:t>
            </a:r>
          </a:p>
          <a:p>
            <a:pPr eaLnBrk="1" hangingPunct="1"/>
            <a:r>
              <a:rPr lang="en-US" altLang="en-US" sz="2800" dirty="0" smtClean="0"/>
              <a:t>An international banking facility is not a unique physical or legal identity.</a:t>
            </a:r>
          </a:p>
          <a:p>
            <a:pPr eaLnBrk="1" hangingPunct="1"/>
            <a:r>
              <a:rPr lang="en-US" altLang="en-US" sz="2800" dirty="0" smtClean="0"/>
              <a:t>Any U.S. bank can have one.</a:t>
            </a:r>
          </a:p>
          <a:p>
            <a:pPr eaLnBrk="1" hangingPunct="1"/>
            <a:r>
              <a:rPr lang="en-US" altLang="en-US" sz="2800" dirty="0" smtClean="0"/>
              <a:t>International banking facilities have captured a lot of the Eurodollar business that was previously handled offshore.</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17</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9144000" cy="990600"/>
          </a:xfrm>
        </p:spPr>
        <p:txBody>
          <a:bodyPr>
            <a:noAutofit/>
          </a:bodyPr>
          <a:lstStyle/>
          <a:p>
            <a:r>
              <a:rPr lang="en-US" sz="3600" dirty="0"/>
              <a:t>EXHIBIT 11.2 Organizational Structure of International Banking Offices from the U.S. Perspective</a:t>
            </a:r>
            <a:br>
              <a:rPr lang="en-US" sz="3600" dirty="0"/>
            </a:br>
            <a:endParaRPr lang="en-US" sz="3600" dirty="0"/>
          </a:p>
        </p:txBody>
      </p:sp>
      <p:sp>
        <p:nvSpPr>
          <p:cNvPr id="4"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A4CB2687-80BE-494F-A034-042364392CE4}" type="slidenum">
              <a:rPr lang="en-US" altLang="en-US" sz="900" smtClean="0">
                <a:cs typeface="Arial" charset="0"/>
              </a:rPr>
              <a:t>18</a:t>
            </a:fld>
            <a:endParaRPr lang="en-US" altLang="en-US" sz="1000" dirty="0">
              <a:cs typeface="Arial"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63" y="2895600"/>
            <a:ext cx="8982075" cy="3019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431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dirty="0" smtClean="0"/>
              <a:t>Capital Adequacy Standards</a:t>
            </a:r>
          </a:p>
        </p:txBody>
      </p:sp>
      <p:sp>
        <p:nvSpPr>
          <p:cNvPr id="21507" name="Rectangle 3"/>
          <p:cNvSpPr>
            <a:spLocks noGrp="1" noChangeArrowheads="1"/>
          </p:cNvSpPr>
          <p:nvPr>
            <p:ph idx="1"/>
          </p:nvPr>
        </p:nvSpPr>
        <p:spPr/>
        <p:txBody>
          <a:bodyPr/>
          <a:lstStyle/>
          <a:p>
            <a:pPr eaLnBrk="1" hangingPunct="1"/>
            <a:r>
              <a:rPr lang="en-US" altLang="en-US" sz="2400" i="1" dirty="0" smtClean="0"/>
              <a:t>Bank capital adequacy</a:t>
            </a:r>
            <a:r>
              <a:rPr lang="en-US" altLang="en-US" sz="2400" dirty="0" smtClean="0"/>
              <a:t> refers to the amount of equity capital and other securities a bank holds as reserves.</a:t>
            </a:r>
          </a:p>
          <a:p>
            <a:pPr eaLnBrk="1" hangingPunct="1"/>
            <a:r>
              <a:rPr lang="en-US" altLang="en-US" sz="2400" dirty="0" smtClean="0"/>
              <a:t>Three pillars of capital adequacy:</a:t>
            </a:r>
          </a:p>
          <a:p>
            <a:pPr lvl="1" eaLnBrk="1" hangingPunct="1"/>
            <a:r>
              <a:rPr lang="en-US" altLang="en-US" sz="2000" dirty="0" smtClean="0"/>
              <a:t>Minimum capital requirements</a:t>
            </a:r>
          </a:p>
          <a:p>
            <a:pPr lvl="1" eaLnBrk="1" hangingPunct="1"/>
            <a:r>
              <a:rPr lang="en-US" altLang="en-US" sz="2000" dirty="0" smtClean="0"/>
              <a:t>Supervisory review process</a:t>
            </a:r>
          </a:p>
          <a:p>
            <a:pPr lvl="1" eaLnBrk="1" hangingPunct="1"/>
            <a:r>
              <a:rPr lang="en-US" altLang="en-US" sz="2000" dirty="0" smtClean="0"/>
              <a:t>Effective use of market discipline</a:t>
            </a:r>
          </a:p>
          <a:p>
            <a:pPr eaLnBrk="1" hangingPunct="1"/>
            <a:r>
              <a:rPr lang="en-US" altLang="en-US" sz="2400" dirty="0" smtClean="0"/>
              <a:t>While traditional bank capital standards protect depositors from traditional credit risk, they may not be sufficient protection from derivative risk.</a:t>
            </a:r>
          </a:p>
          <a:p>
            <a:pPr lvl="1" eaLnBrk="1" hangingPunct="1"/>
            <a:r>
              <a:rPr lang="en-US" altLang="en-US" sz="2000" dirty="0" smtClean="0"/>
              <a:t>Barings Bank, which collapsed in 1995 from derivative losses, looked good on paper relative to the capital adequacy standards of the day.</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19</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mtClean="0"/>
              <a:t>Chapter Outline</a:t>
            </a:r>
          </a:p>
        </p:txBody>
      </p:sp>
      <p:sp>
        <p:nvSpPr>
          <p:cNvPr id="6147" name="Rectangle 3"/>
          <p:cNvSpPr>
            <a:spLocks noGrp="1" noChangeArrowheads="1"/>
          </p:cNvSpPr>
          <p:nvPr>
            <p:ph idx="1"/>
          </p:nvPr>
        </p:nvSpPr>
        <p:spPr/>
        <p:txBody>
          <a:bodyPr/>
          <a:lstStyle/>
          <a:p>
            <a:pPr>
              <a:lnSpc>
                <a:spcPct val="90000"/>
              </a:lnSpc>
            </a:pPr>
            <a:r>
              <a:rPr lang="en-US" altLang="en-US" sz="2400" dirty="0" smtClean="0"/>
              <a:t>International Banking Services</a:t>
            </a:r>
          </a:p>
          <a:p>
            <a:pPr lvl="1">
              <a:lnSpc>
                <a:spcPct val="90000"/>
              </a:lnSpc>
            </a:pPr>
            <a:r>
              <a:rPr lang="en-US" altLang="en-US" sz="2000" dirty="0" smtClean="0"/>
              <a:t>The World’s Largest Banks</a:t>
            </a:r>
          </a:p>
          <a:p>
            <a:pPr>
              <a:lnSpc>
                <a:spcPct val="90000"/>
              </a:lnSpc>
            </a:pPr>
            <a:r>
              <a:rPr lang="en-US" altLang="en-US" sz="2400" dirty="0" smtClean="0"/>
              <a:t>Reasons for International Banking</a:t>
            </a:r>
          </a:p>
          <a:p>
            <a:pPr>
              <a:lnSpc>
                <a:spcPct val="90000"/>
              </a:lnSpc>
            </a:pPr>
            <a:r>
              <a:rPr lang="en-US" altLang="en-US" sz="2400" dirty="0" smtClean="0"/>
              <a:t>Types of International Banking Offices</a:t>
            </a:r>
          </a:p>
          <a:p>
            <a:pPr lvl="1">
              <a:lnSpc>
                <a:spcPct val="90000"/>
              </a:lnSpc>
            </a:pPr>
            <a:r>
              <a:rPr lang="en-US" altLang="en-US" sz="2000" dirty="0" smtClean="0"/>
              <a:t>Correspondent Bank</a:t>
            </a:r>
          </a:p>
          <a:p>
            <a:pPr lvl="1">
              <a:lnSpc>
                <a:spcPct val="90000"/>
              </a:lnSpc>
            </a:pPr>
            <a:r>
              <a:rPr lang="en-US" altLang="en-US" sz="2000" dirty="0" smtClean="0"/>
              <a:t>Representative Offices</a:t>
            </a:r>
          </a:p>
          <a:p>
            <a:pPr lvl="1">
              <a:lnSpc>
                <a:spcPct val="90000"/>
              </a:lnSpc>
            </a:pPr>
            <a:r>
              <a:rPr lang="en-US" altLang="en-US" sz="2000" dirty="0" smtClean="0"/>
              <a:t>Foreign Branches</a:t>
            </a:r>
          </a:p>
          <a:p>
            <a:pPr lvl="1">
              <a:lnSpc>
                <a:spcPct val="90000"/>
              </a:lnSpc>
            </a:pPr>
            <a:r>
              <a:rPr lang="en-US" altLang="en-US" sz="2000" dirty="0" smtClean="0"/>
              <a:t>Subsidiary and Affiliate Banks</a:t>
            </a:r>
          </a:p>
          <a:p>
            <a:pPr lvl="1">
              <a:lnSpc>
                <a:spcPct val="90000"/>
              </a:lnSpc>
            </a:pPr>
            <a:r>
              <a:rPr lang="en-US" altLang="en-US" sz="2000" dirty="0" smtClean="0"/>
              <a:t>Edge Act Banks</a:t>
            </a:r>
          </a:p>
          <a:p>
            <a:pPr lvl="1">
              <a:lnSpc>
                <a:spcPct val="90000"/>
              </a:lnSpc>
            </a:pPr>
            <a:r>
              <a:rPr lang="en-US" altLang="en-US" sz="2000" dirty="0" smtClean="0"/>
              <a:t>Offshore Banking centers</a:t>
            </a:r>
          </a:p>
          <a:p>
            <a:pPr lvl="1">
              <a:lnSpc>
                <a:spcPct val="90000"/>
              </a:lnSpc>
            </a:pPr>
            <a:r>
              <a:rPr lang="en-US" altLang="en-US" sz="2000" dirty="0" smtClean="0"/>
              <a:t>International Banking Facilities</a:t>
            </a:r>
          </a:p>
          <a:p>
            <a:pPr>
              <a:lnSpc>
                <a:spcPct val="90000"/>
              </a:lnSpc>
            </a:pPr>
            <a:r>
              <a:rPr lang="en-US" altLang="en-US" sz="2400" dirty="0" smtClean="0"/>
              <a:t>Capital Adequacy Standards</a:t>
            </a:r>
          </a:p>
          <a:p>
            <a:pPr>
              <a:lnSpc>
                <a:spcPct val="90000"/>
              </a:lnSpc>
            </a:pPr>
            <a:endParaRPr lang="en-US" altLang="en-US" sz="2400" dirty="0" smtClean="0"/>
          </a:p>
        </p:txBody>
      </p:sp>
      <p:sp>
        <p:nvSpPr>
          <p:cNvPr id="9"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10"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914400"/>
            <a:ext cx="9144000" cy="990600"/>
          </a:xfrm>
        </p:spPr>
        <p:txBody>
          <a:bodyPr>
            <a:normAutofit fontScale="90000"/>
          </a:bodyPr>
          <a:lstStyle/>
          <a:p>
            <a:pPr eaLnBrk="1" hangingPunct="1"/>
            <a:r>
              <a:rPr lang="en-US" altLang="en-US" dirty="0" smtClean="0"/>
              <a:t>Capital Adequacy Standards (continued)</a:t>
            </a:r>
          </a:p>
        </p:txBody>
      </p:sp>
      <p:sp>
        <p:nvSpPr>
          <p:cNvPr id="22531" name="Rectangle 3"/>
          <p:cNvSpPr>
            <a:spLocks noGrp="1" noChangeArrowheads="1"/>
          </p:cNvSpPr>
          <p:nvPr>
            <p:ph idx="1"/>
          </p:nvPr>
        </p:nvSpPr>
        <p:spPr/>
        <p:txBody>
          <a:bodyPr/>
          <a:lstStyle/>
          <a:p>
            <a:pPr eaLnBrk="1" hangingPunct="1"/>
            <a:r>
              <a:rPr lang="en-US" altLang="en-US" smtClean="0"/>
              <a:t>The Basel II Accord has been endorsed by central bank governors and bank supervisors in the G10 countries.</a:t>
            </a:r>
          </a:p>
          <a:p>
            <a:pPr eaLnBrk="1" hangingPunct="1"/>
            <a:r>
              <a:rPr lang="en-US" altLang="en-US" smtClean="0"/>
              <a:t>Sets out the details for adopting a more risk sensitive minimum capital requirements.</a:t>
            </a:r>
          </a:p>
          <a:p>
            <a:pPr lvl="1" eaLnBrk="1" hangingPunct="1"/>
            <a:r>
              <a:rPr lang="en-US" altLang="en-US" smtClean="0"/>
              <a:t>The key variables the bank must estimate are </a:t>
            </a:r>
            <a:r>
              <a:rPr lang="en-US" altLang="en-US" i="1" smtClean="0"/>
              <a:t>the probability of default </a:t>
            </a:r>
            <a:r>
              <a:rPr lang="en-US" altLang="en-US" smtClean="0"/>
              <a:t>and the </a:t>
            </a:r>
            <a:r>
              <a:rPr lang="en-US" altLang="en-US" i="1" smtClean="0"/>
              <a:t>loss given default </a:t>
            </a:r>
            <a:r>
              <a:rPr lang="en-US" altLang="en-US" smtClean="0"/>
              <a:t>for each asset on their books.</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20</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t>International Money Market</a:t>
            </a:r>
          </a:p>
        </p:txBody>
      </p:sp>
      <p:sp>
        <p:nvSpPr>
          <p:cNvPr id="23555" name="Rectangle 3"/>
          <p:cNvSpPr>
            <a:spLocks noGrp="1" noChangeArrowheads="1"/>
          </p:cNvSpPr>
          <p:nvPr>
            <p:ph idx="1"/>
          </p:nvPr>
        </p:nvSpPr>
        <p:spPr/>
        <p:txBody>
          <a:bodyPr/>
          <a:lstStyle/>
          <a:p>
            <a:pPr eaLnBrk="1" hangingPunct="1">
              <a:lnSpc>
                <a:spcPct val="90000"/>
              </a:lnSpc>
            </a:pPr>
            <a:r>
              <a:rPr lang="en-US" altLang="en-US" sz="2800" dirty="0" smtClean="0"/>
              <a:t>Eurocurrency is a time deposit in an international bank located in a country different than the country that issued the currency.</a:t>
            </a:r>
          </a:p>
          <a:p>
            <a:pPr lvl="1" eaLnBrk="1" hangingPunct="1">
              <a:lnSpc>
                <a:spcPct val="90000"/>
              </a:lnSpc>
            </a:pPr>
            <a:r>
              <a:rPr lang="en-US" altLang="en-US" sz="2400" dirty="0" smtClean="0"/>
              <a:t>For example, Eurodollars are U.S. dollar-denominated time deposits in banks located abroad.</a:t>
            </a:r>
          </a:p>
          <a:p>
            <a:pPr lvl="1" eaLnBrk="1" hangingPunct="1">
              <a:lnSpc>
                <a:spcPct val="90000"/>
              </a:lnSpc>
            </a:pPr>
            <a:r>
              <a:rPr lang="en-US" altLang="en-US" sz="2400" dirty="0" err="1" smtClean="0"/>
              <a:t>Euroyen</a:t>
            </a:r>
            <a:r>
              <a:rPr lang="en-US" altLang="en-US" sz="2400" dirty="0" smtClean="0"/>
              <a:t> are yen-denominated time deposits in banks located outside of Japan.</a:t>
            </a:r>
          </a:p>
          <a:p>
            <a:pPr lvl="1" eaLnBrk="1" hangingPunct="1">
              <a:lnSpc>
                <a:spcPct val="90000"/>
              </a:lnSpc>
            </a:pPr>
            <a:r>
              <a:rPr lang="en-US" altLang="en-US" sz="2400" dirty="0" smtClean="0"/>
              <a:t>The foreign bank doesn’t have to be located in Europe.</a:t>
            </a:r>
          </a:p>
        </p:txBody>
      </p:sp>
      <p:sp>
        <p:nvSpPr>
          <p:cNvPr id="6"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7"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21</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mtClean="0"/>
              <a:t>Eurocurrency Market</a:t>
            </a:r>
          </a:p>
        </p:txBody>
      </p:sp>
      <p:sp>
        <p:nvSpPr>
          <p:cNvPr id="24579" name="Rectangle 3"/>
          <p:cNvSpPr>
            <a:spLocks noGrp="1" noChangeArrowheads="1"/>
          </p:cNvSpPr>
          <p:nvPr>
            <p:ph idx="1"/>
          </p:nvPr>
        </p:nvSpPr>
        <p:spPr/>
        <p:txBody>
          <a:bodyPr/>
          <a:lstStyle/>
          <a:p>
            <a:pPr eaLnBrk="1" hangingPunct="1"/>
            <a:r>
              <a:rPr lang="en-US" altLang="en-US" sz="2400" dirty="0" smtClean="0"/>
              <a:t>Most Eurocurrency transactions are interbank transactions in the amount of $1,000,000 and up.</a:t>
            </a:r>
          </a:p>
          <a:p>
            <a:pPr eaLnBrk="1" hangingPunct="1"/>
            <a:r>
              <a:rPr lang="en-US" altLang="en-US" sz="2400" dirty="0" smtClean="0"/>
              <a:t>Common reference rates include:</a:t>
            </a:r>
          </a:p>
          <a:p>
            <a:pPr lvl="1" eaLnBrk="1" hangingPunct="1"/>
            <a:r>
              <a:rPr lang="en-US" altLang="en-US" sz="2400" dirty="0" smtClean="0"/>
              <a:t>LIBOR (London Interbank Offered Rate)</a:t>
            </a:r>
          </a:p>
          <a:p>
            <a:pPr lvl="1" eaLnBrk="1" hangingPunct="1"/>
            <a:r>
              <a:rPr lang="en-US" altLang="en-US" sz="2400" dirty="0" smtClean="0"/>
              <a:t>PIBOR (Paris Interbank Offered Rate)</a:t>
            </a:r>
          </a:p>
          <a:p>
            <a:pPr lvl="1" eaLnBrk="1" hangingPunct="1"/>
            <a:r>
              <a:rPr lang="en-US" altLang="en-US" sz="2400" dirty="0" smtClean="0"/>
              <a:t>SIBOR (Singapore Interbank Offered Rate)</a:t>
            </a:r>
          </a:p>
          <a:p>
            <a:pPr eaLnBrk="1" hangingPunct="1"/>
            <a:r>
              <a:rPr lang="en-US" altLang="en-US" sz="2400" dirty="0" smtClean="0"/>
              <a:t>A new reference rate for the new euro currency:</a:t>
            </a:r>
          </a:p>
          <a:p>
            <a:pPr lvl="1" eaLnBrk="1" hangingPunct="1"/>
            <a:r>
              <a:rPr lang="en-US" altLang="en-US" sz="2400" dirty="0" smtClean="0"/>
              <a:t>EURIBOR (the rate at which interbank time deposits of </a:t>
            </a:r>
            <a:r>
              <a:rPr lang="en-US" altLang="en-US" sz="2400" dirty="0" smtClean="0">
                <a:cs typeface="Times New Roman" pitchFamily="18" charset="0"/>
              </a:rPr>
              <a:t>€</a:t>
            </a:r>
            <a:r>
              <a:rPr lang="en-US" altLang="en-US" sz="2400" dirty="0" smtClean="0"/>
              <a:t> are offered by one prime bank to another)</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22</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Eurocredits</a:t>
            </a:r>
          </a:p>
        </p:txBody>
      </p:sp>
      <p:sp>
        <p:nvSpPr>
          <p:cNvPr id="25603" name="Rectangle 3"/>
          <p:cNvSpPr>
            <a:spLocks noGrp="1" noChangeArrowheads="1"/>
          </p:cNvSpPr>
          <p:nvPr>
            <p:ph idx="1"/>
          </p:nvPr>
        </p:nvSpPr>
        <p:spPr/>
        <p:txBody>
          <a:bodyPr/>
          <a:lstStyle/>
          <a:p>
            <a:pPr eaLnBrk="1" hangingPunct="1"/>
            <a:r>
              <a:rPr lang="en-US" altLang="en-US" sz="2800" smtClean="0"/>
              <a:t>Eurocredits are short- to medium-term loans of Eurocurrency.</a:t>
            </a:r>
          </a:p>
          <a:p>
            <a:pPr eaLnBrk="1" hangingPunct="1"/>
            <a:r>
              <a:rPr lang="en-US" altLang="en-US" sz="2800" smtClean="0"/>
              <a:t>The loans are denominated in currencies other than the home currency of the Eurobank.</a:t>
            </a:r>
          </a:p>
          <a:p>
            <a:pPr eaLnBrk="1" hangingPunct="1"/>
            <a:r>
              <a:rPr lang="en-US" altLang="en-US" sz="2800" smtClean="0"/>
              <a:t>Often the loans are too large for one bank to underwrite; a number of banks form a syndicate to share the risk of the loan.</a:t>
            </a:r>
          </a:p>
          <a:p>
            <a:pPr eaLnBrk="1" hangingPunct="1"/>
            <a:r>
              <a:rPr lang="en-US" altLang="en-US" sz="2800" smtClean="0"/>
              <a:t>Eurocredits feature an adjustable rate.</a:t>
            </a:r>
          </a:p>
          <a:p>
            <a:pPr lvl="1" eaLnBrk="1" hangingPunct="1"/>
            <a:r>
              <a:rPr lang="en-US" altLang="en-US" sz="2400" smtClean="0"/>
              <a:t>On Eurocredits originating in London the base rate is LIBOR.</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23</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 Rate Agreements</a:t>
            </a:r>
            <a:endParaRPr lang="en-US" dirty="0"/>
          </a:p>
        </p:txBody>
      </p:sp>
      <p:sp>
        <p:nvSpPr>
          <p:cNvPr id="26626" name="Rectangle 3"/>
          <p:cNvSpPr>
            <a:spLocks noGrp="1" noChangeArrowheads="1"/>
          </p:cNvSpPr>
          <p:nvPr>
            <p:ph idx="1"/>
          </p:nvPr>
        </p:nvSpPr>
        <p:spPr/>
        <p:txBody>
          <a:bodyPr/>
          <a:lstStyle/>
          <a:p>
            <a:pPr eaLnBrk="1" hangingPunct="1"/>
            <a:r>
              <a:rPr lang="en-US" altLang="en-US" sz="2800" dirty="0" smtClean="0"/>
              <a:t>An interbank contract that involves two parties, a buyer and a seller.</a:t>
            </a:r>
          </a:p>
          <a:p>
            <a:pPr eaLnBrk="1" hangingPunct="1"/>
            <a:r>
              <a:rPr lang="en-US" altLang="en-US" sz="2800" dirty="0" smtClean="0"/>
              <a:t>The buyer agrees to pay the seller the increased interest cost on a notational amount if interest rates fall below an agreed rate.</a:t>
            </a:r>
          </a:p>
          <a:p>
            <a:pPr eaLnBrk="1" hangingPunct="1"/>
            <a:r>
              <a:rPr lang="en-US" altLang="en-US" sz="2800" dirty="0" smtClean="0"/>
              <a:t>The seller agrees to pay the buyer the increased interest cost if interest rates increase above the agreed rate.</a:t>
            </a:r>
          </a:p>
        </p:txBody>
      </p:sp>
      <p:sp>
        <p:nvSpPr>
          <p:cNvPr id="6"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7"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24</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mtClean="0"/>
              <a:t>Forward Rate Agreements: Uses</a:t>
            </a:r>
          </a:p>
        </p:txBody>
      </p:sp>
      <p:sp>
        <p:nvSpPr>
          <p:cNvPr id="27651" name="Rectangle 3"/>
          <p:cNvSpPr>
            <a:spLocks noGrp="1" noChangeArrowheads="1"/>
          </p:cNvSpPr>
          <p:nvPr>
            <p:ph idx="1"/>
          </p:nvPr>
        </p:nvSpPr>
        <p:spPr/>
        <p:txBody>
          <a:bodyPr/>
          <a:lstStyle/>
          <a:p>
            <a:pPr eaLnBrk="1" hangingPunct="1"/>
            <a:r>
              <a:rPr lang="en-US" altLang="en-US" smtClean="0"/>
              <a:t>Forward rate agreements can be used to: </a:t>
            </a:r>
          </a:p>
          <a:p>
            <a:pPr lvl="1" eaLnBrk="1" hangingPunct="1"/>
            <a:r>
              <a:rPr lang="en-US" altLang="en-US" smtClean="0"/>
              <a:t>Hedge assets that a bank currently owns against interest rate risk.</a:t>
            </a:r>
          </a:p>
          <a:p>
            <a:pPr lvl="2" eaLnBrk="1" hangingPunct="1"/>
            <a:r>
              <a:rPr lang="en-US" altLang="en-US" smtClean="0"/>
              <a:t>For example, a bank that has made a three-month Eurodollar loan against an offsetting six-month Eurodollar deposit could protect itself by selling a “three against six” FRA.</a:t>
            </a:r>
          </a:p>
          <a:p>
            <a:pPr lvl="1" eaLnBrk="1" hangingPunct="1"/>
            <a:r>
              <a:rPr lang="en-US" altLang="en-US" smtClean="0"/>
              <a:t>Speculate on the future course of interest rates.</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25</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pPr eaLnBrk="1" hangingPunct="1"/>
            <a:r>
              <a:rPr lang="en-US" altLang="en-US" smtClean="0"/>
              <a:t>Forward Rate Agreements: Example</a:t>
            </a:r>
          </a:p>
        </p:txBody>
      </p:sp>
      <p:sp>
        <p:nvSpPr>
          <p:cNvPr id="28675" name="Rectangle 3"/>
          <p:cNvSpPr>
            <a:spLocks noGrp="1" noChangeArrowheads="1"/>
          </p:cNvSpPr>
          <p:nvPr>
            <p:ph idx="1"/>
          </p:nvPr>
        </p:nvSpPr>
        <p:spPr/>
        <p:txBody>
          <a:bodyPr/>
          <a:lstStyle/>
          <a:p>
            <a:pPr eaLnBrk="1" hangingPunct="1"/>
            <a:r>
              <a:rPr lang="en-US" altLang="en-US" sz="2800" dirty="0" smtClean="0"/>
              <a:t>A three against nine FRA is a 3-month forward contract on a six-month interest rate for a six-month period beginning three months from now.</a:t>
            </a:r>
          </a:p>
        </p:txBody>
      </p:sp>
      <p:grpSp>
        <p:nvGrpSpPr>
          <p:cNvPr id="28676" name="Group 4"/>
          <p:cNvGrpSpPr>
            <a:grpSpLocks/>
          </p:cNvGrpSpPr>
          <p:nvPr/>
        </p:nvGrpSpPr>
        <p:grpSpPr bwMode="auto">
          <a:xfrm>
            <a:off x="1354138" y="3533775"/>
            <a:ext cx="6519862" cy="633413"/>
            <a:chOff x="768" y="1929"/>
            <a:chExt cx="3696" cy="346"/>
          </a:xfrm>
        </p:grpSpPr>
        <p:sp>
          <p:nvSpPr>
            <p:cNvPr id="28688" name="Line 5"/>
            <p:cNvSpPr>
              <a:spLocks noChangeShapeType="1"/>
            </p:cNvSpPr>
            <p:nvPr/>
          </p:nvSpPr>
          <p:spPr bwMode="auto">
            <a:xfrm>
              <a:off x="864" y="2001"/>
              <a:ext cx="345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9" name="Line 6"/>
            <p:cNvSpPr>
              <a:spLocks noChangeShapeType="1"/>
            </p:cNvSpPr>
            <p:nvPr/>
          </p:nvSpPr>
          <p:spPr bwMode="auto">
            <a:xfrm>
              <a:off x="864"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0" name="Line 7"/>
            <p:cNvSpPr>
              <a:spLocks noChangeShapeType="1"/>
            </p:cNvSpPr>
            <p:nvPr/>
          </p:nvSpPr>
          <p:spPr bwMode="auto">
            <a:xfrm>
              <a:off x="1632"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1" name="Line 8"/>
            <p:cNvSpPr>
              <a:spLocks noChangeShapeType="1"/>
            </p:cNvSpPr>
            <p:nvPr/>
          </p:nvSpPr>
          <p:spPr bwMode="auto">
            <a:xfrm>
              <a:off x="1248"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2" name="Line 9"/>
            <p:cNvSpPr>
              <a:spLocks noChangeShapeType="1"/>
            </p:cNvSpPr>
            <p:nvPr/>
          </p:nvSpPr>
          <p:spPr bwMode="auto">
            <a:xfrm>
              <a:off x="2016"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3" name="Line 10"/>
            <p:cNvSpPr>
              <a:spLocks noChangeShapeType="1"/>
            </p:cNvSpPr>
            <p:nvPr/>
          </p:nvSpPr>
          <p:spPr bwMode="auto">
            <a:xfrm>
              <a:off x="2784"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4" name="Line 11"/>
            <p:cNvSpPr>
              <a:spLocks noChangeShapeType="1"/>
            </p:cNvSpPr>
            <p:nvPr/>
          </p:nvSpPr>
          <p:spPr bwMode="auto">
            <a:xfrm>
              <a:off x="2400"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5" name="Line 12"/>
            <p:cNvSpPr>
              <a:spLocks noChangeShapeType="1"/>
            </p:cNvSpPr>
            <p:nvPr/>
          </p:nvSpPr>
          <p:spPr bwMode="auto">
            <a:xfrm>
              <a:off x="3168"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6" name="Line 13"/>
            <p:cNvSpPr>
              <a:spLocks noChangeShapeType="1"/>
            </p:cNvSpPr>
            <p:nvPr/>
          </p:nvSpPr>
          <p:spPr bwMode="auto">
            <a:xfrm>
              <a:off x="3936"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7" name="Line 14"/>
            <p:cNvSpPr>
              <a:spLocks noChangeShapeType="1"/>
            </p:cNvSpPr>
            <p:nvPr/>
          </p:nvSpPr>
          <p:spPr bwMode="auto">
            <a:xfrm>
              <a:off x="3552"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8" name="Line 15"/>
            <p:cNvSpPr>
              <a:spLocks noChangeShapeType="1"/>
            </p:cNvSpPr>
            <p:nvPr/>
          </p:nvSpPr>
          <p:spPr bwMode="auto">
            <a:xfrm>
              <a:off x="4320" y="1929"/>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9" name="Text Box 16"/>
            <p:cNvSpPr txBox="1">
              <a:spLocks noChangeArrowheads="1"/>
            </p:cNvSpPr>
            <p:nvPr/>
          </p:nvSpPr>
          <p:spPr bwMode="auto">
            <a:xfrm>
              <a:off x="768"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0</a:t>
              </a:r>
            </a:p>
          </p:txBody>
        </p:sp>
        <p:sp>
          <p:nvSpPr>
            <p:cNvPr id="28700" name="Text Box 17"/>
            <p:cNvSpPr txBox="1">
              <a:spLocks noChangeArrowheads="1"/>
            </p:cNvSpPr>
            <p:nvPr/>
          </p:nvSpPr>
          <p:spPr bwMode="auto">
            <a:xfrm>
              <a:off x="1152"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1</a:t>
              </a:r>
            </a:p>
          </p:txBody>
        </p:sp>
        <p:sp>
          <p:nvSpPr>
            <p:cNvPr id="28701" name="Text Box 18"/>
            <p:cNvSpPr txBox="1">
              <a:spLocks noChangeArrowheads="1"/>
            </p:cNvSpPr>
            <p:nvPr/>
          </p:nvSpPr>
          <p:spPr bwMode="auto">
            <a:xfrm>
              <a:off x="1536"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2</a:t>
              </a:r>
            </a:p>
          </p:txBody>
        </p:sp>
        <p:sp>
          <p:nvSpPr>
            <p:cNvPr id="28702" name="Text Box 19"/>
            <p:cNvSpPr txBox="1">
              <a:spLocks noChangeArrowheads="1"/>
            </p:cNvSpPr>
            <p:nvPr/>
          </p:nvSpPr>
          <p:spPr bwMode="auto">
            <a:xfrm>
              <a:off x="1920"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3</a:t>
              </a:r>
            </a:p>
          </p:txBody>
        </p:sp>
        <p:sp>
          <p:nvSpPr>
            <p:cNvPr id="28703" name="Text Box 20"/>
            <p:cNvSpPr txBox="1">
              <a:spLocks noChangeArrowheads="1"/>
            </p:cNvSpPr>
            <p:nvPr/>
          </p:nvSpPr>
          <p:spPr bwMode="auto">
            <a:xfrm>
              <a:off x="2304"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4</a:t>
              </a:r>
            </a:p>
          </p:txBody>
        </p:sp>
        <p:sp>
          <p:nvSpPr>
            <p:cNvPr id="28704" name="Text Box 21"/>
            <p:cNvSpPr txBox="1">
              <a:spLocks noChangeArrowheads="1"/>
            </p:cNvSpPr>
            <p:nvPr/>
          </p:nvSpPr>
          <p:spPr bwMode="auto">
            <a:xfrm>
              <a:off x="2688"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5</a:t>
              </a:r>
            </a:p>
          </p:txBody>
        </p:sp>
        <p:sp>
          <p:nvSpPr>
            <p:cNvPr id="28705" name="Text Box 22"/>
            <p:cNvSpPr txBox="1">
              <a:spLocks noChangeArrowheads="1"/>
            </p:cNvSpPr>
            <p:nvPr/>
          </p:nvSpPr>
          <p:spPr bwMode="auto">
            <a:xfrm>
              <a:off x="3072"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6</a:t>
              </a:r>
            </a:p>
          </p:txBody>
        </p:sp>
        <p:sp>
          <p:nvSpPr>
            <p:cNvPr id="28706" name="Text Box 23"/>
            <p:cNvSpPr txBox="1">
              <a:spLocks noChangeArrowheads="1"/>
            </p:cNvSpPr>
            <p:nvPr/>
          </p:nvSpPr>
          <p:spPr bwMode="auto">
            <a:xfrm>
              <a:off x="3456"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7</a:t>
              </a:r>
            </a:p>
          </p:txBody>
        </p:sp>
        <p:sp>
          <p:nvSpPr>
            <p:cNvPr id="28707" name="Text Box 24"/>
            <p:cNvSpPr txBox="1">
              <a:spLocks noChangeArrowheads="1"/>
            </p:cNvSpPr>
            <p:nvPr/>
          </p:nvSpPr>
          <p:spPr bwMode="auto">
            <a:xfrm>
              <a:off x="3840"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8</a:t>
              </a:r>
            </a:p>
          </p:txBody>
        </p:sp>
        <p:sp>
          <p:nvSpPr>
            <p:cNvPr id="28708" name="Text Box 25"/>
            <p:cNvSpPr txBox="1">
              <a:spLocks noChangeArrowheads="1"/>
            </p:cNvSpPr>
            <p:nvPr/>
          </p:nvSpPr>
          <p:spPr bwMode="auto">
            <a:xfrm>
              <a:off x="4224" y="2073"/>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9</a:t>
              </a:r>
            </a:p>
          </p:txBody>
        </p:sp>
      </p:grpSp>
      <p:grpSp>
        <p:nvGrpSpPr>
          <p:cNvPr id="28677" name="Group 26"/>
          <p:cNvGrpSpPr>
            <a:grpSpLocks/>
          </p:cNvGrpSpPr>
          <p:nvPr/>
        </p:nvGrpSpPr>
        <p:grpSpPr bwMode="auto">
          <a:xfrm>
            <a:off x="3556000" y="4219575"/>
            <a:ext cx="4148138" cy="901700"/>
            <a:chOff x="2016" y="2304"/>
            <a:chExt cx="2352" cy="492"/>
          </a:xfrm>
        </p:grpSpPr>
        <p:sp>
          <p:nvSpPr>
            <p:cNvPr id="28686" name="AutoShape 27"/>
            <p:cNvSpPr>
              <a:spLocks/>
            </p:cNvSpPr>
            <p:nvPr/>
          </p:nvSpPr>
          <p:spPr bwMode="auto">
            <a:xfrm rot="16200000" flipV="1">
              <a:off x="3072" y="1248"/>
              <a:ext cx="240" cy="2352"/>
            </a:xfrm>
            <a:prstGeom prst="leftBrace">
              <a:avLst>
                <a:gd name="adj1" fmla="val 34572"/>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a:p>
          </p:txBody>
        </p:sp>
        <p:sp>
          <p:nvSpPr>
            <p:cNvPr id="28687" name="Text Box 28"/>
            <p:cNvSpPr txBox="1">
              <a:spLocks noChangeArrowheads="1"/>
            </p:cNvSpPr>
            <p:nvPr/>
          </p:nvSpPr>
          <p:spPr bwMode="auto">
            <a:xfrm>
              <a:off x="2333" y="2544"/>
              <a:ext cx="1901"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400">
                  <a:latin typeface="Times New Roman" pitchFamily="18" charset="0"/>
                </a:rPr>
                <a:t>FRA period (6 months)</a:t>
              </a:r>
            </a:p>
          </p:txBody>
        </p:sp>
      </p:grpSp>
      <p:grpSp>
        <p:nvGrpSpPr>
          <p:cNvPr id="28678" name="Group 29"/>
          <p:cNvGrpSpPr>
            <a:grpSpLocks/>
          </p:cNvGrpSpPr>
          <p:nvPr/>
        </p:nvGrpSpPr>
        <p:grpSpPr bwMode="auto">
          <a:xfrm>
            <a:off x="2455863" y="4395788"/>
            <a:ext cx="2200275" cy="2290762"/>
            <a:chOff x="1392" y="2400"/>
            <a:chExt cx="1248" cy="1250"/>
          </a:xfrm>
        </p:grpSpPr>
        <p:sp>
          <p:nvSpPr>
            <p:cNvPr id="28684" name="AutoShape 30"/>
            <p:cNvSpPr>
              <a:spLocks noChangeArrowheads="1"/>
            </p:cNvSpPr>
            <p:nvPr/>
          </p:nvSpPr>
          <p:spPr bwMode="auto">
            <a:xfrm>
              <a:off x="1824" y="2400"/>
              <a:ext cx="384" cy="816"/>
            </a:xfrm>
            <a:prstGeom prst="upArrow">
              <a:avLst>
                <a:gd name="adj1" fmla="val 50000"/>
                <a:gd name="adj2" fmla="val 53125"/>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a:p>
          </p:txBody>
        </p:sp>
        <p:sp>
          <p:nvSpPr>
            <p:cNvPr id="28685" name="Text Box 31"/>
            <p:cNvSpPr txBox="1">
              <a:spLocks noChangeArrowheads="1"/>
            </p:cNvSpPr>
            <p:nvPr/>
          </p:nvSpPr>
          <p:spPr bwMode="auto">
            <a:xfrm>
              <a:off x="1392" y="3196"/>
              <a:ext cx="1248" cy="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400">
                  <a:latin typeface="Times New Roman" pitchFamily="18" charset="0"/>
                </a:rPr>
                <a:t>Cash Settlement of FRA</a:t>
              </a:r>
            </a:p>
          </p:txBody>
        </p:sp>
      </p:grpSp>
      <p:grpSp>
        <p:nvGrpSpPr>
          <p:cNvPr id="28679" name="Group 32"/>
          <p:cNvGrpSpPr>
            <a:grpSpLocks/>
          </p:cNvGrpSpPr>
          <p:nvPr/>
        </p:nvGrpSpPr>
        <p:grpSpPr bwMode="auto">
          <a:xfrm>
            <a:off x="1524000" y="4219575"/>
            <a:ext cx="2032000" cy="1533525"/>
            <a:chOff x="864" y="2304"/>
            <a:chExt cx="1152" cy="837"/>
          </a:xfrm>
        </p:grpSpPr>
        <p:sp>
          <p:nvSpPr>
            <p:cNvPr id="28681" name="AutoShape 33"/>
            <p:cNvSpPr>
              <a:spLocks/>
            </p:cNvSpPr>
            <p:nvPr/>
          </p:nvSpPr>
          <p:spPr bwMode="auto">
            <a:xfrm rot="16200000" flipV="1">
              <a:off x="1320" y="1848"/>
              <a:ext cx="240" cy="1152"/>
            </a:xfrm>
            <a:prstGeom prst="leftBrace">
              <a:avLst>
                <a:gd name="adj1" fmla="val 400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a:p>
          </p:txBody>
        </p:sp>
        <p:sp>
          <p:nvSpPr>
            <p:cNvPr id="28682" name="Text Box 34"/>
            <p:cNvSpPr txBox="1">
              <a:spLocks noChangeArrowheads="1"/>
            </p:cNvSpPr>
            <p:nvPr/>
          </p:nvSpPr>
          <p:spPr bwMode="auto">
            <a:xfrm>
              <a:off x="864" y="2544"/>
              <a:ext cx="1056" cy="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400">
                  <a:latin typeface="Times New Roman" pitchFamily="18" charset="0"/>
                </a:rPr>
                <a:t>Agreement period </a:t>
              </a:r>
            </a:p>
          </p:txBody>
        </p:sp>
        <p:sp>
          <p:nvSpPr>
            <p:cNvPr id="28683" name="Rectangle 35"/>
            <p:cNvSpPr>
              <a:spLocks noChangeArrowheads="1"/>
            </p:cNvSpPr>
            <p:nvPr/>
          </p:nvSpPr>
          <p:spPr bwMode="auto">
            <a:xfrm>
              <a:off x="950" y="2889"/>
              <a:ext cx="865"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a:latin typeface="Times New Roman" pitchFamily="18" charset="0"/>
                </a:rPr>
                <a:t>(3 months)</a:t>
              </a:r>
            </a:p>
          </p:txBody>
        </p:sp>
      </p:grpSp>
      <p:sp>
        <p:nvSpPr>
          <p:cNvPr id="37"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38"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26</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Settling a Forward Rate Agreement</a:t>
            </a:r>
            <a:endParaRPr lang="en-US" dirty="0"/>
          </a:p>
        </p:txBody>
      </p:sp>
      <p:sp>
        <p:nvSpPr>
          <p:cNvPr id="29698" name="Rectangle 3"/>
          <p:cNvSpPr>
            <a:spLocks noGrp="1" noChangeArrowheads="1"/>
          </p:cNvSpPr>
          <p:nvPr>
            <p:ph idx="1"/>
          </p:nvPr>
        </p:nvSpPr>
        <p:spPr/>
        <p:txBody>
          <a:bodyPr/>
          <a:lstStyle/>
          <a:p>
            <a:pPr eaLnBrk="1" hangingPunct="1"/>
            <a:r>
              <a:rPr lang="en-US" altLang="en-US" sz="2400" dirty="0" smtClean="0"/>
              <a:t>At the end of the agreement period, the loser pays the winner an amount equal to the present value of the difference between the settlement rate (</a:t>
            </a:r>
            <a:r>
              <a:rPr lang="en-US" altLang="en-US" sz="2400" i="1" dirty="0" smtClean="0"/>
              <a:t>SR</a:t>
            </a:r>
            <a:r>
              <a:rPr lang="en-US" altLang="en-US" sz="2400" dirty="0" smtClean="0"/>
              <a:t>) and the agreement rate (</a:t>
            </a:r>
            <a:r>
              <a:rPr lang="en-US" altLang="en-US" sz="2400" i="1" dirty="0" smtClean="0"/>
              <a:t>AR</a:t>
            </a:r>
            <a:r>
              <a:rPr lang="en-US" altLang="en-US" sz="2400" dirty="0" smtClean="0"/>
              <a:t>), sized according to the length of the agreement period and the notational amount.</a:t>
            </a:r>
          </a:p>
        </p:txBody>
      </p:sp>
      <p:grpSp>
        <p:nvGrpSpPr>
          <p:cNvPr id="29699" name="Group 4"/>
          <p:cNvGrpSpPr>
            <a:grpSpLocks/>
          </p:cNvGrpSpPr>
          <p:nvPr/>
        </p:nvGrpSpPr>
        <p:grpSpPr bwMode="auto">
          <a:xfrm>
            <a:off x="1524000" y="4127500"/>
            <a:ext cx="6096000" cy="1846263"/>
            <a:chOff x="864" y="2448"/>
            <a:chExt cx="3456" cy="1008"/>
          </a:xfrm>
        </p:grpSpPr>
        <p:grpSp>
          <p:nvGrpSpPr>
            <p:cNvPr id="29702" name="Group 5"/>
            <p:cNvGrpSpPr>
              <a:grpSpLocks/>
            </p:cNvGrpSpPr>
            <p:nvPr/>
          </p:nvGrpSpPr>
          <p:grpSpPr bwMode="auto">
            <a:xfrm>
              <a:off x="912" y="2448"/>
              <a:ext cx="3312" cy="1008"/>
              <a:chOff x="912" y="2448"/>
              <a:chExt cx="3312" cy="1008"/>
            </a:xfrm>
          </p:grpSpPr>
          <p:sp>
            <p:nvSpPr>
              <p:cNvPr id="29705" name="Text Box 6"/>
              <p:cNvSpPr txBox="1">
                <a:spLocks noChangeArrowheads="1"/>
              </p:cNvSpPr>
              <p:nvPr/>
            </p:nvSpPr>
            <p:spPr bwMode="auto">
              <a:xfrm>
                <a:off x="912" y="2592"/>
                <a:ext cx="30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a:latin typeface="Times New Roman" pitchFamily="18" charset="0"/>
                  </a:rPr>
                  <a:t>Notational Amount × (</a:t>
                </a:r>
                <a:r>
                  <a:rPr lang="en-US" altLang="en-US" sz="2700" i="1">
                    <a:latin typeface="Times New Roman" pitchFamily="18" charset="0"/>
                  </a:rPr>
                  <a:t>SR</a:t>
                </a:r>
                <a:r>
                  <a:rPr lang="en-US" altLang="en-US" sz="2700">
                    <a:latin typeface="Times New Roman" pitchFamily="18" charset="0"/>
                  </a:rPr>
                  <a:t> – </a:t>
                </a:r>
                <a:r>
                  <a:rPr lang="en-US" altLang="en-US" sz="2700" i="1">
                    <a:latin typeface="Times New Roman" pitchFamily="18" charset="0"/>
                  </a:rPr>
                  <a:t>AR</a:t>
                </a:r>
                <a:r>
                  <a:rPr lang="en-US" altLang="en-US" sz="2700">
                    <a:latin typeface="Times New Roman" pitchFamily="18" charset="0"/>
                  </a:rPr>
                  <a:t>) × </a:t>
                </a:r>
              </a:p>
            </p:txBody>
          </p:sp>
          <p:sp>
            <p:nvSpPr>
              <p:cNvPr id="29706" name="Text Box 7"/>
              <p:cNvSpPr txBox="1">
                <a:spLocks noChangeArrowheads="1"/>
              </p:cNvSpPr>
              <p:nvPr/>
            </p:nvSpPr>
            <p:spPr bwMode="auto">
              <a:xfrm>
                <a:off x="3600" y="2448"/>
                <a:ext cx="5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a:latin typeface="Times New Roman" pitchFamily="18" charset="0"/>
                  </a:rPr>
                  <a:t>days</a:t>
                </a:r>
              </a:p>
            </p:txBody>
          </p:sp>
          <p:sp>
            <p:nvSpPr>
              <p:cNvPr id="29707" name="Text Box 8"/>
              <p:cNvSpPr txBox="1">
                <a:spLocks noChangeArrowheads="1"/>
              </p:cNvSpPr>
              <p:nvPr/>
            </p:nvSpPr>
            <p:spPr bwMode="auto">
              <a:xfrm>
                <a:off x="3600" y="2688"/>
                <a:ext cx="5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a:latin typeface="Times New Roman" pitchFamily="18" charset="0"/>
                  </a:rPr>
                  <a:t>360</a:t>
                </a:r>
              </a:p>
            </p:txBody>
          </p:sp>
          <p:sp>
            <p:nvSpPr>
              <p:cNvPr id="29708" name="Line 9"/>
              <p:cNvSpPr>
                <a:spLocks noChangeShapeType="1"/>
              </p:cNvSpPr>
              <p:nvPr/>
            </p:nvSpPr>
            <p:spPr bwMode="auto">
              <a:xfrm>
                <a:off x="3648" y="2736"/>
                <a:ext cx="4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09" name="Line 10"/>
              <p:cNvSpPr>
                <a:spLocks noChangeShapeType="1"/>
              </p:cNvSpPr>
              <p:nvPr/>
            </p:nvSpPr>
            <p:spPr bwMode="auto">
              <a:xfrm>
                <a:off x="960" y="2976"/>
                <a:ext cx="326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0" name="Text Box 11"/>
              <p:cNvSpPr txBox="1">
                <a:spLocks noChangeArrowheads="1"/>
              </p:cNvSpPr>
              <p:nvPr/>
            </p:nvSpPr>
            <p:spPr bwMode="auto">
              <a:xfrm>
                <a:off x="2016" y="3072"/>
                <a:ext cx="8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a:latin typeface="Times New Roman" pitchFamily="18" charset="0"/>
                  </a:rPr>
                  <a:t>1 + </a:t>
                </a:r>
                <a:r>
                  <a:rPr lang="en-US" altLang="en-US" sz="2700" i="1">
                    <a:latin typeface="Times New Roman" pitchFamily="18" charset="0"/>
                  </a:rPr>
                  <a:t>SR</a:t>
                </a:r>
                <a:r>
                  <a:rPr lang="en-US" altLang="en-US" sz="2700">
                    <a:latin typeface="Times New Roman" pitchFamily="18" charset="0"/>
                  </a:rPr>
                  <a:t> × </a:t>
                </a:r>
              </a:p>
            </p:txBody>
          </p:sp>
          <p:sp>
            <p:nvSpPr>
              <p:cNvPr id="29711" name="Text Box 12"/>
              <p:cNvSpPr txBox="1">
                <a:spLocks noChangeArrowheads="1"/>
              </p:cNvSpPr>
              <p:nvPr/>
            </p:nvSpPr>
            <p:spPr bwMode="auto">
              <a:xfrm>
                <a:off x="2784" y="2928"/>
                <a:ext cx="5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a:latin typeface="Times New Roman" pitchFamily="18" charset="0"/>
                  </a:rPr>
                  <a:t>days</a:t>
                </a:r>
              </a:p>
            </p:txBody>
          </p:sp>
          <p:sp>
            <p:nvSpPr>
              <p:cNvPr id="29712" name="Text Box 13"/>
              <p:cNvSpPr txBox="1">
                <a:spLocks noChangeArrowheads="1"/>
              </p:cNvSpPr>
              <p:nvPr/>
            </p:nvSpPr>
            <p:spPr bwMode="auto">
              <a:xfrm>
                <a:off x="2784" y="3168"/>
                <a:ext cx="5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700">
                    <a:latin typeface="Times New Roman" pitchFamily="18" charset="0"/>
                  </a:rPr>
                  <a:t>360</a:t>
                </a:r>
              </a:p>
            </p:txBody>
          </p:sp>
          <p:sp>
            <p:nvSpPr>
              <p:cNvPr id="29713" name="Line 14"/>
              <p:cNvSpPr>
                <a:spLocks noChangeShapeType="1"/>
              </p:cNvSpPr>
              <p:nvPr/>
            </p:nvSpPr>
            <p:spPr bwMode="auto">
              <a:xfrm>
                <a:off x="2832" y="3216"/>
                <a:ext cx="43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4" name="AutoShape 15"/>
              <p:cNvSpPr>
                <a:spLocks noChangeArrowheads="1"/>
              </p:cNvSpPr>
              <p:nvPr/>
            </p:nvSpPr>
            <p:spPr bwMode="auto">
              <a:xfrm>
                <a:off x="2352" y="3072"/>
                <a:ext cx="960" cy="288"/>
              </a:xfrm>
              <a:prstGeom prst="bracketPair">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grpSp>
        <p:sp>
          <p:nvSpPr>
            <p:cNvPr id="29703" name="Line 16"/>
            <p:cNvSpPr>
              <a:spLocks noChangeShapeType="1"/>
            </p:cNvSpPr>
            <p:nvPr/>
          </p:nvSpPr>
          <p:spPr bwMode="auto">
            <a:xfrm>
              <a:off x="864" y="2496"/>
              <a:ext cx="0" cy="8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04" name="Line 17"/>
            <p:cNvSpPr>
              <a:spLocks noChangeShapeType="1"/>
            </p:cNvSpPr>
            <p:nvPr/>
          </p:nvSpPr>
          <p:spPr bwMode="auto">
            <a:xfrm>
              <a:off x="4320" y="2496"/>
              <a:ext cx="0" cy="8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0"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21"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27</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mtClean="0"/>
              <a:t>Settling a FRA</a:t>
            </a:r>
          </a:p>
        </p:txBody>
      </p:sp>
      <p:sp>
        <p:nvSpPr>
          <p:cNvPr id="617475" name="Rectangle 3"/>
          <p:cNvSpPr>
            <a:spLocks noGrp="1" noChangeArrowheads="1"/>
          </p:cNvSpPr>
          <p:nvPr>
            <p:ph idx="1"/>
          </p:nvPr>
        </p:nvSpPr>
        <p:spPr>
          <a:xfrm>
            <a:off x="457200" y="1828800"/>
            <a:ext cx="8229600" cy="4602163"/>
          </a:xfrm>
        </p:spPr>
        <p:txBody>
          <a:bodyPr/>
          <a:lstStyle/>
          <a:p>
            <a:pPr eaLnBrk="1" hangingPunct="1"/>
            <a:r>
              <a:rPr lang="en-US" altLang="en-US" sz="2400" dirty="0" smtClean="0"/>
              <a:t>A €5,000,000, 4%, 3 against 9 FRA entered into January 1, 2018 has the following terms:</a:t>
            </a:r>
          </a:p>
        </p:txBody>
      </p:sp>
      <p:grpSp>
        <p:nvGrpSpPr>
          <p:cNvPr id="2" name="Group 4"/>
          <p:cNvGrpSpPr>
            <a:grpSpLocks/>
          </p:cNvGrpSpPr>
          <p:nvPr/>
        </p:nvGrpSpPr>
        <p:grpSpPr bwMode="auto">
          <a:xfrm>
            <a:off x="1136650" y="2590800"/>
            <a:ext cx="6907213" cy="1512888"/>
            <a:chOff x="644" y="1593"/>
            <a:chExt cx="3916" cy="826"/>
          </a:xfrm>
        </p:grpSpPr>
        <p:sp>
          <p:nvSpPr>
            <p:cNvPr id="30741" name="Line 5"/>
            <p:cNvSpPr>
              <a:spLocks noChangeShapeType="1"/>
            </p:cNvSpPr>
            <p:nvPr/>
          </p:nvSpPr>
          <p:spPr bwMode="auto">
            <a:xfrm>
              <a:off x="864" y="1713"/>
              <a:ext cx="345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2" name="Line 6"/>
            <p:cNvSpPr>
              <a:spLocks noChangeShapeType="1"/>
            </p:cNvSpPr>
            <p:nvPr/>
          </p:nvSpPr>
          <p:spPr bwMode="auto">
            <a:xfrm>
              <a:off x="864"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3" name="Line 7"/>
            <p:cNvSpPr>
              <a:spLocks noChangeShapeType="1"/>
            </p:cNvSpPr>
            <p:nvPr/>
          </p:nvSpPr>
          <p:spPr bwMode="auto">
            <a:xfrm>
              <a:off x="1632"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4" name="Line 8"/>
            <p:cNvSpPr>
              <a:spLocks noChangeShapeType="1"/>
            </p:cNvSpPr>
            <p:nvPr/>
          </p:nvSpPr>
          <p:spPr bwMode="auto">
            <a:xfrm>
              <a:off x="1248"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5" name="Line 9"/>
            <p:cNvSpPr>
              <a:spLocks noChangeShapeType="1"/>
            </p:cNvSpPr>
            <p:nvPr/>
          </p:nvSpPr>
          <p:spPr bwMode="auto">
            <a:xfrm>
              <a:off x="2016"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6" name="Line 10"/>
            <p:cNvSpPr>
              <a:spLocks noChangeShapeType="1"/>
            </p:cNvSpPr>
            <p:nvPr/>
          </p:nvSpPr>
          <p:spPr bwMode="auto">
            <a:xfrm>
              <a:off x="2784"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7" name="Line 11"/>
            <p:cNvSpPr>
              <a:spLocks noChangeShapeType="1"/>
            </p:cNvSpPr>
            <p:nvPr/>
          </p:nvSpPr>
          <p:spPr bwMode="auto">
            <a:xfrm>
              <a:off x="2400"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8" name="Line 12"/>
            <p:cNvSpPr>
              <a:spLocks noChangeShapeType="1"/>
            </p:cNvSpPr>
            <p:nvPr/>
          </p:nvSpPr>
          <p:spPr bwMode="auto">
            <a:xfrm>
              <a:off x="3168"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Line 13"/>
            <p:cNvSpPr>
              <a:spLocks noChangeShapeType="1"/>
            </p:cNvSpPr>
            <p:nvPr/>
          </p:nvSpPr>
          <p:spPr bwMode="auto">
            <a:xfrm>
              <a:off x="3936"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50" name="Line 14"/>
            <p:cNvSpPr>
              <a:spLocks noChangeShapeType="1"/>
            </p:cNvSpPr>
            <p:nvPr/>
          </p:nvSpPr>
          <p:spPr bwMode="auto">
            <a:xfrm>
              <a:off x="3552"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51" name="Line 15"/>
            <p:cNvSpPr>
              <a:spLocks noChangeShapeType="1"/>
            </p:cNvSpPr>
            <p:nvPr/>
          </p:nvSpPr>
          <p:spPr bwMode="auto">
            <a:xfrm>
              <a:off x="4320" y="1641"/>
              <a:ext cx="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52" name="Text Box 16"/>
            <p:cNvSpPr txBox="1">
              <a:spLocks noChangeArrowheads="1"/>
            </p:cNvSpPr>
            <p:nvPr/>
          </p:nvSpPr>
          <p:spPr bwMode="auto">
            <a:xfrm rot="-3288365">
              <a:off x="389" y="1848"/>
              <a:ext cx="720"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dirty="0" smtClean="0">
                  <a:latin typeface="Times New Roman" pitchFamily="18" charset="0"/>
                </a:rPr>
                <a:t>1/1/18</a:t>
              </a:r>
              <a:endParaRPr lang="en-US" altLang="en-US" dirty="0">
                <a:latin typeface="Times New Roman" pitchFamily="18" charset="0"/>
              </a:endParaRPr>
            </a:p>
          </p:txBody>
        </p:sp>
        <p:sp>
          <p:nvSpPr>
            <p:cNvPr id="30753" name="Text Box 17"/>
            <p:cNvSpPr txBox="1">
              <a:spLocks noChangeArrowheads="1"/>
            </p:cNvSpPr>
            <p:nvPr/>
          </p:nvSpPr>
          <p:spPr bwMode="auto">
            <a:xfrm>
              <a:off x="1152" y="1785"/>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1</a:t>
              </a:r>
            </a:p>
          </p:txBody>
        </p:sp>
        <p:sp>
          <p:nvSpPr>
            <p:cNvPr id="30754" name="Text Box 18"/>
            <p:cNvSpPr txBox="1">
              <a:spLocks noChangeArrowheads="1"/>
            </p:cNvSpPr>
            <p:nvPr/>
          </p:nvSpPr>
          <p:spPr bwMode="auto">
            <a:xfrm>
              <a:off x="1536" y="1785"/>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2</a:t>
              </a:r>
            </a:p>
          </p:txBody>
        </p:sp>
        <p:sp>
          <p:nvSpPr>
            <p:cNvPr id="30755" name="Text Box 19"/>
            <p:cNvSpPr txBox="1">
              <a:spLocks noChangeArrowheads="1"/>
            </p:cNvSpPr>
            <p:nvPr/>
          </p:nvSpPr>
          <p:spPr bwMode="auto">
            <a:xfrm rot="-2720835">
              <a:off x="1589" y="1848"/>
              <a:ext cx="624" cy="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dirty="0" smtClean="0">
                  <a:latin typeface="Times New Roman" pitchFamily="18" charset="0"/>
                </a:rPr>
                <a:t>3/1/18</a:t>
              </a:r>
              <a:endParaRPr lang="en-US" altLang="en-US" dirty="0">
                <a:latin typeface="Times New Roman" pitchFamily="18" charset="0"/>
              </a:endParaRPr>
            </a:p>
          </p:txBody>
        </p:sp>
        <p:sp>
          <p:nvSpPr>
            <p:cNvPr id="30756" name="Text Box 20"/>
            <p:cNvSpPr txBox="1">
              <a:spLocks noChangeArrowheads="1"/>
            </p:cNvSpPr>
            <p:nvPr/>
          </p:nvSpPr>
          <p:spPr bwMode="auto">
            <a:xfrm>
              <a:off x="2304" y="1785"/>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4</a:t>
              </a:r>
            </a:p>
          </p:txBody>
        </p:sp>
        <p:sp>
          <p:nvSpPr>
            <p:cNvPr id="30757" name="Text Box 21"/>
            <p:cNvSpPr txBox="1">
              <a:spLocks noChangeArrowheads="1"/>
            </p:cNvSpPr>
            <p:nvPr/>
          </p:nvSpPr>
          <p:spPr bwMode="auto">
            <a:xfrm>
              <a:off x="2688" y="1785"/>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5</a:t>
              </a:r>
            </a:p>
          </p:txBody>
        </p:sp>
        <p:sp>
          <p:nvSpPr>
            <p:cNvPr id="30758" name="Text Box 22"/>
            <p:cNvSpPr txBox="1">
              <a:spLocks noChangeArrowheads="1"/>
            </p:cNvSpPr>
            <p:nvPr/>
          </p:nvSpPr>
          <p:spPr bwMode="auto">
            <a:xfrm>
              <a:off x="3072" y="1785"/>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6</a:t>
              </a:r>
            </a:p>
          </p:txBody>
        </p:sp>
        <p:sp>
          <p:nvSpPr>
            <p:cNvPr id="30759" name="Text Box 23"/>
            <p:cNvSpPr txBox="1">
              <a:spLocks noChangeArrowheads="1"/>
            </p:cNvSpPr>
            <p:nvPr/>
          </p:nvSpPr>
          <p:spPr bwMode="auto">
            <a:xfrm>
              <a:off x="3456" y="1785"/>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7</a:t>
              </a:r>
            </a:p>
          </p:txBody>
        </p:sp>
        <p:sp>
          <p:nvSpPr>
            <p:cNvPr id="30760" name="Text Box 24"/>
            <p:cNvSpPr txBox="1">
              <a:spLocks noChangeArrowheads="1"/>
            </p:cNvSpPr>
            <p:nvPr/>
          </p:nvSpPr>
          <p:spPr bwMode="auto">
            <a:xfrm>
              <a:off x="3840" y="1785"/>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8</a:t>
              </a:r>
            </a:p>
          </p:txBody>
        </p:sp>
        <p:sp>
          <p:nvSpPr>
            <p:cNvPr id="30761" name="Text Box 25"/>
            <p:cNvSpPr txBox="1">
              <a:spLocks noChangeArrowheads="1"/>
            </p:cNvSpPr>
            <p:nvPr/>
          </p:nvSpPr>
          <p:spPr bwMode="auto">
            <a:xfrm rot="-2595858">
              <a:off x="3840" y="1857"/>
              <a:ext cx="72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dirty="0" smtClean="0">
                  <a:latin typeface="Times New Roman" pitchFamily="18" charset="0"/>
                </a:rPr>
                <a:t>9/1/18</a:t>
              </a:r>
              <a:endParaRPr lang="en-US" altLang="en-US" dirty="0">
                <a:latin typeface="Times New Roman" pitchFamily="18" charset="0"/>
              </a:endParaRPr>
            </a:p>
          </p:txBody>
        </p:sp>
        <p:sp>
          <p:nvSpPr>
            <p:cNvPr id="30762" name="AutoShape 26"/>
            <p:cNvSpPr>
              <a:spLocks/>
            </p:cNvSpPr>
            <p:nvPr/>
          </p:nvSpPr>
          <p:spPr bwMode="auto">
            <a:xfrm rot="16200000" flipV="1">
              <a:off x="3072" y="921"/>
              <a:ext cx="240" cy="2352"/>
            </a:xfrm>
            <a:prstGeom prst="leftBrace">
              <a:avLst>
                <a:gd name="adj1" fmla="val 34572"/>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0763" name="Text Box 27"/>
            <p:cNvSpPr txBox="1">
              <a:spLocks noChangeArrowheads="1"/>
            </p:cNvSpPr>
            <p:nvPr/>
          </p:nvSpPr>
          <p:spPr bwMode="auto">
            <a:xfrm>
              <a:off x="2592" y="2217"/>
              <a:ext cx="120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a:latin typeface="Times New Roman" pitchFamily="18" charset="0"/>
                </a:rPr>
                <a:t>184 days</a:t>
              </a:r>
            </a:p>
          </p:txBody>
        </p:sp>
      </p:grpSp>
      <p:grpSp>
        <p:nvGrpSpPr>
          <p:cNvPr id="3" name="Group 28"/>
          <p:cNvGrpSpPr>
            <a:grpSpLocks/>
          </p:cNvGrpSpPr>
          <p:nvPr/>
        </p:nvGrpSpPr>
        <p:grpSpPr bwMode="auto">
          <a:xfrm>
            <a:off x="4910138" y="4225925"/>
            <a:ext cx="3979862" cy="1778000"/>
            <a:chOff x="2544" y="2486"/>
            <a:chExt cx="2256" cy="970"/>
          </a:xfrm>
        </p:grpSpPr>
        <p:sp>
          <p:nvSpPr>
            <p:cNvPr id="30731" name="Text Box 29"/>
            <p:cNvSpPr txBox="1">
              <a:spLocks noChangeArrowheads="1"/>
            </p:cNvSpPr>
            <p:nvPr/>
          </p:nvSpPr>
          <p:spPr bwMode="auto">
            <a:xfrm>
              <a:off x="2544" y="2606"/>
              <a:ext cx="192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300">
                  <a:latin typeface="Times New Roman" pitchFamily="18" charset="0"/>
                </a:rPr>
                <a:t>€5,000,000 × (</a:t>
              </a:r>
              <a:r>
                <a:rPr lang="en-US" altLang="en-US" sz="2300" i="1">
                  <a:latin typeface="Times New Roman" pitchFamily="18" charset="0"/>
                </a:rPr>
                <a:t>SR </a:t>
              </a:r>
              <a:r>
                <a:rPr lang="en-US" altLang="en-US" sz="2300">
                  <a:latin typeface="Times New Roman" pitchFamily="18" charset="0"/>
                </a:rPr>
                <a:t>– 0.04) × </a:t>
              </a:r>
            </a:p>
          </p:txBody>
        </p:sp>
        <p:sp>
          <p:nvSpPr>
            <p:cNvPr id="30732" name="Text Box 30"/>
            <p:cNvSpPr txBox="1">
              <a:spLocks noChangeArrowheads="1"/>
            </p:cNvSpPr>
            <p:nvPr/>
          </p:nvSpPr>
          <p:spPr bwMode="auto">
            <a:xfrm>
              <a:off x="4272" y="2486"/>
              <a:ext cx="52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300">
                  <a:latin typeface="Times New Roman" pitchFamily="18" charset="0"/>
                </a:rPr>
                <a:t>184</a:t>
              </a:r>
            </a:p>
          </p:txBody>
        </p:sp>
        <p:sp>
          <p:nvSpPr>
            <p:cNvPr id="30733" name="Text Box 31"/>
            <p:cNvSpPr txBox="1">
              <a:spLocks noChangeArrowheads="1"/>
            </p:cNvSpPr>
            <p:nvPr/>
          </p:nvSpPr>
          <p:spPr bwMode="auto">
            <a:xfrm>
              <a:off x="4272" y="2726"/>
              <a:ext cx="52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300">
                  <a:latin typeface="Times New Roman" pitchFamily="18" charset="0"/>
                </a:rPr>
                <a:t>360</a:t>
              </a:r>
            </a:p>
          </p:txBody>
        </p:sp>
        <p:sp>
          <p:nvSpPr>
            <p:cNvPr id="30734" name="Line 32"/>
            <p:cNvSpPr>
              <a:spLocks noChangeShapeType="1"/>
            </p:cNvSpPr>
            <p:nvPr/>
          </p:nvSpPr>
          <p:spPr bwMode="auto">
            <a:xfrm>
              <a:off x="2592" y="2976"/>
              <a:ext cx="216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5" name="Text Box 33"/>
            <p:cNvSpPr txBox="1">
              <a:spLocks noChangeArrowheads="1"/>
            </p:cNvSpPr>
            <p:nvPr/>
          </p:nvSpPr>
          <p:spPr bwMode="auto">
            <a:xfrm>
              <a:off x="3216" y="3072"/>
              <a:ext cx="8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300">
                  <a:latin typeface="Times New Roman" pitchFamily="18" charset="0"/>
                </a:rPr>
                <a:t>1 +  </a:t>
              </a:r>
              <a:r>
                <a:rPr lang="en-US" altLang="en-US" sz="2300" i="1">
                  <a:latin typeface="Times New Roman" pitchFamily="18" charset="0"/>
                </a:rPr>
                <a:t>SR</a:t>
              </a:r>
              <a:r>
                <a:rPr lang="en-US" altLang="en-US" sz="2300">
                  <a:latin typeface="Times New Roman" pitchFamily="18" charset="0"/>
                </a:rPr>
                <a:t> × </a:t>
              </a:r>
            </a:p>
          </p:txBody>
        </p:sp>
        <p:sp>
          <p:nvSpPr>
            <p:cNvPr id="30736" name="AutoShape 34"/>
            <p:cNvSpPr>
              <a:spLocks noChangeArrowheads="1"/>
            </p:cNvSpPr>
            <p:nvPr/>
          </p:nvSpPr>
          <p:spPr bwMode="auto">
            <a:xfrm>
              <a:off x="3504" y="3072"/>
              <a:ext cx="816" cy="288"/>
            </a:xfrm>
            <a:prstGeom prst="bracketPair">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30737" name="Line 35"/>
            <p:cNvSpPr>
              <a:spLocks noChangeShapeType="1"/>
            </p:cNvSpPr>
            <p:nvPr/>
          </p:nvSpPr>
          <p:spPr bwMode="auto">
            <a:xfrm>
              <a:off x="4416" y="2736"/>
              <a:ext cx="24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8" name="Text Box 36"/>
            <p:cNvSpPr txBox="1">
              <a:spLocks noChangeArrowheads="1"/>
            </p:cNvSpPr>
            <p:nvPr/>
          </p:nvSpPr>
          <p:spPr bwMode="auto">
            <a:xfrm>
              <a:off x="3840" y="2966"/>
              <a:ext cx="52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300">
                  <a:latin typeface="Times New Roman" pitchFamily="18" charset="0"/>
                </a:rPr>
                <a:t>184</a:t>
              </a:r>
            </a:p>
          </p:txBody>
        </p:sp>
        <p:sp>
          <p:nvSpPr>
            <p:cNvPr id="30739" name="Text Box 37"/>
            <p:cNvSpPr txBox="1">
              <a:spLocks noChangeArrowheads="1"/>
            </p:cNvSpPr>
            <p:nvPr/>
          </p:nvSpPr>
          <p:spPr bwMode="auto">
            <a:xfrm>
              <a:off x="3840" y="3206"/>
              <a:ext cx="52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300">
                  <a:latin typeface="Times New Roman" pitchFamily="18" charset="0"/>
                </a:rPr>
                <a:t>360</a:t>
              </a:r>
            </a:p>
          </p:txBody>
        </p:sp>
        <p:sp>
          <p:nvSpPr>
            <p:cNvPr id="30740" name="Line 38"/>
            <p:cNvSpPr>
              <a:spLocks noChangeShapeType="1"/>
            </p:cNvSpPr>
            <p:nvPr/>
          </p:nvSpPr>
          <p:spPr bwMode="auto">
            <a:xfrm>
              <a:off x="3984" y="3216"/>
              <a:ext cx="24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7512" name="Text Box 40"/>
          <p:cNvSpPr txBox="1">
            <a:spLocks noChangeArrowheads="1"/>
          </p:cNvSpPr>
          <p:nvPr/>
        </p:nvSpPr>
        <p:spPr bwMode="auto">
          <a:xfrm>
            <a:off x="338138" y="3717925"/>
            <a:ext cx="2786062" cy="115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300" dirty="0">
                <a:latin typeface="Times New Roman" pitchFamily="18" charset="0"/>
              </a:rPr>
              <a:t>On </a:t>
            </a:r>
            <a:r>
              <a:rPr lang="en-US" altLang="en-US" sz="2300" dirty="0" smtClean="0">
                <a:latin typeface="Times New Roman" pitchFamily="18" charset="0"/>
              </a:rPr>
              <a:t>3/1/18 </a:t>
            </a:r>
            <a:r>
              <a:rPr lang="en-US" altLang="en-US" sz="2300" dirty="0">
                <a:latin typeface="Times New Roman" pitchFamily="18" charset="0"/>
              </a:rPr>
              <a:t>if the actual rate is 4% there is no payment.</a:t>
            </a:r>
          </a:p>
        </p:txBody>
      </p:sp>
      <p:sp>
        <p:nvSpPr>
          <p:cNvPr id="617513" name="Text Box 41"/>
          <p:cNvSpPr txBox="1">
            <a:spLocks noChangeArrowheads="1"/>
          </p:cNvSpPr>
          <p:nvPr/>
        </p:nvSpPr>
        <p:spPr bwMode="auto">
          <a:xfrm>
            <a:off x="338138" y="5130800"/>
            <a:ext cx="48260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300" dirty="0">
                <a:latin typeface="Times New Roman" pitchFamily="18" charset="0"/>
              </a:rPr>
              <a:t>If on </a:t>
            </a:r>
            <a:r>
              <a:rPr lang="en-US" altLang="en-US" sz="2300" dirty="0" smtClean="0">
                <a:latin typeface="Times New Roman" pitchFamily="18" charset="0"/>
              </a:rPr>
              <a:t>3/1/18 </a:t>
            </a:r>
            <a:r>
              <a:rPr lang="en-US" altLang="en-US" sz="2300" dirty="0">
                <a:latin typeface="Times New Roman" pitchFamily="18" charset="0"/>
              </a:rPr>
              <a:t>the </a:t>
            </a:r>
            <a:r>
              <a:rPr lang="en-US" altLang="en-US" sz="2300" i="1" dirty="0">
                <a:latin typeface="Times New Roman" pitchFamily="18" charset="0"/>
              </a:rPr>
              <a:t>SR</a:t>
            </a:r>
            <a:r>
              <a:rPr lang="en-US" altLang="en-US" sz="2300" dirty="0">
                <a:latin typeface="Times New Roman" pitchFamily="18" charset="0"/>
              </a:rPr>
              <a:t> = 5% </a:t>
            </a:r>
          </a:p>
          <a:p>
            <a:r>
              <a:rPr lang="en-US" altLang="en-US" sz="2300" dirty="0">
                <a:latin typeface="Times New Roman" pitchFamily="18" charset="0"/>
              </a:rPr>
              <a:t>the seller pays the buyer €24,918.74.</a:t>
            </a:r>
          </a:p>
        </p:txBody>
      </p:sp>
      <p:sp>
        <p:nvSpPr>
          <p:cNvPr id="617514" name="Rectangle 42"/>
          <p:cNvSpPr>
            <a:spLocks noChangeArrowheads="1"/>
          </p:cNvSpPr>
          <p:nvPr/>
        </p:nvSpPr>
        <p:spPr bwMode="auto">
          <a:xfrm>
            <a:off x="860425" y="5970588"/>
            <a:ext cx="7707336" cy="45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300" dirty="0">
                <a:latin typeface="Times New Roman" pitchFamily="18" charset="0"/>
              </a:rPr>
              <a:t>If on </a:t>
            </a:r>
            <a:r>
              <a:rPr lang="en-US" altLang="en-US" sz="2300" dirty="0" smtClean="0">
                <a:latin typeface="Times New Roman" pitchFamily="18" charset="0"/>
              </a:rPr>
              <a:t>3/1/18 </a:t>
            </a:r>
            <a:r>
              <a:rPr lang="en-US" altLang="en-US" sz="2300" dirty="0">
                <a:latin typeface="Times New Roman" pitchFamily="18" charset="0"/>
              </a:rPr>
              <a:t>the </a:t>
            </a:r>
            <a:r>
              <a:rPr lang="en-US" altLang="en-US" sz="2300" i="1" dirty="0">
                <a:latin typeface="Times New Roman" pitchFamily="18" charset="0"/>
              </a:rPr>
              <a:t>SR</a:t>
            </a:r>
            <a:r>
              <a:rPr lang="en-US" altLang="en-US" sz="2300" dirty="0">
                <a:latin typeface="Times New Roman" pitchFamily="18" charset="0"/>
              </a:rPr>
              <a:t> = 3% the buyer pays the seller €25,169.62.</a:t>
            </a:r>
          </a:p>
        </p:txBody>
      </p:sp>
      <p:grpSp>
        <p:nvGrpSpPr>
          <p:cNvPr id="4" name="Group 44"/>
          <p:cNvGrpSpPr/>
          <p:nvPr/>
        </p:nvGrpSpPr>
        <p:grpSpPr>
          <a:xfrm>
            <a:off x="3048000" y="3453544"/>
            <a:ext cx="1016000" cy="1573456"/>
            <a:chOff x="2819400" y="3360738"/>
            <a:chExt cx="914400" cy="1363662"/>
          </a:xfrm>
          <a:noFill/>
        </p:grpSpPr>
        <p:sp>
          <p:nvSpPr>
            <p:cNvPr id="43" name="Down Arrow 42"/>
            <p:cNvSpPr/>
            <p:nvPr/>
          </p:nvSpPr>
          <p:spPr bwMode="auto">
            <a:xfrm rot="10800000">
              <a:off x="2819400" y="3360738"/>
              <a:ext cx="914400" cy="1363662"/>
            </a:xfrm>
            <a:prstGeom prst="downArrow">
              <a:avLst/>
            </a:prstGeom>
            <a:grpFill/>
            <a:ln w="9525" cap="flat" cmpd="sng" algn="ctr">
              <a:solidFill>
                <a:schemeClr val="tx1"/>
              </a:solidFill>
              <a:prstDash val="solid"/>
              <a:round/>
              <a:headEnd type="none" w="med" len="med"/>
              <a:tailEnd type="none" w="med" len="med"/>
            </a:ln>
            <a:effectLst/>
          </p:spPr>
          <p:txBody>
            <a:bodyPr/>
            <a:lstStyle/>
            <a:p>
              <a:pPr>
                <a:defRPr/>
              </a:pPr>
              <a:endParaRPr lang="en-US" sz="2300" dirty="0"/>
            </a:p>
          </p:txBody>
        </p:sp>
        <p:sp>
          <p:nvSpPr>
            <p:cNvPr id="44" name="Rectangle 43"/>
            <p:cNvSpPr/>
            <p:nvPr/>
          </p:nvSpPr>
          <p:spPr>
            <a:xfrm rot="16200000">
              <a:off x="2736227" y="3958679"/>
              <a:ext cx="1080745" cy="400110"/>
            </a:xfrm>
            <a:prstGeom prst="rect">
              <a:avLst/>
            </a:prstGeom>
            <a:grpFill/>
          </p:spPr>
          <p:txBody>
            <a:bodyPr wrap="none">
              <a:spAutoFit/>
            </a:bodyPr>
            <a:lstStyle/>
            <a:p>
              <a:pPr>
                <a:defRPr/>
              </a:pPr>
              <a:r>
                <a:rPr lang="en-US" sz="2300" dirty="0">
                  <a:latin typeface="Times New Roman" pitchFamily="18" charset="0"/>
                </a:rPr>
                <a:t>Payment</a:t>
              </a:r>
              <a:endParaRPr lang="en-US" sz="2300" dirty="0"/>
            </a:p>
          </p:txBody>
        </p:sp>
      </p:grpSp>
      <p:sp>
        <p:nvSpPr>
          <p:cNvPr id="46"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47"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28</a:t>
            </a:fld>
            <a:endParaRPr lang="en-US" altLang="en-US" sz="1000" dirty="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7475">
                                            <p:txEl>
                                              <p:pRg st="0" end="0"/>
                                            </p:txEl>
                                          </p:spTgt>
                                        </p:tgtEl>
                                        <p:attrNameLst>
                                          <p:attrName>style.visibility</p:attrName>
                                        </p:attrNameLst>
                                      </p:cBhvr>
                                      <p:to>
                                        <p:strVal val="visible"/>
                                      </p:to>
                                    </p:set>
                                    <p:animEffect transition="in" filter="fade">
                                      <p:cBhvr>
                                        <p:cTn id="7" dur="1000"/>
                                        <p:tgtEl>
                                          <p:spTgt spid="617475">
                                            <p:txEl>
                                              <p:pRg st="0" end="0"/>
                                            </p:txEl>
                                          </p:spTgt>
                                        </p:tgtEl>
                                      </p:cBhvr>
                                    </p:animEffect>
                                    <p:anim calcmode="lin" valueType="num">
                                      <p:cBhvr>
                                        <p:cTn id="8" dur="1000" fill="hold"/>
                                        <p:tgtEl>
                                          <p:spTgt spid="6174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74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left)">
                                      <p:cBhvr>
                                        <p:cTn id="14" dur="500"/>
                                        <p:tgtEl>
                                          <p:spTgt spid="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17512"/>
                                        </p:tgtEl>
                                        <p:attrNameLst>
                                          <p:attrName>style.visibility</p:attrName>
                                        </p:attrNameLst>
                                      </p:cBhvr>
                                      <p:to>
                                        <p:strVal val="visible"/>
                                      </p:to>
                                    </p:set>
                                    <p:animEffect transition="in" filter="fade">
                                      <p:cBhvr>
                                        <p:cTn id="26" dur="1000"/>
                                        <p:tgtEl>
                                          <p:spTgt spid="617512"/>
                                        </p:tgtEl>
                                      </p:cBhvr>
                                    </p:animEffect>
                                    <p:anim calcmode="lin" valueType="num">
                                      <p:cBhvr>
                                        <p:cTn id="27" dur="1000" fill="hold"/>
                                        <p:tgtEl>
                                          <p:spTgt spid="617512"/>
                                        </p:tgtEl>
                                        <p:attrNameLst>
                                          <p:attrName>ppt_x</p:attrName>
                                        </p:attrNameLst>
                                      </p:cBhvr>
                                      <p:tavLst>
                                        <p:tav tm="0">
                                          <p:val>
                                            <p:strVal val="#ppt_x"/>
                                          </p:val>
                                        </p:tav>
                                        <p:tav tm="100000">
                                          <p:val>
                                            <p:strVal val="#ppt_x"/>
                                          </p:val>
                                        </p:tav>
                                      </p:tavLst>
                                    </p:anim>
                                    <p:anim calcmode="lin" valueType="num">
                                      <p:cBhvr>
                                        <p:cTn id="28" dur="1000" fill="hold"/>
                                        <p:tgtEl>
                                          <p:spTgt spid="617512"/>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617513"/>
                                        </p:tgtEl>
                                        <p:attrNameLst>
                                          <p:attrName>style.visibility</p:attrName>
                                        </p:attrNameLst>
                                      </p:cBhvr>
                                      <p:to>
                                        <p:strVal val="visible"/>
                                      </p:to>
                                    </p:set>
                                    <p:animEffect transition="in" filter="fade">
                                      <p:cBhvr>
                                        <p:cTn id="33" dur="1000"/>
                                        <p:tgtEl>
                                          <p:spTgt spid="617513"/>
                                        </p:tgtEl>
                                      </p:cBhvr>
                                    </p:animEffect>
                                    <p:anim calcmode="lin" valueType="num">
                                      <p:cBhvr>
                                        <p:cTn id="34" dur="1000" fill="hold"/>
                                        <p:tgtEl>
                                          <p:spTgt spid="617513"/>
                                        </p:tgtEl>
                                        <p:attrNameLst>
                                          <p:attrName>ppt_x</p:attrName>
                                        </p:attrNameLst>
                                      </p:cBhvr>
                                      <p:tavLst>
                                        <p:tav tm="0">
                                          <p:val>
                                            <p:strVal val="#ppt_x"/>
                                          </p:val>
                                        </p:tav>
                                        <p:tav tm="100000">
                                          <p:val>
                                            <p:strVal val="#ppt_x"/>
                                          </p:val>
                                        </p:tav>
                                      </p:tavLst>
                                    </p:anim>
                                    <p:anim calcmode="lin" valueType="num">
                                      <p:cBhvr>
                                        <p:cTn id="35" dur="1000" fill="hold"/>
                                        <p:tgtEl>
                                          <p:spTgt spid="617513"/>
                                        </p:tgtEl>
                                        <p:attrNameLst>
                                          <p:attrName>ppt_y</p:attrName>
                                        </p:attrNameLst>
                                      </p:cBhvr>
                                      <p:tavLst>
                                        <p:tav tm="0">
                                          <p:val>
                                            <p:strVal val="#ppt_y+.1"/>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42" presetClass="entr" presetSubtype="0" fill="hold"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fade">
                                      <p:cBhvr>
                                        <p:cTn id="40" dur="1000"/>
                                        <p:tgtEl>
                                          <p:spTgt spid="3"/>
                                        </p:tgtEl>
                                      </p:cBhvr>
                                    </p:animEffect>
                                    <p:anim calcmode="lin" valueType="num">
                                      <p:cBhvr>
                                        <p:cTn id="41" dur="1000" fill="hold"/>
                                        <p:tgtEl>
                                          <p:spTgt spid="3"/>
                                        </p:tgtEl>
                                        <p:attrNameLst>
                                          <p:attrName>ppt_x</p:attrName>
                                        </p:attrNameLst>
                                      </p:cBhvr>
                                      <p:tavLst>
                                        <p:tav tm="0">
                                          <p:val>
                                            <p:strVal val="#ppt_x"/>
                                          </p:val>
                                        </p:tav>
                                        <p:tav tm="100000">
                                          <p:val>
                                            <p:strVal val="#ppt_x"/>
                                          </p:val>
                                        </p:tav>
                                      </p:tavLst>
                                    </p:anim>
                                    <p:anim calcmode="lin" valueType="num">
                                      <p:cBhvr>
                                        <p:cTn id="42"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617514"/>
                                        </p:tgtEl>
                                        <p:attrNameLst>
                                          <p:attrName>style.visibility</p:attrName>
                                        </p:attrNameLst>
                                      </p:cBhvr>
                                      <p:to>
                                        <p:strVal val="visible"/>
                                      </p:to>
                                    </p:set>
                                    <p:animEffect transition="in" filter="fade">
                                      <p:cBhvr>
                                        <p:cTn id="47" dur="1000"/>
                                        <p:tgtEl>
                                          <p:spTgt spid="617514"/>
                                        </p:tgtEl>
                                      </p:cBhvr>
                                    </p:animEffect>
                                    <p:anim calcmode="lin" valueType="num">
                                      <p:cBhvr>
                                        <p:cTn id="48" dur="1000" fill="hold"/>
                                        <p:tgtEl>
                                          <p:spTgt spid="617514"/>
                                        </p:tgtEl>
                                        <p:attrNameLst>
                                          <p:attrName>ppt_x</p:attrName>
                                        </p:attrNameLst>
                                      </p:cBhvr>
                                      <p:tavLst>
                                        <p:tav tm="0">
                                          <p:val>
                                            <p:strVal val="#ppt_x"/>
                                          </p:val>
                                        </p:tav>
                                        <p:tav tm="100000">
                                          <p:val>
                                            <p:strVal val="#ppt_x"/>
                                          </p:val>
                                        </p:tav>
                                      </p:tavLst>
                                    </p:anim>
                                    <p:anim calcmode="lin" valueType="num">
                                      <p:cBhvr>
                                        <p:cTn id="49" dur="1000" fill="hold"/>
                                        <p:tgtEl>
                                          <p:spTgt spid="6175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475" grpId="0" build="p"/>
      <p:bldP spid="617512" grpId="0"/>
      <p:bldP spid="617513" grpId="0"/>
      <p:bldP spid="6175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0" name="Content Placeholder 2"/>
          <p:cNvSpPr>
            <a:spLocks noGrp="1"/>
          </p:cNvSpPr>
          <p:nvPr>
            <p:ph idx="1"/>
          </p:nvPr>
        </p:nvSpPr>
        <p:spPr>
          <a:xfrm>
            <a:off x="15875" y="1905000"/>
            <a:ext cx="9128125" cy="4525963"/>
          </a:xfrm>
        </p:spPr>
        <p:txBody>
          <a:bodyPr/>
          <a:lstStyle/>
          <a:p>
            <a:pPr eaLnBrk="1" hangingPunct="1"/>
            <a:r>
              <a:rPr lang="en-US" altLang="en-US" sz="2800" dirty="0" smtClean="0"/>
              <a:t>FRAs are designed so the buyer will have the same future value of interest expense (</a:t>
            </a:r>
            <a:r>
              <a:rPr lang="en-US" altLang="en-US" sz="2800" i="1" dirty="0" smtClean="0"/>
              <a:t>i.e</a:t>
            </a:r>
            <a:r>
              <a:rPr lang="en-US" altLang="en-US" sz="2800" dirty="0" smtClean="0"/>
              <a:t>., a perfect hedge at the agreed-up rate) for any value of LIBOR at maturity of the FRA.</a:t>
            </a:r>
          </a:p>
          <a:p>
            <a:pPr eaLnBrk="1" hangingPunct="1"/>
            <a:r>
              <a:rPr lang="en-US" altLang="en-US" sz="2400" dirty="0" smtClean="0"/>
              <a:t>Calculate the FV of interest expense</a:t>
            </a:r>
          </a:p>
          <a:p>
            <a:pPr lvl="1" eaLnBrk="1" hangingPunct="1"/>
            <a:r>
              <a:rPr lang="en-US" altLang="en-US" sz="2400" dirty="0" smtClean="0"/>
              <a:t>If LIBOR at expiration is 3 percent:</a:t>
            </a:r>
          </a:p>
          <a:p>
            <a:pPr lvl="1" eaLnBrk="1" hangingPunct="1"/>
            <a:endParaRPr lang="en-US" altLang="en-US" sz="2400" dirty="0" smtClean="0"/>
          </a:p>
          <a:p>
            <a:pPr lvl="1" eaLnBrk="1" hangingPunct="1">
              <a:buFontTx/>
              <a:buNone/>
            </a:pPr>
            <a:endParaRPr lang="en-US" altLang="en-US" sz="2000" dirty="0" smtClean="0"/>
          </a:p>
          <a:p>
            <a:pPr lvl="1" eaLnBrk="1" hangingPunct="1"/>
            <a:r>
              <a:rPr lang="en-US" altLang="en-US" sz="2400" dirty="0" smtClean="0"/>
              <a:t>If LIBOR at expiration is 5 percent:</a:t>
            </a:r>
          </a:p>
        </p:txBody>
      </p:sp>
      <p:sp>
        <p:nvSpPr>
          <p:cNvPr id="30727" name="Rectangle 16"/>
          <p:cNvSpPr>
            <a:spLocks noChangeArrowheads="1"/>
          </p:cNvSpPr>
          <p:nvPr/>
        </p:nvSpPr>
        <p:spPr bwMode="auto">
          <a:xfrm>
            <a:off x="2397918" y="5067272"/>
            <a:ext cx="5240338" cy="707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5" tIns="45718" rIns="91435" bIns="457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a:solidFill>
                  <a:srgbClr val="FF0000"/>
                </a:solidFill>
                <a:latin typeface="Arial" panose="020B0604020202020204" pitchFamily="34" charset="0"/>
                <a:cs typeface="Arial" panose="020B0604020202020204" pitchFamily="34" charset="0"/>
              </a:rPr>
              <a:t>€5,102,222.22 </a:t>
            </a:r>
            <a:r>
              <a:rPr lang="en-US" altLang="en-US" sz="2000" b="1" dirty="0" smtClean="0">
                <a:solidFill>
                  <a:srgbClr val="FF0000"/>
                </a:solidFill>
                <a:latin typeface="Arial" panose="020B0604020202020204" pitchFamily="34" charset="0"/>
                <a:cs typeface="Arial" panose="020B0604020202020204" pitchFamily="34" charset="0"/>
              </a:rPr>
              <a:t>= €</a:t>
            </a:r>
            <a:r>
              <a:rPr lang="en-US" altLang="en-US" sz="2000" b="1" dirty="0">
                <a:solidFill>
                  <a:srgbClr val="FF0000"/>
                </a:solidFill>
                <a:latin typeface="Arial" panose="020B0604020202020204" pitchFamily="34" charset="0"/>
                <a:cs typeface="Arial" panose="020B0604020202020204" pitchFamily="34" charset="0"/>
              </a:rPr>
              <a:t>5,102,222.22</a:t>
            </a:r>
            <a:endParaRPr lang="en-US" altLang="en-US" sz="2000" b="1" dirty="0">
              <a:latin typeface="Arial" panose="020B0604020202020204" pitchFamily="34" charset="0"/>
              <a:cs typeface="Arial" panose="020B0604020202020204" pitchFamily="34" charset="0"/>
            </a:endParaRPr>
          </a:p>
          <a:p>
            <a:pPr algn="ctr" eaLnBrk="1" hangingPunct="1"/>
            <a:r>
              <a:rPr lang="en-US" altLang="en-US" sz="2000" b="1" dirty="0">
                <a:solidFill>
                  <a:srgbClr val="FF0000"/>
                </a:solidFill>
                <a:latin typeface="Arial" panose="020B0604020202020204" pitchFamily="34" charset="0"/>
                <a:cs typeface="Arial" panose="020B0604020202020204" pitchFamily="34" charset="0"/>
              </a:rPr>
              <a:t> </a:t>
            </a:r>
            <a:endParaRPr lang="en-US" altLang="en-US" sz="2000" b="1" dirty="0">
              <a:latin typeface="Arial" panose="020B0604020202020204" pitchFamily="34" charset="0"/>
              <a:cs typeface="Arial" panose="020B0604020202020204" pitchFamily="34" charset="0"/>
            </a:endParaRPr>
          </a:p>
        </p:txBody>
      </p:sp>
      <p:grpSp>
        <p:nvGrpSpPr>
          <p:cNvPr id="2" name="Group 8"/>
          <p:cNvGrpSpPr>
            <a:grpSpLocks/>
          </p:cNvGrpSpPr>
          <p:nvPr/>
        </p:nvGrpSpPr>
        <p:grpSpPr bwMode="auto">
          <a:xfrm>
            <a:off x="15875" y="5716808"/>
            <a:ext cx="9490075" cy="655448"/>
            <a:chOff x="408193" y="3418765"/>
            <a:chExt cx="8820482" cy="655619"/>
          </a:xfrm>
        </p:grpSpPr>
        <p:sp>
          <p:nvSpPr>
            <p:cNvPr id="31758" name="TextBox 3"/>
            <p:cNvSpPr txBox="1">
              <a:spLocks noChangeArrowheads="1"/>
            </p:cNvSpPr>
            <p:nvPr/>
          </p:nvSpPr>
          <p:spPr bwMode="auto">
            <a:xfrm>
              <a:off x="408193" y="3516330"/>
              <a:ext cx="8820482" cy="400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a:solidFill>
                    <a:srgbClr val="FF0000"/>
                  </a:solidFill>
                  <a:latin typeface="Arial" panose="020B0604020202020204" pitchFamily="34" charset="0"/>
                  <a:cs typeface="Arial" panose="020B0604020202020204" pitchFamily="34" charset="0"/>
                </a:rPr>
                <a:t>(€5m - €24,918.74)x(1 + .05 x       ) = €5m x ( 1 + .04 x        )  </a:t>
              </a:r>
            </a:p>
          </p:txBody>
        </p:sp>
        <p:sp>
          <p:nvSpPr>
            <p:cNvPr id="31759" name="TextBox 4"/>
            <p:cNvSpPr txBox="1">
              <a:spLocks noChangeArrowheads="1"/>
            </p:cNvSpPr>
            <p:nvPr/>
          </p:nvSpPr>
          <p:spPr bwMode="auto">
            <a:xfrm>
              <a:off x="4587356" y="3418765"/>
              <a:ext cx="857260" cy="400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u="sng" dirty="0">
                  <a:solidFill>
                    <a:srgbClr val="FF0000"/>
                  </a:solidFill>
                  <a:latin typeface="Arial" panose="020B0604020202020204" pitchFamily="34" charset="0"/>
                  <a:cs typeface="Arial" panose="020B0604020202020204" pitchFamily="34" charset="0"/>
                </a:rPr>
                <a:t>184</a:t>
              </a:r>
            </a:p>
          </p:txBody>
        </p:sp>
        <p:sp>
          <p:nvSpPr>
            <p:cNvPr id="31760" name="TextBox 5"/>
            <p:cNvSpPr txBox="1">
              <a:spLocks noChangeArrowheads="1"/>
            </p:cNvSpPr>
            <p:nvPr/>
          </p:nvSpPr>
          <p:spPr bwMode="auto">
            <a:xfrm>
              <a:off x="4650228" y="3669627"/>
              <a:ext cx="739796" cy="400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a:solidFill>
                    <a:srgbClr val="FF0000"/>
                  </a:solidFill>
                  <a:latin typeface="Arial" panose="020B0604020202020204" pitchFamily="34" charset="0"/>
                  <a:cs typeface="Arial" panose="020B0604020202020204" pitchFamily="34" charset="0"/>
                </a:rPr>
                <a:t>360</a:t>
              </a:r>
            </a:p>
          </p:txBody>
        </p:sp>
        <p:sp>
          <p:nvSpPr>
            <p:cNvPr id="31761" name="TextBox 6"/>
            <p:cNvSpPr txBox="1">
              <a:spLocks noChangeArrowheads="1"/>
            </p:cNvSpPr>
            <p:nvPr/>
          </p:nvSpPr>
          <p:spPr bwMode="auto">
            <a:xfrm>
              <a:off x="7237500" y="3418765"/>
              <a:ext cx="780534" cy="400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u="sng" dirty="0">
                  <a:solidFill>
                    <a:srgbClr val="FF0000"/>
                  </a:solidFill>
                  <a:latin typeface="Arial" panose="020B0604020202020204" pitchFamily="34" charset="0"/>
                  <a:cs typeface="Arial" panose="020B0604020202020204" pitchFamily="34" charset="0"/>
                </a:rPr>
                <a:t>184</a:t>
              </a:r>
            </a:p>
          </p:txBody>
        </p:sp>
        <p:sp>
          <p:nvSpPr>
            <p:cNvPr id="31762" name="TextBox 7"/>
            <p:cNvSpPr txBox="1">
              <a:spLocks noChangeArrowheads="1"/>
            </p:cNvSpPr>
            <p:nvPr/>
          </p:nvSpPr>
          <p:spPr bwMode="auto">
            <a:xfrm>
              <a:off x="7237500" y="3674170"/>
              <a:ext cx="818898" cy="400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a:solidFill>
                    <a:srgbClr val="FF0000"/>
                  </a:solidFill>
                  <a:latin typeface="Arial" panose="020B0604020202020204" pitchFamily="34" charset="0"/>
                  <a:cs typeface="Arial" panose="020B0604020202020204" pitchFamily="34" charset="0"/>
                </a:rPr>
                <a:t>360</a:t>
              </a:r>
            </a:p>
          </p:txBody>
        </p:sp>
      </p:grpSp>
      <p:grpSp>
        <p:nvGrpSpPr>
          <p:cNvPr id="3" name="Group 8"/>
          <p:cNvGrpSpPr>
            <a:grpSpLocks/>
          </p:cNvGrpSpPr>
          <p:nvPr/>
        </p:nvGrpSpPr>
        <p:grpSpPr bwMode="auto">
          <a:xfrm>
            <a:off x="15875" y="4516438"/>
            <a:ext cx="9128125" cy="684272"/>
            <a:chOff x="801630" y="3340733"/>
            <a:chExt cx="8483603" cy="685345"/>
          </a:xfrm>
        </p:grpSpPr>
        <p:sp>
          <p:nvSpPr>
            <p:cNvPr id="31753" name="TextBox 3"/>
            <p:cNvSpPr txBox="1">
              <a:spLocks noChangeArrowheads="1"/>
            </p:cNvSpPr>
            <p:nvPr/>
          </p:nvSpPr>
          <p:spPr bwMode="auto">
            <a:xfrm>
              <a:off x="801630" y="3423413"/>
              <a:ext cx="8483603" cy="40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a:solidFill>
                    <a:srgbClr val="FF0000"/>
                  </a:solidFill>
                  <a:latin typeface="Arial" panose="020B0604020202020204" pitchFamily="34" charset="0"/>
                  <a:cs typeface="Arial" panose="020B0604020202020204" pitchFamily="34" charset="0"/>
                </a:rPr>
                <a:t>€5,025,169.62 x (1 + .03 x       ) = €5m x ( 1  + .04 x        )  </a:t>
              </a:r>
            </a:p>
          </p:txBody>
        </p:sp>
        <p:sp>
          <p:nvSpPr>
            <p:cNvPr id="31754" name="TextBox 4"/>
            <p:cNvSpPr txBox="1">
              <a:spLocks noChangeArrowheads="1"/>
            </p:cNvSpPr>
            <p:nvPr/>
          </p:nvSpPr>
          <p:spPr bwMode="auto">
            <a:xfrm>
              <a:off x="4594907" y="3340733"/>
              <a:ext cx="855737" cy="40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u="sng">
                  <a:solidFill>
                    <a:srgbClr val="FF0000"/>
                  </a:solidFill>
                  <a:latin typeface="Arial" panose="020B0604020202020204" pitchFamily="34" charset="0"/>
                  <a:cs typeface="Arial" panose="020B0604020202020204" pitchFamily="34" charset="0"/>
                </a:rPr>
                <a:t>184</a:t>
              </a:r>
            </a:p>
          </p:txBody>
        </p:sp>
        <p:sp>
          <p:nvSpPr>
            <p:cNvPr id="31755" name="TextBox 5"/>
            <p:cNvSpPr txBox="1">
              <a:spLocks noChangeArrowheads="1"/>
            </p:cNvSpPr>
            <p:nvPr/>
          </p:nvSpPr>
          <p:spPr bwMode="auto">
            <a:xfrm>
              <a:off x="4594907" y="3625341"/>
              <a:ext cx="855737" cy="40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a:solidFill>
                    <a:srgbClr val="FF0000"/>
                  </a:solidFill>
                  <a:latin typeface="Arial" panose="020B0604020202020204" pitchFamily="34" charset="0"/>
                  <a:cs typeface="Arial" panose="020B0604020202020204" pitchFamily="34" charset="0"/>
                </a:rPr>
                <a:t>360</a:t>
              </a:r>
            </a:p>
          </p:txBody>
        </p:sp>
        <p:sp>
          <p:nvSpPr>
            <p:cNvPr id="31756" name="TextBox 6"/>
            <p:cNvSpPr txBox="1">
              <a:spLocks noChangeArrowheads="1"/>
            </p:cNvSpPr>
            <p:nvPr/>
          </p:nvSpPr>
          <p:spPr bwMode="auto">
            <a:xfrm>
              <a:off x="7314085" y="3377242"/>
              <a:ext cx="780492" cy="40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u="sng">
                  <a:solidFill>
                    <a:srgbClr val="FF0000"/>
                  </a:solidFill>
                  <a:latin typeface="Arial" panose="020B0604020202020204" pitchFamily="34" charset="0"/>
                  <a:cs typeface="Arial" panose="020B0604020202020204" pitchFamily="34" charset="0"/>
                </a:rPr>
                <a:t>184</a:t>
              </a:r>
            </a:p>
          </p:txBody>
        </p:sp>
        <p:sp>
          <p:nvSpPr>
            <p:cNvPr id="31757" name="TextBox 7"/>
            <p:cNvSpPr txBox="1">
              <a:spLocks noChangeArrowheads="1"/>
            </p:cNvSpPr>
            <p:nvPr/>
          </p:nvSpPr>
          <p:spPr bwMode="auto">
            <a:xfrm>
              <a:off x="7314085" y="3625341"/>
              <a:ext cx="780492" cy="40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a:solidFill>
                    <a:srgbClr val="FF0000"/>
                  </a:solidFill>
                  <a:latin typeface="Arial" panose="020B0604020202020204" pitchFamily="34" charset="0"/>
                  <a:cs typeface="Arial" panose="020B0604020202020204" pitchFamily="34" charset="0"/>
                </a:rPr>
                <a:t>360</a:t>
              </a:r>
            </a:p>
          </p:txBody>
        </p:sp>
      </p:grpSp>
      <p:sp>
        <p:nvSpPr>
          <p:cNvPr id="26" name="Rectangle 16"/>
          <p:cNvSpPr>
            <a:spLocks noChangeArrowheads="1"/>
          </p:cNvSpPr>
          <p:nvPr/>
        </p:nvSpPr>
        <p:spPr bwMode="auto">
          <a:xfrm>
            <a:off x="3048000" y="6172200"/>
            <a:ext cx="4756150" cy="707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000" b="1" dirty="0">
                <a:solidFill>
                  <a:srgbClr val="FF0000"/>
                </a:solidFill>
                <a:latin typeface="Arial" panose="020B0604020202020204" pitchFamily="34" charset="0"/>
                <a:cs typeface="Arial" panose="020B0604020202020204" pitchFamily="34" charset="0"/>
              </a:rPr>
              <a:t>€5,102,222.22 =€5,102,222.22</a:t>
            </a:r>
          </a:p>
          <a:p>
            <a:pPr eaLnBrk="1" hangingPunct="1"/>
            <a:r>
              <a:rPr lang="en-US" altLang="en-US" sz="2000" dirty="0">
                <a:solidFill>
                  <a:srgbClr val="FF0000"/>
                </a:solidFill>
                <a:latin typeface="Arial" panose="020B0604020202020204" pitchFamily="34" charset="0"/>
                <a:cs typeface="Arial" panose="020B0604020202020204" pitchFamily="34" charset="0"/>
              </a:rPr>
              <a:t> </a:t>
            </a:r>
            <a:endParaRPr lang="en-US" altLang="en-US" sz="2000" dirty="0">
              <a:latin typeface="Arial" panose="020B0604020202020204" pitchFamily="34" charset="0"/>
              <a:cs typeface="Arial" panose="020B0604020202020204" pitchFamily="34" charset="0"/>
            </a:endParaRPr>
          </a:p>
        </p:txBody>
      </p:sp>
      <p:sp>
        <p:nvSpPr>
          <p:cNvPr id="4" name="Title 3"/>
          <p:cNvSpPr>
            <a:spLocks noGrp="1"/>
          </p:cNvSpPr>
          <p:nvPr>
            <p:ph type="title"/>
          </p:nvPr>
        </p:nvSpPr>
        <p:spPr/>
        <p:txBody>
          <a:bodyPr>
            <a:normAutofit/>
          </a:bodyPr>
          <a:lstStyle/>
          <a:p>
            <a:r>
              <a:rPr lang="en-US" dirty="0" smtClean="0"/>
              <a:t>Proof of FRA Utility as a Hedge</a:t>
            </a:r>
            <a:endParaRPr lang="en-US" dirty="0"/>
          </a:p>
        </p:txBody>
      </p:sp>
      <p:sp>
        <p:nvSpPr>
          <p:cNvPr id="20"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21"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29</a:t>
            </a:fld>
            <a:endParaRPr lang="en-US" altLang="en-US" sz="1000" dirty="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27"/>
                                        </p:tgtEl>
                                        <p:attrNameLst>
                                          <p:attrName>style.visibility</p:attrName>
                                        </p:attrNameLst>
                                      </p:cBhvr>
                                      <p:to>
                                        <p:strVal val="visible"/>
                                      </p:to>
                                    </p:set>
                                    <p:animEffect transition="in" filter="fade">
                                      <p:cBhvr>
                                        <p:cTn id="14" dur="1000"/>
                                        <p:tgtEl>
                                          <p:spTgt spid="30727"/>
                                        </p:tgtEl>
                                      </p:cBhvr>
                                    </p:animEffect>
                                    <p:anim calcmode="lin" valueType="num">
                                      <p:cBhvr>
                                        <p:cTn id="15" dur="1000" fill="hold"/>
                                        <p:tgtEl>
                                          <p:spTgt spid="30727"/>
                                        </p:tgtEl>
                                        <p:attrNameLst>
                                          <p:attrName>ppt_x</p:attrName>
                                        </p:attrNameLst>
                                      </p:cBhvr>
                                      <p:tavLst>
                                        <p:tav tm="0">
                                          <p:val>
                                            <p:strVal val="#ppt_x"/>
                                          </p:val>
                                        </p:tav>
                                        <p:tav tm="100000">
                                          <p:val>
                                            <p:strVal val="#ppt_x"/>
                                          </p:val>
                                        </p:tav>
                                      </p:tavLst>
                                    </p:anim>
                                    <p:anim calcmode="lin" valueType="num">
                                      <p:cBhvr>
                                        <p:cTn id="16" dur="1000" fill="hold"/>
                                        <p:tgtEl>
                                          <p:spTgt spid="30727"/>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1000"/>
                                        <p:tgtEl>
                                          <p:spTgt spid="26"/>
                                        </p:tgtEl>
                                      </p:cBhvr>
                                    </p:animEffect>
                                    <p:anim calcmode="lin" valueType="num">
                                      <p:cBhvr>
                                        <p:cTn id="29" dur="1000" fill="hold"/>
                                        <p:tgtEl>
                                          <p:spTgt spid="26"/>
                                        </p:tgtEl>
                                        <p:attrNameLst>
                                          <p:attrName>ppt_x</p:attrName>
                                        </p:attrNameLst>
                                      </p:cBhvr>
                                      <p:tavLst>
                                        <p:tav tm="0">
                                          <p:val>
                                            <p:strVal val="#ppt_x"/>
                                          </p:val>
                                        </p:tav>
                                        <p:tav tm="100000">
                                          <p:val>
                                            <p:strVal val="#ppt_x"/>
                                          </p:val>
                                        </p:tav>
                                      </p:tavLst>
                                    </p:anim>
                                    <p:anim calcmode="lin" valueType="num">
                                      <p:cBhvr>
                                        <p:cTn id="3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7" grpId="0"/>
      <p:bldP spid="2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dirty="0" smtClean="0"/>
              <a:t>Chapter Outline (continued)</a:t>
            </a:r>
          </a:p>
        </p:txBody>
      </p:sp>
      <p:sp>
        <p:nvSpPr>
          <p:cNvPr id="7171" name="Rectangle 3"/>
          <p:cNvSpPr>
            <a:spLocks noGrp="1" noChangeArrowheads="1"/>
          </p:cNvSpPr>
          <p:nvPr>
            <p:ph idx="1"/>
          </p:nvPr>
        </p:nvSpPr>
        <p:spPr>
          <a:xfrm>
            <a:off x="449826" y="1752600"/>
            <a:ext cx="8229600" cy="4525963"/>
          </a:xfrm>
        </p:spPr>
        <p:txBody>
          <a:bodyPr/>
          <a:lstStyle/>
          <a:p>
            <a:pPr>
              <a:lnSpc>
                <a:spcPct val="80000"/>
              </a:lnSpc>
            </a:pPr>
            <a:r>
              <a:rPr lang="en-US" altLang="en-US" sz="2400" dirty="0" smtClean="0"/>
              <a:t>International Money Market</a:t>
            </a:r>
          </a:p>
          <a:p>
            <a:pPr lvl="1">
              <a:lnSpc>
                <a:spcPct val="80000"/>
              </a:lnSpc>
            </a:pPr>
            <a:r>
              <a:rPr lang="en-US" altLang="en-US" sz="2000" dirty="0" smtClean="0"/>
              <a:t>Eurocurrency Markets</a:t>
            </a:r>
          </a:p>
          <a:p>
            <a:pPr lvl="1">
              <a:lnSpc>
                <a:spcPct val="80000"/>
              </a:lnSpc>
            </a:pPr>
            <a:r>
              <a:rPr lang="en-US" altLang="en-US" sz="2000" dirty="0" smtClean="0"/>
              <a:t>LIBOR</a:t>
            </a:r>
          </a:p>
          <a:p>
            <a:pPr lvl="1">
              <a:lnSpc>
                <a:spcPct val="80000"/>
              </a:lnSpc>
            </a:pPr>
            <a:r>
              <a:rPr lang="en-US" altLang="en-US" sz="2000" dirty="0" err="1" smtClean="0"/>
              <a:t>Eurocredits</a:t>
            </a:r>
            <a:endParaRPr lang="en-US" altLang="en-US" sz="2000" dirty="0" smtClean="0"/>
          </a:p>
          <a:p>
            <a:pPr lvl="1">
              <a:lnSpc>
                <a:spcPct val="80000"/>
              </a:lnSpc>
            </a:pPr>
            <a:r>
              <a:rPr lang="en-US" altLang="en-US" sz="2000" dirty="0" smtClean="0"/>
              <a:t>Forward Rate Agreements</a:t>
            </a:r>
          </a:p>
          <a:p>
            <a:pPr lvl="1">
              <a:lnSpc>
                <a:spcPct val="80000"/>
              </a:lnSpc>
            </a:pPr>
            <a:r>
              <a:rPr lang="en-US" altLang="en-US" sz="2000" dirty="0" err="1" smtClean="0"/>
              <a:t>Euronotes</a:t>
            </a:r>
            <a:endParaRPr lang="en-US" altLang="en-US" sz="2000" dirty="0" smtClean="0"/>
          </a:p>
          <a:p>
            <a:pPr lvl="1">
              <a:lnSpc>
                <a:spcPct val="80000"/>
              </a:lnSpc>
            </a:pPr>
            <a:r>
              <a:rPr lang="en-US" altLang="en-US" sz="2000" dirty="0" err="1" smtClean="0"/>
              <a:t>Eurocommercial</a:t>
            </a:r>
            <a:r>
              <a:rPr lang="en-US" altLang="en-US" sz="2000" dirty="0" smtClean="0"/>
              <a:t> Paper</a:t>
            </a:r>
          </a:p>
          <a:p>
            <a:pPr lvl="1">
              <a:lnSpc>
                <a:spcPct val="80000"/>
              </a:lnSpc>
            </a:pPr>
            <a:r>
              <a:rPr lang="en-US" altLang="en-US" sz="2000" dirty="0" smtClean="0"/>
              <a:t>Eurodollar Interest Rate Futures Contracts</a:t>
            </a:r>
          </a:p>
          <a:p>
            <a:pPr>
              <a:lnSpc>
                <a:spcPct val="80000"/>
              </a:lnSpc>
            </a:pPr>
            <a:r>
              <a:rPr lang="en-US" altLang="en-US" sz="2400" dirty="0" smtClean="0"/>
              <a:t>International Debt Crisis</a:t>
            </a:r>
          </a:p>
          <a:p>
            <a:pPr lvl="1">
              <a:lnSpc>
                <a:spcPct val="80000"/>
              </a:lnSpc>
            </a:pPr>
            <a:r>
              <a:rPr lang="en-US" altLang="en-US" sz="2000" dirty="0" smtClean="0"/>
              <a:t>History</a:t>
            </a:r>
          </a:p>
          <a:p>
            <a:pPr lvl="1">
              <a:lnSpc>
                <a:spcPct val="80000"/>
              </a:lnSpc>
            </a:pPr>
            <a:r>
              <a:rPr lang="en-US" altLang="en-US" sz="2000" dirty="0" smtClean="0"/>
              <a:t>Debt-for-Equity Swaps</a:t>
            </a:r>
          </a:p>
          <a:p>
            <a:pPr lvl="1">
              <a:lnSpc>
                <a:spcPct val="80000"/>
              </a:lnSpc>
            </a:pPr>
            <a:r>
              <a:rPr lang="en-US" altLang="en-US" sz="2000" dirty="0" smtClean="0"/>
              <a:t>The Solution: Brady Bonds</a:t>
            </a:r>
          </a:p>
          <a:p>
            <a:pPr>
              <a:lnSpc>
                <a:spcPct val="80000"/>
              </a:lnSpc>
            </a:pPr>
            <a:r>
              <a:rPr lang="en-US" altLang="en-US" sz="2400" dirty="0" smtClean="0"/>
              <a:t>The Asian Crisis</a:t>
            </a:r>
          </a:p>
        </p:txBody>
      </p:sp>
      <p:sp>
        <p:nvSpPr>
          <p:cNvPr id="7"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8"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smtClean="0"/>
              <a:t>Euronotes</a:t>
            </a:r>
          </a:p>
        </p:txBody>
      </p:sp>
      <p:sp>
        <p:nvSpPr>
          <p:cNvPr id="32771" name="Rectangle 3"/>
          <p:cNvSpPr>
            <a:spLocks noGrp="1" noChangeArrowheads="1"/>
          </p:cNvSpPr>
          <p:nvPr>
            <p:ph idx="1"/>
          </p:nvPr>
        </p:nvSpPr>
        <p:spPr/>
        <p:txBody>
          <a:bodyPr/>
          <a:lstStyle/>
          <a:p>
            <a:pPr eaLnBrk="1" hangingPunct="1"/>
            <a:r>
              <a:rPr lang="en-US" altLang="en-US" sz="2800" smtClean="0"/>
              <a:t>Euronotes are short-term notes underwritten by a group of international investment banks or international commercial banks.</a:t>
            </a:r>
          </a:p>
          <a:p>
            <a:pPr lvl="1" eaLnBrk="1" hangingPunct="1"/>
            <a:r>
              <a:rPr lang="en-US" altLang="en-US" sz="2400" smtClean="0"/>
              <a:t>They are sold at a discount from face value and pay back the full face value at maturity.</a:t>
            </a:r>
          </a:p>
          <a:p>
            <a:pPr lvl="1" eaLnBrk="1" hangingPunct="1"/>
            <a:r>
              <a:rPr lang="en-US" altLang="en-US" sz="2400" smtClean="0"/>
              <a:t>Maturity is typically three to six months.</a:t>
            </a:r>
          </a:p>
          <a:p>
            <a:pPr eaLnBrk="1" hangingPunct="1"/>
            <a:endParaRPr lang="en-US" altLang="en-US" sz="280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30</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Eurocommercial Paper</a:t>
            </a:r>
          </a:p>
        </p:txBody>
      </p:sp>
      <p:sp>
        <p:nvSpPr>
          <p:cNvPr id="33795" name="Rectangle 3"/>
          <p:cNvSpPr>
            <a:spLocks noGrp="1" noChangeArrowheads="1"/>
          </p:cNvSpPr>
          <p:nvPr>
            <p:ph idx="1"/>
          </p:nvPr>
        </p:nvSpPr>
        <p:spPr/>
        <p:txBody>
          <a:bodyPr/>
          <a:lstStyle/>
          <a:p>
            <a:pPr eaLnBrk="1" hangingPunct="1"/>
            <a:r>
              <a:rPr lang="en-US" altLang="en-US" sz="2800" dirty="0" smtClean="0"/>
              <a:t>Unsecured short-term promissory notes issued by corporations and banks.</a:t>
            </a:r>
          </a:p>
          <a:p>
            <a:pPr eaLnBrk="1" hangingPunct="1"/>
            <a:r>
              <a:rPr lang="en-US" altLang="en-US" sz="2800" dirty="0" smtClean="0"/>
              <a:t>Placed directly with the public through a dealer.</a:t>
            </a:r>
          </a:p>
          <a:p>
            <a:pPr eaLnBrk="1" hangingPunct="1"/>
            <a:r>
              <a:rPr lang="en-US" altLang="en-US" sz="2800" dirty="0" smtClean="0"/>
              <a:t>Maturities typically range from one month to six months.</a:t>
            </a:r>
          </a:p>
          <a:p>
            <a:pPr eaLnBrk="1" hangingPunct="1"/>
            <a:r>
              <a:rPr lang="en-US" altLang="en-US" sz="2800" dirty="0" err="1" smtClean="0"/>
              <a:t>Eurocommercial</a:t>
            </a:r>
            <a:r>
              <a:rPr lang="en-US" altLang="en-US" sz="2800" dirty="0" smtClean="0"/>
              <a:t> paper, while typically U.S. dollar denominated, is often of lower quality than U.S. commercial paper—as a result yields are higher.</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31</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sz="3600" smtClean="0"/>
              <a:t>Eurodollar Interest Rate Futures Contract</a:t>
            </a:r>
          </a:p>
        </p:txBody>
      </p:sp>
      <p:sp>
        <p:nvSpPr>
          <p:cNvPr id="34819" name="Rectangle 3"/>
          <p:cNvSpPr>
            <a:spLocks noGrp="1" noChangeArrowheads="1"/>
          </p:cNvSpPr>
          <p:nvPr>
            <p:ph idx="1"/>
          </p:nvPr>
        </p:nvSpPr>
        <p:spPr/>
        <p:txBody>
          <a:bodyPr/>
          <a:lstStyle/>
          <a:p>
            <a:pPr eaLnBrk="1" hangingPunct="1"/>
            <a:r>
              <a:rPr lang="en-US" altLang="en-US" sz="2800" dirty="0" smtClean="0"/>
              <a:t>Widely used futures contract for hedging short-term U.S. dollar interest rate risk.</a:t>
            </a:r>
          </a:p>
          <a:p>
            <a:pPr eaLnBrk="1" hangingPunct="1"/>
            <a:r>
              <a:rPr lang="en-US" altLang="en-US" sz="2800" dirty="0" smtClean="0"/>
              <a:t>The underlying asset is a </a:t>
            </a:r>
            <a:r>
              <a:rPr lang="en-US" altLang="en-US" sz="2800" i="1" dirty="0" smtClean="0"/>
              <a:t>hypothetical </a:t>
            </a:r>
            <a:r>
              <a:rPr lang="en-US" altLang="en-US" sz="2800" dirty="0" smtClean="0"/>
              <a:t>$1,000,000 90-day Eurodollar deposit—the contract is cash settled.</a:t>
            </a:r>
          </a:p>
          <a:p>
            <a:pPr eaLnBrk="1" hangingPunct="1"/>
            <a:r>
              <a:rPr lang="en-US" altLang="en-US" sz="2800" dirty="0" smtClean="0"/>
              <a:t>Traded on the CME and the Singapore International Monetary Exchange.</a:t>
            </a:r>
          </a:p>
          <a:p>
            <a:pPr eaLnBrk="1" hangingPunct="1"/>
            <a:r>
              <a:rPr lang="en-US" altLang="en-US" sz="2800" dirty="0" smtClean="0"/>
              <a:t>The contract trades in the March, June, September, and December cycle.</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32</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9144000" cy="990600"/>
          </a:xfrm>
        </p:spPr>
        <p:txBody>
          <a:bodyPr>
            <a:noAutofit/>
          </a:bodyPr>
          <a:lstStyle/>
          <a:p>
            <a:pPr algn="l"/>
            <a:r>
              <a:rPr lang="en-US" sz="3600" dirty="0"/>
              <a:t>EXHIBIT </a:t>
            </a:r>
            <a:r>
              <a:rPr lang="en-US" sz="3600" dirty="0" smtClean="0"/>
              <a:t>11.8 CME </a:t>
            </a:r>
            <a:r>
              <a:rPr lang="en-US" sz="3600" dirty="0"/>
              <a:t>Group </a:t>
            </a:r>
            <a:r>
              <a:rPr lang="en-US" sz="3600" dirty="0" smtClean="0"/>
              <a:t>Eurodollar Futures Contract Quotations</a:t>
            </a:r>
            <a:r>
              <a:rPr lang="en-US" sz="3600" dirty="0"/>
              <a:t/>
            </a:r>
            <a:br>
              <a:rPr lang="en-US" sz="3600" dirty="0"/>
            </a:br>
            <a:endParaRPr lang="en-US" sz="3600" dirty="0"/>
          </a:p>
        </p:txBody>
      </p:sp>
      <p:sp>
        <p:nvSpPr>
          <p:cNvPr id="4"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656DB056-BFA4-440A-89A7-63915E8B0E6A}" type="slidenum">
              <a:rPr lang="en-US" altLang="en-US" sz="900" smtClean="0">
                <a:cs typeface="Arial" charset="0"/>
              </a:rPr>
              <a:t>33</a:t>
            </a:fld>
            <a:endParaRPr lang="en-US" altLang="en-US" sz="1000" dirty="0">
              <a:cs typeface="Arial"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6657" y="1600200"/>
            <a:ext cx="4738688" cy="48621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71590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LIBOR</a:t>
            </a:r>
            <a:endParaRPr lang="en-US" dirty="0"/>
          </a:p>
        </p:txBody>
      </p:sp>
      <p:sp>
        <p:nvSpPr>
          <p:cNvPr id="3" name="Content Placeholder 2"/>
          <p:cNvSpPr>
            <a:spLocks noGrp="1"/>
          </p:cNvSpPr>
          <p:nvPr>
            <p:ph idx="1"/>
          </p:nvPr>
        </p:nvSpPr>
        <p:spPr>
          <a:xfrm>
            <a:off x="76200" y="1752600"/>
            <a:ext cx="8915400" cy="4525963"/>
          </a:xfrm>
        </p:spPr>
        <p:txBody>
          <a:bodyPr/>
          <a:lstStyle/>
          <a:p>
            <a:r>
              <a:rPr lang="en-US" sz="2800" b="1" dirty="0"/>
              <a:t>London Interbank Offered Rate (LIBOR</a:t>
            </a:r>
            <a:r>
              <a:rPr lang="en-US" sz="2800" b="1" dirty="0" smtClean="0"/>
              <a:t>)</a:t>
            </a:r>
            <a:r>
              <a:rPr lang="en-US" sz="2800" dirty="0" smtClean="0"/>
              <a:t>, the </a:t>
            </a:r>
            <a:r>
              <a:rPr lang="en-US" sz="2800" dirty="0"/>
              <a:t>reference rate in London for </a:t>
            </a:r>
            <a:r>
              <a:rPr lang="en-US" sz="2800" dirty="0" smtClean="0"/>
              <a:t>Eurocurrency deposits. </a:t>
            </a:r>
          </a:p>
          <a:p>
            <a:r>
              <a:rPr lang="en-US" sz="2800" dirty="0" smtClean="0"/>
              <a:t>There </a:t>
            </a:r>
            <a:r>
              <a:rPr lang="en-US" sz="2800" dirty="0"/>
              <a:t>is a LIBOR </a:t>
            </a:r>
            <a:r>
              <a:rPr lang="en-US" sz="2800" dirty="0" smtClean="0"/>
              <a:t>for Eurodollars</a:t>
            </a:r>
            <a:r>
              <a:rPr lang="en-US" sz="2800" dirty="0"/>
              <a:t>, Euro–Canadian dollars, </a:t>
            </a:r>
            <a:r>
              <a:rPr lang="en-US" sz="2800" dirty="0" err="1"/>
              <a:t>Euroyen</a:t>
            </a:r>
            <a:r>
              <a:rPr lang="en-US" sz="2800" dirty="0"/>
              <a:t>, and even euros. </a:t>
            </a:r>
            <a:endParaRPr lang="en-US" sz="2800" dirty="0" smtClean="0"/>
          </a:p>
          <a:p>
            <a:r>
              <a:rPr lang="en-US" sz="2800" dirty="0" smtClean="0"/>
              <a:t>In </a:t>
            </a:r>
            <a:r>
              <a:rPr lang="en-US" sz="2800" dirty="0"/>
              <a:t>other financial centers</a:t>
            </a:r>
            <a:r>
              <a:rPr lang="en-US" sz="2800" dirty="0" smtClean="0"/>
              <a:t>, other </a:t>
            </a:r>
            <a:r>
              <a:rPr lang="en-US" sz="2800" dirty="0"/>
              <a:t>reference rates are </a:t>
            </a:r>
            <a:r>
              <a:rPr lang="en-US" sz="2800" dirty="0" smtClean="0"/>
              <a:t>used.</a:t>
            </a:r>
          </a:p>
          <a:p>
            <a:pPr lvl="1"/>
            <a:r>
              <a:rPr lang="en-US" sz="2400" dirty="0" smtClean="0"/>
              <a:t>For </a:t>
            </a:r>
            <a:r>
              <a:rPr lang="en-US" sz="2400" dirty="0"/>
              <a:t>example, </a:t>
            </a:r>
            <a:r>
              <a:rPr lang="en-US" sz="2400" i="1" dirty="0"/>
              <a:t>SIBOR </a:t>
            </a:r>
            <a:r>
              <a:rPr lang="en-US" sz="2400" dirty="0"/>
              <a:t>is the Singapore Interbank Offered</a:t>
            </a:r>
            <a:br>
              <a:rPr lang="en-US" sz="2400" dirty="0"/>
            </a:br>
            <a:r>
              <a:rPr lang="en-US" sz="2400" dirty="0"/>
              <a:t>Rate, and </a:t>
            </a:r>
            <a:r>
              <a:rPr lang="en-US" sz="2400" i="1" dirty="0"/>
              <a:t>TIBOR </a:t>
            </a:r>
            <a:r>
              <a:rPr lang="en-US" sz="2400" dirty="0"/>
              <a:t>is the Tokyo Interbank Offered Rate</a:t>
            </a:r>
            <a:r>
              <a:rPr lang="en-US" sz="2400" dirty="0" smtClean="0"/>
              <a:t>.</a:t>
            </a:r>
          </a:p>
          <a:p>
            <a:r>
              <a:rPr lang="en-US" sz="2800" b="1" dirty="0"/>
              <a:t>Euro Interbank Offered Rate (EURIBOR) </a:t>
            </a:r>
            <a:r>
              <a:rPr lang="en-US" sz="2800" dirty="0"/>
              <a:t>is the rate at which </a:t>
            </a:r>
            <a:r>
              <a:rPr lang="en-US" sz="2800" dirty="0" smtClean="0"/>
              <a:t>interbank deposits </a:t>
            </a:r>
            <a:r>
              <a:rPr lang="en-US" sz="2800" dirty="0"/>
              <a:t>of the euro are offered by one prime bank to another in the euro zone.</a:t>
            </a:r>
            <a:br>
              <a:rPr lang="en-US" sz="2800" dirty="0"/>
            </a:br>
            <a:r>
              <a:rPr lang="en-US" sz="2800" dirty="0"/>
              <a:t/>
            </a:r>
            <a:br>
              <a:rPr lang="en-US" sz="2800" dirty="0"/>
            </a:br>
            <a:endParaRPr lang="en-US" sz="2800" dirty="0"/>
          </a:p>
        </p:txBody>
      </p:sp>
    </p:spTree>
    <p:extLst>
      <p:ext uri="{BB962C8B-B14F-4D97-AF65-F5344CB8AC3E}">
        <p14:creationId xmlns:p14="http://schemas.microsoft.com/office/powerpoint/2010/main" val="226833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smtClean="0"/>
              <a:t>International Debt Crisis</a:t>
            </a:r>
          </a:p>
        </p:txBody>
      </p:sp>
      <p:sp>
        <p:nvSpPr>
          <p:cNvPr id="36867" name="Rectangle 3"/>
          <p:cNvSpPr>
            <a:spLocks noGrp="1" noChangeArrowheads="1"/>
          </p:cNvSpPr>
          <p:nvPr>
            <p:ph idx="1"/>
          </p:nvPr>
        </p:nvSpPr>
        <p:spPr/>
        <p:txBody>
          <a:bodyPr/>
          <a:lstStyle/>
          <a:p>
            <a:pPr eaLnBrk="1" hangingPunct="1"/>
            <a:r>
              <a:rPr lang="en-US" altLang="en-US" sz="2800" smtClean="0"/>
              <a:t>Some of the largest banks in the world were endangered when loans were made to sovereign governments of some less-developed countries.</a:t>
            </a:r>
          </a:p>
          <a:p>
            <a:pPr eaLnBrk="1" hangingPunct="1"/>
            <a:r>
              <a:rPr lang="en-US" altLang="en-US" sz="2800" smtClean="0"/>
              <a:t>At the height of the crisis, Third World countries owed $1.2 </a:t>
            </a:r>
            <a:r>
              <a:rPr lang="en-US" altLang="en-US" sz="2800" u="sng" smtClean="0"/>
              <a:t>t</a:t>
            </a:r>
            <a:r>
              <a:rPr lang="en-US" altLang="en-US" sz="2800" smtClean="0"/>
              <a:t>rillion.</a:t>
            </a:r>
          </a:p>
          <a:p>
            <a:pPr eaLnBrk="1" hangingPunct="1"/>
            <a:r>
              <a:rPr lang="en-US" altLang="en-US" sz="2800" smtClean="0"/>
              <a:t>Like many calamities, it is easy to see in retrospect that, it’s a bad idea to put too many eggs in one basket, especially if you don’t know much about that basket.</a:t>
            </a:r>
          </a:p>
          <a:p>
            <a:pPr eaLnBrk="1" hangingPunct="1"/>
            <a:endParaRPr lang="en-US" altLang="en-US" sz="280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35</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mtClean="0"/>
              <a:t>Debt-for-Equity Swaps</a:t>
            </a:r>
          </a:p>
        </p:txBody>
      </p:sp>
      <p:sp>
        <p:nvSpPr>
          <p:cNvPr id="37891" name="Rectangle 3"/>
          <p:cNvSpPr>
            <a:spLocks noGrp="1" noChangeArrowheads="1"/>
          </p:cNvSpPr>
          <p:nvPr>
            <p:ph idx="1"/>
          </p:nvPr>
        </p:nvSpPr>
        <p:spPr/>
        <p:txBody>
          <a:bodyPr/>
          <a:lstStyle/>
          <a:p>
            <a:pPr eaLnBrk="1" hangingPunct="1">
              <a:lnSpc>
                <a:spcPct val="90000"/>
              </a:lnSpc>
            </a:pPr>
            <a:r>
              <a:rPr lang="en-US" altLang="en-US" sz="2600" smtClean="0"/>
              <a:t>As part of debt rescheduling agreements among the bank lending syndicates and the debtor nations, creditor banks would sell their loans for U.S. dollars at discounts from face value to MNCs desiring to make equity investment in subsidiaries or local firms in the LDCs.</a:t>
            </a:r>
          </a:p>
          <a:p>
            <a:pPr eaLnBrk="1" hangingPunct="1">
              <a:lnSpc>
                <a:spcPct val="90000"/>
              </a:lnSpc>
            </a:pPr>
            <a:r>
              <a:rPr lang="en-US" altLang="en-US" sz="2600" smtClean="0"/>
              <a:t>The LDC central bank would buy the bank debt from a MNC at a smaller discount than the MNC paid, but in local currency.</a:t>
            </a:r>
          </a:p>
          <a:p>
            <a:pPr eaLnBrk="1" hangingPunct="1">
              <a:lnSpc>
                <a:spcPct val="90000"/>
              </a:lnSpc>
            </a:pPr>
            <a:r>
              <a:rPr lang="en-US" altLang="en-US" sz="2600" smtClean="0"/>
              <a:t>The MNC would use the local currency to make  pre-approved new investment in the LDC that was economically or socially beneficial to the LDC.</a:t>
            </a:r>
          </a:p>
          <a:p>
            <a:pPr eaLnBrk="1" hangingPunct="1">
              <a:lnSpc>
                <a:spcPct val="90000"/>
              </a:lnSpc>
            </a:pPr>
            <a:endParaRPr lang="en-US" altLang="en-US" sz="260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36</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smtClean="0"/>
              <a:t>Debt-for-Equity Swap Illustration</a:t>
            </a:r>
          </a:p>
        </p:txBody>
      </p:sp>
      <p:sp>
        <p:nvSpPr>
          <p:cNvPr id="624643" name="Text Box 3"/>
          <p:cNvSpPr txBox="1">
            <a:spLocks noChangeArrowheads="1"/>
          </p:cNvSpPr>
          <p:nvPr/>
        </p:nvSpPr>
        <p:spPr bwMode="auto">
          <a:xfrm>
            <a:off x="4318000" y="1846263"/>
            <a:ext cx="2201863" cy="9604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International Bank</a:t>
            </a:r>
          </a:p>
        </p:txBody>
      </p:sp>
      <p:sp>
        <p:nvSpPr>
          <p:cNvPr id="624644" name="Text Box 4"/>
          <p:cNvSpPr txBox="1">
            <a:spLocks noChangeArrowheads="1"/>
          </p:cNvSpPr>
          <p:nvPr/>
        </p:nvSpPr>
        <p:spPr bwMode="auto">
          <a:xfrm>
            <a:off x="4318000" y="3429000"/>
            <a:ext cx="2201863" cy="13811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Equity Investor or MNC</a:t>
            </a:r>
          </a:p>
        </p:txBody>
      </p:sp>
      <p:sp>
        <p:nvSpPr>
          <p:cNvPr id="624645" name="Text Box 5"/>
          <p:cNvSpPr txBox="1">
            <a:spLocks noChangeArrowheads="1"/>
          </p:cNvSpPr>
          <p:nvPr/>
        </p:nvSpPr>
        <p:spPr bwMode="auto">
          <a:xfrm>
            <a:off x="4318000" y="5451475"/>
            <a:ext cx="2201863" cy="958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LDC Central Bank</a:t>
            </a:r>
          </a:p>
        </p:txBody>
      </p:sp>
      <p:sp>
        <p:nvSpPr>
          <p:cNvPr id="624646" name="Text Box 6"/>
          <p:cNvSpPr txBox="1">
            <a:spLocks noChangeArrowheads="1"/>
          </p:cNvSpPr>
          <p:nvPr/>
        </p:nvSpPr>
        <p:spPr bwMode="auto">
          <a:xfrm>
            <a:off x="508000" y="3429000"/>
            <a:ext cx="2201863" cy="13811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03236" tIns="51618" rIns="103236" bIns="516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LDC firm or MNC subsidiary</a:t>
            </a:r>
          </a:p>
        </p:txBody>
      </p:sp>
      <p:grpSp>
        <p:nvGrpSpPr>
          <p:cNvPr id="2" name="Group 7"/>
          <p:cNvGrpSpPr>
            <a:grpSpLocks/>
          </p:cNvGrpSpPr>
          <p:nvPr/>
        </p:nvGrpSpPr>
        <p:grpSpPr bwMode="auto">
          <a:xfrm>
            <a:off x="3894138" y="2813050"/>
            <a:ext cx="1016000" cy="615950"/>
            <a:chOff x="2400" y="1536"/>
            <a:chExt cx="576" cy="336"/>
          </a:xfrm>
        </p:grpSpPr>
        <p:sp>
          <p:nvSpPr>
            <p:cNvPr id="38933" name="Line 8"/>
            <p:cNvSpPr>
              <a:spLocks noChangeShapeType="1"/>
            </p:cNvSpPr>
            <p:nvPr/>
          </p:nvSpPr>
          <p:spPr bwMode="auto">
            <a:xfrm flipV="1">
              <a:off x="2976" y="1536"/>
              <a:ext cx="0" cy="336"/>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34" name="Text Box 9"/>
            <p:cNvSpPr txBox="1">
              <a:spLocks noChangeArrowheads="1"/>
            </p:cNvSpPr>
            <p:nvPr/>
          </p:nvSpPr>
          <p:spPr bwMode="auto">
            <a:xfrm>
              <a:off x="2400" y="1536"/>
              <a:ext cx="5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$60m</a:t>
              </a:r>
            </a:p>
          </p:txBody>
        </p:sp>
      </p:grpSp>
      <p:grpSp>
        <p:nvGrpSpPr>
          <p:cNvPr id="3" name="Group 10"/>
          <p:cNvGrpSpPr>
            <a:grpSpLocks/>
          </p:cNvGrpSpPr>
          <p:nvPr/>
        </p:nvGrpSpPr>
        <p:grpSpPr bwMode="auto">
          <a:xfrm>
            <a:off x="6265863" y="2549525"/>
            <a:ext cx="2878137" cy="1370013"/>
            <a:chOff x="3552" y="1392"/>
            <a:chExt cx="1632" cy="748"/>
          </a:xfrm>
        </p:grpSpPr>
        <p:sp>
          <p:nvSpPr>
            <p:cNvPr id="38931" name="Line 11"/>
            <p:cNvSpPr>
              <a:spLocks noChangeShapeType="1"/>
            </p:cNvSpPr>
            <p:nvPr/>
          </p:nvSpPr>
          <p:spPr bwMode="auto">
            <a:xfrm flipV="1">
              <a:off x="3552" y="1536"/>
              <a:ext cx="0" cy="336"/>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38932" name="Text Box 12"/>
            <p:cNvSpPr txBox="1">
              <a:spLocks noChangeArrowheads="1"/>
            </p:cNvSpPr>
            <p:nvPr/>
          </p:nvSpPr>
          <p:spPr bwMode="auto">
            <a:xfrm>
              <a:off x="3936" y="1392"/>
              <a:ext cx="1248" cy="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Sell $100m LDC debt at 60% of face</a:t>
              </a:r>
            </a:p>
          </p:txBody>
        </p:sp>
      </p:grpSp>
      <p:grpSp>
        <p:nvGrpSpPr>
          <p:cNvPr id="4" name="Group 13"/>
          <p:cNvGrpSpPr>
            <a:grpSpLocks/>
          </p:cNvGrpSpPr>
          <p:nvPr/>
        </p:nvGrpSpPr>
        <p:grpSpPr bwMode="auto">
          <a:xfrm>
            <a:off x="5926138" y="4659313"/>
            <a:ext cx="3217862" cy="1792287"/>
            <a:chOff x="3360" y="2544"/>
            <a:chExt cx="1824" cy="978"/>
          </a:xfrm>
        </p:grpSpPr>
        <p:sp>
          <p:nvSpPr>
            <p:cNvPr id="38929" name="Line 14"/>
            <p:cNvSpPr>
              <a:spLocks noChangeShapeType="1"/>
            </p:cNvSpPr>
            <p:nvPr/>
          </p:nvSpPr>
          <p:spPr bwMode="auto">
            <a:xfrm flipV="1">
              <a:off x="3360" y="2640"/>
              <a:ext cx="0" cy="336"/>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38930" name="Text Box 15"/>
            <p:cNvSpPr txBox="1">
              <a:spLocks noChangeArrowheads="1"/>
            </p:cNvSpPr>
            <p:nvPr/>
          </p:nvSpPr>
          <p:spPr bwMode="auto">
            <a:xfrm>
              <a:off x="3792" y="2544"/>
              <a:ext cx="1392" cy="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Redeem LDC debt at 80% of face in local currency</a:t>
              </a:r>
            </a:p>
          </p:txBody>
        </p:sp>
      </p:grpSp>
      <p:grpSp>
        <p:nvGrpSpPr>
          <p:cNvPr id="5" name="Group 16"/>
          <p:cNvGrpSpPr>
            <a:grpSpLocks/>
          </p:cNvGrpSpPr>
          <p:nvPr/>
        </p:nvGrpSpPr>
        <p:grpSpPr bwMode="auto">
          <a:xfrm>
            <a:off x="2590800" y="4835525"/>
            <a:ext cx="2201863" cy="949325"/>
            <a:chOff x="1536" y="2640"/>
            <a:chExt cx="1248" cy="518"/>
          </a:xfrm>
        </p:grpSpPr>
        <p:sp>
          <p:nvSpPr>
            <p:cNvPr id="38927" name="Line 17"/>
            <p:cNvSpPr>
              <a:spLocks noChangeShapeType="1"/>
            </p:cNvSpPr>
            <p:nvPr/>
          </p:nvSpPr>
          <p:spPr bwMode="auto">
            <a:xfrm flipV="1">
              <a:off x="2784" y="2640"/>
              <a:ext cx="0" cy="336"/>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8" name="Text Box 18"/>
            <p:cNvSpPr txBox="1">
              <a:spLocks noChangeArrowheads="1"/>
            </p:cNvSpPr>
            <p:nvPr/>
          </p:nvSpPr>
          <p:spPr bwMode="auto">
            <a:xfrm>
              <a:off x="1536" y="2640"/>
              <a:ext cx="1200"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$80m in local currency</a:t>
              </a:r>
            </a:p>
          </p:txBody>
        </p:sp>
      </p:grpSp>
      <p:grpSp>
        <p:nvGrpSpPr>
          <p:cNvPr id="6" name="Group 19"/>
          <p:cNvGrpSpPr>
            <a:grpSpLocks/>
          </p:cNvGrpSpPr>
          <p:nvPr/>
        </p:nvGrpSpPr>
        <p:grpSpPr bwMode="auto">
          <a:xfrm>
            <a:off x="2878138" y="3165475"/>
            <a:ext cx="1693862" cy="1370013"/>
            <a:chOff x="1632" y="1728"/>
            <a:chExt cx="960" cy="748"/>
          </a:xfrm>
        </p:grpSpPr>
        <p:sp>
          <p:nvSpPr>
            <p:cNvPr id="38925" name="Line 20"/>
            <p:cNvSpPr>
              <a:spLocks noChangeShapeType="1"/>
            </p:cNvSpPr>
            <p:nvPr/>
          </p:nvSpPr>
          <p:spPr bwMode="auto">
            <a:xfrm flipH="1">
              <a:off x="1632" y="2208"/>
              <a:ext cx="67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6" name="Rectangle 21"/>
            <p:cNvSpPr>
              <a:spLocks noChangeArrowheads="1"/>
            </p:cNvSpPr>
            <p:nvPr/>
          </p:nvSpPr>
          <p:spPr bwMode="auto">
            <a:xfrm>
              <a:off x="1648" y="1728"/>
              <a:ext cx="944" cy="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2700">
                  <a:latin typeface="Times New Roman" pitchFamily="18" charset="0"/>
                </a:rPr>
                <a:t>$80m in local currency</a:t>
              </a:r>
            </a:p>
          </p:txBody>
        </p:sp>
      </p:grpSp>
      <p:sp>
        <p:nvSpPr>
          <p:cNvPr id="24"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2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37</a:t>
            </a:fld>
            <a:endParaRPr lang="en-US" altLang="en-US" sz="1000" dirty="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464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2464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up)">
                                      <p:cBhvr>
                                        <p:cTn id="15" dur="500"/>
                                        <p:tgtEl>
                                          <p:spTgt spid="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4"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down)">
                                      <p:cBhvr>
                                        <p:cTn id="20" dur="500"/>
                                        <p:tgtEl>
                                          <p:spTgt spid="2"/>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24645"/>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wipe(up)">
                                      <p:cBhvr>
                                        <p:cTn id="29" dur="500"/>
                                        <p:tgtEl>
                                          <p:spTgt spid="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4" fill="hold"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wipe(down)">
                                      <p:cBhvr>
                                        <p:cTn id="34" dur="500"/>
                                        <p:tgtEl>
                                          <p:spTgt spid="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2"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wipe(right)">
                                      <p:cBhvr>
                                        <p:cTn id="39" dur="500"/>
                                        <p:tgtEl>
                                          <p:spTgt spid="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6246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43" grpId="0" animBg="1"/>
      <p:bldP spid="624644" grpId="0" animBg="1"/>
      <p:bldP spid="624645" grpId="0" animBg="1"/>
      <p:bldP spid="624646"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smtClean="0"/>
              <a:t>The Asian Crisis</a:t>
            </a:r>
          </a:p>
        </p:txBody>
      </p:sp>
      <p:sp>
        <p:nvSpPr>
          <p:cNvPr id="41987" name="Rectangle 3"/>
          <p:cNvSpPr>
            <a:spLocks noGrp="1" noChangeArrowheads="1"/>
          </p:cNvSpPr>
          <p:nvPr>
            <p:ph idx="1"/>
          </p:nvPr>
        </p:nvSpPr>
        <p:spPr>
          <a:xfrm>
            <a:off x="152400" y="1905000"/>
            <a:ext cx="8839200" cy="4525963"/>
          </a:xfrm>
        </p:spPr>
        <p:txBody>
          <a:bodyPr/>
          <a:lstStyle/>
          <a:p>
            <a:pPr eaLnBrk="1" hangingPunct="1"/>
            <a:r>
              <a:rPr lang="en-US" altLang="en-US" sz="2200" dirty="0" smtClean="0"/>
              <a:t>This crisis followed a period of economic expansion in the region financed by record private capital inflows.</a:t>
            </a:r>
          </a:p>
          <a:p>
            <a:pPr eaLnBrk="1" hangingPunct="1"/>
            <a:r>
              <a:rPr lang="en-US" altLang="en-US" sz="2200" dirty="0" smtClean="0"/>
              <a:t>Bankers from the G-10 countries actively sought to finance the growth opportunities in Asia by providing businesses with a full range of products and services.</a:t>
            </a:r>
          </a:p>
          <a:p>
            <a:pPr eaLnBrk="1" hangingPunct="1"/>
            <a:r>
              <a:rPr lang="en-US" altLang="en-US" sz="2200" dirty="0" smtClean="0"/>
              <a:t>This led to domestic price bubbles in East Asia, particularly in real estate.</a:t>
            </a:r>
          </a:p>
          <a:p>
            <a:pPr eaLnBrk="1" hangingPunct="1"/>
            <a:r>
              <a:rPr lang="en-US" altLang="en-US" sz="2200" dirty="0" smtClean="0"/>
              <a:t>Additionally, the close interrelationships common among commercial firms and financial institutions in Asia resulted in poor investment decision making.</a:t>
            </a:r>
          </a:p>
          <a:p>
            <a:pPr eaLnBrk="1" hangingPunct="1"/>
            <a:r>
              <a:rPr lang="en-US" altLang="en-US" sz="2200" dirty="0" smtClean="0"/>
              <a:t>The Asian crisis is only the latest example of banks making a multitude of poor loans—spurred on by competition from other banks to make loans in the “hot” region.</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38</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en-US" smtClean="0"/>
              <a:t>Global Financial Crisis</a:t>
            </a:r>
          </a:p>
        </p:txBody>
      </p:sp>
      <p:sp>
        <p:nvSpPr>
          <p:cNvPr id="43011" name="Rectangle 3"/>
          <p:cNvSpPr>
            <a:spLocks noGrp="1" noChangeArrowheads="1"/>
          </p:cNvSpPr>
          <p:nvPr>
            <p:ph idx="1"/>
          </p:nvPr>
        </p:nvSpPr>
        <p:spPr>
          <a:xfrm>
            <a:off x="152400" y="1752600"/>
            <a:ext cx="8991600" cy="4525963"/>
          </a:xfrm>
        </p:spPr>
        <p:txBody>
          <a:bodyPr/>
          <a:lstStyle/>
          <a:p>
            <a:pPr eaLnBrk="1" hangingPunct="1">
              <a:lnSpc>
                <a:spcPct val="90000"/>
              </a:lnSpc>
            </a:pPr>
            <a:r>
              <a:rPr lang="en-US" altLang="en-US" sz="2400" dirty="0" smtClean="0"/>
              <a:t>Officially began in the United States in December of 2007. </a:t>
            </a:r>
          </a:p>
          <a:p>
            <a:pPr eaLnBrk="1" hangingPunct="1">
              <a:lnSpc>
                <a:spcPct val="90000"/>
              </a:lnSpc>
            </a:pPr>
            <a:r>
              <a:rPr lang="en-US" altLang="en-US" sz="2400" dirty="0" smtClean="0"/>
              <a:t>The origin of the credit crunch can be traced back to the low interest rate environment created by the Federal Reserve Bank in the early part of this century. </a:t>
            </a:r>
          </a:p>
          <a:p>
            <a:pPr eaLnBrk="1" hangingPunct="1">
              <a:lnSpc>
                <a:spcPct val="90000"/>
              </a:lnSpc>
            </a:pPr>
            <a:r>
              <a:rPr lang="en-US" altLang="en-US" sz="2400" dirty="0" smtClean="0"/>
              <a:t>Many banks and mortgage lenders lowered their credit standards to attract new home buyers who could afford to make mortgage payments at the current low interest rates, or “teaser” rates that were temporarily set at a low level during the early years of an adjustable-rate mortgage, but would likely reset to a higher rate later on. </a:t>
            </a:r>
          </a:p>
          <a:p>
            <a:pPr eaLnBrk="1" hangingPunct="1">
              <a:lnSpc>
                <a:spcPct val="90000"/>
              </a:lnSpc>
            </a:pPr>
            <a:r>
              <a:rPr lang="en-US" altLang="en-US" sz="2400" dirty="0" smtClean="0"/>
              <a:t>Many of these home buyers would not have qualified for mortgage financing under more stringent credit standards, nor could they afford the loan at the eventual higher rates of interest. </a:t>
            </a:r>
          </a:p>
          <a:p>
            <a:pPr eaLnBrk="1" hangingPunct="1">
              <a:lnSpc>
                <a:spcPct val="90000"/>
              </a:lnSpc>
            </a:pPr>
            <a:endParaRPr lang="en-US" altLang="en-US" sz="2400" dirty="0" smtClean="0"/>
          </a:p>
          <a:p>
            <a:pPr eaLnBrk="1" hangingPunct="1">
              <a:lnSpc>
                <a:spcPct val="90000"/>
              </a:lnSpc>
            </a:pPr>
            <a:endParaRPr lang="en-US" altLang="en-US" dirty="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39</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dirty="0" smtClean="0"/>
              <a:t>Chapter Outline (concluded)</a:t>
            </a:r>
          </a:p>
        </p:txBody>
      </p:sp>
      <p:sp>
        <p:nvSpPr>
          <p:cNvPr id="7171" name="Rectangle 3"/>
          <p:cNvSpPr>
            <a:spLocks noGrp="1" noChangeArrowheads="1"/>
          </p:cNvSpPr>
          <p:nvPr>
            <p:ph idx="1"/>
          </p:nvPr>
        </p:nvSpPr>
        <p:spPr>
          <a:xfrm>
            <a:off x="449826" y="1752600"/>
            <a:ext cx="8229600" cy="4525963"/>
          </a:xfrm>
        </p:spPr>
        <p:txBody>
          <a:bodyPr/>
          <a:lstStyle/>
          <a:p>
            <a:pPr>
              <a:lnSpc>
                <a:spcPct val="80000"/>
              </a:lnSpc>
            </a:pPr>
            <a:r>
              <a:rPr lang="en-US" altLang="en-US" sz="2400" dirty="0" smtClean="0"/>
              <a:t>Global Financial Crisis</a:t>
            </a:r>
          </a:p>
          <a:p>
            <a:pPr lvl="1">
              <a:lnSpc>
                <a:spcPct val="80000"/>
              </a:lnSpc>
            </a:pPr>
            <a:r>
              <a:rPr lang="en-US" altLang="en-US" sz="2000" dirty="0" smtClean="0"/>
              <a:t>The </a:t>
            </a:r>
            <a:r>
              <a:rPr lang="en-US" altLang="en-US" sz="2000" dirty="0"/>
              <a:t>Credit Crunch </a:t>
            </a:r>
          </a:p>
          <a:p>
            <a:pPr lvl="1">
              <a:lnSpc>
                <a:spcPct val="80000"/>
              </a:lnSpc>
            </a:pPr>
            <a:r>
              <a:rPr lang="en-US" altLang="en-US" sz="2000" dirty="0"/>
              <a:t>Impact of the Financial Crisis</a:t>
            </a:r>
          </a:p>
          <a:p>
            <a:pPr lvl="1">
              <a:lnSpc>
                <a:spcPct val="80000"/>
              </a:lnSpc>
            </a:pPr>
            <a:r>
              <a:rPr lang="en-US" altLang="en-US" sz="2000" dirty="0"/>
              <a:t>Economic Stimulus </a:t>
            </a:r>
          </a:p>
          <a:p>
            <a:pPr lvl="1">
              <a:lnSpc>
                <a:spcPct val="80000"/>
              </a:lnSpc>
            </a:pPr>
            <a:r>
              <a:rPr lang="en-US" altLang="en-US" sz="2000" dirty="0"/>
              <a:t>The Aftermath </a:t>
            </a:r>
          </a:p>
          <a:p>
            <a:pPr>
              <a:lnSpc>
                <a:spcPct val="80000"/>
              </a:lnSpc>
            </a:pPr>
            <a:r>
              <a:rPr lang="en-US" altLang="en-US" sz="2400" dirty="0" smtClean="0"/>
              <a:t>Summary</a:t>
            </a:r>
          </a:p>
        </p:txBody>
      </p:sp>
      <p:sp>
        <p:nvSpPr>
          <p:cNvPr id="7"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8"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4</a:t>
            </a:fld>
            <a:endParaRPr lang="en-US" altLang="en-US" sz="1000" dirty="0">
              <a:cs typeface="Arial" charset="0"/>
            </a:endParaRPr>
          </a:p>
        </p:txBody>
      </p:sp>
    </p:spTree>
    <p:extLst>
      <p:ext uri="{BB962C8B-B14F-4D97-AF65-F5344CB8AC3E}">
        <p14:creationId xmlns:p14="http://schemas.microsoft.com/office/powerpoint/2010/main" val="41504179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0" y="914400"/>
            <a:ext cx="9144000" cy="990600"/>
          </a:xfrm>
        </p:spPr>
        <p:txBody>
          <a:bodyPr>
            <a:normAutofit fontScale="90000"/>
          </a:bodyPr>
          <a:lstStyle/>
          <a:p>
            <a:pPr eaLnBrk="1" hangingPunct="1"/>
            <a:r>
              <a:rPr lang="en-US" altLang="en-US" dirty="0" smtClean="0"/>
              <a:t>Global Financial Crisis: Subprime Primer</a:t>
            </a:r>
          </a:p>
        </p:txBody>
      </p:sp>
      <p:sp>
        <p:nvSpPr>
          <p:cNvPr id="44035" name="Rectangle 3"/>
          <p:cNvSpPr>
            <a:spLocks noGrp="1" noChangeArrowheads="1"/>
          </p:cNvSpPr>
          <p:nvPr>
            <p:ph idx="1"/>
          </p:nvPr>
        </p:nvSpPr>
        <p:spPr/>
        <p:txBody>
          <a:bodyPr/>
          <a:lstStyle/>
          <a:p>
            <a:pPr eaLnBrk="1" hangingPunct="1">
              <a:lnSpc>
                <a:spcPct val="80000"/>
              </a:lnSpc>
            </a:pPr>
            <a:r>
              <a:rPr lang="en-US" altLang="en-US" sz="2400" dirty="0" smtClean="0"/>
              <a:t>These so-called </a:t>
            </a:r>
            <a:r>
              <a:rPr lang="en-US" altLang="en-US" sz="2400" i="1" dirty="0" smtClean="0"/>
              <a:t>subprime </a:t>
            </a:r>
            <a:r>
              <a:rPr lang="en-US" altLang="en-US" sz="2400" dirty="0" smtClean="0"/>
              <a:t>mortgages were typically not held by the originating bank making the loan, but instead were resold for packaging into mortgage-backed securities (MBSs). </a:t>
            </a:r>
          </a:p>
          <a:p>
            <a:pPr lvl="1" eaLnBrk="1" hangingPunct="1">
              <a:lnSpc>
                <a:spcPct val="80000"/>
              </a:lnSpc>
            </a:pPr>
            <a:r>
              <a:rPr lang="en-US" altLang="en-US" sz="2400" dirty="0" smtClean="0"/>
              <a:t>Between 2001 and 2006, the value of subprime mortgages increased from $190 billion to $600 billion.</a:t>
            </a:r>
          </a:p>
          <a:p>
            <a:pPr eaLnBrk="1" hangingPunct="1">
              <a:lnSpc>
                <a:spcPct val="80000"/>
              </a:lnSpc>
            </a:pPr>
            <a:r>
              <a:rPr lang="en-US" altLang="en-US" sz="2400" dirty="0" smtClean="0"/>
              <a:t>Conceptually, mortgage-backed securities make sense. Each MBS represents a portfolio of mortgages, thus diversifying the credit risk that the investor holds. </a:t>
            </a:r>
          </a:p>
          <a:p>
            <a:pPr eaLnBrk="1" hangingPunct="1">
              <a:lnSpc>
                <a:spcPct val="80000"/>
              </a:lnSpc>
            </a:pPr>
            <a:r>
              <a:rPr lang="en-US" altLang="en-US" sz="2400" dirty="0" smtClean="0"/>
              <a:t> </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40</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dirty="0" smtClean="0"/>
              <a:t>Global Financial Crisis: SIVs</a:t>
            </a:r>
          </a:p>
        </p:txBody>
      </p:sp>
      <p:sp>
        <p:nvSpPr>
          <p:cNvPr id="45059" name="Rectangle 3"/>
          <p:cNvSpPr>
            <a:spLocks noGrp="1" noChangeArrowheads="1"/>
          </p:cNvSpPr>
          <p:nvPr>
            <p:ph idx="1"/>
          </p:nvPr>
        </p:nvSpPr>
        <p:spPr>
          <a:xfrm>
            <a:off x="152400" y="1905000"/>
            <a:ext cx="8763000" cy="4525963"/>
          </a:xfrm>
        </p:spPr>
        <p:txBody>
          <a:bodyPr/>
          <a:lstStyle/>
          <a:p>
            <a:pPr>
              <a:lnSpc>
                <a:spcPct val="80000"/>
              </a:lnSpc>
            </a:pPr>
            <a:r>
              <a:rPr lang="en-US" altLang="en-US" sz="2000" dirty="0"/>
              <a:t>Structured Investment Vehicles (SIVs) have been one large investor in MBS. An SIV is a virtual bank, frequently operated by a commercial bank or an investment bank, but which operates off the balance sheet. </a:t>
            </a:r>
          </a:p>
          <a:p>
            <a:pPr eaLnBrk="1" hangingPunct="1">
              <a:lnSpc>
                <a:spcPct val="80000"/>
              </a:lnSpc>
            </a:pPr>
            <a:r>
              <a:rPr lang="en-US" altLang="en-US" sz="2000" dirty="0" smtClean="0"/>
              <a:t>Typically, an SIV raises short-term funds in the commercial paper market to finance longer-term investment in MBSs and other asset-backed securities. </a:t>
            </a:r>
          </a:p>
          <a:p>
            <a:pPr lvl="1" eaLnBrk="1" hangingPunct="1">
              <a:lnSpc>
                <a:spcPct val="80000"/>
              </a:lnSpc>
            </a:pPr>
            <a:r>
              <a:rPr lang="en-US" altLang="en-US" sz="2000" dirty="0" smtClean="0"/>
              <a:t>SIVs are frequently highly levered, with ratios of 10 to 15 times the amount of equity raised.</a:t>
            </a:r>
          </a:p>
          <a:p>
            <a:pPr lvl="1" eaLnBrk="1" hangingPunct="1">
              <a:lnSpc>
                <a:spcPct val="80000"/>
              </a:lnSpc>
            </a:pPr>
            <a:r>
              <a:rPr lang="en-US" altLang="en-US" sz="2000" dirty="0" smtClean="0"/>
              <a:t>Since yield curves are typically upward sloping, the SIV might earn .25 percent by doing this. Obviously, SIVs are subject to the interest rate risk of the yield curve inverting (that is, short-term rates rising above long-term rates), thus necessitating the SIV to refinance the MBS investment at short-term rates in excess of the rate being earned on the MBS.</a:t>
            </a:r>
          </a:p>
          <a:p>
            <a:pPr eaLnBrk="1" hangingPunct="1">
              <a:lnSpc>
                <a:spcPct val="80000"/>
              </a:lnSpc>
            </a:pPr>
            <a:r>
              <a:rPr lang="en-US" altLang="en-US" sz="2000" dirty="0" smtClean="0"/>
              <a:t>SIVs must contend with default risk. If the underlying mortgage borrowers default on their home loans, the SIV will lose investment value.</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41</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en-US" dirty="0" smtClean="0"/>
              <a:t>Global Financial Crisis: CDOs</a:t>
            </a:r>
          </a:p>
        </p:txBody>
      </p:sp>
      <p:sp>
        <p:nvSpPr>
          <p:cNvPr id="46083" name="Rectangle 3"/>
          <p:cNvSpPr>
            <a:spLocks noGrp="1" noChangeArrowheads="1"/>
          </p:cNvSpPr>
          <p:nvPr>
            <p:ph idx="1"/>
          </p:nvPr>
        </p:nvSpPr>
        <p:spPr/>
        <p:txBody>
          <a:bodyPr/>
          <a:lstStyle/>
          <a:p>
            <a:pPr eaLnBrk="1" hangingPunct="1">
              <a:lnSpc>
                <a:spcPct val="90000"/>
              </a:lnSpc>
            </a:pPr>
            <a:r>
              <a:rPr lang="en-US" altLang="en-US" sz="2000" dirty="0" smtClean="0"/>
              <a:t>Collateralized Debt Obligations (CDOs) have been another big investor in MBS.</a:t>
            </a:r>
          </a:p>
          <a:p>
            <a:pPr eaLnBrk="1" hangingPunct="1">
              <a:lnSpc>
                <a:spcPct val="90000"/>
              </a:lnSpc>
            </a:pPr>
            <a:r>
              <a:rPr lang="en-US" altLang="en-US" sz="2000" dirty="0" smtClean="0"/>
              <a:t>A CDO is a corporate entity constructed to hold a portfolio of fixed-income assets as collateral. The portfolio of fixed-income assets is divided into different tranches, each representing a different risk class: AAA, AA-BB, or unrated. </a:t>
            </a:r>
          </a:p>
          <a:p>
            <a:pPr eaLnBrk="1" hangingPunct="1">
              <a:lnSpc>
                <a:spcPct val="90000"/>
              </a:lnSpc>
            </a:pPr>
            <a:r>
              <a:rPr lang="en-US" altLang="en-US" sz="2000" dirty="0" smtClean="0"/>
              <a:t>CDOs serve as an important funding source for fixed-income securities. An investor in a CDO is taking a position in the cash flows of a particular tranche, not in the fixed-income securities directly. </a:t>
            </a:r>
          </a:p>
          <a:p>
            <a:pPr lvl="1" eaLnBrk="1" hangingPunct="1">
              <a:lnSpc>
                <a:spcPct val="90000"/>
              </a:lnSpc>
            </a:pPr>
            <a:r>
              <a:rPr lang="en-US" altLang="en-US" sz="1800" dirty="0" smtClean="0"/>
              <a:t>The investment is dependent on the metrics used to define the risk and reward of the tranche. Investors include insurance companies, mutual funds, hedge funds, other CDOs, and even SIVs. MBSs and other asset-backed securities have served as collateral for many CDOs.</a:t>
            </a:r>
          </a:p>
          <a:p>
            <a:pPr eaLnBrk="1" hangingPunct="1">
              <a:lnSpc>
                <a:spcPct val="90000"/>
              </a:lnSpc>
            </a:pPr>
            <a:endParaRPr lang="en-US" altLang="en-US" sz="2000" dirty="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42</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fontScale="90000"/>
          </a:bodyPr>
          <a:lstStyle/>
          <a:p>
            <a:pPr eaLnBrk="1" hangingPunct="1"/>
            <a:r>
              <a:rPr lang="en-US" altLang="en-US" dirty="0" smtClean="0"/>
              <a:t>Global Financial Crisis: Fed Actions</a:t>
            </a:r>
          </a:p>
        </p:txBody>
      </p:sp>
      <p:sp>
        <p:nvSpPr>
          <p:cNvPr id="47107" name="Rectangle 3"/>
          <p:cNvSpPr>
            <a:spLocks noGrp="1" noChangeArrowheads="1"/>
          </p:cNvSpPr>
          <p:nvPr>
            <p:ph idx="1"/>
          </p:nvPr>
        </p:nvSpPr>
        <p:spPr/>
        <p:txBody>
          <a:bodyPr/>
          <a:lstStyle/>
          <a:p>
            <a:pPr eaLnBrk="1" hangingPunct="1"/>
            <a:r>
              <a:rPr lang="en-US" altLang="en-US" sz="2400" smtClean="0"/>
              <a:t>To cool the growth of the economy, the Fed steadily increased the fed funds target rate at meetings of the Federal Open Market Committee, from a low of 1.00 percent on June 25, 2003, to 5.25 percent on June 29, 2006. </a:t>
            </a:r>
          </a:p>
          <a:p>
            <a:pPr eaLnBrk="1" hangingPunct="1"/>
            <a:r>
              <a:rPr lang="en-US" altLang="en-US" sz="2400" smtClean="0"/>
              <a:t>In turn, mortgage rates increased. Many subprime borrowers found it difficult, if not impossible, to make mortgage payments in a cooling economy, especially when their adjustable-rate mortgages were reset at higher rates.</a:t>
            </a:r>
          </a:p>
          <a:p>
            <a:pPr eaLnBrk="1" hangingPunct="1"/>
            <a:endParaRPr lang="en-US" altLang="en-US" sz="240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43</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0" y="914400"/>
            <a:ext cx="9144000" cy="990600"/>
          </a:xfrm>
        </p:spPr>
        <p:txBody>
          <a:bodyPr>
            <a:normAutofit fontScale="90000"/>
          </a:bodyPr>
          <a:lstStyle/>
          <a:p>
            <a:pPr eaLnBrk="1" hangingPunct="1"/>
            <a:r>
              <a:rPr lang="en-US" altLang="en-US" dirty="0" smtClean="0"/>
              <a:t>Global Financial Crisis: Default Snowball</a:t>
            </a:r>
          </a:p>
        </p:txBody>
      </p:sp>
      <p:sp>
        <p:nvSpPr>
          <p:cNvPr id="48131" name="Rectangle 3"/>
          <p:cNvSpPr>
            <a:spLocks noGrp="1" noChangeArrowheads="1"/>
          </p:cNvSpPr>
          <p:nvPr>
            <p:ph idx="1"/>
          </p:nvPr>
        </p:nvSpPr>
        <p:spPr/>
        <p:txBody>
          <a:bodyPr/>
          <a:lstStyle/>
          <a:p>
            <a:pPr eaLnBrk="1" hangingPunct="1">
              <a:lnSpc>
                <a:spcPct val="80000"/>
              </a:lnSpc>
            </a:pPr>
            <a:r>
              <a:rPr lang="en-US" altLang="en-US" sz="2000" dirty="0" smtClean="0"/>
              <a:t>When subprime debtors began defaulting on their mortgages, commercial paper investors were unwilling to finance SIVs. Liquidity worldwide essentially dried up. </a:t>
            </a:r>
          </a:p>
          <a:p>
            <a:pPr eaLnBrk="1" hangingPunct="1">
              <a:lnSpc>
                <a:spcPct val="80000"/>
              </a:lnSpc>
            </a:pPr>
            <a:r>
              <a:rPr lang="en-US" altLang="en-US" sz="2000" dirty="0" smtClean="0"/>
              <a:t>The spread between the three-month Eurodollar rate and three-month U.S. Treasury-bills (the TED spread), frequently used as a measure of credit risk, increased from about 30 basis points in March 2007 to 200 basis points in November 2007, as investors became fearful of placing funds in even the strongest international banks. </a:t>
            </a:r>
          </a:p>
          <a:p>
            <a:pPr eaLnBrk="1" hangingPunct="1">
              <a:lnSpc>
                <a:spcPct val="80000"/>
              </a:lnSpc>
            </a:pPr>
            <a:r>
              <a:rPr lang="en-US" altLang="en-US" sz="2000" dirty="0" smtClean="0"/>
              <a:t>Additionally, many CDOs found themselves stuck with the highest risk tranches of MBS debt, which they had not yet placed or were unable to place as subprime foreclosure rates around the country escalated. </a:t>
            </a:r>
          </a:p>
          <a:p>
            <a:pPr eaLnBrk="1" hangingPunct="1">
              <a:lnSpc>
                <a:spcPct val="80000"/>
              </a:lnSpc>
            </a:pPr>
            <a:r>
              <a:rPr lang="en-US" altLang="en-US" sz="2000" dirty="0" smtClean="0"/>
              <a:t>Commercial and investment banks have been forced to write down over $170 billion of subprime debt to date, with as much as $285 billion expected.</a:t>
            </a:r>
          </a:p>
          <a:p>
            <a:pPr eaLnBrk="1" hangingPunct="1">
              <a:lnSpc>
                <a:spcPct val="80000"/>
              </a:lnSpc>
            </a:pPr>
            <a:endParaRPr lang="en-US" altLang="en-US" sz="2000" dirty="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44</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en-US" dirty="0" smtClean="0"/>
              <a:t>Global Financial Crisis: Lessons</a:t>
            </a:r>
          </a:p>
        </p:txBody>
      </p:sp>
      <p:sp>
        <p:nvSpPr>
          <p:cNvPr id="49155" name="Rectangle 3"/>
          <p:cNvSpPr>
            <a:spLocks noGrp="1" noChangeArrowheads="1"/>
          </p:cNvSpPr>
          <p:nvPr>
            <p:ph idx="1"/>
          </p:nvPr>
        </p:nvSpPr>
        <p:spPr/>
        <p:txBody>
          <a:bodyPr/>
          <a:lstStyle/>
          <a:p>
            <a:pPr eaLnBrk="1" hangingPunct="1">
              <a:lnSpc>
                <a:spcPct val="90000"/>
              </a:lnSpc>
            </a:pPr>
            <a:r>
              <a:rPr lang="en-US" altLang="en-US" sz="2000" dirty="0" smtClean="0"/>
              <a:t>At this point, the story of the global financial crisis is still ongoing. Many lessons should be learned from it: </a:t>
            </a:r>
          </a:p>
          <a:p>
            <a:pPr lvl="1" eaLnBrk="1" hangingPunct="1">
              <a:lnSpc>
                <a:spcPct val="90000"/>
              </a:lnSpc>
            </a:pPr>
            <a:r>
              <a:rPr lang="en-US" altLang="en-US" sz="2000" dirty="0" smtClean="0"/>
              <a:t>Credit rating agencies need to refine their models for evaluating esoteric credit risk created in MBSs and CDOs.</a:t>
            </a:r>
          </a:p>
          <a:p>
            <a:pPr lvl="1" eaLnBrk="1" hangingPunct="1">
              <a:lnSpc>
                <a:spcPct val="90000"/>
              </a:lnSpc>
            </a:pPr>
            <a:r>
              <a:rPr lang="en-US" altLang="en-US" sz="2000" dirty="0" smtClean="0"/>
              <a:t>Borrowers must be more wary of putting complete faith in credit ratings. </a:t>
            </a:r>
          </a:p>
          <a:p>
            <a:pPr lvl="1" eaLnBrk="1" hangingPunct="1">
              <a:lnSpc>
                <a:spcPct val="90000"/>
              </a:lnSpc>
            </a:pPr>
            <a:r>
              <a:rPr lang="en-US" altLang="en-US" sz="2000" dirty="0" smtClean="0"/>
              <a:t>Bankers seem to scrutinize credit risk less closely when they serve only as mortgage originators rather than the paper holders themselves. </a:t>
            </a:r>
          </a:p>
          <a:p>
            <a:pPr eaLnBrk="1" hangingPunct="1">
              <a:lnSpc>
                <a:spcPct val="90000"/>
              </a:lnSpc>
            </a:pPr>
            <a:r>
              <a:rPr lang="en-US" altLang="en-US" sz="2000" dirty="0" smtClean="0"/>
              <a:t>As things have turned out, when the subprime mortgage crisis hit, commercial and investment banks found themselves exposed, in one fashion or another, to more mortgage debt than they realized they held.</a:t>
            </a:r>
          </a:p>
          <a:p>
            <a:pPr eaLnBrk="1" hangingPunct="1">
              <a:lnSpc>
                <a:spcPct val="90000"/>
              </a:lnSpc>
            </a:pPr>
            <a:endParaRPr lang="en-US" altLang="en-US" sz="2000" dirty="0" smtClean="0"/>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45</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400" dirty="0" smtClean="0"/>
              <a:t>International </a:t>
            </a:r>
            <a:r>
              <a:rPr lang="en-US" sz="2400" dirty="0"/>
              <a:t>banks facilitate </a:t>
            </a:r>
            <a:r>
              <a:rPr lang="en-US" sz="2400" dirty="0" smtClean="0"/>
              <a:t>imports </a:t>
            </a:r>
            <a:r>
              <a:rPr lang="en-US" sz="2400" dirty="0"/>
              <a:t>and exports </a:t>
            </a:r>
            <a:r>
              <a:rPr lang="en-US" sz="2400" dirty="0" smtClean="0"/>
              <a:t>by arranging trade </a:t>
            </a:r>
            <a:r>
              <a:rPr lang="en-US" sz="2400" dirty="0"/>
              <a:t>financing. They also arrange foreign currency exchange, assist in </a:t>
            </a:r>
            <a:r>
              <a:rPr lang="en-US" sz="2400" dirty="0" smtClean="0"/>
              <a:t>hedging exchange </a:t>
            </a:r>
            <a:r>
              <a:rPr lang="en-US" sz="2400" dirty="0"/>
              <a:t>rate exposure, trade foreign exchange for their own account, and make </a:t>
            </a:r>
            <a:r>
              <a:rPr lang="en-US" sz="2400" dirty="0" smtClean="0"/>
              <a:t>a market </a:t>
            </a:r>
            <a:r>
              <a:rPr lang="en-US" sz="2400" dirty="0"/>
              <a:t>in currency derivative </a:t>
            </a:r>
            <a:r>
              <a:rPr lang="en-US" sz="2400" dirty="0" smtClean="0"/>
              <a:t>products.</a:t>
            </a:r>
            <a:endParaRPr lang="en-US" sz="2400" dirty="0"/>
          </a:p>
          <a:p>
            <a:r>
              <a:rPr lang="en-US" sz="2400" dirty="0" smtClean="0"/>
              <a:t>Various </a:t>
            </a:r>
            <a:r>
              <a:rPr lang="en-US" sz="2400" dirty="0"/>
              <a:t>types of international banking offices include correspondent bank relationships, representative offices, foreign branches, subsidiaries and </a:t>
            </a:r>
            <a:r>
              <a:rPr lang="en-US" sz="2400" dirty="0" smtClean="0"/>
              <a:t>affiliates, Edge </a:t>
            </a:r>
            <a:r>
              <a:rPr lang="en-US" sz="2400" dirty="0"/>
              <a:t>Act banks, offshore banking centers, and International Banking </a:t>
            </a:r>
            <a:r>
              <a:rPr lang="en-US" sz="2400" dirty="0" smtClean="0"/>
              <a:t>Facilities. The </a:t>
            </a:r>
            <a:r>
              <a:rPr lang="en-US" sz="2400" dirty="0"/>
              <a:t>reasons for the various </a:t>
            </a:r>
            <a:r>
              <a:rPr lang="en-US" sz="2400" dirty="0" smtClean="0"/>
              <a:t>types </a:t>
            </a:r>
            <a:r>
              <a:rPr lang="en-US" sz="2400" dirty="0"/>
              <a:t>of international banking offices and the services</a:t>
            </a:r>
            <a:br>
              <a:rPr lang="en-US" sz="2400" dirty="0"/>
            </a:br>
            <a:r>
              <a:rPr lang="en-US" sz="2400" dirty="0"/>
              <a:t>they provide vary considerably.</a:t>
            </a:r>
            <a:br>
              <a:rPr lang="en-US" sz="2400" dirty="0"/>
            </a:br>
            <a:endParaRPr lang="en-US" sz="2400" dirty="0"/>
          </a:p>
        </p:txBody>
      </p:sp>
      <p:sp>
        <p:nvSpPr>
          <p:cNvPr id="4"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73F3C5B2-3DFA-473A-BDD4-C835A8009610}" type="slidenum">
              <a:rPr lang="en-US" altLang="en-US" sz="900" smtClean="0">
                <a:cs typeface="Arial" charset="0"/>
              </a:rPr>
              <a:t>46</a:t>
            </a:fld>
            <a:endParaRPr lang="en-US" altLang="en-US" sz="1000" dirty="0">
              <a:cs typeface="Arial" charset="0"/>
            </a:endParaRPr>
          </a:p>
        </p:txBody>
      </p:sp>
    </p:spTree>
    <p:extLst>
      <p:ext uri="{BB962C8B-B14F-4D97-AF65-F5344CB8AC3E}">
        <p14:creationId xmlns:p14="http://schemas.microsoft.com/office/powerpoint/2010/main" val="30936347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(continued)</a:t>
            </a:r>
            <a:endParaRPr lang="en-US" dirty="0"/>
          </a:p>
        </p:txBody>
      </p:sp>
      <p:sp>
        <p:nvSpPr>
          <p:cNvPr id="3" name="Content Placeholder 2"/>
          <p:cNvSpPr>
            <a:spLocks noGrp="1"/>
          </p:cNvSpPr>
          <p:nvPr>
            <p:ph idx="1"/>
          </p:nvPr>
        </p:nvSpPr>
        <p:spPr>
          <a:xfrm>
            <a:off x="228600" y="1905000"/>
            <a:ext cx="8686800" cy="4525963"/>
          </a:xfrm>
        </p:spPr>
        <p:txBody>
          <a:bodyPr/>
          <a:lstStyle/>
          <a:p>
            <a:r>
              <a:rPr lang="en-US" sz="2400" dirty="0" smtClean="0"/>
              <a:t>A </a:t>
            </a:r>
            <a:r>
              <a:rPr lang="en-US" sz="2400" dirty="0"/>
              <a:t>Eurocurrency is a time deposit of money in an international bank located in a country different from the country that issued the currency. For </a:t>
            </a:r>
            <a:r>
              <a:rPr lang="en-US" sz="2400" dirty="0" smtClean="0"/>
              <a:t>example Eurodollars are </a:t>
            </a:r>
            <a:r>
              <a:rPr lang="en-US" sz="2400" dirty="0"/>
              <a:t>deposits of U.S. dollars </a:t>
            </a:r>
            <a:r>
              <a:rPr lang="en-US" sz="2400" dirty="0" smtClean="0"/>
              <a:t>in banks </a:t>
            </a:r>
            <a:r>
              <a:rPr lang="en-US" sz="2400" dirty="0"/>
              <a:t>outside of the United States. The Eurocurrency market is headquartered </a:t>
            </a:r>
            <a:r>
              <a:rPr lang="en-US" sz="2400" dirty="0" smtClean="0"/>
              <a:t>in London</a:t>
            </a:r>
            <a:r>
              <a:rPr lang="en-US" sz="2400" dirty="0"/>
              <a:t>. </a:t>
            </a:r>
            <a:endParaRPr lang="en-US" sz="2400" dirty="0" smtClean="0"/>
          </a:p>
          <a:p>
            <a:r>
              <a:rPr lang="en-US" sz="2400" dirty="0" smtClean="0"/>
              <a:t>Other </a:t>
            </a:r>
            <a:r>
              <a:rPr lang="en-US" sz="2400" dirty="0"/>
              <a:t>main international money market instruments include forward rate agreements, </a:t>
            </a:r>
            <a:r>
              <a:rPr lang="en-US" sz="2400" dirty="0" err="1"/>
              <a:t>Euronotes</a:t>
            </a:r>
            <a:r>
              <a:rPr lang="en-US" sz="2400" dirty="0"/>
              <a:t>, </a:t>
            </a:r>
            <a:r>
              <a:rPr lang="en-US" sz="2400" dirty="0" err="1"/>
              <a:t>Eurocommercial</a:t>
            </a:r>
            <a:r>
              <a:rPr lang="en-US" sz="2400" dirty="0"/>
              <a:t> paper, and Eurodollar interest rate futures.</a:t>
            </a:r>
            <a:br>
              <a:rPr lang="en-US" sz="2400" dirty="0"/>
            </a:br>
            <a:endParaRPr lang="en-US" sz="2400" dirty="0"/>
          </a:p>
        </p:txBody>
      </p:sp>
      <p:sp>
        <p:nvSpPr>
          <p:cNvPr id="4"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7905CE35-9A4D-4D37-81C4-15B9C9E0DFA7}" type="slidenum">
              <a:rPr lang="en-US" altLang="en-US" sz="900" smtClean="0">
                <a:cs typeface="Arial" charset="0"/>
              </a:rPr>
              <a:t>47</a:t>
            </a:fld>
            <a:endParaRPr lang="en-US" altLang="en-US" sz="1000" dirty="0">
              <a:cs typeface="Arial" charset="0"/>
            </a:endParaRPr>
          </a:p>
        </p:txBody>
      </p:sp>
    </p:spTree>
    <p:extLst>
      <p:ext uri="{BB962C8B-B14F-4D97-AF65-F5344CB8AC3E}">
        <p14:creationId xmlns:p14="http://schemas.microsoft.com/office/powerpoint/2010/main" val="26553603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(continuing)</a:t>
            </a:r>
            <a:endParaRPr lang="en-US" dirty="0"/>
          </a:p>
        </p:txBody>
      </p:sp>
      <p:sp>
        <p:nvSpPr>
          <p:cNvPr id="3" name="Content Placeholder 2"/>
          <p:cNvSpPr>
            <a:spLocks noGrp="1"/>
          </p:cNvSpPr>
          <p:nvPr>
            <p:ph idx="1"/>
          </p:nvPr>
        </p:nvSpPr>
        <p:spPr>
          <a:xfrm>
            <a:off x="228600" y="1905000"/>
            <a:ext cx="8686800" cy="4525963"/>
          </a:xfrm>
        </p:spPr>
        <p:txBody>
          <a:bodyPr/>
          <a:lstStyle/>
          <a:p>
            <a:r>
              <a:rPr lang="en-US" sz="2400" dirty="0" smtClean="0"/>
              <a:t>Capital </a:t>
            </a:r>
            <a:r>
              <a:rPr lang="en-US" sz="2400" dirty="0"/>
              <a:t>adequacy refers to the amount of equity capital and other securities a </a:t>
            </a:r>
            <a:r>
              <a:rPr lang="en-US" sz="2400" dirty="0" smtClean="0"/>
              <a:t>bank holds </a:t>
            </a:r>
            <a:r>
              <a:rPr lang="en-US" sz="2400" dirty="0"/>
              <a:t>as reserves </a:t>
            </a:r>
            <a:r>
              <a:rPr lang="en-US" sz="2400" dirty="0" smtClean="0"/>
              <a:t>to </a:t>
            </a:r>
            <a:r>
              <a:rPr lang="en-US" sz="2400" dirty="0"/>
              <a:t>reduce the probability of a bank </a:t>
            </a:r>
            <a:r>
              <a:rPr lang="en-US" sz="2400" dirty="0" smtClean="0"/>
              <a:t>failure</a:t>
            </a:r>
            <a:r>
              <a:rPr lang="en-US" sz="2400" dirty="0"/>
              <a:t>. The global financial crisis that began in mid-2007 illustrated how quickly </a:t>
            </a:r>
            <a:r>
              <a:rPr lang="en-US" sz="2400" dirty="0" smtClean="0"/>
              <a:t>and severely </a:t>
            </a:r>
            <a:r>
              <a:rPr lang="en-US" sz="2400" dirty="0"/>
              <a:t>liquidity risks can crystallize and certain sources of funding can </a:t>
            </a:r>
            <a:r>
              <a:rPr lang="en-US" sz="2400" dirty="0" smtClean="0"/>
              <a:t>evaporate.</a:t>
            </a:r>
          </a:p>
          <a:p>
            <a:r>
              <a:rPr lang="en-US" sz="2400" dirty="0"/>
              <a:t>The international debt crisis was caused by international banks lending more </a:t>
            </a:r>
            <a:r>
              <a:rPr lang="en-US" sz="2400" dirty="0" smtClean="0"/>
              <a:t>to Third </a:t>
            </a:r>
            <a:r>
              <a:rPr lang="en-US" sz="2400" dirty="0"/>
              <a:t>World sovereign governments than they should have. </a:t>
            </a:r>
            <a:endParaRPr lang="en-US" sz="2400" dirty="0" smtClean="0"/>
          </a:p>
          <a:p>
            <a:r>
              <a:rPr lang="en-US" sz="2400" dirty="0"/>
              <a:t>The Asian crisis began in mid-1997. </a:t>
            </a:r>
            <a:r>
              <a:rPr lang="en-US" sz="2400" dirty="0" smtClean="0"/>
              <a:t>The </a:t>
            </a:r>
            <a:r>
              <a:rPr lang="en-US" sz="2400" dirty="0"/>
              <a:t>crisis followed a period of economic </a:t>
            </a:r>
            <a:r>
              <a:rPr lang="en-US" sz="2400" dirty="0" smtClean="0"/>
              <a:t>expansion in </a:t>
            </a:r>
            <a:r>
              <a:rPr lang="en-US" sz="2400" dirty="0"/>
              <a:t>the region financed by record private capital inflows. </a:t>
            </a:r>
            <a:br>
              <a:rPr lang="en-US" sz="2400" dirty="0"/>
            </a:br>
            <a:r>
              <a:rPr lang="en-US" sz="2400" dirty="0"/>
              <a:t/>
            </a:r>
            <a:br>
              <a:rPr lang="en-US" sz="2400" dirty="0"/>
            </a:br>
            <a:endParaRPr lang="en-US" sz="2400" dirty="0"/>
          </a:p>
        </p:txBody>
      </p:sp>
      <p:sp>
        <p:nvSpPr>
          <p:cNvPr id="4"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54307BAB-41DE-4BA3-B94F-45E24BA5BF0B}" type="slidenum">
              <a:rPr lang="en-US" altLang="en-US" sz="900" smtClean="0">
                <a:cs typeface="Arial" charset="0"/>
              </a:rPr>
              <a:t>48</a:t>
            </a:fld>
            <a:endParaRPr lang="en-US" altLang="en-US" sz="1000" dirty="0">
              <a:cs typeface="Arial" charset="0"/>
            </a:endParaRPr>
          </a:p>
        </p:txBody>
      </p:sp>
    </p:spTree>
    <p:extLst>
      <p:ext uri="{BB962C8B-B14F-4D97-AF65-F5344CB8AC3E}">
        <p14:creationId xmlns:p14="http://schemas.microsoft.com/office/powerpoint/2010/main" val="3193724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(concluded)</a:t>
            </a:r>
            <a:endParaRPr lang="en-US" dirty="0"/>
          </a:p>
        </p:txBody>
      </p:sp>
      <p:sp>
        <p:nvSpPr>
          <p:cNvPr id="3" name="Content Placeholder 2"/>
          <p:cNvSpPr>
            <a:spLocks noGrp="1"/>
          </p:cNvSpPr>
          <p:nvPr>
            <p:ph idx="1"/>
          </p:nvPr>
        </p:nvSpPr>
        <p:spPr>
          <a:xfrm>
            <a:off x="304800" y="1905000"/>
            <a:ext cx="8458200" cy="4525963"/>
          </a:xfrm>
        </p:spPr>
        <p:txBody>
          <a:bodyPr/>
          <a:lstStyle/>
          <a:p>
            <a:r>
              <a:rPr lang="en-US" sz="2400" dirty="0"/>
              <a:t>The global financial crisis began in the United States in the summer of 2007 </a:t>
            </a:r>
            <a:r>
              <a:rPr lang="en-US" sz="2400" dirty="0" smtClean="0"/>
              <a:t>as a </a:t>
            </a:r>
            <a:r>
              <a:rPr lang="en-US" sz="2400" dirty="0"/>
              <a:t>credit crunch, or the inability of borrowers to easily obtain credit. </a:t>
            </a:r>
            <a:endParaRPr lang="en-US" sz="2400" dirty="0" smtClean="0"/>
          </a:p>
          <a:p>
            <a:r>
              <a:rPr lang="en-US" sz="2400" dirty="0" smtClean="0"/>
              <a:t>The origin of </a:t>
            </a:r>
            <a:r>
              <a:rPr lang="en-US" sz="2400" dirty="0"/>
              <a:t>the credit crunch can be traced back to three key contributing factors: liberalization of banking and securities regulation, a global savings glut, and the </a:t>
            </a:r>
            <a:r>
              <a:rPr lang="en-US" sz="2400" dirty="0" smtClean="0"/>
              <a:t>low interest </a:t>
            </a:r>
            <a:r>
              <a:rPr lang="en-US" sz="2400" dirty="0"/>
              <a:t>rate environment created by the Federal Reserve in the earlier part of </a:t>
            </a:r>
            <a:r>
              <a:rPr lang="en-US" sz="2400" dirty="0" smtClean="0"/>
              <a:t>the decade</a:t>
            </a:r>
            <a:r>
              <a:rPr lang="en-US" sz="2400" dirty="0"/>
              <a:t>. </a:t>
            </a:r>
            <a:endParaRPr lang="en-US" sz="2400" dirty="0" smtClean="0"/>
          </a:p>
          <a:p>
            <a:r>
              <a:rPr lang="en-US" sz="2400" dirty="0" smtClean="0"/>
              <a:t>Low </a:t>
            </a:r>
            <a:r>
              <a:rPr lang="en-US" sz="2400" dirty="0"/>
              <a:t>interest rates created the means for first-time homeowners to afford mortgage financing and for existing homeowners to trade up to more </a:t>
            </a:r>
            <a:r>
              <a:rPr lang="en-US" sz="2400" dirty="0" smtClean="0"/>
              <a:t>expensive homes</a:t>
            </a:r>
            <a:r>
              <a:rPr lang="en-US" sz="2400" dirty="0"/>
              <a:t>. </a:t>
            </a:r>
            <a:br>
              <a:rPr lang="en-US" sz="2400" dirty="0"/>
            </a:br>
            <a:endParaRPr lang="en-US" sz="2400" dirty="0"/>
          </a:p>
        </p:txBody>
      </p:sp>
      <p:sp>
        <p:nvSpPr>
          <p:cNvPr id="4"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5" name="Rectangle 6"/>
          <p:cNvSpPr>
            <a:spLocks noChangeArrowheads="1"/>
          </p:cNvSpPr>
          <p:nvPr/>
        </p:nvSpPr>
        <p:spPr bwMode="auto">
          <a:xfrm>
            <a:off x="8610600" y="65532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ACBD2252-D114-42DD-9623-CD60953DF559}" type="slidenum">
              <a:rPr lang="en-US" altLang="en-US" sz="900" smtClean="0">
                <a:cs typeface="Arial" charset="0"/>
              </a:rPr>
              <a:t>49</a:t>
            </a:fld>
            <a:endParaRPr lang="en-US" altLang="en-US" sz="1000" dirty="0">
              <a:cs typeface="Arial" charset="0"/>
            </a:endParaRPr>
          </a:p>
        </p:txBody>
      </p:sp>
    </p:spTree>
    <p:extLst>
      <p:ext uri="{BB962C8B-B14F-4D97-AF65-F5344CB8AC3E}">
        <p14:creationId xmlns:p14="http://schemas.microsoft.com/office/powerpoint/2010/main" val="3018320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mtClean="0"/>
              <a:t>International Banking Services</a:t>
            </a:r>
          </a:p>
        </p:txBody>
      </p:sp>
      <p:sp>
        <p:nvSpPr>
          <p:cNvPr id="8195" name="Rectangle 3"/>
          <p:cNvSpPr>
            <a:spLocks noGrp="1" noChangeArrowheads="1"/>
          </p:cNvSpPr>
          <p:nvPr>
            <p:ph idx="1"/>
          </p:nvPr>
        </p:nvSpPr>
        <p:spPr/>
        <p:txBody>
          <a:bodyPr/>
          <a:lstStyle/>
          <a:p>
            <a:pPr eaLnBrk="1" hangingPunct="1"/>
            <a:r>
              <a:rPr lang="en-US" altLang="en-US" dirty="0" smtClean="0"/>
              <a:t>International banks do everything domestic banks do </a:t>
            </a:r>
            <a:r>
              <a:rPr lang="en-US" altLang="en-US" i="1" dirty="0" smtClean="0"/>
              <a:t>and</a:t>
            </a:r>
            <a:r>
              <a:rPr lang="en-US" altLang="en-US" dirty="0" smtClean="0"/>
              <a:t>:</a:t>
            </a:r>
          </a:p>
          <a:p>
            <a:pPr lvl="1" eaLnBrk="1" hangingPunct="1"/>
            <a:r>
              <a:rPr lang="en-US" altLang="en-US" dirty="0" smtClean="0"/>
              <a:t>Arrange trade financing.</a:t>
            </a:r>
          </a:p>
          <a:p>
            <a:pPr lvl="1" eaLnBrk="1" hangingPunct="1"/>
            <a:r>
              <a:rPr lang="en-US" altLang="en-US" dirty="0" smtClean="0"/>
              <a:t>Arrange foreign exchange.</a:t>
            </a:r>
          </a:p>
          <a:p>
            <a:pPr lvl="1" eaLnBrk="1" hangingPunct="1"/>
            <a:r>
              <a:rPr lang="en-US" altLang="en-US" dirty="0" smtClean="0"/>
              <a:t>Offer hedging services for foreign currency receivables and payables through forward and option contracts.</a:t>
            </a:r>
          </a:p>
          <a:p>
            <a:pPr lvl="1" eaLnBrk="1" hangingPunct="1"/>
            <a:r>
              <a:rPr lang="en-US" altLang="en-US" dirty="0" smtClean="0"/>
              <a:t>Offer investment banking services (where allowed).</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5</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914400"/>
            <a:ext cx="9144000" cy="990600"/>
          </a:xfrm>
        </p:spPr>
        <p:txBody>
          <a:bodyPr>
            <a:normAutofit/>
          </a:bodyPr>
          <a:lstStyle/>
          <a:p>
            <a:r>
              <a:rPr lang="en-US" sz="4000" dirty="0"/>
              <a:t>EXHIBIT </a:t>
            </a:r>
            <a:r>
              <a:rPr lang="en-US" sz="4000" dirty="0" smtClean="0"/>
              <a:t>11.1 </a:t>
            </a:r>
            <a:r>
              <a:rPr lang="en-US" altLang="en-US" sz="4000" dirty="0" smtClean="0"/>
              <a:t>The World’s 30 Largest Banks</a:t>
            </a:r>
          </a:p>
        </p:txBody>
      </p:sp>
      <p:sp>
        <p:nvSpPr>
          <p:cNvPr id="6"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7"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6</a:t>
            </a:fld>
            <a:endParaRPr lang="en-US" altLang="en-US" sz="1000" dirty="0">
              <a:cs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676400"/>
            <a:ext cx="6324600" cy="46796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Reasons for International Banking</a:t>
            </a:r>
            <a:endParaRPr lang="en-US" dirty="0"/>
          </a:p>
        </p:txBody>
      </p:sp>
      <p:sp>
        <p:nvSpPr>
          <p:cNvPr id="10242" name="Rectangle 3"/>
          <p:cNvSpPr>
            <a:spLocks noGrp="1" noChangeArrowheads="1"/>
          </p:cNvSpPr>
          <p:nvPr>
            <p:ph idx="1"/>
          </p:nvPr>
        </p:nvSpPr>
        <p:spPr>
          <a:xfrm>
            <a:off x="457200" y="1752600"/>
            <a:ext cx="8229600" cy="4678363"/>
          </a:xfrm>
        </p:spPr>
        <p:txBody>
          <a:bodyPr/>
          <a:lstStyle/>
          <a:p>
            <a:pPr eaLnBrk="1" hangingPunct="1">
              <a:lnSpc>
                <a:spcPct val="90000"/>
              </a:lnSpc>
            </a:pPr>
            <a:r>
              <a:rPr lang="en-US" altLang="en-US" sz="1800" dirty="0" smtClean="0"/>
              <a:t>Low marginal costs</a:t>
            </a:r>
          </a:p>
          <a:p>
            <a:pPr lvl="1" eaLnBrk="1" hangingPunct="1"/>
            <a:r>
              <a:rPr lang="en-US" altLang="en-US" sz="1600" dirty="0" smtClean="0"/>
              <a:t>Managerial and marketing knowledge developed at home can be used abroad with low marginal costs.</a:t>
            </a:r>
          </a:p>
          <a:p>
            <a:pPr eaLnBrk="1" hangingPunct="1">
              <a:lnSpc>
                <a:spcPct val="90000"/>
              </a:lnSpc>
            </a:pPr>
            <a:r>
              <a:rPr lang="en-US" altLang="en-US" sz="1800" dirty="0" smtClean="0"/>
              <a:t>Knowledge advantage</a:t>
            </a:r>
          </a:p>
          <a:p>
            <a:pPr lvl="1" eaLnBrk="1" hangingPunct="1"/>
            <a:r>
              <a:rPr lang="en-US" altLang="en-US" sz="1600" dirty="0" smtClean="0"/>
              <a:t>The foreign bank subsidiary can draw on the parent bank’s knowledge of personal contacts and credit investigations for use in that foreign market.</a:t>
            </a:r>
          </a:p>
          <a:p>
            <a:pPr eaLnBrk="1" hangingPunct="1">
              <a:lnSpc>
                <a:spcPct val="90000"/>
              </a:lnSpc>
            </a:pPr>
            <a:r>
              <a:rPr lang="en-US" altLang="en-US" sz="1800" dirty="0" smtClean="0"/>
              <a:t>Home nation information services</a:t>
            </a:r>
          </a:p>
          <a:p>
            <a:pPr lvl="1" eaLnBrk="1" hangingPunct="1"/>
            <a:r>
              <a:rPr lang="en-US" altLang="en-US" sz="1600" dirty="0" smtClean="0"/>
              <a:t>Local firms in a foreign market may be able to obtain more complete information on trade and financial markets in the multinational bank’s home nation than is obtainable from foreign domestic banks.</a:t>
            </a:r>
          </a:p>
          <a:p>
            <a:pPr eaLnBrk="1" hangingPunct="1">
              <a:lnSpc>
                <a:spcPct val="80000"/>
              </a:lnSpc>
            </a:pPr>
            <a:r>
              <a:rPr lang="en-US" altLang="en-US" sz="1800" dirty="0" smtClean="0"/>
              <a:t>Prestige</a:t>
            </a:r>
          </a:p>
          <a:p>
            <a:pPr lvl="1" eaLnBrk="1" hangingPunct="1"/>
            <a:r>
              <a:rPr lang="en-US" altLang="en-US" sz="1600" dirty="0" smtClean="0"/>
              <a:t>Very large multinational banks have high perceived prestige, which can be attractive to new clients.</a:t>
            </a:r>
          </a:p>
          <a:p>
            <a:pPr eaLnBrk="1" hangingPunct="1">
              <a:lnSpc>
                <a:spcPct val="80000"/>
              </a:lnSpc>
            </a:pPr>
            <a:r>
              <a:rPr lang="en-US" altLang="en-US" sz="1800" dirty="0" smtClean="0"/>
              <a:t>Regulatory advantage</a:t>
            </a:r>
          </a:p>
          <a:p>
            <a:pPr lvl="1" eaLnBrk="1" hangingPunct="1">
              <a:lnSpc>
                <a:spcPct val="80000"/>
              </a:lnSpc>
            </a:pPr>
            <a:r>
              <a:rPr lang="en-US" altLang="en-US" sz="1600" dirty="0" smtClean="0"/>
              <a:t>Multinational banks are often not subject to the same regulations as domestic banks.</a:t>
            </a:r>
          </a:p>
          <a:p>
            <a:pPr>
              <a:lnSpc>
                <a:spcPct val="80000"/>
              </a:lnSpc>
            </a:pPr>
            <a:endParaRPr lang="en-US" altLang="en-US" sz="1800" dirty="0" smtClean="0"/>
          </a:p>
        </p:txBody>
      </p:sp>
      <p:sp>
        <p:nvSpPr>
          <p:cNvPr id="6"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7"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7</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14400"/>
            <a:ext cx="9144000" cy="990600"/>
          </a:xfrm>
        </p:spPr>
        <p:txBody>
          <a:bodyPr>
            <a:noAutofit/>
          </a:bodyPr>
          <a:lstStyle/>
          <a:p>
            <a:r>
              <a:rPr lang="en-US" sz="3600" dirty="0" smtClean="0"/>
              <a:t>Reasons for International Banking (continued)</a:t>
            </a:r>
            <a:endParaRPr lang="en-US" sz="3600" dirty="0"/>
          </a:p>
        </p:txBody>
      </p:sp>
      <p:sp>
        <p:nvSpPr>
          <p:cNvPr id="11266" name="Rectangle 3"/>
          <p:cNvSpPr>
            <a:spLocks noGrp="1" noChangeArrowheads="1"/>
          </p:cNvSpPr>
          <p:nvPr>
            <p:ph idx="1"/>
          </p:nvPr>
        </p:nvSpPr>
        <p:spPr>
          <a:xfrm>
            <a:off x="457200" y="1752600"/>
            <a:ext cx="8229600" cy="4678363"/>
          </a:xfrm>
        </p:spPr>
        <p:txBody>
          <a:bodyPr/>
          <a:lstStyle/>
          <a:p>
            <a:pPr eaLnBrk="1" hangingPunct="1">
              <a:lnSpc>
                <a:spcPct val="90000"/>
              </a:lnSpc>
            </a:pPr>
            <a:r>
              <a:rPr lang="en-US" altLang="en-US" sz="2000" dirty="0" smtClean="0"/>
              <a:t>Wholesale defensive strategy</a:t>
            </a:r>
          </a:p>
          <a:p>
            <a:pPr lvl="1" eaLnBrk="1" hangingPunct="1">
              <a:lnSpc>
                <a:spcPct val="90000"/>
              </a:lnSpc>
            </a:pPr>
            <a:r>
              <a:rPr lang="en-US" altLang="en-US" sz="1800" dirty="0" smtClean="0"/>
              <a:t>Banks follow their multinational customers abroad to avoid losing their business at home and abroad.</a:t>
            </a:r>
          </a:p>
          <a:p>
            <a:pPr eaLnBrk="1" hangingPunct="1">
              <a:lnSpc>
                <a:spcPct val="90000"/>
              </a:lnSpc>
            </a:pPr>
            <a:r>
              <a:rPr lang="en-US" altLang="en-US" sz="2000" dirty="0" smtClean="0"/>
              <a:t>Retail defensive strategy</a:t>
            </a:r>
          </a:p>
          <a:p>
            <a:pPr lvl="1" eaLnBrk="1" hangingPunct="1"/>
            <a:r>
              <a:rPr lang="en-US" altLang="en-US" sz="1800" dirty="0" smtClean="0"/>
              <a:t>Multinational banks also compete for retail services such as travelers checks and the tourist and foreign business market.</a:t>
            </a:r>
          </a:p>
          <a:p>
            <a:pPr eaLnBrk="1" hangingPunct="1">
              <a:lnSpc>
                <a:spcPct val="90000"/>
              </a:lnSpc>
            </a:pPr>
            <a:r>
              <a:rPr lang="en-US" altLang="en-US" sz="2000" dirty="0" smtClean="0"/>
              <a:t>Transactions costs</a:t>
            </a:r>
          </a:p>
          <a:p>
            <a:pPr lvl="1" eaLnBrk="1" hangingPunct="1">
              <a:lnSpc>
                <a:spcPct val="90000"/>
              </a:lnSpc>
            </a:pPr>
            <a:r>
              <a:rPr lang="en-US" altLang="en-US" sz="1800" dirty="0" smtClean="0"/>
              <a:t>Multinational banks may be able to circumvent government currency controls.</a:t>
            </a:r>
          </a:p>
          <a:p>
            <a:pPr eaLnBrk="1" hangingPunct="1">
              <a:lnSpc>
                <a:spcPct val="90000"/>
              </a:lnSpc>
            </a:pPr>
            <a:r>
              <a:rPr lang="en-US" altLang="en-US" sz="2000" dirty="0" smtClean="0"/>
              <a:t>Growth</a:t>
            </a:r>
          </a:p>
          <a:p>
            <a:pPr lvl="1" eaLnBrk="1" hangingPunct="1">
              <a:lnSpc>
                <a:spcPct val="90000"/>
              </a:lnSpc>
            </a:pPr>
            <a:r>
              <a:rPr lang="en-US" altLang="en-US" sz="1800" dirty="0" smtClean="0"/>
              <a:t>Foreign markets may offer opportunities for growth not found domestically.</a:t>
            </a:r>
          </a:p>
          <a:p>
            <a:pPr eaLnBrk="1" hangingPunct="1">
              <a:lnSpc>
                <a:spcPct val="90000"/>
              </a:lnSpc>
            </a:pPr>
            <a:r>
              <a:rPr lang="en-US" altLang="en-US" sz="2000" dirty="0" smtClean="0"/>
              <a:t>Risk reduction</a:t>
            </a:r>
          </a:p>
          <a:p>
            <a:pPr lvl="1">
              <a:lnSpc>
                <a:spcPct val="90000"/>
              </a:lnSpc>
            </a:pPr>
            <a:r>
              <a:rPr lang="en-US" altLang="en-US" sz="1800" dirty="0" smtClean="0"/>
              <a:t>Greater stability of earnings with diversification.</a:t>
            </a:r>
          </a:p>
        </p:txBody>
      </p:sp>
      <p:sp>
        <p:nvSpPr>
          <p:cNvPr id="6"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7"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8</a:t>
            </a:fld>
            <a:endParaRPr lang="en-US" altLang="en-US" sz="1000" dirty="0">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838200"/>
            <a:ext cx="8229600" cy="1066800"/>
          </a:xfrm>
        </p:spPr>
        <p:txBody>
          <a:bodyPr>
            <a:normAutofit fontScale="90000"/>
          </a:bodyPr>
          <a:lstStyle/>
          <a:p>
            <a:pPr eaLnBrk="1" hangingPunct="1"/>
            <a:r>
              <a:rPr lang="en-US" altLang="en-US" dirty="0" smtClean="0"/>
              <a:t>Types of International Banking </a:t>
            </a:r>
            <a:r>
              <a:rPr lang="en-US" altLang="en-US" sz="4400" dirty="0" smtClean="0"/>
              <a:t>Offices</a:t>
            </a:r>
            <a:endParaRPr lang="en-US" altLang="en-US" dirty="0" smtClean="0"/>
          </a:p>
        </p:txBody>
      </p:sp>
      <p:sp>
        <p:nvSpPr>
          <p:cNvPr id="12291" name="Rectangle 3"/>
          <p:cNvSpPr>
            <a:spLocks noGrp="1" noChangeArrowheads="1"/>
          </p:cNvSpPr>
          <p:nvPr>
            <p:ph idx="1"/>
          </p:nvPr>
        </p:nvSpPr>
        <p:spPr>
          <a:xfrm>
            <a:off x="457200" y="2133600"/>
            <a:ext cx="8229600" cy="4221163"/>
          </a:xfrm>
        </p:spPr>
        <p:txBody>
          <a:bodyPr/>
          <a:lstStyle/>
          <a:p>
            <a:pPr eaLnBrk="1" hangingPunct="1">
              <a:lnSpc>
                <a:spcPct val="90000"/>
              </a:lnSpc>
            </a:pPr>
            <a:r>
              <a:rPr lang="en-US" altLang="en-US" sz="2800" dirty="0" smtClean="0"/>
              <a:t>Correspondent bank</a:t>
            </a:r>
          </a:p>
          <a:p>
            <a:pPr eaLnBrk="1" hangingPunct="1">
              <a:lnSpc>
                <a:spcPct val="90000"/>
              </a:lnSpc>
            </a:pPr>
            <a:r>
              <a:rPr lang="en-US" altLang="en-US" sz="2800" dirty="0" smtClean="0"/>
              <a:t>Representative offices</a:t>
            </a:r>
          </a:p>
          <a:p>
            <a:pPr eaLnBrk="1" hangingPunct="1">
              <a:lnSpc>
                <a:spcPct val="90000"/>
              </a:lnSpc>
            </a:pPr>
            <a:r>
              <a:rPr lang="en-US" altLang="en-US" sz="2800" dirty="0" smtClean="0"/>
              <a:t>Foreign branches</a:t>
            </a:r>
          </a:p>
          <a:p>
            <a:pPr eaLnBrk="1" hangingPunct="1">
              <a:lnSpc>
                <a:spcPct val="90000"/>
              </a:lnSpc>
            </a:pPr>
            <a:r>
              <a:rPr lang="en-US" altLang="en-US" sz="2800" dirty="0" smtClean="0"/>
              <a:t>Subsidiary and affiliate banks</a:t>
            </a:r>
          </a:p>
          <a:p>
            <a:pPr eaLnBrk="1" hangingPunct="1">
              <a:lnSpc>
                <a:spcPct val="90000"/>
              </a:lnSpc>
            </a:pPr>
            <a:r>
              <a:rPr lang="en-US" altLang="en-US" sz="2800" dirty="0" smtClean="0"/>
              <a:t>Edge Act banks</a:t>
            </a:r>
          </a:p>
          <a:p>
            <a:pPr eaLnBrk="1" hangingPunct="1">
              <a:lnSpc>
                <a:spcPct val="90000"/>
              </a:lnSpc>
            </a:pPr>
            <a:r>
              <a:rPr lang="en-US" altLang="en-US" sz="2800" dirty="0" smtClean="0"/>
              <a:t>Offshore banking centers</a:t>
            </a:r>
          </a:p>
          <a:p>
            <a:pPr eaLnBrk="1" hangingPunct="1">
              <a:lnSpc>
                <a:spcPct val="90000"/>
              </a:lnSpc>
            </a:pPr>
            <a:r>
              <a:rPr lang="en-US" altLang="en-US" sz="2800" dirty="0" smtClean="0"/>
              <a:t>“Shell” branches</a:t>
            </a:r>
          </a:p>
          <a:p>
            <a:pPr eaLnBrk="1" hangingPunct="1">
              <a:lnSpc>
                <a:spcPct val="90000"/>
              </a:lnSpc>
            </a:pPr>
            <a:r>
              <a:rPr lang="en-US" altLang="en-US" sz="2800" dirty="0" smtClean="0"/>
              <a:t>International banking facilities</a:t>
            </a:r>
          </a:p>
        </p:txBody>
      </p:sp>
      <p:sp>
        <p:nvSpPr>
          <p:cNvPr id="5" name="Rectangle 20"/>
          <p:cNvSpPr>
            <a:spLocks noGrp="1" noChangeArrowheads="1"/>
          </p:cNvSpPr>
          <p:nvPr>
            <p:ph type="ftr" sz="quarter" idx="4294967295"/>
          </p:nvPr>
        </p:nvSpPr>
        <p:spPr bwMode="auto">
          <a:xfrm>
            <a:off x="5867400" y="6477000"/>
            <a:ext cx="2895600" cy="41275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t>Copyright © 2018 by the McGraw-Hill Companies, Inc. All rights reserved.</a:t>
            </a:r>
          </a:p>
          <a:p>
            <a:pPr algn="r" eaLnBrk="1" hangingPunct="1"/>
            <a:endParaRPr lang="en-US" altLang="en-US" sz="900" dirty="0" smtClean="0"/>
          </a:p>
        </p:txBody>
      </p:sp>
      <p:sp>
        <p:nvSpPr>
          <p:cNvPr id="6" name="Rectangle 6"/>
          <p:cNvSpPr>
            <a:spLocks noChangeArrowheads="1"/>
          </p:cNvSpPr>
          <p:nvPr/>
        </p:nvSpPr>
        <p:spPr bwMode="auto">
          <a:xfrm>
            <a:off x="8686800" y="65532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900" dirty="0" smtClean="0">
                <a:cs typeface="Arial" charset="0"/>
              </a:rPr>
              <a:t>11-</a:t>
            </a:r>
            <a:fld id="{DBC6DE41-D6B2-490E-AFAD-566EB8C88229}" type="slidenum">
              <a:rPr lang="en-US" altLang="en-US" sz="900" smtClean="0">
                <a:cs typeface="Arial" charset="0"/>
              </a:rPr>
              <a:pPr algn="r" eaLnBrk="1" hangingPunct="1"/>
              <a:t>9</a:t>
            </a:fld>
            <a:endParaRPr lang="en-US" altLang="en-US" sz="1000" dirty="0">
              <a:cs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9572</TotalTime>
  <Words>4389</Words>
  <Application>Microsoft Office PowerPoint</Application>
  <PresentationFormat>On-screen Show (4:3)</PresentationFormat>
  <Paragraphs>422</Paragraphs>
  <Slides>49</Slides>
  <Notes>6</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template</vt:lpstr>
      <vt:lpstr>International Banking and Money Market</vt:lpstr>
      <vt:lpstr>Chapter Outline</vt:lpstr>
      <vt:lpstr>Chapter Outline (continued)</vt:lpstr>
      <vt:lpstr>Chapter Outline (concluded)</vt:lpstr>
      <vt:lpstr>International Banking Services</vt:lpstr>
      <vt:lpstr>EXHIBIT 11.1 The World’s 30 Largest Banks</vt:lpstr>
      <vt:lpstr>Reasons for International Banking</vt:lpstr>
      <vt:lpstr>Reasons for International Banking (continued)</vt:lpstr>
      <vt:lpstr>Types of International Banking Offices</vt:lpstr>
      <vt:lpstr>Correspondent Bank</vt:lpstr>
      <vt:lpstr>Representative Offices</vt:lpstr>
      <vt:lpstr>Foreign Branches</vt:lpstr>
      <vt:lpstr>Subsidiary and Affiliate Banks</vt:lpstr>
      <vt:lpstr>Edge Act Banks</vt:lpstr>
      <vt:lpstr>Offshore Banking Centers</vt:lpstr>
      <vt:lpstr>“Shell” Branches</vt:lpstr>
      <vt:lpstr>International Banking Facilities</vt:lpstr>
      <vt:lpstr>EXHIBIT 11.2 Organizational Structure of International Banking Offices from the U.S. Perspective </vt:lpstr>
      <vt:lpstr>Capital Adequacy Standards</vt:lpstr>
      <vt:lpstr>Capital Adequacy Standards (continued)</vt:lpstr>
      <vt:lpstr>International Money Market</vt:lpstr>
      <vt:lpstr>Eurocurrency Market</vt:lpstr>
      <vt:lpstr>Eurocredits</vt:lpstr>
      <vt:lpstr>Forward Rate Agreements</vt:lpstr>
      <vt:lpstr>Forward Rate Agreements: Uses</vt:lpstr>
      <vt:lpstr>Forward Rate Agreements: Example</vt:lpstr>
      <vt:lpstr>Settling a Forward Rate Agreement</vt:lpstr>
      <vt:lpstr>Settling a FRA</vt:lpstr>
      <vt:lpstr>Proof of FRA Utility as a Hedge</vt:lpstr>
      <vt:lpstr>Euronotes</vt:lpstr>
      <vt:lpstr>Eurocommercial Paper</vt:lpstr>
      <vt:lpstr>Eurodollar Interest Rate Futures Contract</vt:lpstr>
      <vt:lpstr>EXHIBIT 11.8 CME Group Eurodollar Futures Contract Quotations </vt:lpstr>
      <vt:lpstr>LIBOR</vt:lpstr>
      <vt:lpstr>International Debt Crisis</vt:lpstr>
      <vt:lpstr>Debt-for-Equity Swaps</vt:lpstr>
      <vt:lpstr>Debt-for-Equity Swap Illustration</vt:lpstr>
      <vt:lpstr>The Asian Crisis</vt:lpstr>
      <vt:lpstr>Global Financial Crisis</vt:lpstr>
      <vt:lpstr>Global Financial Crisis: Subprime Primer</vt:lpstr>
      <vt:lpstr>Global Financial Crisis: SIVs</vt:lpstr>
      <vt:lpstr>Global Financial Crisis: CDOs</vt:lpstr>
      <vt:lpstr>Global Financial Crisis: Fed Actions</vt:lpstr>
      <vt:lpstr>Global Financial Crisis: Default Snowball</vt:lpstr>
      <vt:lpstr>Global Financial Crisis: Lessons</vt:lpstr>
      <vt:lpstr>Summary</vt:lpstr>
      <vt:lpstr>Summary (continued)</vt:lpstr>
      <vt:lpstr>Summary (continuing)</vt:lpstr>
      <vt:lpstr>Summary (concluded)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tsonly</dc:creator>
  <cp:lastModifiedBy>Aysegul KURTULGAN</cp:lastModifiedBy>
  <cp:revision>86</cp:revision>
  <cp:lastPrinted>2020-02-05T07:17:58Z</cp:lastPrinted>
  <dcterms:created xsi:type="dcterms:W3CDTF">2010-12-17T11:54:02Z</dcterms:created>
  <dcterms:modified xsi:type="dcterms:W3CDTF">2020-02-11T08:32:12Z</dcterms:modified>
</cp:coreProperties>
</file>