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61" r:id="rId5"/>
    <p:sldId id="262" r:id="rId6"/>
    <p:sldId id="259" r:id="rId7"/>
    <p:sldId id="260" r:id="rId8"/>
    <p:sldId id="265" r:id="rId9"/>
    <p:sldId id="266" r:id="rId10"/>
    <p:sldId id="263" r:id="rId11"/>
    <p:sldId id="264"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 id="287" r:id="rId33"/>
    <p:sldId id="288"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2" autoAdjust="0"/>
    <p:restoredTop sz="94660"/>
  </p:normalViewPr>
  <p:slideViewPr>
    <p:cSldViewPr snapToGrid="0">
      <p:cViewPr varScale="1">
        <p:scale>
          <a:sx n="123" d="100"/>
          <a:sy n="123" d="100"/>
        </p:scale>
        <p:origin x="232" y="2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tr-TR"/>
              <a:t>Asıl başlık stili için tıklatın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3E507BC-FD8B-44F4-99E9-7D50164BD102}" type="datetimeFigureOut">
              <a:rPr lang="tr-TR" smtClean="0"/>
              <a:t>8.01.2024</a:t>
            </a:fld>
            <a:endParaRPr lang="tr-T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tr-T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F7ABE4F3-D43A-4DFB-BCD1-4A8B62BE63FF}" type="slidenum">
              <a:rPr lang="tr-TR" smtClean="0"/>
              <a:t>‹#›</a:t>
            </a:fld>
            <a:endParaRPr lang="tr-T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8231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E507BC-FD8B-44F4-99E9-7D50164BD102}" type="datetimeFigureOut">
              <a:rPr lang="tr-TR" smtClean="0"/>
              <a:t>8.01.2024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ABE4F3-D43A-4DFB-BCD1-4A8B62BE63FF}" type="slidenum">
              <a:rPr lang="tr-TR" smtClean="0"/>
              <a:t>‹#›</a:t>
            </a:fld>
            <a:endParaRPr lang="tr-TR"/>
          </a:p>
        </p:txBody>
      </p:sp>
    </p:spTree>
    <p:extLst>
      <p:ext uri="{BB962C8B-B14F-4D97-AF65-F5344CB8AC3E}">
        <p14:creationId xmlns:p14="http://schemas.microsoft.com/office/powerpoint/2010/main" val="3244400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E507BC-FD8B-44F4-99E9-7D50164BD102}" type="datetimeFigureOut">
              <a:rPr lang="tr-TR" smtClean="0"/>
              <a:t>8.01.2024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ABE4F3-D43A-4DFB-BCD1-4A8B62BE63FF}" type="slidenum">
              <a:rPr lang="tr-TR" smtClean="0"/>
              <a:t>‹#›</a:t>
            </a:fld>
            <a:endParaRPr lang="tr-TR"/>
          </a:p>
        </p:txBody>
      </p:sp>
    </p:spTree>
    <p:extLst>
      <p:ext uri="{BB962C8B-B14F-4D97-AF65-F5344CB8AC3E}">
        <p14:creationId xmlns:p14="http://schemas.microsoft.com/office/powerpoint/2010/main" val="1631956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43E507BC-FD8B-44F4-99E9-7D50164BD102}" type="datetimeFigureOut">
              <a:rPr lang="tr-TR" smtClean="0"/>
              <a:t>8.01.2024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ABE4F3-D43A-4DFB-BCD1-4A8B62BE63FF}" type="slidenum">
              <a:rPr lang="tr-TR" smtClean="0"/>
              <a:t>‹#›</a:t>
            </a:fld>
            <a:endParaRPr lang="tr-TR"/>
          </a:p>
        </p:txBody>
      </p:sp>
      <p:pic>
        <p:nvPicPr>
          <p:cNvPr id="7" name="Resim 6">
            <a:extLst>
              <a:ext uri="{FF2B5EF4-FFF2-40B4-BE49-F238E27FC236}">
                <a16:creationId xmlns:a16="http://schemas.microsoft.com/office/drawing/2014/main" id="{ADBBB1BF-C003-438B-5EB6-2A10AA8DE12D}"/>
              </a:ext>
            </a:extLst>
          </p:cNvPr>
          <p:cNvPicPr>
            <a:picLocks noChangeAspect="1"/>
          </p:cNvPicPr>
          <p:nvPr userDrawn="1"/>
        </p:nvPicPr>
        <p:blipFill>
          <a:blip r:embed="rId2"/>
          <a:stretch>
            <a:fillRect/>
          </a:stretch>
        </p:blipFill>
        <p:spPr>
          <a:xfrm>
            <a:off x="11230517" y="5904029"/>
            <a:ext cx="961483" cy="953971"/>
          </a:xfrm>
          <a:prstGeom prst="rect">
            <a:avLst/>
          </a:prstGeom>
        </p:spPr>
      </p:pic>
    </p:spTree>
    <p:extLst>
      <p:ext uri="{BB962C8B-B14F-4D97-AF65-F5344CB8AC3E}">
        <p14:creationId xmlns:p14="http://schemas.microsoft.com/office/powerpoint/2010/main" val="2321799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3E507BC-FD8B-44F4-99E9-7D50164BD102}" type="datetimeFigureOut">
              <a:rPr lang="tr-TR" smtClean="0"/>
              <a:t>8.01.2024</a:t>
            </a:fld>
            <a:endParaRPr lang="tr-T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F7ABE4F3-D43A-4DFB-BCD1-4A8B62BE63FF}" type="slidenum">
              <a:rPr lang="tr-TR" smtClean="0"/>
              <a:t>‹#›</a:t>
            </a:fld>
            <a:endParaRPr lang="tr-T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3935906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3E507BC-FD8B-44F4-99E9-7D50164BD102}" type="datetimeFigureOut">
              <a:rPr lang="tr-TR" smtClean="0"/>
              <a:t>8.01.2024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7ABE4F3-D43A-4DFB-BCD1-4A8B62BE63FF}" type="slidenum">
              <a:rPr lang="tr-TR" smtClean="0"/>
              <a:t>‹#›</a:t>
            </a:fld>
            <a:endParaRPr lang="tr-TR"/>
          </a:p>
        </p:txBody>
      </p:sp>
    </p:spTree>
    <p:extLst>
      <p:ext uri="{BB962C8B-B14F-4D97-AF65-F5344CB8AC3E}">
        <p14:creationId xmlns:p14="http://schemas.microsoft.com/office/powerpoint/2010/main" val="81128739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257300" y="2909102"/>
            <a:ext cx="4800600" cy="299639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633864" y="2909102"/>
            <a:ext cx="4800600" cy="299639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3E507BC-FD8B-44F4-99E9-7D50164BD102}" type="datetimeFigureOut">
              <a:rPr lang="tr-TR" smtClean="0"/>
              <a:t>8.01.2024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7ABE4F3-D43A-4DFB-BCD1-4A8B62BE63FF}" type="slidenum">
              <a:rPr lang="tr-TR" smtClean="0"/>
              <a:t>‹#›</a:t>
            </a:fld>
            <a:endParaRPr lang="tr-TR"/>
          </a:p>
        </p:txBody>
      </p:sp>
    </p:spTree>
    <p:extLst>
      <p:ext uri="{BB962C8B-B14F-4D97-AF65-F5344CB8AC3E}">
        <p14:creationId xmlns:p14="http://schemas.microsoft.com/office/powerpoint/2010/main" val="312092924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3E507BC-FD8B-44F4-99E9-7D50164BD102}" type="datetimeFigureOut">
              <a:rPr lang="tr-TR" smtClean="0"/>
              <a:t>8.01.2024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7ABE4F3-D43A-4DFB-BCD1-4A8B62BE63FF}" type="slidenum">
              <a:rPr lang="tr-TR" smtClean="0"/>
              <a:t>‹#›</a:t>
            </a:fld>
            <a:endParaRPr lang="tr-TR"/>
          </a:p>
        </p:txBody>
      </p:sp>
    </p:spTree>
    <p:extLst>
      <p:ext uri="{BB962C8B-B14F-4D97-AF65-F5344CB8AC3E}">
        <p14:creationId xmlns:p14="http://schemas.microsoft.com/office/powerpoint/2010/main" val="3807895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507BC-FD8B-44F4-99E9-7D50164BD102}" type="datetimeFigureOut">
              <a:rPr lang="tr-TR" smtClean="0"/>
              <a:t>8.01.2024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7ABE4F3-D43A-4DFB-BCD1-4A8B62BE63FF}" type="slidenum">
              <a:rPr lang="tr-TR" smtClean="0"/>
              <a:t>‹#›</a:t>
            </a:fld>
            <a:endParaRPr lang="tr-TR"/>
          </a:p>
        </p:txBody>
      </p:sp>
    </p:spTree>
    <p:extLst>
      <p:ext uri="{BB962C8B-B14F-4D97-AF65-F5344CB8AC3E}">
        <p14:creationId xmlns:p14="http://schemas.microsoft.com/office/powerpoint/2010/main" val="2183952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tr-TR"/>
              <a:t>Asıl başlık stili için tıklatın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65051" y="6375679"/>
            <a:ext cx="1233355" cy="348462"/>
          </a:xfrm>
        </p:spPr>
        <p:txBody>
          <a:bodyPr/>
          <a:lstStyle/>
          <a:p>
            <a:fld id="{43E507BC-FD8B-44F4-99E9-7D50164BD102}" type="datetimeFigureOut">
              <a:rPr lang="tr-TR" smtClean="0"/>
              <a:t>8.01.2024</a:t>
            </a:fld>
            <a:endParaRPr lang="tr-TR"/>
          </a:p>
        </p:txBody>
      </p:sp>
      <p:sp>
        <p:nvSpPr>
          <p:cNvPr id="6" name="Footer Placeholder 5"/>
          <p:cNvSpPr>
            <a:spLocks noGrp="1"/>
          </p:cNvSpPr>
          <p:nvPr>
            <p:ph type="ftr" sz="quarter" idx="11"/>
          </p:nvPr>
        </p:nvSpPr>
        <p:spPr>
          <a:xfrm>
            <a:off x="2103620" y="6375679"/>
            <a:ext cx="3482179" cy="345796"/>
          </a:xfrm>
        </p:spPr>
        <p:txBody>
          <a:bodyPr/>
          <a:lstStyle/>
          <a:p>
            <a:endParaRPr lang="tr-TR"/>
          </a:p>
        </p:txBody>
      </p:sp>
      <p:sp>
        <p:nvSpPr>
          <p:cNvPr id="7" name="Slide Number Placeholder 6"/>
          <p:cNvSpPr>
            <a:spLocks noGrp="1"/>
          </p:cNvSpPr>
          <p:nvPr>
            <p:ph type="sldNum" sz="quarter" idx="12"/>
          </p:nvPr>
        </p:nvSpPr>
        <p:spPr>
          <a:xfrm>
            <a:off x="5691014" y="6375679"/>
            <a:ext cx="1232456" cy="345796"/>
          </a:xfrm>
        </p:spPr>
        <p:txBody>
          <a:bodyPr/>
          <a:lstStyle/>
          <a:p>
            <a:fld id="{F7ABE4F3-D43A-4DFB-BCD1-4A8B62BE63FF}" type="slidenum">
              <a:rPr lang="tr-TR" smtClean="0"/>
              <a:t>‹#›</a:t>
            </a:fld>
            <a:endParaRPr lang="tr-T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8288705"/>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tr-TR"/>
              <a:t>Asıl başlık stili için tıklatın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65950" y="6375679"/>
            <a:ext cx="1232456" cy="348462"/>
          </a:xfrm>
        </p:spPr>
        <p:txBody>
          <a:bodyPr/>
          <a:lstStyle/>
          <a:p>
            <a:fld id="{43E507BC-FD8B-44F4-99E9-7D50164BD102}" type="datetimeFigureOut">
              <a:rPr lang="tr-TR" smtClean="0"/>
              <a:t>8.01.2024</a:t>
            </a:fld>
            <a:endParaRPr lang="tr-TR"/>
          </a:p>
        </p:txBody>
      </p:sp>
      <p:sp>
        <p:nvSpPr>
          <p:cNvPr id="6" name="Footer Placeholder 5"/>
          <p:cNvSpPr>
            <a:spLocks noGrp="1"/>
          </p:cNvSpPr>
          <p:nvPr>
            <p:ph type="ftr" sz="quarter" idx="11"/>
          </p:nvPr>
        </p:nvSpPr>
        <p:spPr>
          <a:xfrm>
            <a:off x="2103621" y="6375679"/>
            <a:ext cx="3482178" cy="345796"/>
          </a:xfrm>
        </p:spPr>
        <p:txBody>
          <a:bodyPr/>
          <a:lstStyle/>
          <a:p>
            <a:endParaRPr lang="tr-TR"/>
          </a:p>
        </p:txBody>
      </p:sp>
      <p:sp>
        <p:nvSpPr>
          <p:cNvPr id="7" name="Slide Number Placeholder 6"/>
          <p:cNvSpPr>
            <a:spLocks noGrp="1"/>
          </p:cNvSpPr>
          <p:nvPr>
            <p:ph type="sldNum" sz="quarter" idx="12"/>
          </p:nvPr>
        </p:nvSpPr>
        <p:spPr>
          <a:xfrm>
            <a:off x="5687568" y="6375679"/>
            <a:ext cx="1234440" cy="345796"/>
          </a:xfrm>
        </p:spPr>
        <p:txBody>
          <a:bodyPr/>
          <a:lstStyle/>
          <a:p>
            <a:fld id="{F7ABE4F3-D43A-4DFB-BCD1-4A8B62BE63FF}" type="slidenum">
              <a:rPr lang="tr-TR" smtClean="0"/>
              <a:t>‹#›</a:t>
            </a:fld>
            <a:endParaRPr lang="tr-TR"/>
          </a:p>
        </p:txBody>
      </p:sp>
    </p:spTree>
    <p:extLst>
      <p:ext uri="{BB962C8B-B14F-4D97-AF65-F5344CB8AC3E}">
        <p14:creationId xmlns:p14="http://schemas.microsoft.com/office/powerpoint/2010/main" val="73959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3E507BC-FD8B-44F4-99E9-7D50164BD102}" type="datetimeFigureOut">
              <a:rPr lang="tr-TR" smtClean="0"/>
              <a:t>8.01.2024</a:t>
            </a:fld>
            <a:endParaRPr lang="tr-T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7ABE4F3-D43A-4DFB-BCD1-4A8B62BE63FF}" type="slidenum">
              <a:rPr lang="tr-TR" smtClean="0"/>
              <a:t>‹#›</a:t>
            </a:fld>
            <a:endParaRPr lang="tr-T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391435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Psikolojiye giriş</a:t>
            </a:r>
          </a:p>
        </p:txBody>
      </p:sp>
      <p:sp>
        <p:nvSpPr>
          <p:cNvPr id="3" name="Alt Başlık 2"/>
          <p:cNvSpPr>
            <a:spLocks noGrp="1"/>
          </p:cNvSpPr>
          <p:nvPr>
            <p:ph type="subTitle" idx="1"/>
          </p:nvPr>
        </p:nvSpPr>
        <p:spPr>
          <a:xfrm>
            <a:off x="2215045" y="5910146"/>
            <a:ext cx="8045373" cy="811329"/>
          </a:xfrm>
        </p:spPr>
        <p:txBody>
          <a:bodyPr>
            <a:normAutofit/>
          </a:bodyPr>
          <a:lstStyle/>
          <a:p>
            <a:r>
              <a:rPr lang="tr-TR" sz="2800" dirty="0"/>
              <a:t>DAVRANIŞ bozuklukları</a:t>
            </a:r>
          </a:p>
        </p:txBody>
      </p:sp>
    </p:spTree>
    <p:extLst>
      <p:ext uri="{BB962C8B-B14F-4D97-AF65-F5344CB8AC3E}">
        <p14:creationId xmlns:p14="http://schemas.microsoft.com/office/powerpoint/2010/main" val="292429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7417E4-087F-1544-3A1B-93E05F6E967F}"/>
              </a:ext>
            </a:extLst>
          </p:cNvPr>
          <p:cNvSpPr>
            <a:spLocks noGrp="1"/>
          </p:cNvSpPr>
          <p:nvPr>
            <p:ph type="title"/>
          </p:nvPr>
        </p:nvSpPr>
        <p:spPr/>
        <p:txBody>
          <a:bodyPr/>
          <a:lstStyle/>
          <a:p>
            <a:r>
              <a:rPr lang="tr-TR" dirty="0" err="1"/>
              <a:t>Psikonevrotik</a:t>
            </a:r>
            <a:r>
              <a:rPr lang="tr-TR" dirty="0"/>
              <a:t> reaksiyonlar</a:t>
            </a:r>
          </a:p>
        </p:txBody>
      </p:sp>
      <p:sp>
        <p:nvSpPr>
          <p:cNvPr id="3" name="İçerik Yer Tutucusu 2">
            <a:extLst>
              <a:ext uri="{FF2B5EF4-FFF2-40B4-BE49-F238E27FC236}">
                <a16:creationId xmlns:a16="http://schemas.microsoft.com/office/drawing/2014/main" id="{527A73E7-05CF-D727-4127-783409A3A016}"/>
              </a:ext>
            </a:extLst>
          </p:cNvPr>
          <p:cNvSpPr>
            <a:spLocks noGrp="1"/>
          </p:cNvSpPr>
          <p:nvPr>
            <p:ph idx="1"/>
          </p:nvPr>
        </p:nvSpPr>
        <p:spPr/>
        <p:txBody>
          <a:bodyPr/>
          <a:lstStyle/>
          <a:p>
            <a:pPr marL="0" indent="0">
              <a:buNone/>
            </a:pPr>
            <a:r>
              <a:rPr lang="tr-TR" dirty="0" err="1"/>
              <a:t>Nevrotik</a:t>
            </a:r>
            <a:r>
              <a:rPr lang="tr-TR" dirty="0"/>
              <a:t> reaksiyonlar adı verilen </a:t>
            </a:r>
            <a:r>
              <a:rPr lang="tr-TR" dirty="0" err="1"/>
              <a:t>psikonevrotik</a:t>
            </a:r>
            <a:r>
              <a:rPr lang="tr-TR" dirty="0"/>
              <a:t> reaksiyonlar </a:t>
            </a:r>
            <a:r>
              <a:rPr lang="tr-TR" b="1" dirty="0" err="1"/>
              <a:t>kaygı</a:t>
            </a:r>
            <a:r>
              <a:rPr lang="tr-TR" dirty="0" err="1"/>
              <a:t>’nın</a:t>
            </a:r>
            <a:r>
              <a:rPr lang="tr-TR" dirty="0"/>
              <a:t> başat olduğu davranış örüntüleridir. </a:t>
            </a:r>
          </a:p>
          <a:p>
            <a:pPr marL="0" indent="0">
              <a:buNone/>
            </a:pPr>
            <a:r>
              <a:rPr lang="tr-TR" dirty="0"/>
              <a:t>Bazı vakalarda kaygı o kadar şiddetlidir ki dışarıdan herhangi bir kişi tarafından gözlenebilir. Diğerinde kaygı dıştan çok belirgin olmayabilir fakat kişi kaygıyı hisseder ve başa çıkma çabaları </a:t>
            </a:r>
            <a:r>
              <a:rPr lang="tr-TR" dirty="0" err="1"/>
              <a:t>nevrotik</a:t>
            </a:r>
            <a:r>
              <a:rPr lang="tr-TR" dirty="0"/>
              <a:t> davranışla ifade edilir.</a:t>
            </a:r>
          </a:p>
          <a:p>
            <a:pPr marL="0" indent="0">
              <a:buNone/>
            </a:pPr>
            <a:endParaRPr lang="tr-TR" dirty="0"/>
          </a:p>
        </p:txBody>
      </p:sp>
    </p:spTree>
    <p:extLst>
      <p:ext uri="{BB962C8B-B14F-4D97-AF65-F5344CB8AC3E}">
        <p14:creationId xmlns:p14="http://schemas.microsoft.com/office/powerpoint/2010/main" val="2857682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0A066D-667D-C4E5-7C00-D75E3A3954A3}"/>
              </a:ext>
            </a:extLst>
          </p:cNvPr>
          <p:cNvSpPr>
            <a:spLocks noGrp="1"/>
          </p:cNvSpPr>
          <p:nvPr>
            <p:ph type="title"/>
          </p:nvPr>
        </p:nvSpPr>
        <p:spPr>
          <a:xfrm>
            <a:off x="1251678" y="382385"/>
            <a:ext cx="10178322" cy="1106446"/>
          </a:xfrm>
        </p:spPr>
        <p:txBody>
          <a:bodyPr>
            <a:normAutofit/>
          </a:bodyPr>
          <a:lstStyle/>
          <a:p>
            <a:r>
              <a:rPr lang="tr-TR" sz="4400" dirty="0"/>
              <a:t>Kaygı reaksiyonları</a:t>
            </a:r>
          </a:p>
        </p:txBody>
      </p:sp>
      <p:sp>
        <p:nvSpPr>
          <p:cNvPr id="3" name="İçerik Yer Tutucusu 2">
            <a:extLst>
              <a:ext uri="{FF2B5EF4-FFF2-40B4-BE49-F238E27FC236}">
                <a16:creationId xmlns:a16="http://schemas.microsoft.com/office/drawing/2014/main" id="{1120925C-D690-821A-D905-72E63E4478CC}"/>
              </a:ext>
            </a:extLst>
          </p:cNvPr>
          <p:cNvSpPr>
            <a:spLocks noGrp="1"/>
          </p:cNvSpPr>
          <p:nvPr>
            <p:ph idx="1"/>
          </p:nvPr>
        </p:nvSpPr>
        <p:spPr>
          <a:xfrm>
            <a:off x="1251678" y="1359877"/>
            <a:ext cx="10178322" cy="4519715"/>
          </a:xfrm>
        </p:spPr>
        <p:txBody>
          <a:bodyPr/>
          <a:lstStyle/>
          <a:p>
            <a:r>
              <a:rPr lang="tr-TR" dirty="0" err="1"/>
              <a:t>Psikonevrotik</a:t>
            </a:r>
            <a:r>
              <a:rPr lang="tr-TR" dirty="0"/>
              <a:t> reaksiyonlardan kaygının en önde gelen belirti olduğu reaksiyona kaygı reaksiyonu denir.</a:t>
            </a:r>
          </a:p>
          <a:p>
            <a:r>
              <a:rPr lang="tr-TR" dirty="0"/>
              <a:t>Bazı durumlarda kaygı sürekli ve rahatsız edecek şiddette olabilir.</a:t>
            </a:r>
          </a:p>
          <a:p>
            <a:r>
              <a:rPr lang="tr-TR" dirty="0"/>
              <a:t>Diğer durumlarda ise birkaç saatten birkaç güne kadar süren ani krizler biçiminde ortaya çıkabilir.</a:t>
            </a:r>
          </a:p>
          <a:p>
            <a:r>
              <a:rPr lang="tr-TR" dirty="0"/>
              <a:t>Kaygının nedeni hastanın ailesi ya da yakınları tarafından bilinemez; ancak bir uzman yardımıyla ortaya çıkarılabilir.</a:t>
            </a:r>
          </a:p>
          <a:p>
            <a:r>
              <a:rPr lang="tr-TR" dirty="0"/>
              <a:t>Çocukluk dönemi travmaları, iş ya da eğitim yaşamı, aile bireyleri vs. </a:t>
            </a:r>
          </a:p>
        </p:txBody>
      </p:sp>
    </p:spTree>
    <p:extLst>
      <p:ext uri="{BB962C8B-B14F-4D97-AF65-F5344CB8AC3E}">
        <p14:creationId xmlns:p14="http://schemas.microsoft.com/office/powerpoint/2010/main" val="1512777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Kaygı reaksiyonları</a:t>
            </a:r>
          </a:p>
        </p:txBody>
      </p:sp>
      <p:sp>
        <p:nvSpPr>
          <p:cNvPr id="3" name="İçerik Yer Tutucusu 2"/>
          <p:cNvSpPr>
            <a:spLocks noGrp="1"/>
          </p:cNvSpPr>
          <p:nvPr>
            <p:ph idx="1"/>
          </p:nvPr>
        </p:nvSpPr>
        <p:spPr>
          <a:xfrm>
            <a:off x="1251678" y="2086709"/>
            <a:ext cx="10178322" cy="3792884"/>
          </a:xfrm>
        </p:spPr>
        <p:txBody>
          <a:bodyPr/>
          <a:lstStyle/>
          <a:p>
            <a:r>
              <a:rPr lang="tr-TR" dirty="0"/>
              <a:t>Kaygı reaksiyonlarının çeşitli biçimleri vardır.</a:t>
            </a:r>
          </a:p>
          <a:p>
            <a:pPr marL="0" indent="0">
              <a:buNone/>
            </a:pPr>
            <a:endParaRPr lang="tr-TR" dirty="0"/>
          </a:p>
          <a:p>
            <a:pPr marL="0" indent="0">
              <a:buNone/>
            </a:pPr>
            <a:r>
              <a:rPr lang="tr-TR" u="sng" dirty="0"/>
              <a:t>1. </a:t>
            </a:r>
            <a:r>
              <a:rPr lang="tr-TR" u="sng" dirty="0" err="1"/>
              <a:t>Hipokondriak</a:t>
            </a:r>
            <a:r>
              <a:rPr lang="tr-TR" dirty="0"/>
              <a:t>: Bu kaygı türünde kişi, organik temeli olmayan ve abartılmış fiziki yakınmalarla yetersizlik duygusundan uzaklaşır.</a:t>
            </a:r>
          </a:p>
          <a:p>
            <a:pPr marL="0" indent="0">
              <a:buNone/>
            </a:pPr>
            <a:r>
              <a:rPr lang="tr-TR" u="sng" dirty="0"/>
              <a:t>2. Nevrasteni</a:t>
            </a:r>
            <a:r>
              <a:rPr lang="tr-TR" dirty="0"/>
              <a:t>: Kişi çok yorgun olduğunu ileri sürerek hiçbir iş yapamaz. Diğer bir adı ‘sinirsel yorgunluk’ tur. Bu gibi vakalarda kaygı kişiyi bitkinleştirir, ancak belirtileri ileri sürerek kaygı yaratacak durumlardan uzaklaşma kişiyi bir miktar ferahlatır.</a:t>
            </a:r>
          </a:p>
        </p:txBody>
      </p:sp>
    </p:spTree>
    <p:extLst>
      <p:ext uri="{BB962C8B-B14F-4D97-AF65-F5344CB8AC3E}">
        <p14:creationId xmlns:p14="http://schemas.microsoft.com/office/powerpoint/2010/main" val="67436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400" dirty="0"/>
              <a:t>FOBİK REAKSİYONLAR</a:t>
            </a:r>
          </a:p>
        </p:txBody>
      </p:sp>
      <p:sp>
        <p:nvSpPr>
          <p:cNvPr id="3" name="İçerik Yer Tutucusu 2"/>
          <p:cNvSpPr>
            <a:spLocks noGrp="1"/>
          </p:cNvSpPr>
          <p:nvPr>
            <p:ph idx="1"/>
          </p:nvPr>
        </p:nvSpPr>
        <p:spPr>
          <a:xfrm>
            <a:off x="1251678" y="1383323"/>
            <a:ext cx="10178322" cy="4496269"/>
          </a:xfrm>
        </p:spPr>
        <p:txBody>
          <a:bodyPr/>
          <a:lstStyle/>
          <a:p>
            <a:r>
              <a:rPr lang="tr-TR" dirty="0"/>
              <a:t>Fobi; herhangi bir şeyden duyulan mantık dışı ve yoğun korkudur. Aslında bu korku mantıklıdır, çünkü kişinin öğrenme geçmişinden kaynaklanır. Kişi bu öğrenmenin koşullarını bastırdığı için şu anda </a:t>
            </a:r>
            <a:r>
              <a:rPr lang="tr-TR" dirty="0" err="1"/>
              <a:t>varolan</a:t>
            </a:r>
            <a:r>
              <a:rPr lang="tr-TR" dirty="0"/>
              <a:t> korku anlamsız ve mantık dışı görünmektedir.</a:t>
            </a:r>
          </a:p>
          <a:p>
            <a:r>
              <a:rPr lang="tr-TR" dirty="0"/>
              <a:t>Çeşitli türde fobiler vardır; dar ve kapalı alanlardan, yüksek yerlerden, karanlıktan, belirli hayvanlardan korkma gibi.</a:t>
            </a:r>
          </a:p>
          <a:p>
            <a:r>
              <a:rPr lang="tr-TR" dirty="0"/>
              <a:t>Fobiler hafif şiddette oldukları ve gündelik yaşamı etkilemedikleri sürece zararları yoktur.</a:t>
            </a:r>
          </a:p>
          <a:p>
            <a:r>
              <a:rPr lang="tr-TR" dirty="0"/>
              <a:t>Eğer kişi kaçınamayacağı şeylerden </a:t>
            </a:r>
            <a:r>
              <a:rPr lang="tr-TR" dirty="0" err="1"/>
              <a:t>fobik</a:t>
            </a:r>
            <a:r>
              <a:rPr lang="tr-TR" dirty="0"/>
              <a:t> korku duyuyorsa ıstırabı şiddetli olur.</a:t>
            </a:r>
          </a:p>
          <a:p>
            <a:r>
              <a:rPr lang="tr-TR" dirty="0" err="1"/>
              <a:t>Fobik</a:t>
            </a:r>
            <a:r>
              <a:rPr lang="tr-TR" dirty="0"/>
              <a:t> kişilerin davranış tarihçelerinde genellikle ürkütücü ve </a:t>
            </a:r>
            <a:r>
              <a:rPr lang="tr-TR" dirty="0" err="1"/>
              <a:t>travmatik</a:t>
            </a:r>
            <a:r>
              <a:rPr lang="tr-TR" dirty="0"/>
              <a:t> olaylar vardır.</a:t>
            </a:r>
          </a:p>
        </p:txBody>
      </p:sp>
    </p:spTree>
    <p:extLst>
      <p:ext uri="{BB962C8B-B14F-4D97-AF65-F5344CB8AC3E}">
        <p14:creationId xmlns:p14="http://schemas.microsoft.com/office/powerpoint/2010/main" val="282506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Obsesif </a:t>
            </a:r>
            <a:r>
              <a:rPr lang="tr-TR" sz="4000" dirty="0" err="1"/>
              <a:t>kompulsif</a:t>
            </a:r>
            <a:r>
              <a:rPr lang="tr-TR" sz="4000" dirty="0"/>
              <a:t> reaksiyonlar</a:t>
            </a:r>
          </a:p>
        </p:txBody>
      </p:sp>
      <p:sp>
        <p:nvSpPr>
          <p:cNvPr id="3" name="İçerik Yer Tutucusu 2"/>
          <p:cNvSpPr>
            <a:spLocks noGrp="1"/>
          </p:cNvSpPr>
          <p:nvPr>
            <p:ph idx="1"/>
          </p:nvPr>
        </p:nvSpPr>
        <p:spPr>
          <a:xfrm>
            <a:off x="984739" y="1324709"/>
            <a:ext cx="10644553" cy="4554884"/>
          </a:xfrm>
        </p:spPr>
        <p:txBody>
          <a:bodyPr>
            <a:normAutofit/>
          </a:bodyPr>
          <a:lstStyle/>
          <a:p>
            <a:r>
              <a:rPr lang="tr-TR" dirty="0"/>
              <a:t>Obsesyonu, </a:t>
            </a:r>
            <a:r>
              <a:rPr lang="tr-TR" dirty="0" err="1"/>
              <a:t>kompülsiyonu</a:t>
            </a:r>
            <a:r>
              <a:rPr lang="tr-TR" dirty="0"/>
              <a:t> ya da her ikisini de içermektedir.</a:t>
            </a:r>
          </a:p>
          <a:p>
            <a:pPr marL="0" indent="0">
              <a:buNone/>
            </a:pPr>
            <a:endParaRPr lang="tr-TR" dirty="0"/>
          </a:p>
          <a:p>
            <a:r>
              <a:rPr lang="tr-TR" u="sng" dirty="0"/>
              <a:t>Obsesyon</a:t>
            </a:r>
            <a:r>
              <a:rPr lang="tr-TR" dirty="0"/>
              <a:t>; kişinin düşünce alanına sık sık giren bir düşüncedir. Obsesif bir ebeveyn çocuklarına sürekli bir şey olacağını düşünür. </a:t>
            </a:r>
          </a:p>
          <a:p>
            <a:r>
              <a:rPr lang="tr-TR" u="sng" dirty="0" err="1"/>
              <a:t>Kompülsiyon</a:t>
            </a:r>
            <a:r>
              <a:rPr lang="tr-TR" dirty="0"/>
              <a:t>; bireyin davranışlarında görülen bir bozukluktur. Birey bazı davranışları tekrar etmede kendini zorunlu hisseder. </a:t>
            </a:r>
            <a:r>
              <a:rPr lang="tr-TR" dirty="0" err="1"/>
              <a:t>Kompülsif</a:t>
            </a:r>
            <a:r>
              <a:rPr lang="tr-TR" dirty="0"/>
              <a:t> bir kişi sürekli ellerini yıkamak isteyebilir, bir diğeri paraları düzenli yerleştirmeden uyuyamaz.</a:t>
            </a:r>
          </a:p>
          <a:p>
            <a:r>
              <a:rPr lang="tr-TR" dirty="0"/>
              <a:t>Bazı kişiler ise daha genel anlamda </a:t>
            </a:r>
            <a:r>
              <a:rPr lang="tr-TR" dirty="0" err="1"/>
              <a:t>kompülsif</a:t>
            </a:r>
            <a:r>
              <a:rPr lang="tr-TR" dirty="0"/>
              <a:t> davranışlar gösterir. Örneğin sürekli düzenli olmak isterler. </a:t>
            </a:r>
          </a:p>
          <a:p>
            <a:r>
              <a:rPr lang="tr-TR" dirty="0" err="1"/>
              <a:t>OKB’de</a:t>
            </a:r>
            <a:r>
              <a:rPr lang="tr-TR" dirty="0"/>
              <a:t> </a:t>
            </a:r>
            <a:r>
              <a:rPr lang="tr-TR" i="1" dirty="0"/>
              <a:t>mantığa bürünme </a:t>
            </a:r>
            <a:r>
              <a:rPr lang="tr-TR" dirty="0"/>
              <a:t>savunma mekanizması sık kullanılır. Örneğin el yıkama </a:t>
            </a:r>
            <a:r>
              <a:rPr lang="tr-TR" dirty="0" err="1"/>
              <a:t>kompülsiyonu</a:t>
            </a:r>
            <a:r>
              <a:rPr lang="tr-TR" dirty="0"/>
              <a:t> olan birey bu mantıksız davranışı ellerinin hep kirli olduğunu öne sürerek mantığa bürümeye çalışır.</a:t>
            </a:r>
          </a:p>
        </p:txBody>
      </p:sp>
    </p:spTree>
    <p:extLst>
      <p:ext uri="{BB962C8B-B14F-4D97-AF65-F5344CB8AC3E}">
        <p14:creationId xmlns:p14="http://schemas.microsoft.com/office/powerpoint/2010/main" val="1058459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400" dirty="0"/>
              <a:t>Depresif reaksiyonlar</a:t>
            </a:r>
          </a:p>
        </p:txBody>
      </p:sp>
      <p:sp>
        <p:nvSpPr>
          <p:cNvPr id="3" name="İçerik Yer Tutucusu 2"/>
          <p:cNvSpPr>
            <a:spLocks noGrp="1"/>
          </p:cNvSpPr>
          <p:nvPr>
            <p:ph idx="1"/>
          </p:nvPr>
        </p:nvSpPr>
        <p:spPr>
          <a:xfrm>
            <a:off x="1251678" y="1348155"/>
            <a:ext cx="10178322" cy="4531438"/>
          </a:xfrm>
        </p:spPr>
        <p:txBody>
          <a:bodyPr/>
          <a:lstStyle/>
          <a:p>
            <a:r>
              <a:rPr lang="tr-TR" dirty="0" err="1"/>
              <a:t>Nevrotik</a:t>
            </a:r>
            <a:r>
              <a:rPr lang="tr-TR" dirty="0"/>
              <a:t> depresyon genellikle olağandışı bir olay sonucunda ortaya çıkar. Sevilen bir kişinin ölümü, boşanma, işsizlik ya da çıkış yolu bulunamayan durumda kalma gibi.</a:t>
            </a:r>
          </a:p>
          <a:p>
            <a:r>
              <a:rPr lang="tr-TR" dirty="0"/>
              <a:t>Depresyon, basit anlamda belirli bir duruma aşırı tepki gösterilmesidir. Depresif kişi davranışlarından suçluluk duyabilir. Ancak zaman geçtikçe iyileşebilir çünkü </a:t>
            </a:r>
            <a:r>
              <a:rPr lang="tr-TR" dirty="0" err="1"/>
              <a:t>nevrotik</a:t>
            </a:r>
            <a:r>
              <a:rPr lang="tr-TR" dirty="0"/>
              <a:t> depresyon uzun sürmez.</a:t>
            </a:r>
          </a:p>
          <a:p>
            <a:r>
              <a:rPr lang="tr-TR" dirty="0"/>
              <a:t>Kişi depresyonlu döneminde perişandır ve intihar tehlikesi vardır ancak bu tür </a:t>
            </a:r>
            <a:r>
              <a:rPr lang="tr-TR" dirty="0" err="1"/>
              <a:t>nevrotik</a:t>
            </a:r>
            <a:r>
              <a:rPr lang="tr-TR" dirty="0"/>
              <a:t> depresyonda kendiliğinden iyileşmeler sık görülür.</a:t>
            </a:r>
          </a:p>
          <a:p>
            <a:r>
              <a:rPr lang="tr-TR" dirty="0" err="1"/>
              <a:t>Nevrotik</a:t>
            </a:r>
            <a:r>
              <a:rPr lang="tr-TR" dirty="0"/>
              <a:t> depresyonu olan kişi çökkün, üzgün ve mutsuzdur. Kötümserdir, asosyalleşir, gergindir. Uyku ve dikkat bozuklukları yaşayabilir.</a:t>
            </a:r>
          </a:p>
          <a:p>
            <a:endParaRPr lang="tr-TR" dirty="0"/>
          </a:p>
        </p:txBody>
      </p:sp>
    </p:spTree>
    <p:extLst>
      <p:ext uri="{BB962C8B-B14F-4D97-AF65-F5344CB8AC3E}">
        <p14:creationId xmlns:p14="http://schemas.microsoft.com/office/powerpoint/2010/main" val="3587525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400" dirty="0"/>
              <a:t>Psikotik reaksiyonlar</a:t>
            </a:r>
          </a:p>
        </p:txBody>
      </p:sp>
      <p:sp>
        <p:nvSpPr>
          <p:cNvPr id="3" name="İçerik Yer Tutucusu 2"/>
          <p:cNvSpPr>
            <a:spLocks noGrp="1"/>
          </p:cNvSpPr>
          <p:nvPr>
            <p:ph idx="1"/>
          </p:nvPr>
        </p:nvSpPr>
        <p:spPr>
          <a:xfrm>
            <a:off x="1251678" y="1219201"/>
            <a:ext cx="10178322" cy="4660392"/>
          </a:xfrm>
        </p:spPr>
        <p:txBody>
          <a:bodyPr/>
          <a:lstStyle/>
          <a:p>
            <a:r>
              <a:rPr lang="tr-TR" dirty="0"/>
              <a:t>Psikotik reaksiyonların </a:t>
            </a:r>
            <a:r>
              <a:rPr lang="tr-TR" dirty="0" err="1"/>
              <a:t>nevrotik</a:t>
            </a:r>
            <a:r>
              <a:rPr lang="tr-TR" dirty="0"/>
              <a:t> reaksiyonlardan bazı farkları vardır:</a:t>
            </a:r>
          </a:p>
          <a:p>
            <a:pPr marL="0" indent="0">
              <a:buNone/>
            </a:pPr>
            <a:r>
              <a:rPr lang="tr-TR" dirty="0"/>
              <a:t>1. </a:t>
            </a:r>
            <a:r>
              <a:rPr lang="tr-TR" dirty="0" err="1"/>
              <a:t>Nevrotikler</a:t>
            </a:r>
            <a:r>
              <a:rPr lang="tr-TR" dirty="0"/>
              <a:t> gerçekliğe aşırı tepki gösterirler ve gerçeklere aşırı duyarlıdırlar. Çünkü çevreleri onlarda başa çıkmaya uğraştıkları kaygılar uyandırır. </a:t>
            </a:r>
            <a:r>
              <a:rPr lang="tr-TR" dirty="0" err="1"/>
              <a:t>Psikotiklerde</a:t>
            </a:r>
            <a:r>
              <a:rPr lang="tr-TR" dirty="0"/>
              <a:t> ise tam tersi gerçeklere yetersiz tepki gösterilir. </a:t>
            </a:r>
          </a:p>
          <a:p>
            <a:pPr marL="0" indent="0">
              <a:buNone/>
            </a:pPr>
            <a:r>
              <a:rPr lang="tr-TR" dirty="0"/>
              <a:t>Kaygı görülebilir, ancak kaygıya tepki içe kapanma biçimindedir.</a:t>
            </a:r>
          </a:p>
          <a:p>
            <a:pPr marL="0" indent="0">
              <a:buNone/>
            </a:pPr>
            <a:r>
              <a:rPr lang="tr-TR" dirty="0"/>
              <a:t>2. </a:t>
            </a:r>
            <a:r>
              <a:rPr lang="tr-TR" dirty="0" err="1"/>
              <a:t>Nevrotiklerin</a:t>
            </a:r>
            <a:r>
              <a:rPr lang="tr-TR" dirty="0"/>
              <a:t> düşünmesi oldukça normaldir, sadece bazı durumlarda kaygıyı azaltmak için kullandıkları savunmalar nedeniyle gerçeği saptırabilirler. </a:t>
            </a:r>
            <a:r>
              <a:rPr lang="tr-TR" dirty="0" err="1"/>
              <a:t>Psikotiklerin</a:t>
            </a:r>
            <a:r>
              <a:rPr lang="tr-TR" dirty="0"/>
              <a:t> düşünmesi karışıktır ve önemli derecede gerçeklikten sapmıştır. </a:t>
            </a:r>
          </a:p>
          <a:p>
            <a:pPr marL="0" indent="0">
              <a:buNone/>
            </a:pPr>
            <a:r>
              <a:rPr lang="tr-TR" dirty="0" err="1"/>
              <a:t>Psikotikler</a:t>
            </a:r>
            <a:r>
              <a:rPr lang="tr-TR" dirty="0"/>
              <a:t> kendilerine gerçekten kopuk bir dünya yaratır, otistik dünyalarında yaşarlar. Ayrıca </a:t>
            </a:r>
            <a:r>
              <a:rPr lang="tr-TR" dirty="0" err="1"/>
              <a:t>psikotikler</a:t>
            </a:r>
            <a:r>
              <a:rPr lang="tr-TR" dirty="0"/>
              <a:t> sıklıkla sanrılar görür.</a:t>
            </a:r>
          </a:p>
        </p:txBody>
      </p:sp>
    </p:spTree>
    <p:extLst>
      <p:ext uri="{BB962C8B-B14F-4D97-AF65-F5344CB8AC3E}">
        <p14:creationId xmlns:p14="http://schemas.microsoft.com/office/powerpoint/2010/main" val="4029280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a:t>
            </a:r>
          </a:p>
        </p:txBody>
      </p:sp>
      <p:sp>
        <p:nvSpPr>
          <p:cNvPr id="3" name="İçerik Yer Tutucusu 2"/>
          <p:cNvSpPr>
            <a:spLocks noGrp="1"/>
          </p:cNvSpPr>
          <p:nvPr>
            <p:ph idx="1"/>
          </p:nvPr>
        </p:nvSpPr>
        <p:spPr>
          <a:xfrm>
            <a:off x="1008185" y="2286001"/>
            <a:ext cx="10421815" cy="3593591"/>
          </a:xfrm>
        </p:spPr>
        <p:txBody>
          <a:bodyPr/>
          <a:lstStyle/>
          <a:p>
            <a:r>
              <a:rPr lang="tr-TR" dirty="0"/>
              <a:t>Psikotik reaksiyonlar 4 ana başlıkta incelenir:</a:t>
            </a:r>
          </a:p>
          <a:p>
            <a:pPr marL="0" indent="0">
              <a:buNone/>
            </a:pPr>
            <a:r>
              <a:rPr lang="tr-TR" dirty="0"/>
              <a:t>1. </a:t>
            </a:r>
            <a:r>
              <a:rPr lang="tr-TR" dirty="0" err="1"/>
              <a:t>Afektif</a:t>
            </a:r>
            <a:r>
              <a:rPr lang="tr-TR" dirty="0"/>
              <a:t> reaksiyonlar</a:t>
            </a:r>
          </a:p>
          <a:p>
            <a:pPr marL="0" indent="0">
              <a:buNone/>
            </a:pPr>
            <a:r>
              <a:rPr lang="tr-TR" dirty="0"/>
              <a:t>2. </a:t>
            </a:r>
            <a:r>
              <a:rPr lang="tr-TR" dirty="0" err="1"/>
              <a:t>Paranoid</a:t>
            </a:r>
            <a:r>
              <a:rPr lang="tr-TR" dirty="0"/>
              <a:t> reaksiyonlar</a:t>
            </a:r>
          </a:p>
          <a:p>
            <a:pPr marL="0" indent="0">
              <a:buNone/>
            </a:pPr>
            <a:r>
              <a:rPr lang="tr-TR" dirty="0"/>
              <a:t>3. </a:t>
            </a:r>
            <a:r>
              <a:rPr lang="tr-TR" dirty="0" err="1"/>
              <a:t>Şizofrenik</a:t>
            </a:r>
            <a:r>
              <a:rPr lang="tr-TR" dirty="0"/>
              <a:t> reaksiyonlar</a:t>
            </a:r>
          </a:p>
          <a:p>
            <a:pPr marL="0" indent="0">
              <a:buNone/>
            </a:pPr>
            <a:r>
              <a:rPr lang="tr-TR" dirty="0"/>
              <a:t>4. Kronik beyin sendromları</a:t>
            </a:r>
          </a:p>
          <a:p>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2797714" cy="174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854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1678" y="382385"/>
            <a:ext cx="10178322" cy="1036107"/>
          </a:xfrm>
        </p:spPr>
        <p:txBody>
          <a:bodyPr>
            <a:normAutofit/>
          </a:bodyPr>
          <a:lstStyle/>
          <a:p>
            <a:r>
              <a:rPr lang="tr-TR" sz="4400" dirty="0"/>
              <a:t>1.Afektif reaksiyonlar</a:t>
            </a:r>
          </a:p>
        </p:txBody>
      </p:sp>
      <p:sp>
        <p:nvSpPr>
          <p:cNvPr id="3" name="İçerik Yer Tutucusu 2"/>
          <p:cNvSpPr>
            <a:spLocks noGrp="1"/>
          </p:cNvSpPr>
          <p:nvPr>
            <p:ph idx="1"/>
          </p:nvPr>
        </p:nvSpPr>
        <p:spPr>
          <a:xfrm>
            <a:off x="1251678" y="1406769"/>
            <a:ext cx="10178322" cy="4472823"/>
          </a:xfrm>
        </p:spPr>
        <p:txBody>
          <a:bodyPr/>
          <a:lstStyle/>
          <a:p>
            <a:r>
              <a:rPr lang="tr-TR" dirty="0" err="1"/>
              <a:t>Duygudurumdaki</a:t>
            </a:r>
            <a:r>
              <a:rPr lang="tr-TR" dirty="0"/>
              <a:t> aşırılık</a:t>
            </a:r>
          </a:p>
          <a:p>
            <a:r>
              <a:rPr lang="tr-TR" dirty="0" err="1"/>
              <a:t>Duygudurum</a:t>
            </a:r>
            <a:r>
              <a:rPr lang="tr-TR" dirty="0"/>
              <a:t> bozukluklarının belirgin olduğu bu duruma bazen </a:t>
            </a:r>
            <a:r>
              <a:rPr lang="tr-TR" dirty="0" err="1"/>
              <a:t>afektif</a:t>
            </a:r>
            <a:r>
              <a:rPr lang="tr-TR" dirty="0"/>
              <a:t> psikoz bazen de </a:t>
            </a:r>
            <a:r>
              <a:rPr lang="tr-TR" dirty="0" err="1"/>
              <a:t>manik</a:t>
            </a:r>
            <a:r>
              <a:rPr lang="tr-TR" dirty="0"/>
              <a:t>-depresif psikoz adı verilir.</a:t>
            </a:r>
          </a:p>
          <a:p>
            <a:r>
              <a:rPr lang="tr-TR" dirty="0"/>
              <a:t>Diğer yönlerden normal davranan bu kişiler, kısa süreli psikotik dönemler </a:t>
            </a:r>
            <a:r>
              <a:rPr lang="tr-TR" dirty="0" err="1"/>
              <a:t>gveçirirler</a:t>
            </a:r>
            <a:r>
              <a:rPr lang="tr-TR" dirty="0"/>
              <a:t>. Bu dönemler ya </a:t>
            </a:r>
            <a:r>
              <a:rPr lang="tr-TR" dirty="0" err="1"/>
              <a:t>manik</a:t>
            </a:r>
            <a:r>
              <a:rPr lang="tr-TR" dirty="0"/>
              <a:t> ya depresif olup genelde 6 ay sürer. Depresif dönemler </a:t>
            </a:r>
            <a:r>
              <a:rPr lang="tr-TR" dirty="0" err="1"/>
              <a:t>manik</a:t>
            </a:r>
            <a:r>
              <a:rPr lang="tr-TR" dirty="0"/>
              <a:t> dönemlere göre daha uzun sürer.</a:t>
            </a:r>
          </a:p>
          <a:p>
            <a:r>
              <a:rPr lang="tr-TR" dirty="0"/>
              <a:t>Bu tür rahatsızlığı olan kişiler yaşam boyu birkaç kez böyle dönemlerden geçerler.</a:t>
            </a:r>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4" y="4525108"/>
            <a:ext cx="4621090" cy="2332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775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a:t>
            </a:r>
          </a:p>
        </p:txBody>
      </p:sp>
      <p:sp>
        <p:nvSpPr>
          <p:cNvPr id="3" name="İçerik Yer Tutucusu 2"/>
          <p:cNvSpPr>
            <a:spLocks noGrp="1"/>
          </p:cNvSpPr>
          <p:nvPr>
            <p:ph idx="1"/>
          </p:nvPr>
        </p:nvSpPr>
        <p:spPr>
          <a:xfrm>
            <a:off x="1251678" y="890954"/>
            <a:ext cx="10178322" cy="5333999"/>
          </a:xfrm>
        </p:spPr>
        <p:txBody>
          <a:bodyPr>
            <a:normAutofit/>
          </a:bodyPr>
          <a:lstStyle/>
          <a:p>
            <a:r>
              <a:rPr lang="tr-TR" dirty="0"/>
              <a:t>‘</a:t>
            </a:r>
            <a:r>
              <a:rPr lang="tr-TR" dirty="0" err="1"/>
              <a:t>Manik</a:t>
            </a:r>
            <a:r>
              <a:rPr lang="tr-TR" dirty="0"/>
              <a:t>-depresif’ terimi ile ifade edildiği gibi psikoz bazen döngüseldir: hasta bir dönem için </a:t>
            </a:r>
            <a:r>
              <a:rPr lang="tr-TR" dirty="0" err="1"/>
              <a:t>maniktir</a:t>
            </a:r>
            <a:r>
              <a:rPr lang="tr-TR" dirty="0"/>
              <a:t>, daha sonra depresyona girer. Bu döngü çok kısa aralıklarla sürebilir veya dönemler arasında aylar boyu devam eden iyilik süreleri olabilir. </a:t>
            </a:r>
          </a:p>
          <a:p>
            <a:r>
              <a:rPr lang="tr-TR" dirty="0" err="1"/>
              <a:t>Afektif</a:t>
            </a:r>
            <a:r>
              <a:rPr lang="tr-TR" dirty="0"/>
              <a:t> bozukluğun çeşitli örüntüleri vardır: depresyonun maniyi izlediği, sadece maninin olduğu ya da sadece depresyonun olduğu bozukluklar gibi.</a:t>
            </a:r>
          </a:p>
          <a:p>
            <a:pPr marL="0" indent="0">
              <a:buNone/>
            </a:pPr>
            <a:endParaRPr lang="tr-TR" dirty="0"/>
          </a:p>
          <a:p>
            <a:r>
              <a:rPr lang="tr-TR" dirty="0" err="1"/>
              <a:t>Manik</a:t>
            </a:r>
            <a:r>
              <a:rPr lang="tr-TR" dirty="0"/>
              <a:t> kişiler yoğun bir duygu ve faaliyet taşkınlığı içindedir. Normal insan gücünün üstünde bir enerjiyle dans edebilir, koşabilir. Sıklıkla saldırganlık gösterirler ve kontrol altına alınmaları güçleşir. Eşyaları kırma, insanlara saldırma, hakaret etme gibi. </a:t>
            </a:r>
          </a:p>
          <a:p>
            <a:r>
              <a:rPr lang="tr-TR" dirty="0"/>
              <a:t>Zaman zaman da başkalarına aşırı yardım çabasına </a:t>
            </a:r>
            <a:r>
              <a:rPr lang="tr-TR" dirty="0" err="1"/>
              <a:t>gvirip</a:t>
            </a:r>
            <a:r>
              <a:rPr lang="tr-TR" dirty="0"/>
              <a:t> rahatsızlık verme boyutuna gelebilirler.</a:t>
            </a:r>
          </a:p>
        </p:txBody>
      </p:sp>
    </p:spTree>
    <p:extLst>
      <p:ext uri="{BB962C8B-B14F-4D97-AF65-F5344CB8AC3E}">
        <p14:creationId xmlns:p14="http://schemas.microsoft.com/office/powerpoint/2010/main" val="419066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6F5491-B90D-28E2-F4FA-44D4ABF1B9BF}"/>
              </a:ext>
            </a:extLst>
          </p:cNvPr>
          <p:cNvSpPr>
            <a:spLocks noGrp="1"/>
          </p:cNvSpPr>
          <p:nvPr>
            <p:ph type="title"/>
          </p:nvPr>
        </p:nvSpPr>
        <p:spPr/>
        <p:txBody>
          <a:bodyPr>
            <a:normAutofit/>
          </a:bodyPr>
          <a:lstStyle/>
          <a:p>
            <a:r>
              <a:rPr lang="tr-TR" sz="4000" dirty="0"/>
              <a:t>Davranış bozukluklarını tanımlama</a:t>
            </a:r>
          </a:p>
        </p:txBody>
      </p:sp>
      <p:sp>
        <p:nvSpPr>
          <p:cNvPr id="3" name="İçerik Yer Tutucusu 2">
            <a:extLst>
              <a:ext uri="{FF2B5EF4-FFF2-40B4-BE49-F238E27FC236}">
                <a16:creationId xmlns:a16="http://schemas.microsoft.com/office/drawing/2014/main" id="{8C39E1ED-09A1-012C-C612-2B7FC3A7CBB3}"/>
              </a:ext>
            </a:extLst>
          </p:cNvPr>
          <p:cNvSpPr>
            <a:spLocks noGrp="1"/>
          </p:cNvSpPr>
          <p:nvPr>
            <p:ph idx="1"/>
          </p:nvPr>
        </p:nvSpPr>
        <p:spPr/>
        <p:txBody>
          <a:bodyPr/>
          <a:lstStyle/>
          <a:p>
            <a:pPr marL="0" indent="0">
              <a:buNone/>
            </a:pPr>
            <a:endParaRPr lang="tr-TR" i="1" dirty="0"/>
          </a:p>
          <a:p>
            <a:pPr marL="0" indent="0" algn="ctr">
              <a:buNone/>
            </a:pPr>
            <a:r>
              <a:rPr lang="tr-TR" b="1" i="1" u="sng" dirty="0"/>
              <a:t>Davranış bozukluğu </a:t>
            </a:r>
            <a:r>
              <a:rPr lang="tr-TR" i="1" dirty="0"/>
              <a:t>; </a:t>
            </a:r>
          </a:p>
          <a:p>
            <a:pPr marL="0" indent="0" algn="ctr">
              <a:buNone/>
            </a:pPr>
            <a:r>
              <a:rPr lang="tr-TR" dirty="0"/>
              <a:t>ruhsal bozukluk, ruh hastalığı, anormal davranış terimleri ile aynı anlamda kullanılmaktadır. </a:t>
            </a:r>
          </a:p>
          <a:p>
            <a:pPr marL="0" indent="0" algn="ctr">
              <a:buNone/>
            </a:pPr>
            <a:r>
              <a:rPr lang="tr-TR" dirty="0"/>
              <a:t>En geniş kapsamlı olanı </a:t>
            </a:r>
            <a:r>
              <a:rPr lang="tr-TR" b="1" dirty="0"/>
              <a:t>Anormal Davranış </a:t>
            </a:r>
            <a:r>
              <a:rPr lang="tr-TR" dirty="0"/>
              <a:t>terimidir.</a:t>
            </a:r>
          </a:p>
          <a:p>
            <a:pPr marL="0" indent="0" algn="ctr">
              <a:buNone/>
            </a:pPr>
            <a:r>
              <a:rPr lang="tr-TR" dirty="0"/>
              <a:t>Psikologlar ruh hastalığı terimini hastalık organik bir bozukluk içerdiğinden kullanmayı tercih etmezler.</a:t>
            </a:r>
          </a:p>
          <a:p>
            <a:pPr marL="0" indent="0">
              <a:buNone/>
            </a:pPr>
            <a:endParaRPr lang="tr-TR" dirty="0"/>
          </a:p>
          <a:p>
            <a:endParaRPr lang="tr-TR" dirty="0"/>
          </a:p>
          <a:p>
            <a:pPr marL="0" indent="0">
              <a:buNone/>
            </a:pPr>
            <a:endParaRPr lang="tr-TR" dirty="0"/>
          </a:p>
        </p:txBody>
      </p:sp>
    </p:spTree>
    <p:extLst>
      <p:ext uri="{BB962C8B-B14F-4D97-AF65-F5344CB8AC3E}">
        <p14:creationId xmlns:p14="http://schemas.microsoft.com/office/powerpoint/2010/main" val="1392012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a:t>
            </a:r>
          </a:p>
        </p:txBody>
      </p:sp>
      <p:sp>
        <p:nvSpPr>
          <p:cNvPr id="3" name="İçerik Yer Tutucusu 2"/>
          <p:cNvSpPr>
            <a:spLocks noGrp="1"/>
          </p:cNvSpPr>
          <p:nvPr>
            <p:ph idx="1"/>
          </p:nvPr>
        </p:nvSpPr>
        <p:spPr>
          <a:xfrm>
            <a:off x="1251678" y="1160585"/>
            <a:ext cx="10178322" cy="4719007"/>
          </a:xfrm>
        </p:spPr>
        <p:txBody>
          <a:bodyPr>
            <a:normAutofit/>
          </a:bodyPr>
          <a:lstStyle/>
          <a:p>
            <a:r>
              <a:rPr lang="tr-TR" dirty="0"/>
              <a:t>Depresif dönemde kişiler elem, değersizlik, suçluluk ve umutsuzluk duyguları içindedir. Sık sık ağlama, yeme bozuklukları, günlük kişisel bakım görevlerini yerine getirememe gibi durumlar görülür. Ağır depresif vakalarda intihar da görülebilir. Bu nedenle depresif hastanın kontrol altında tutulması gerekir.</a:t>
            </a:r>
          </a:p>
          <a:p>
            <a:r>
              <a:rPr lang="tr-TR" dirty="0"/>
              <a:t>Psikotik depresifler </a:t>
            </a:r>
            <a:r>
              <a:rPr lang="tr-TR" dirty="0" err="1"/>
              <a:t>nevrotik</a:t>
            </a:r>
            <a:r>
              <a:rPr lang="tr-TR" dirty="0"/>
              <a:t> depresiflere göre daha ağır vakalardır. Psikotik depresiflerde düşünce bozuklukları mevcuttur. Başkaları tarafından bakım görmeleri gerekmektedir. </a:t>
            </a:r>
          </a:p>
          <a:p>
            <a:pPr marL="0" indent="0">
              <a:buNone/>
            </a:pPr>
            <a:endParaRPr lang="tr-TR" dirty="0"/>
          </a:p>
          <a:p>
            <a:r>
              <a:rPr lang="tr-TR" dirty="0" err="1"/>
              <a:t>Afektif</a:t>
            </a:r>
            <a:r>
              <a:rPr lang="tr-TR" dirty="0"/>
              <a:t> psikozu meydana getiren nedenlerden biri genetik faktörlerdir. Henüz bu konuda çalışmalar devam etmektedir. </a:t>
            </a:r>
          </a:p>
          <a:p>
            <a:r>
              <a:rPr lang="tr-TR" dirty="0"/>
              <a:t>Modern tedavi yöntemleri ile hastaların iyileşmesi mümkündür. </a:t>
            </a:r>
          </a:p>
        </p:txBody>
      </p:sp>
    </p:spTree>
    <p:extLst>
      <p:ext uri="{BB962C8B-B14F-4D97-AF65-F5344CB8AC3E}">
        <p14:creationId xmlns:p14="http://schemas.microsoft.com/office/powerpoint/2010/main" val="1337220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400" dirty="0" err="1"/>
              <a:t>Paranoid</a:t>
            </a:r>
            <a:r>
              <a:rPr lang="tr-TR" sz="4400" dirty="0"/>
              <a:t> reaksiyonlar</a:t>
            </a:r>
          </a:p>
        </p:txBody>
      </p:sp>
      <p:sp>
        <p:nvSpPr>
          <p:cNvPr id="3" name="İçerik Yer Tutucusu 2"/>
          <p:cNvSpPr>
            <a:spLocks noGrp="1"/>
          </p:cNvSpPr>
          <p:nvPr>
            <p:ph idx="1"/>
          </p:nvPr>
        </p:nvSpPr>
        <p:spPr>
          <a:xfrm>
            <a:off x="1251678" y="1664677"/>
            <a:ext cx="10178322" cy="4214915"/>
          </a:xfrm>
        </p:spPr>
        <p:txBody>
          <a:bodyPr/>
          <a:lstStyle/>
          <a:p>
            <a:r>
              <a:rPr lang="tr-TR" dirty="0"/>
              <a:t>En önemli özelliği sanrıların varlığıdır.</a:t>
            </a:r>
          </a:p>
          <a:p>
            <a:r>
              <a:rPr lang="tr-TR" dirty="0"/>
              <a:t>Bu sanrılar genelde hayal ürünü büyüklük fikirleri, izlenme ve zarar görme sanrılarının birleşiminden oluşur.</a:t>
            </a:r>
          </a:p>
          <a:p>
            <a:r>
              <a:rPr lang="tr-TR" dirty="0" err="1"/>
              <a:t>Paranoid</a:t>
            </a:r>
            <a:r>
              <a:rPr lang="tr-TR" dirty="0"/>
              <a:t> bir hasta kendisinin Washington veya Napolyon olduğuna inanır ve bunu kanıtlamak için öyküler uydurur.</a:t>
            </a:r>
          </a:p>
          <a:p>
            <a:r>
              <a:rPr lang="tr-TR" dirty="0"/>
              <a:t>Onun dışında </a:t>
            </a:r>
            <a:r>
              <a:rPr lang="tr-TR" dirty="0" err="1"/>
              <a:t>sanrısal</a:t>
            </a:r>
            <a:r>
              <a:rPr lang="tr-TR" dirty="0"/>
              <a:t> uydurma hikayeler anlatırlar.</a:t>
            </a:r>
          </a:p>
          <a:p>
            <a:r>
              <a:rPr lang="tr-TR" dirty="0" err="1"/>
              <a:t>Paranoid</a:t>
            </a:r>
            <a:r>
              <a:rPr lang="tr-TR" dirty="0"/>
              <a:t> hasta </a:t>
            </a:r>
            <a:r>
              <a:rPr lang="tr-TR" dirty="0" err="1"/>
              <a:t>sanrısal</a:t>
            </a:r>
            <a:r>
              <a:rPr lang="tr-TR" dirty="0"/>
              <a:t> düşünce sistemini uyaracak herhangi bir olay olmadığı sürece normal davranır.</a:t>
            </a:r>
          </a:p>
        </p:txBody>
      </p:sp>
    </p:spTree>
    <p:extLst>
      <p:ext uri="{BB962C8B-B14F-4D97-AF65-F5344CB8AC3E}">
        <p14:creationId xmlns:p14="http://schemas.microsoft.com/office/powerpoint/2010/main" val="2965763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50832" y="382385"/>
            <a:ext cx="9179168" cy="1036107"/>
          </a:xfrm>
        </p:spPr>
        <p:txBody>
          <a:bodyPr>
            <a:normAutofit/>
          </a:bodyPr>
          <a:lstStyle/>
          <a:p>
            <a:r>
              <a:rPr lang="tr-TR" sz="4400" dirty="0" err="1"/>
              <a:t>Şizofrenik</a:t>
            </a:r>
            <a:r>
              <a:rPr lang="tr-TR" sz="4400" dirty="0"/>
              <a:t> reaksiyonlar</a:t>
            </a:r>
          </a:p>
        </p:txBody>
      </p:sp>
      <p:sp>
        <p:nvSpPr>
          <p:cNvPr id="3" name="İçerik Yer Tutucusu 2"/>
          <p:cNvSpPr>
            <a:spLocks noGrp="1"/>
          </p:cNvSpPr>
          <p:nvPr>
            <p:ph idx="1"/>
          </p:nvPr>
        </p:nvSpPr>
        <p:spPr>
          <a:xfrm>
            <a:off x="1251678" y="2262554"/>
            <a:ext cx="10178322" cy="4032738"/>
          </a:xfrm>
        </p:spPr>
        <p:txBody>
          <a:bodyPr>
            <a:normAutofit lnSpcReduction="10000"/>
          </a:bodyPr>
          <a:lstStyle/>
          <a:p>
            <a:r>
              <a:rPr lang="tr-TR" dirty="0"/>
              <a:t>Şizofren, genellikle sanrıları, var olmayan şeyleri görme veya duyma şeklinde halüsinasyonları içeren paranoyak düşünceler veya sesler duyma gibi düzensiz düşünce ve davranışlar ile  karakterize ruh hastalığıdır. </a:t>
            </a:r>
          </a:p>
          <a:p>
            <a:r>
              <a:rPr lang="tr-TR" dirty="0"/>
              <a:t>Kronikleşen psikiyatrik bir rahatsızlık olan şizofreni, günlük yaşamda zorluk yaşanmasına neden olur. </a:t>
            </a:r>
          </a:p>
          <a:p>
            <a:r>
              <a:rPr lang="tr-TR" dirty="0"/>
              <a:t>Genellikle yavaş yavaş ortaya çıkan bu ruhsal hastalıkta erken teşhis ve tedavi büyük önem taşır. </a:t>
            </a:r>
          </a:p>
          <a:p>
            <a:r>
              <a:rPr lang="tr-TR" dirty="0"/>
              <a:t>Paranoya, halüsinasyon, korku ve panik gibi durumlar şizofreni belirtileri arasında yer alır. </a:t>
            </a:r>
          </a:p>
          <a:p>
            <a:r>
              <a:rPr lang="tr-TR" dirty="0"/>
              <a:t>Şizofreni hastalarında şiddete eğilimi bulunmamaktadır. Bu yüzden toplum içerisinde yaşamlarına devam edebilirler.</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46972" cy="2133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499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a:t>
            </a:r>
          </a:p>
        </p:txBody>
      </p:sp>
      <p:sp>
        <p:nvSpPr>
          <p:cNvPr id="3" name="İçerik Yer Tutucusu 2"/>
          <p:cNvSpPr>
            <a:spLocks noGrp="1"/>
          </p:cNvSpPr>
          <p:nvPr>
            <p:ph idx="1"/>
          </p:nvPr>
        </p:nvSpPr>
        <p:spPr>
          <a:xfrm>
            <a:off x="1251678" y="855785"/>
            <a:ext cx="10178322" cy="5023807"/>
          </a:xfrm>
        </p:spPr>
        <p:txBody>
          <a:bodyPr/>
          <a:lstStyle/>
          <a:p>
            <a:r>
              <a:rPr lang="tr-TR" dirty="0"/>
              <a:t>Şizofreni her yaşta görülebilmesine rağmen genellikle erken yaşlarda gözlenir. Akıl hastanelerine yatırılan ve şizofreni tanısı almış hastaların çoğu geç ergenlik döneminde ya da 20-25 yaş arasındadır.</a:t>
            </a:r>
          </a:p>
          <a:p>
            <a:r>
              <a:rPr lang="tr-TR" dirty="0"/>
              <a:t>Şizofreni psikozlar arasında en fazla hasar yaratanıdır. Modern tedavi teknikleri bazı hastalara yardımcı olabilmektedir. Ancak </a:t>
            </a:r>
            <a:r>
              <a:rPr lang="tr-TR" dirty="0" err="1"/>
              <a:t>şizofreniklerin</a:t>
            </a:r>
            <a:r>
              <a:rPr lang="tr-TR" dirty="0"/>
              <a:t> büyük kısmı </a:t>
            </a:r>
            <a:r>
              <a:rPr lang="tr-TR" dirty="0" err="1"/>
              <a:t>gviderek</a:t>
            </a:r>
            <a:r>
              <a:rPr lang="tr-TR" dirty="0"/>
              <a:t> yıkıma uğrar ve yıllarca bakım altında tutulmaları gerekir.</a:t>
            </a:r>
          </a:p>
          <a:p>
            <a:r>
              <a:rPr lang="tr-TR" dirty="0"/>
              <a:t>Hastanede ortalama kalış süreleri 13 yıldır. Diğer psikotik hastalar hastaneden daha kısa sürede taburcu olmaları nedeniyle akıl hastanesinde kalanların çoğu </a:t>
            </a:r>
            <a:r>
              <a:rPr lang="tr-TR" dirty="0" err="1"/>
              <a:t>şizofreniktir</a:t>
            </a:r>
            <a:r>
              <a:rPr lang="tr-TR" dirty="0"/>
              <a:t>.</a:t>
            </a:r>
          </a:p>
        </p:txBody>
      </p:sp>
    </p:spTree>
    <p:extLst>
      <p:ext uri="{BB962C8B-B14F-4D97-AF65-F5344CB8AC3E}">
        <p14:creationId xmlns:p14="http://schemas.microsoft.com/office/powerpoint/2010/main" val="1720459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a:t>
            </a:r>
          </a:p>
        </p:txBody>
      </p:sp>
      <p:sp>
        <p:nvSpPr>
          <p:cNvPr id="3" name="İçerik Yer Tutucusu 2"/>
          <p:cNvSpPr>
            <a:spLocks noGrp="1"/>
          </p:cNvSpPr>
          <p:nvPr>
            <p:ph idx="1"/>
          </p:nvPr>
        </p:nvSpPr>
        <p:spPr/>
        <p:txBody>
          <a:bodyPr/>
          <a:lstStyle/>
          <a:p>
            <a:pPr marL="0" indent="0">
              <a:buNone/>
            </a:pPr>
            <a:endParaRPr lang="tr-TR" dirty="0"/>
          </a:p>
          <a:p>
            <a:pPr marL="0" indent="0">
              <a:buNone/>
            </a:pPr>
            <a:endParaRPr lang="tr-TR" dirty="0"/>
          </a:p>
          <a:p>
            <a:pPr marL="0" indent="0">
              <a:buNone/>
            </a:pPr>
            <a:r>
              <a:rPr lang="tr-TR" dirty="0"/>
              <a:t>Şizofrenide 3 tür hastane tedavisi vardır.</a:t>
            </a:r>
          </a:p>
          <a:p>
            <a:r>
              <a:rPr lang="tr-TR" dirty="0"/>
              <a:t>1. İlaç tedavisi</a:t>
            </a:r>
          </a:p>
          <a:p>
            <a:r>
              <a:rPr lang="tr-TR" dirty="0"/>
              <a:t>2. Hastanede sağlanan sosyal ortam</a:t>
            </a:r>
          </a:p>
          <a:p>
            <a:r>
              <a:rPr lang="tr-TR" dirty="0"/>
              <a:t>3. Güdüleme ve ödüllendirme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099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095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1678" y="382385"/>
            <a:ext cx="10178322" cy="789923"/>
          </a:xfrm>
        </p:spPr>
        <p:txBody>
          <a:bodyPr>
            <a:normAutofit/>
          </a:bodyPr>
          <a:lstStyle/>
          <a:p>
            <a:r>
              <a:rPr lang="tr-TR" sz="4400" dirty="0"/>
              <a:t>Kronik beyin sendromları</a:t>
            </a:r>
          </a:p>
        </p:txBody>
      </p:sp>
      <p:sp>
        <p:nvSpPr>
          <p:cNvPr id="3" name="İçerik Yer Tutucusu 2"/>
          <p:cNvSpPr>
            <a:spLocks noGrp="1"/>
          </p:cNvSpPr>
          <p:nvPr>
            <p:ph idx="1"/>
          </p:nvPr>
        </p:nvSpPr>
        <p:spPr>
          <a:xfrm>
            <a:off x="1251678" y="1395047"/>
            <a:ext cx="10178322" cy="4484546"/>
          </a:xfrm>
        </p:spPr>
        <p:txBody>
          <a:bodyPr/>
          <a:lstStyle/>
          <a:p>
            <a:r>
              <a:rPr lang="tr-TR" dirty="0"/>
              <a:t>Buraya kadar işlenen psikozlara </a:t>
            </a:r>
            <a:r>
              <a:rPr lang="tr-TR" i="1" u="sng" dirty="0"/>
              <a:t>fonksiyonel psikozlar </a:t>
            </a:r>
            <a:r>
              <a:rPr lang="tr-TR" dirty="0"/>
              <a:t>denilmektedir. Bu terim, kişinin organik bir bozukluğu olmadığını ve bozukluğun psikolojik işlevlerde olduğunu ifade etmektedir.</a:t>
            </a:r>
          </a:p>
          <a:p>
            <a:r>
              <a:rPr lang="tr-TR" i="1" u="sng" dirty="0"/>
              <a:t>Organik psikozlar </a:t>
            </a:r>
            <a:r>
              <a:rPr lang="tr-TR" dirty="0"/>
              <a:t>ise organik bozukluk etkisiyle ortaya çıkar. Etkilenen organ beyin olduğu için bu tür psikozlara kronik beyin sendromları denilmektedir.</a:t>
            </a:r>
          </a:p>
          <a:p>
            <a:r>
              <a:rPr lang="tr-TR" dirty="0"/>
              <a:t>Çeşitli türden beyin hasarları bu bozukluğu ortaya çıkarabilir: kafa travmaları, beyindeki dolaşım bozuklukları, beyin tümörleri, metabolizmaya bağlı bozukluklar, yaşlılığa bağlı beyindeki fiziksel değişimler, alkol uyuşturucu gibi maddelerin beyine verdiği zararlar.</a:t>
            </a:r>
          </a:p>
          <a:p>
            <a:pPr marL="0" indent="0">
              <a:buNone/>
            </a:pPr>
            <a:endParaRPr lang="tr-TR" dirty="0"/>
          </a:p>
          <a:p>
            <a:r>
              <a:rPr lang="tr-TR" dirty="0"/>
              <a:t>İki tür hasara sıklıkla </a:t>
            </a:r>
            <a:r>
              <a:rPr lang="tr-TR" dirty="0" err="1"/>
              <a:t>rastalanır</a:t>
            </a:r>
            <a:r>
              <a:rPr lang="tr-TR" dirty="0"/>
              <a:t>: Birincisi </a:t>
            </a:r>
            <a:r>
              <a:rPr lang="tr-TR" b="1" dirty="0"/>
              <a:t>yaşlılık psikozu</a:t>
            </a:r>
            <a:r>
              <a:rPr lang="tr-TR" dirty="0"/>
              <a:t>, diğeri ise aşırı alkol kullanımı sonucu ortaya çıkan </a:t>
            </a:r>
            <a:r>
              <a:rPr lang="tr-TR" b="1" dirty="0" err="1"/>
              <a:t>entoksikasyon</a:t>
            </a:r>
            <a:r>
              <a:rPr lang="tr-TR" b="1" dirty="0"/>
              <a:t> psikozu</a:t>
            </a:r>
            <a:r>
              <a:rPr lang="tr-TR" dirty="0"/>
              <a:t>dur.</a:t>
            </a:r>
          </a:p>
        </p:txBody>
      </p:sp>
    </p:spTree>
    <p:extLst>
      <p:ext uri="{BB962C8B-B14F-4D97-AF65-F5344CB8AC3E}">
        <p14:creationId xmlns:p14="http://schemas.microsoft.com/office/powerpoint/2010/main" val="3711399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400" dirty="0"/>
              <a:t>1. Yaşlılık psikozu</a:t>
            </a:r>
          </a:p>
        </p:txBody>
      </p:sp>
      <p:sp>
        <p:nvSpPr>
          <p:cNvPr id="3" name="İçerik Yer Tutucusu 2"/>
          <p:cNvSpPr>
            <a:spLocks noGrp="1"/>
          </p:cNvSpPr>
          <p:nvPr>
            <p:ph idx="1"/>
          </p:nvPr>
        </p:nvSpPr>
        <p:spPr>
          <a:xfrm>
            <a:off x="982047" y="1887415"/>
            <a:ext cx="10178322" cy="4044462"/>
          </a:xfrm>
        </p:spPr>
        <p:txBody>
          <a:bodyPr/>
          <a:lstStyle/>
          <a:p>
            <a:r>
              <a:rPr lang="tr-TR" dirty="0"/>
              <a:t>Yaşlı kişilerde sanrılar, bellek kusurları ve genel yönelim </a:t>
            </a:r>
            <a:r>
              <a:rPr lang="tr-TR" dirty="0" err="1"/>
              <a:t>bozukluklaıyla</a:t>
            </a:r>
            <a:r>
              <a:rPr lang="tr-TR" dirty="0"/>
              <a:t> seyreden psikotik davranışlar gelişebilir.</a:t>
            </a:r>
          </a:p>
          <a:p>
            <a:r>
              <a:rPr lang="tr-TR" dirty="0"/>
              <a:t>Beyin hücrelerindeki genel yıkıma bağlı beyin hasarı sonucu ortaya çıkabilir. Yaşımız ilerledikçe sinir hücrelerimiz ölmektedir.</a:t>
            </a:r>
          </a:p>
          <a:p>
            <a:r>
              <a:rPr lang="tr-TR" dirty="0"/>
              <a:t>Bellekleri zayıfladıkça anında söylediklerini unuturken, hiç olmamış şeyleri anımsayabilirler.</a:t>
            </a:r>
          </a:p>
          <a:p>
            <a:r>
              <a:rPr lang="tr-TR" dirty="0"/>
              <a:t>Yaşlılık psikozunda çoğu zaman kişiler nerede olduklarını, nereden geldiklerini ya da etraflarında ne olduğunu anlamakta güçlük çekerler. Yani genel yönelimleri bozulur.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0384" y="0"/>
            <a:ext cx="2861616" cy="161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356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1678" y="382385"/>
            <a:ext cx="10178322" cy="766477"/>
          </a:xfrm>
        </p:spPr>
        <p:txBody>
          <a:bodyPr>
            <a:normAutofit/>
          </a:bodyPr>
          <a:lstStyle/>
          <a:p>
            <a:r>
              <a:rPr lang="tr-TR" sz="3600" dirty="0"/>
              <a:t>2. </a:t>
            </a:r>
            <a:r>
              <a:rPr lang="tr-TR" sz="3600" dirty="0" err="1"/>
              <a:t>Entoksikasyon</a:t>
            </a:r>
            <a:r>
              <a:rPr lang="tr-TR" sz="3600" dirty="0"/>
              <a:t> psikozu (alkol)</a:t>
            </a:r>
          </a:p>
        </p:txBody>
      </p:sp>
      <p:sp>
        <p:nvSpPr>
          <p:cNvPr id="3" name="İçerik Yer Tutucusu 2"/>
          <p:cNvSpPr>
            <a:spLocks noGrp="1"/>
          </p:cNvSpPr>
          <p:nvPr>
            <p:ph idx="1"/>
          </p:nvPr>
        </p:nvSpPr>
        <p:spPr>
          <a:xfrm>
            <a:off x="1137138" y="1125415"/>
            <a:ext cx="10292862" cy="4754177"/>
          </a:xfrm>
        </p:spPr>
        <p:txBody>
          <a:bodyPr/>
          <a:lstStyle/>
          <a:p>
            <a:r>
              <a:rPr lang="tr-TR" dirty="0"/>
              <a:t>Ağır alkol kullanımı</a:t>
            </a:r>
          </a:p>
          <a:p>
            <a:r>
              <a:rPr lang="tr-TR" dirty="0"/>
              <a:t>10-30 yıl arasında </a:t>
            </a:r>
            <a:r>
              <a:rPr lang="tr-TR" dirty="0" err="1"/>
              <a:t>gvünde</a:t>
            </a:r>
            <a:r>
              <a:rPr lang="tr-TR" dirty="0"/>
              <a:t> yarım litreden 2,5 litreye kadar </a:t>
            </a:r>
          </a:p>
          <a:p>
            <a:r>
              <a:rPr lang="tr-TR" dirty="0"/>
              <a:t>Belirtileri yönelim bozuklukları, bellek kusurları, zihin bulanıklığı ve </a:t>
            </a:r>
            <a:r>
              <a:rPr lang="tr-TR" dirty="0" err="1"/>
              <a:t>empülsif</a:t>
            </a:r>
            <a:r>
              <a:rPr lang="tr-TR" dirty="0"/>
              <a:t> davranıştır.</a:t>
            </a:r>
          </a:p>
          <a:p>
            <a:r>
              <a:rPr lang="tr-TR" dirty="0"/>
              <a:t>Aynı türden belirtiler beyin kabuğundaki yaygın hasarlarda da ortaya çıkmaktadır. Örneğin ciddi bir beyin kanaması</a:t>
            </a:r>
          </a:p>
        </p:txBody>
      </p:sp>
    </p:spTree>
    <p:extLst>
      <p:ext uri="{BB962C8B-B14F-4D97-AF65-F5344CB8AC3E}">
        <p14:creationId xmlns:p14="http://schemas.microsoft.com/office/powerpoint/2010/main" val="3467140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795FAA-77ED-0598-CC19-E240C76FB27A}"/>
              </a:ext>
            </a:extLst>
          </p:cNvPr>
          <p:cNvSpPr>
            <a:spLocks noGrp="1"/>
          </p:cNvSpPr>
          <p:nvPr>
            <p:ph type="title"/>
          </p:nvPr>
        </p:nvSpPr>
        <p:spPr>
          <a:xfrm>
            <a:off x="1251678" y="382385"/>
            <a:ext cx="10178322" cy="972282"/>
          </a:xfrm>
        </p:spPr>
        <p:txBody>
          <a:bodyPr/>
          <a:lstStyle/>
          <a:p>
            <a:r>
              <a:rPr lang="tr-TR" dirty="0"/>
              <a:t>KİŞİLİK BOZUKLUKLARI</a:t>
            </a:r>
          </a:p>
        </p:txBody>
      </p:sp>
      <p:sp>
        <p:nvSpPr>
          <p:cNvPr id="3" name="İçerik Yer Tutucusu 2">
            <a:extLst>
              <a:ext uri="{FF2B5EF4-FFF2-40B4-BE49-F238E27FC236}">
                <a16:creationId xmlns:a16="http://schemas.microsoft.com/office/drawing/2014/main" id="{C9888514-397F-6DF1-7FC2-14A843D96E92}"/>
              </a:ext>
            </a:extLst>
          </p:cNvPr>
          <p:cNvSpPr>
            <a:spLocks noGrp="1"/>
          </p:cNvSpPr>
          <p:nvPr>
            <p:ph idx="1"/>
          </p:nvPr>
        </p:nvSpPr>
        <p:spPr>
          <a:xfrm>
            <a:off x="1251678" y="1682045"/>
            <a:ext cx="10178322" cy="4197548"/>
          </a:xfrm>
        </p:spPr>
        <p:txBody>
          <a:bodyPr/>
          <a:lstStyle/>
          <a:p>
            <a:r>
              <a:rPr lang="tr-TR" b="0" i="0" dirty="0">
                <a:solidFill>
                  <a:schemeClr val="tx1"/>
                </a:solidFill>
                <a:effectLst/>
              </a:rPr>
              <a:t>Kişilik bozukluklarının bazı belirtilerinin psikotik belirtilere benzer olduğu, ancak meslekten olan bağlantı kopmaz.</a:t>
            </a:r>
          </a:p>
          <a:p>
            <a:r>
              <a:rPr lang="tr-TR" dirty="0">
                <a:solidFill>
                  <a:schemeClr val="tx1"/>
                </a:solidFill>
                <a:latin typeface="Arial" panose="020B0604020202020204" pitchFamily="34" charset="0"/>
                <a:cs typeface="Arial" panose="020B0604020202020204" pitchFamily="34" charset="0"/>
              </a:rPr>
              <a:t>G</a:t>
            </a:r>
            <a:r>
              <a:rPr lang="tr-TR" b="0" i="0" dirty="0">
                <a:solidFill>
                  <a:schemeClr val="tx1"/>
                </a:solidFill>
                <a:effectLst/>
                <a:latin typeface="Arial" panose="020B0604020202020204" pitchFamily="34" charset="0"/>
                <a:cs typeface="Arial" panose="020B0604020202020204" pitchFamily="34" charset="0"/>
              </a:rPr>
              <a:t>enellikle meslekten olmayanlar tarafından "garip" olarak tanımlanırlar.</a:t>
            </a:r>
          </a:p>
          <a:p>
            <a:r>
              <a:rPr lang="tr-TR" b="0" i="0" dirty="0">
                <a:solidFill>
                  <a:schemeClr val="tx1"/>
                </a:solidFill>
                <a:effectLst/>
                <a:latin typeface="Arial" panose="020B0604020202020204" pitchFamily="34" charset="0"/>
                <a:cs typeface="Arial" panose="020B0604020202020204" pitchFamily="34" charset="0"/>
              </a:rPr>
              <a:t>Ana sorunları, yaşam boyu toplumsal normlardan sapmış kişilik özellikleri geliştirmiş olmalarıdır. </a:t>
            </a:r>
            <a:endParaRPr lang="tr-T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4815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BD9629-B14B-3E81-3B2C-2031989024A3}"/>
              </a:ext>
            </a:extLst>
          </p:cNvPr>
          <p:cNvSpPr>
            <a:spLocks noGrp="1"/>
          </p:cNvSpPr>
          <p:nvPr>
            <p:ph type="title"/>
          </p:nvPr>
        </p:nvSpPr>
        <p:spPr/>
        <p:txBody>
          <a:bodyPr/>
          <a:lstStyle/>
          <a:p>
            <a:r>
              <a:rPr lang="tr-TR" dirty="0"/>
              <a:t>şizoid kişilik</a:t>
            </a:r>
          </a:p>
        </p:txBody>
      </p:sp>
      <p:sp>
        <p:nvSpPr>
          <p:cNvPr id="3" name="İçerik Yer Tutucusu 2">
            <a:extLst>
              <a:ext uri="{FF2B5EF4-FFF2-40B4-BE49-F238E27FC236}">
                <a16:creationId xmlns:a16="http://schemas.microsoft.com/office/drawing/2014/main" id="{C00F87AE-F55A-D76D-CA0E-1BC7DD5DA406}"/>
              </a:ext>
            </a:extLst>
          </p:cNvPr>
          <p:cNvSpPr>
            <a:spLocks noGrp="1"/>
          </p:cNvSpPr>
          <p:nvPr>
            <p:ph idx="1"/>
          </p:nvPr>
        </p:nvSpPr>
        <p:spPr>
          <a:xfrm>
            <a:off x="1251678" y="2286001"/>
            <a:ext cx="10178322" cy="3221181"/>
          </a:xfrm>
        </p:spPr>
        <p:txBody>
          <a:bodyPr>
            <a:normAutofit fontScale="40000" lnSpcReduction="20000"/>
          </a:bodyPr>
          <a:lstStyle/>
          <a:p>
            <a:r>
              <a:rPr lang="tr-TR" sz="5000" b="0" i="0" dirty="0">
                <a:solidFill>
                  <a:schemeClr val="tx1"/>
                </a:solidFill>
                <a:effectLst/>
                <a:latin typeface="Arial" panose="020B0604020202020204" pitchFamily="34" charset="0"/>
                <a:cs typeface="Arial" panose="020B0604020202020204" pitchFamily="34" charset="0"/>
              </a:rPr>
              <a:t>Şizoid kişiler, bazı yönlerden şizofrenlere benzemekle birlikte, sanrı geliştirmemişlerdir.</a:t>
            </a:r>
          </a:p>
          <a:p>
            <a:r>
              <a:rPr lang="tr-TR" sz="5000" b="0" i="0" dirty="0">
                <a:solidFill>
                  <a:schemeClr val="tx1"/>
                </a:solidFill>
                <a:effectLst/>
                <a:latin typeface="Arial" panose="020B0604020202020204" pitchFamily="34" charset="0"/>
                <a:cs typeface="Arial" panose="020B0604020202020204" pitchFamily="34" charset="0"/>
              </a:rPr>
              <a:t>Bazı psikologlar, </a:t>
            </a:r>
            <a:r>
              <a:rPr lang="tr-TR" sz="5000" dirty="0">
                <a:solidFill>
                  <a:schemeClr val="tx1"/>
                </a:solidFill>
                <a:latin typeface="Arial" panose="020B0604020202020204" pitchFamily="34" charset="0"/>
                <a:cs typeface="Arial" panose="020B0604020202020204" pitchFamily="34" charset="0"/>
              </a:rPr>
              <a:t>şi</a:t>
            </a:r>
            <a:r>
              <a:rPr lang="tr-TR" sz="5000" b="0" i="0" dirty="0">
                <a:solidFill>
                  <a:schemeClr val="tx1"/>
                </a:solidFill>
                <a:effectLst/>
                <a:latin typeface="Arial" panose="020B0604020202020204" pitchFamily="34" charset="0"/>
                <a:cs typeface="Arial" panose="020B0604020202020204" pitchFamily="34" charset="0"/>
              </a:rPr>
              <a:t>zoid kişilik özellikleri taşıyan bireylerin şizofreniye genetik bir yatkınlığa sahip olabileceğini düşünmektedir, ancak şizofreniyi tetikleyecek zorlanmalarla karşılaşmadıklarını ileri sürer.</a:t>
            </a:r>
            <a:endParaRPr lang="tr-TR" sz="5000" dirty="0">
              <a:solidFill>
                <a:schemeClr val="tx1"/>
              </a:solidFill>
              <a:latin typeface="Arial" panose="020B0604020202020204" pitchFamily="34" charset="0"/>
              <a:cs typeface="Arial" panose="020B0604020202020204" pitchFamily="34" charset="0"/>
            </a:endParaRPr>
          </a:p>
          <a:p>
            <a:r>
              <a:rPr lang="tr-TR" sz="5000" dirty="0">
                <a:solidFill>
                  <a:schemeClr val="tx1"/>
                </a:solidFill>
                <a:latin typeface="Arial" panose="020B0604020202020204" pitchFamily="34" charset="0"/>
                <a:cs typeface="Arial" panose="020B0604020202020204" pitchFamily="34" charset="0"/>
              </a:rPr>
              <a:t>Ş</a:t>
            </a:r>
            <a:r>
              <a:rPr lang="tr-TR" sz="5000" b="0" i="0" dirty="0">
                <a:solidFill>
                  <a:schemeClr val="tx1"/>
                </a:solidFill>
                <a:effectLst/>
                <a:latin typeface="Arial" panose="020B0604020202020204" pitchFamily="34" charset="0"/>
                <a:cs typeface="Arial" panose="020B0604020202020204" pitchFamily="34" charset="0"/>
              </a:rPr>
              <a:t>izoid kişilik, diğer kişilerden uzaklaşma eğilimindedir, eksantrik düşüncelere sahiptir ve diğer kişilerle ilişkilerinde normal düzeyde saldırganlık gösterme konusunda zorlanabilir.</a:t>
            </a:r>
          </a:p>
          <a:p>
            <a:r>
              <a:rPr lang="tr-TR" sz="5000" b="0" i="0" dirty="0">
                <a:solidFill>
                  <a:schemeClr val="tx1"/>
                </a:solidFill>
                <a:effectLst/>
                <a:latin typeface="Arial" panose="020B0604020202020204" pitchFamily="34" charset="0"/>
                <a:cs typeface="Arial" panose="020B0604020202020204" pitchFamily="34" charset="0"/>
              </a:rPr>
              <a:t>Genel bir örnek verilmiş: </a:t>
            </a:r>
            <a:r>
              <a:rPr lang="tr-TR" sz="5000" dirty="0">
                <a:solidFill>
                  <a:schemeClr val="tx1"/>
                </a:solidFill>
                <a:latin typeface="Arial" panose="020B0604020202020204" pitchFamily="34" charset="0"/>
                <a:cs typeface="Arial" panose="020B0604020202020204" pitchFamily="34" charset="0"/>
              </a:rPr>
              <a:t>ş</a:t>
            </a:r>
            <a:r>
              <a:rPr lang="tr-TR" sz="5000" b="0" i="0" dirty="0">
                <a:solidFill>
                  <a:schemeClr val="tx1"/>
                </a:solidFill>
                <a:effectLst/>
                <a:latin typeface="Arial" panose="020B0604020202020204" pitchFamily="34" charset="0"/>
                <a:cs typeface="Arial" panose="020B0604020202020204" pitchFamily="34" charset="0"/>
              </a:rPr>
              <a:t>izoid kişilik örneği, semtlerinde ufak bir arka odada oturan, görünmeyen ve kalabalığa karışmayan eksantrik bir kişi olabilir.</a:t>
            </a:r>
          </a:p>
        </p:txBody>
      </p:sp>
    </p:spTree>
    <p:extLst>
      <p:ext uri="{BB962C8B-B14F-4D97-AF65-F5344CB8AC3E}">
        <p14:creationId xmlns:p14="http://schemas.microsoft.com/office/powerpoint/2010/main" val="3148800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0D35D5-3B6C-75AE-06C0-27FACCF7B0F5}"/>
              </a:ext>
            </a:extLst>
          </p:cNvPr>
          <p:cNvSpPr>
            <a:spLocks noGrp="1"/>
          </p:cNvSpPr>
          <p:nvPr>
            <p:ph type="title"/>
          </p:nvPr>
        </p:nvSpPr>
        <p:spPr/>
        <p:txBody>
          <a:bodyPr/>
          <a:lstStyle/>
          <a:p>
            <a:r>
              <a:rPr lang="tr-TR" dirty="0"/>
              <a:t>Davranış bozukluğu nedir?</a:t>
            </a:r>
          </a:p>
        </p:txBody>
      </p:sp>
      <p:sp>
        <p:nvSpPr>
          <p:cNvPr id="3" name="İçerik Yer Tutucusu 2">
            <a:extLst>
              <a:ext uri="{FF2B5EF4-FFF2-40B4-BE49-F238E27FC236}">
                <a16:creationId xmlns:a16="http://schemas.microsoft.com/office/drawing/2014/main" id="{41DAB0DA-3A77-6CC0-C3F0-A5FBE2FDCC18}"/>
              </a:ext>
            </a:extLst>
          </p:cNvPr>
          <p:cNvSpPr>
            <a:spLocks noGrp="1"/>
          </p:cNvSpPr>
          <p:nvPr>
            <p:ph idx="1"/>
          </p:nvPr>
        </p:nvSpPr>
        <p:spPr>
          <a:xfrm>
            <a:off x="1251678" y="2018371"/>
            <a:ext cx="10178322" cy="3861221"/>
          </a:xfrm>
        </p:spPr>
        <p:txBody>
          <a:bodyPr/>
          <a:lstStyle/>
          <a:p>
            <a:pPr marL="0" indent="0">
              <a:buNone/>
            </a:pPr>
            <a:endParaRPr lang="tr-TR" b="1" i="1" u="sng" dirty="0"/>
          </a:p>
          <a:p>
            <a:r>
              <a:rPr lang="tr-TR" b="1" i="1" u="sng" dirty="0"/>
              <a:t>Davranış bozukluğu </a:t>
            </a:r>
            <a:r>
              <a:rPr lang="tr-TR" dirty="0"/>
              <a:t>kişinin sosyal ve kişisel işlevlerini olumsuz yönde etkileyen, devam eden davranışsal veya duygusal sorunlardır.</a:t>
            </a:r>
          </a:p>
          <a:p>
            <a:r>
              <a:rPr lang="tr-TR" dirty="0"/>
              <a:t>Günümüzde anormal ve normali ayırt etmek güç olduğundan ortama göre ‘garip’ denilebilir.</a:t>
            </a:r>
          </a:p>
        </p:txBody>
      </p:sp>
      <p:pic>
        <p:nvPicPr>
          <p:cNvPr id="4" name="Resim 3">
            <a:extLst>
              <a:ext uri="{FF2B5EF4-FFF2-40B4-BE49-F238E27FC236}">
                <a16:creationId xmlns:a16="http://schemas.microsoft.com/office/drawing/2014/main" id="{A0C123EA-2F3B-857A-79D3-F215867C9D49}"/>
              </a:ext>
            </a:extLst>
          </p:cNvPr>
          <p:cNvPicPr>
            <a:picLocks noChangeAspect="1"/>
          </p:cNvPicPr>
          <p:nvPr/>
        </p:nvPicPr>
        <p:blipFill>
          <a:blip r:embed="rId2"/>
          <a:stretch>
            <a:fillRect/>
          </a:stretch>
        </p:blipFill>
        <p:spPr>
          <a:xfrm>
            <a:off x="0" y="4305300"/>
            <a:ext cx="3187700" cy="2552700"/>
          </a:xfrm>
          <a:prstGeom prst="rect">
            <a:avLst/>
          </a:prstGeom>
        </p:spPr>
      </p:pic>
    </p:spTree>
    <p:extLst>
      <p:ext uri="{BB962C8B-B14F-4D97-AF65-F5344CB8AC3E}">
        <p14:creationId xmlns:p14="http://schemas.microsoft.com/office/powerpoint/2010/main" val="2477067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195427-3AD4-E513-6016-25E824317D09}"/>
              </a:ext>
            </a:extLst>
          </p:cNvPr>
          <p:cNvSpPr>
            <a:spLocks noGrp="1"/>
          </p:cNvSpPr>
          <p:nvPr>
            <p:ph type="title"/>
          </p:nvPr>
        </p:nvSpPr>
        <p:spPr/>
        <p:txBody>
          <a:bodyPr/>
          <a:lstStyle/>
          <a:p>
            <a:r>
              <a:rPr lang="tr-TR" dirty="0"/>
              <a:t>Pasif ve saldırgan kişilikler</a:t>
            </a:r>
          </a:p>
        </p:txBody>
      </p:sp>
      <p:sp>
        <p:nvSpPr>
          <p:cNvPr id="3" name="İçerik Yer Tutucusu 2">
            <a:extLst>
              <a:ext uri="{FF2B5EF4-FFF2-40B4-BE49-F238E27FC236}">
                <a16:creationId xmlns:a16="http://schemas.microsoft.com/office/drawing/2014/main" id="{1BFAD26C-4152-8814-1D9C-E99D9C78A303}"/>
              </a:ext>
            </a:extLst>
          </p:cNvPr>
          <p:cNvSpPr>
            <a:spLocks noGrp="1"/>
          </p:cNvSpPr>
          <p:nvPr>
            <p:ph idx="1"/>
          </p:nvPr>
        </p:nvSpPr>
        <p:spPr/>
        <p:txBody>
          <a:bodyPr/>
          <a:lstStyle/>
          <a:p>
            <a:pPr algn="l"/>
            <a:r>
              <a:rPr lang="tr-TR" b="1" i="0" dirty="0">
                <a:solidFill>
                  <a:schemeClr val="tx1"/>
                </a:solidFill>
                <a:effectLst/>
                <a:latin typeface="Söhne"/>
              </a:rPr>
              <a:t>Pasif-Saldırgan Kişilik:</a:t>
            </a:r>
            <a:endParaRPr lang="tr-TR" b="0" i="0" dirty="0">
              <a:solidFill>
                <a:schemeClr val="tx1"/>
              </a:solidFill>
              <a:effectLst/>
              <a:latin typeface="Söhne"/>
            </a:endParaRPr>
          </a:p>
          <a:p>
            <a:pPr algn="l">
              <a:buFont typeface="Arial" panose="020B0604020202020204" pitchFamily="34" charset="0"/>
              <a:buChar char="•"/>
            </a:pPr>
            <a:r>
              <a:rPr lang="tr-TR" b="0" i="0" dirty="0">
                <a:solidFill>
                  <a:schemeClr val="tx1"/>
                </a:solidFill>
                <a:effectLst/>
                <a:latin typeface="Söhne"/>
              </a:rPr>
              <a:t>İsyan ve kızgınlık duygularını "surat asmak, inatçılık, verilen işleri ertelemek, beceriksizlik ve pasif engelleme" gibi pasif yollarla açığa çıkarırlar.</a:t>
            </a:r>
          </a:p>
          <a:p>
            <a:pPr algn="l">
              <a:buFont typeface="Arial" panose="020B0604020202020204" pitchFamily="34" charset="0"/>
              <a:buChar char="•"/>
            </a:pPr>
            <a:r>
              <a:rPr lang="tr-TR" b="0" i="0" dirty="0">
                <a:solidFill>
                  <a:schemeClr val="tx1"/>
                </a:solidFill>
                <a:effectLst/>
                <a:latin typeface="Söhne"/>
              </a:rPr>
              <a:t>Bu tanım, son yıllarda bazı protesto gruplarının üyelerine de uymaktadır, ancak bu üyelerin tipik bir pasif-saldırgan kişiye kıyasla daha bilinçli oldukları düşünülebilir.</a:t>
            </a:r>
          </a:p>
          <a:p>
            <a:endParaRPr lang="tr-TR" dirty="0"/>
          </a:p>
        </p:txBody>
      </p:sp>
    </p:spTree>
    <p:extLst>
      <p:ext uri="{BB962C8B-B14F-4D97-AF65-F5344CB8AC3E}">
        <p14:creationId xmlns:p14="http://schemas.microsoft.com/office/powerpoint/2010/main" val="2407546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D407A2E-DD79-2F2F-F489-7793F3772BBB}"/>
              </a:ext>
            </a:extLst>
          </p:cNvPr>
          <p:cNvSpPr>
            <a:spLocks noGrp="1"/>
          </p:cNvSpPr>
          <p:nvPr>
            <p:ph idx="1"/>
          </p:nvPr>
        </p:nvSpPr>
        <p:spPr/>
        <p:txBody>
          <a:bodyPr/>
          <a:lstStyle/>
          <a:p>
            <a:pPr algn="l"/>
            <a:r>
              <a:rPr lang="tr-TR" b="1" i="0" dirty="0">
                <a:solidFill>
                  <a:schemeClr val="tx1"/>
                </a:solidFill>
                <a:effectLst/>
                <a:latin typeface="Arial" panose="020B0604020202020204" pitchFamily="34" charset="0"/>
                <a:cs typeface="Arial" panose="020B0604020202020204" pitchFamily="34" charset="0"/>
              </a:rPr>
              <a:t>Pasif-Bağımlı Kişilik:</a:t>
            </a:r>
            <a:endParaRPr lang="tr-TR" b="0" i="0" dirty="0">
              <a:solidFill>
                <a:schemeClr val="tx1"/>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tr-TR" b="0" i="0" dirty="0">
                <a:solidFill>
                  <a:schemeClr val="tx1"/>
                </a:solidFill>
                <a:effectLst/>
                <a:latin typeface="Arial" panose="020B0604020202020204" pitchFamily="34" charset="0"/>
                <a:cs typeface="Arial" panose="020B0604020202020204" pitchFamily="34" charset="0"/>
              </a:rPr>
              <a:t>Bağımlı bir çocuğun yetişkinlere yapışması şeklinde diğer kişilere bağlanma eğilimindedirler.</a:t>
            </a:r>
          </a:p>
          <a:p>
            <a:pPr algn="l">
              <a:buFont typeface="Arial" panose="020B0604020202020204" pitchFamily="34" charset="0"/>
              <a:buChar char="•"/>
            </a:pPr>
            <a:r>
              <a:rPr lang="tr-TR" b="0" i="0" dirty="0">
                <a:solidFill>
                  <a:schemeClr val="tx1"/>
                </a:solidFill>
                <a:effectLst/>
                <a:latin typeface="Arial" panose="020B0604020202020204" pitchFamily="34" charset="0"/>
                <a:cs typeface="Arial" panose="020B0604020202020204" pitchFamily="34" charset="0"/>
              </a:rPr>
              <a:t>Diğer kişilerin kendilerine hükmetmesini bekler ve isterler.</a:t>
            </a:r>
          </a:p>
          <a:p>
            <a:endParaRPr lang="tr-TR" dirty="0"/>
          </a:p>
        </p:txBody>
      </p:sp>
    </p:spTree>
    <p:extLst>
      <p:ext uri="{BB962C8B-B14F-4D97-AF65-F5344CB8AC3E}">
        <p14:creationId xmlns:p14="http://schemas.microsoft.com/office/powerpoint/2010/main" val="1453706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BDF8FBC-DD55-9166-E14C-11D34760493D}"/>
              </a:ext>
            </a:extLst>
          </p:cNvPr>
          <p:cNvSpPr>
            <a:spLocks noGrp="1"/>
          </p:cNvSpPr>
          <p:nvPr>
            <p:ph idx="1"/>
          </p:nvPr>
        </p:nvSpPr>
        <p:spPr/>
        <p:txBody>
          <a:bodyPr/>
          <a:lstStyle/>
          <a:p>
            <a:pPr algn="l"/>
            <a:r>
              <a:rPr lang="tr-TR" b="1" i="0" dirty="0">
                <a:solidFill>
                  <a:schemeClr val="tx1"/>
                </a:solidFill>
                <a:effectLst/>
                <a:latin typeface="Arial" panose="020B0604020202020204" pitchFamily="34" charset="0"/>
                <a:cs typeface="Arial" panose="020B0604020202020204" pitchFamily="34" charset="0"/>
              </a:rPr>
              <a:t>Saldırgan Kişilik:</a:t>
            </a:r>
            <a:endParaRPr lang="tr-TR" b="0" i="0" dirty="0">
              <a:solidFill>
                <a:schemeClr val="tx1"/>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tr-TR" b="0" i="0" dirty="0">
                <a:solidFill>
                  <a:schemeClr val="tx1"/>
                </a:solidFill>
                <a:effectLst/>
                <a:latin typeface="Arial" panose="020B0604020202020204" pitchFamily="34" charset="0"/>
                <a:cs typeface="Arial" panose="020B0604020202020204" pitchFamily="34" charset="0"/>
              </a:rPr>
              <a:t>Kızgınlık ve öfke doludurlar.</a:t>
            </a:r>
          </a:p>
          <a:p>
            <a:pPr algn="l">
              <a:buFont typeface="Arial" panose="020B0604020202020204" pitchFamily="34" charset="0"/>
              <a:buChar char="•"/>
            </a:pPr>
            <a:r>
              <a:rPr lang="tr-TR" b="0" i="0" dirty="0">
                <a:solidFill>
                  <a:schemeClr val="tx1"/>
                </a:solidFill>
                <a:effectLst/>
                <a:latin typeface="Arial" panose="020B0604020202020204" pitchFamily="34" charset="0"/>
                <a:cs typeface="Arial" panose="020B0604020202020204" pitchFamily="34" charset="0"/>
              </a:rPr>
              <a:t>Öfke krizleri ve şiddet saldırılarıyla içlerindeki düşmanlığı dış dünyaya yansıtırlar.</a:t>
            </a:r>
          </a:p>
          <a:p>
            <a:pPr algn="l">
              <a:buFont typeface="Arial" panose="020B0604020202020204" pitchFamily="34" charset="0"/>
              <a:buChar char="•"/>
            </a:pPr>
            <a:r>
              <a:rPr lang="tr-TR" b="0" i="0" dirty="0">
                <a:solidFill>
                  <a:schemeClr val="tx1"/>
                </a:solidFill>
                <a:effectLst/>
                <a:latin typeface="Arial" panose="020B0604020202020204" pitchFamily="34" charset="0"/>
                <a:cs typeface="Arial" panose="020B0604020202020204" pitchFamily="34" charset="0"/>
              </a:rPr>
              <a:t>Eğer bu krizler belirgin bir kışkırtma olmaksızın sık tekrarlanıyorsa, saldırgan kişi çevresi için ciddi bir tehlike oluşturabilir.</a:t>
            </a:r>
          </a:p>
          <a:p>
            <a:endParaRPr lang="tr-TR" dirty="0"/>
          </a:p>
        </p:txBody>
      </p:sp>
    </p:spTree>
    <p:extLst>
      <p:ext uri="{BB962C8B-B14F-4D97-AF65-F5344CB8AC3E}">
        <p14:creationId xmlns:p14="http://schemas.microsoft.com/office/powerpoint/2010/main" val="4185387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08E766-4016-B545-E2D5-374016DB4B7C}"/>
              </a:ext>
            </a:extLst>
          </p:cNvPr>
          <p:cNvSpPr>
            <a:spLocks noGrp="1"/>
          </p:cNvSpPr>
          <p:nvPr>
            <p:ph type="title"/>
          </p:nvPr>
        </p:nvSpPr>
        <p:spPr/>
        <p:txBody>
          <a:bodyPr/>
          <a:lstStyle/>
          <a:p>
            <a:r>
              <a:rPr lang="tr-TR" dirty="0"/>
              <a:t>Antisosyal reaksiyon</a:t>
            </a:r>
          </a:p>
        </p:txBody>
      </p:sp>
      <p:sp>
        <p:nvSpPr>
          <p:cNvPr id="3" name="İçerik Yer Tutucusu 2">
            <a:extLst>
              <a:ext uri="{FF2B5EF4-FFF2-40B4-BE49-F238E27FC236}">
                <a16:creationId xmlns:a16="http://schemas.microsoft.com/office/drawing/2014/main" id="{6AD6AB51-B5CF-0456-026C-8B4500E44F41}"/>
              </a:ext>
            </a:extLst>
          </p:cNvPr>
          <p:cNvSpPr>
            <a:spLocks noGrp="1"/>
          </p:cNvSpPr>
          <p:nvPr>
            <p:ph idx="1"/>
          </p:nvPr>
        </p:nvSpPr>
        <p:spPr>
          <a:xfrm>
            <a:off x="1251678" y="2161309"/>
            <a:ext cx="10178322" cy="3718283"/>
          </a:xfrm>
        </p:spPr>
        <p:txBody>
          <a:bodyPr>
            <a:normAutofit fontScale="92500" lnSpcReduction="20000"/>
          </a:bodyPr>
          <a:lstStyle/>
          <a:p>
            <a:pPr algn="l">
              <a:buFont typeface="Arial" panose="020B0604020202020204" pitchFamily="34" charset="0"/>
              <a:buChar char="•"/>
            </a:pPr>
            <a:r>
              <a:rPr lang="tr-TR" b="0" i="0" dirty="0">
                <a:solidFill>
                  <a:schemeClr val="tx1"/>
                </a:solidFill>
                <a:effectLst/>
                <a:latin typeface="Söhne"/>
              </a:rPr>
              <a:t>Antisosyal kişilik bozukluğuna sahip bireyler, diğer insanların duyguları ve haklarına saygı göstermezler. Sorumluluk, sadakat ve vicdan gibi kavramlardan uzak bir tutum sergilerler.</a:t>
            </a:r>
          </a:p>
          <a:p>
            <a:pPr algn="l">
              <a:buFont typeface="Arial" panose="020B0604020202020204" pitchFamily="34" charset="0"/>
              <a:buChar char="•"/>
            </a:pPr>
            <a:r>
              <a:rPr lang="tr-TR" b="0" i="0" dirty="0">
                <a:solidFill>
                  <a:schemeClr val="tx1"/>
                </a:solidFill>
                <a:effectLst/>
                <a:latin typeface="Söhne"/>
              </a:rPr>
              <a:t>Antisosyal kişiliğin eski terimleri "ahlaki yönden deli" ve "psikopatik sapma" olarak bilinirdi.</a:t>
            </a:r>
          </a:p>
          <a:p>
            <a:pPr algn="l">
              <a:buFont typeface="Arial" panose="020B0604020202020204" pitchFamily="34" charset="0"/>
              <a:buChar char="•"/>
            </a:pPr>
            <a:r>
              <a:rPr lang="tr-TR" b="0" i="0" dirty="0">
                <a:solidFill>
                  <a:schemeClr val="tx1"/>
                </a:solidFill>
                <a:effectLst/>
                <a:latin typeface="Söhne"/>
              </a:rPr>
              <a:t>Antisosyal kişilik, ahlak dışı davranışlarını mantıklı bir şekilde meşrulaştırmada yeteneklidir.</a:t>
            </a:r>
          </a:p>
          <a:p>
            <a:pPr algn="l">
              <a:buFont typeface="Arial" panose="020B0604020202020204" pitchFamily="34" charset="0"/>
              <a:buChar char="•"/>
            </a:pPr>
            <a:r>
              <a:rPr lang="tr-TR" b="0" i="0" dirty="0">
                <a:solidFill>
                  <a:schemeClr val="tx1"/>
                </a:solidFill>
                <a:effectLst/>
                <a:latin typeface="Söhne"/>
              </a:rPr>
              <a:t>Bu bireyler, toplum kurallarına uygun yaşamada sorumluluk taşımazlar ve sıkça hapse düşerler.</a:t>
            </a:r>
          </a:p>
          <a:p>
            <a:r>
              <a:rPr lang="tr-TR" sz="2200" b="0" i="0" dirty="0">
                <a:solidFill>
                  <a:schemeClr val="tx1"/>
                </a:solidFill>
                <a:effectLst/>
                <a:latin typeface="Söhne"/>
              </a:rPr>
              <a:t>Antisosyal kişilik bozukluğu olan bireyler, sahte bir sanatkar tipidir ve yüzeyde inandırıcı ve çekici bir imaj sergileyebilirler.</a:t>
            </a:r>
          </a:p>
          <a:p>
            <a:pPr algn="l">
              <a:buFont typeface="Arial" panose="020B0604020202020204" pitchFamily="34" charset="0"/>
              <a:buChar char="•"/>
            </a:pPr>
            <a:r>
              <a:rPr lang="tr-TR" sz="2200" b="0" i="0" dirty="0">
                <a:solidFill>
                  <a:schemeClr val="tx1"/>
                </a:solidFill>
                <a:effectLst/>
                <a:latin typeface="Söhne"/>
              </a:rPr>
              <a:t>Örneklerde gösterilen davranışlar, antisosyal bireylerin sorumluluklarından kaçma eğiliminde olduğunu ve başkalarına karşı duyarsız olduklarını vurgular.</a:t>
            </a:r>
          </a:p>
          <a:p>
            <a:pPr algn="l">
              <a:buFont typeface="Arial" panose="020B0604020202020204" pitchFamily="34" charset="0"/>
              <a:buChar char="•"/>
            </a:pPr>
            <a:r>
              <a:rPr lang="tr-TR" sz="2200" b="0" i="0" dirty="0">
                <a:solidFill>
                  <a:schemeClr val="tx1"/>
                </a:solidFill>
                <a:effectLst/>
                <a:latin typeface="Söhne"/>
              </a:rPr>
              <a:t>Örneğin, bir otobüs şoförünün ani bir kararla New York'tan ayrılması veya bir benzin istasyonu sahibinin kola makinesine zarar vermesi gibi davranışlar gösterilebilir.</a:t>
            </a:r>
          </a:p>
          <a:p>
            <a:endParaRPr lang="tr-TR" dirty="0"/>
          </a:p>
        </p:txBody>
      </p:sp>
    </p:spTree>
    <p:extLst>
      <p:ext uri="{BB962C8B-B14F-4D97-AF65-F5344CB8AC3E}">
        <p14:creationId xmlns:p14="http://schemas.microsoft.com/office/powerpoint/2010/main" val="3527069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1F7AFA-48CF-FA03-DDEB-456F468BEC83}"/>
              </a:ext>
            </a:extLst>
          </p:cNvPr>
          <p:cNvSpPr>
            <a:spLocks noGrp="1"/>
          </p:cNvSpPr>
          <p:nvPr>
            <p:ph type="title"/>
          </p:nvPr>
        </p:nvSpPr>
        <p:spPr/>
        <p:txBody>
          <a:bodyPr/>
          <a:lstStyle/>
          <a:p>
            <a:r>
              <a:rPr lang="tr-TR" dirty="0"/>
              <a:t>Davranış bozukluklarını tanımlama</a:t>
            </a:r>
          </a:p>
        </p:txBody>
      </p:sp>
      <p:sp>
        <p:nvSpPr>
          <p:cNvPr id="3" name="İçerik Yer Tutucusu 2">
            <a:extLst>
              <a:ext uri="{FF2B5EF4-FFF2-40B4-BE49-F238E27FC236}">
                <a16:creationId xmlns:a16="http://schemas.microsoft.com/office/drawing/2014/main" id="{856987C9-5AC5-7E7A-B911-05449A91C16F}"/>
              </a:ext>
            </a:extLst>
          </p:cNvPr>
          <p:cNvSpPr>
            <a:spLocks noGrp="1"/>
          </p:cNvSpPr>
          <p:nvPr>
            <p:ph idx="1"/>
          </p:nvPr>
        </p:nvSpPr>
        <p:spPr/>
        <p:txBody>
          <a:bodyPr/>
          <a:lstStyle/>
          <a:p>
            <a:r>
              <a:rPr lang="tr-TR" b="1" u="sng" dirty="0"/>
              <a:t>Sosyal Bağlam</a:t>
            </a:r>
          </a:p>
          <a:p>
            <a:pPr marL="0" indent="0">
              <a:buNone/>
            </a:pPr>
            <a:r>
              <a:rPr lang="tr-TR" dirty="0"/>
              <a:t>Gerçek hiçbir davranış tek başına ele alındığında anormal değildir. </a:t>
            </a:r>
          </a:p>
          <a:p>
            <a:pPr marL="0" indent="0">
              <a:buNone/>
            </a:pPr>
            <a:r>
              <a:rPr lang="tr-TR" dirty="0"/>
              <a:t>Anormallik belirli bir sosyal bağlamın içinde anlam kazanır. </a:t>
            </a:r>
          </a:p>
          <a:p>
            <a:pPr marL="0" indent="0">
              <a:buNone/>
            </a:pPr>
            <a:r>
              <a:rPr lang="tr-TR" dirty="0"/>
              <a:t>Örneğin evinizde yalnızken aklınıza gelen her şeyi yapabilirsiniz fakat bu davranışları aynı rahatlıkla sokak ortasında yaparsanız bir çok insan size deli ya da kaçık der.</a:t>
            </a:r>
          </a:p>
          <a:p>
            <a:pPr marL="0" indent="0">
              <a:buNone/>
            </a:pPr>
            <a:r>
              <a:rPr lang="tr-TR" dirty="0"/>
              <a:t>Aynı durum kültürler için de geçerlidir.</a:t>
            </a:r>
          </a:p>
          <a:p>
            <a:pPr marL="0" indent="0">
              <a:buNone/>
            </a:pPr>
            <a:r>
              <a:rPr lang="tr-TR" dirty="0"/>
              <a:t>Bir kültür için normal karşılanan olay ya da durum başka bir kültür için anormal karşılanabilir.</a:t>
            </a:r>
          </a:p>
        </p:txBody>
      </p:sp>
    </p:spTree>
    <p:extLst>
      <p:ext uri="{BB962C8B-B14F-4D97-AF65-F5344CB8AC3E}">
        <p14:creationId xmlns:p14="http://schemas.microsoft.com/office/powerpoint/2010/main" val="177870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49CBA4-546E-37E1-235D-90EB353121A8}"/>
              </a:ext>
            </a:extLst>
          </p:cNvPr>
          <p:cNvSpPr>
            <a:spLocks noGrp="1"/>
          </p:cNvSpPr>
          <p:nvPr>
            <p:ph type="title"/>
          </p:nvPr>
        </p:nvSpPr>
        <p:spPr/>
        <p:txBody>
          <a:bodyPr>
            <a:normAutofit/>
          </a:bodyPr>
          <a:lstStyle/>
          <a:p>
            <a:r>
              <a:rPr lang="tr-TR" sz="3600" dirty="0"/>
              <a:t>Davranış bozukluklarını tanımlama</a:t>
            </a:r>
          </a:p>
        </p:txBody>
      </p:sp>
      <p:sp>
        <p:nvSpPr>
          <p:cNvPr id="3" name="İçerik Yer Tutucusu 2">
            <a:extLst>
              <a:ext uri="{FF2B5EF4-FFF2-40B4-BE49-F238E27FC236}">
                <a16:creationId xmlns:a16="http://schemas.microsoft.com/office/drawing/2014/main" id="{D41C4A51-82B3-CF4C-6C38-C1974D16AEF3}"/>
              </a:ext>
            </a:extLst>
          </p:cNvPr>
          <p:cNvSpPr>
            <a:spLocks noGrp="1"/>
          </p:cNvSpPr>
          <p:nvPr>
            <p:ph idx="1"/>
          </p:nvPr>
        </p:nvSpPr>
        <p:spPr/>
        <p:txBody>
          <a:bodyPr/>
          <a:lstStyle/>
          <a:p>
            <a:r>
              <a:rPr lang="tr-TR" b="1" u="sng" dirty="0"/>
              <a:t>Davranışın Niceliği ve Niteliği</a:t>
            </a:r>
          </a:p>
          <a:p>
            <a:pPr marL="0" indent="0">
              <a:buNone/>
            </a:pPr>
            <a:r>
              <a:rPr lang="tr-TR" dirty="0"/>
              <a:t>Davranış bozukluklarının tanımını yaparken anormal durumdan bahsetmek için belirli davranışların niceliği ya da niteliği göz önüne alınır. </a:t>
            </a:r>
          </a:p>
          <a:p>
            <a:pPr marL="0" indent="0">
              <a:buNone/>
            </a:pPr>
            <a:r>
              <a:rPr lang="tr-TR" dirty="0"/>
              <a:t>Örneğin bir kişi yalnız başına ya da bir grup bireyle şarkı söylerse, bu davranış normaldir. Fakat bu kişi her zaman ve her yerde (sokakta, sınıfta, evde vb.) şarkı söylüyorsa bu davranışa anormal deriz.</a:t>
            </a:r>
          </a:p>
          <a:p>
            <a:pPr marL="0" indent="0">
              <a:buNone/>
            </a:pPr>
            <a:r>
              <a:rPr lang="tr-TR" dirty="0"/>
              <a:t>Bir diğer deyişle davranış süreklilik boyutunda ele alınır. Bir kişi herkeste gözlenen davranışı göstermiyorsa bu durum anormaldir.</a:t>
            </a:r>
          </a:p>
        </p:txBody>
      </p:sp>
    </p:spTree>
    <p:extLst>
      <p:ext uri="{BB962C8B-B14F-4D97-AF65-F5344CB8AC3E}">
        <p14:creationId xmlns:p14="http://schemas.microsoft.com/office/powerpoint/2010/main" val="461472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FD39B7-3CFB-31A5-F48D-9EFA2D5E1D23}"/>
              </a:ext>
            </a:extLst>
          </p:cNvPr>
          <p:cNvSpPr>
            <a:spLocks noGrp="1"/>
          </p:cNvSpPr>
          <p:nvPr>
            <p:ph type="title"/>
          </p:nvPr>
        </p:nvSpPr>
        <p:spPr/>
        <p:txBody>
          <a:bodyPr>
            <a:normAutofit/>
          </a:bodyPr>
          <a:lstStyle/>
          <a:p>
            <a:r>
              <a:rPr lang="tr-TR" sz="3200" dirty="0"/>
              <a:t>Davranış bozukluklarının nedenleri</a:t>
            </a:r>
          </a:p>
        </p:txBody>
      </p:sp>
      <p:sp>
        <p:nvSpPr>
          <p:cNvPr id="3" name="İçerik Yer Tutucusu 2">
            <a:extLst>
              <a:ext uri="{FF2B5EF4-FFF2-40B4-BE49-F238E27FC236}">
                <a16:creationId xmlns:a16="http://schemas.microsoft.com/office/drawing/2014/main" id="{7C9EA7C5-82A1-ADB7-9122-1C65A69B1F98}"/>
              </a:ext>
            </a:extLst>
          </p:cNvPr>
          <p:cNvSpPr>
            <a:spLocks noGrp="1"/>
          </p:cNvSpPr>
          <p:nvPr>
            <p:ph idx="1"/>
          </p:nvPr>
        </p:nvSpPr>
        <p:spPr>
          <a:xfrm>
            <a:off x="1251678" y="1315845"/>
            <a:ext cx="10178322" cy="4563748"/>
          </a:xfrm>
        </p:spPr>
        <p:txBody>
          <a:bodyPr/>
          <a:lstStyle/>
          <a:p>
            <a:pPr marL="0" indent="0">
              <a:buNone/>
            </a:pPr>
            <a:endParaRPr lang="tr-TR" dirty="0"/>
          </a:p>
          <a:p>
            <a:r>
              <a:rPr lang="tr-TR" dirty="0"/>
              <a:t>Davranış bozukluklarının nedenleri arasında </a:t>
            </a:r>
            <a:r>
              <a:rPr lang="tr-TR" b="1" dirty="0"/>
              <a:t>genetik faktörler, çevresel faktörler, ve beyin kimyasındaki dengesizlikler</a:t>
            </a:r>
            <a:r>
              <a:rPr lang="tr-TR" dirty="0"/>
              <a:t> yer alır.</a:t>
            </a:r>
          </a:p>
          <a:p>
            <a:r>
              <a:rPr lang="tr-TR" dirty="0"/>
              <a:t>Cezai ehliyet, yasal hak kullanımı, hastaneye yatırılma gibi birçok toplumsal kararda normal-anormal ayrımı önemlidir.</a:t>
            </a:r>
          </a:p>
          <a:p>
            <a:r>
              <a:rPr lang="tr-TR" dirty="0"/>
              <a:t>Anormal davranışı hem pratik hem de bilimsel </a:t>
            </a:r>
            <a:r>
              <a:rPr lang="tr-TR" dirty="0" err="1"/>
              <a:t>gereksininler</a:t>
            </a:r>
            <a:r>
              <a:rPr lang="tr-TR" dirty="0"/>
              <a:t> nedeniyle tanıma zorunluluğumuz vardır.</a:t>
            </a:r>
          </a:p>
          <a:p>
            <a:r>
              <a:rPr lang="tr-TR" dirty="0"/>
              <a:t>Bu konuda 5 değişik yaklaşımdan söz edilmektedir.</a:t>
            </a:r>
          </a:p>
        </p:txBody>
      </p:sp>
    </p:spTree>
    <p:extLst>
      <p:ext uri="{BB962C8B-B14F-4D97-AF65-F5344CB8AC3E}">
        <p14:creationId xmlns:p14="http://schemas.microsoft.com/office/powerpoint/2010/main" val="404752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ABCE414-D762-1FFB-DDBD-FEEE9E9C5B93}"/>
              </a:ext>
            </a:extLst>
          </p:cNvPr>
          <p:cNvSpPr>
            <a:spLocks noGrp="1"/>
          </p:cNvSpPr>
          <p:nvPr>
            <p:ph idx="1"/>
          </p:nvPr>
        </p:nvSpPr>
        <p:spPr>
          <a:xfrm>
            <a:off x="1059366" y="724829"/>
            <a:ext cx="10370634" cy="5154763"/>
          </a:xfrm>
        </p:spPr>
        <p:txBody>
          <a:bodyPr>
            <a:normAutofit/>
          </a:bodyPr>
          <a:lstStyle/>
          <a:p>
            <a:pPr marL="0" indent="0">
              <a:buNone/>
            </a:pPr>
            <a:r>
              <a:rPr lang="tr-TR" dirty="0"/>
              <a:t>Anormalin tanımı davranışın var olduğu sosyal bağlama, miktarına ya da yokluğuna ve tanımlama yollarına bağlı olarak değişebilmektedir. Anormal kişileri betimlemede sıklıkla kullanılan ayrımlar;</a:t>
            </a:r>
          </a:p>
          <a:p>
            <a:pPr marL="0" indent="0">
              <a:buNone/>
            </a:pPr>
            <a:r>
              <a:rPr lang="tr-TR" b="1" dirty="0"/>
              <a:t>1. Akıl Hastanesinde Tedavi: </a:t>
            </a:r>
            <a:r>
              <a:rPr lang="tr-TR" dirty="0"/>
              <a:t>İleri derecede anormal kişinin hastaneye yatışı, fakat bazen koruma!</a:t>
            </a:r>
          </a:p>
          <a:p>
            <a:pPr marL="0" indent="0">
              <a:buNone/>
            </a:pPr>
            <a:r>
              <a:rPr lang="tr-TR" b="1" dirty="0"/>
              <a:t>2. Sosyal Uyumsuzluk: </a:t>
            </a:r>
            <a:r>
              <a:rPr lang="tr-TR" dirty="0"/>
              <a:t>Bireyin bulunduğu topluluk ya da topluma uyumsuz davranışları</a:t>
            </a:r>
          </a:p>
          <a:p>
            <a:pPr marL="0" indent="0">
              <a:buNone/>
            </a:pPr>
            <a:r>
              <a:rPr lang="tr-TR" b="1" dirty="0"/>
              <a:t>3. Psikiyatrik Tanı: </a:t>
            </a:r>
            <a:r>
              <a:rPr lang="tr-TR" dirty="0"/>
              <a:t>Hastanede hekim tarafından tanı alınması</a:t>
            </a:r>
          </a:p>
          <a:p>
            <a:pPr marL="0" indent="0">
              <a:buNone/>
            </a:pPr>
            <a:r>
              <a:rPr lang="tr-TR" b="1" dirty="0"/>
              <a:t>4. Yardım İsteme: </a:t>
            </a:r>
            <a:r>
              <a:rPr lang="tr-TR" dirty="0"/>
              <a:t>Gönüllü olarak psikolog ya da psikiyatristten yardım isteme. Eğitim düzeyine göre anormallik algısında değişme</a:t>
            </a:r>
          </a:p>
          <a:p>
            <a:pPr marL="0" indent="0">
              <a:buNone/>
            </a:pPr>
            <a:r>
              <a:rPr lang="tr-TR" b="1" dirty="0"/>
              <a:t>5. Psikolojik Testler: </a:t>
            </a:r>
            <a:r>
              <a:rPr lang="tr-TR" dirty="0" err="1"/>
              <a:t>Beck</a:t>
            </a:r>
            <a:r>
              <a:rPr lang="tr-TR" dirty="0"/>
              <a:t> depresyon ölçeği, Minnesota kişilik envanteri vb.</a:t>
            </a:r>
          </a:p>
        </p:txBody>
      </p:sp>
    </p:spTree>
    <p:extLst>
      <p:ext uri="{BB962C8B-B14F-4D97-AF65-F5344CB8AC3E}">
        <p14:creationId xmlns:p14="http://schemas.microsoft.com/office/powerpoint/2010/main" val="3925433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2C6160-6C45-8118-1C64-C25AB278CBA5}"/>
              </a:ext>
            </a:extLst>
          </p:cNvPr>
          <p:cNvSpPr>
            <a:spLocks noGrp="1"/>
          </p:cNvSpPr>
          <p:nvPr>
            <p:ph type="title"/>
          </p:nvPr>
        </p:nvSpPr>
        <p:spPr/>
        <p:txBody>
          <a:bodyPr>
            <a:normAutofit/>
          </a:bodyPr>
          <a:lstStyle/>
          <a:p>
            <a:r>
              <a:rPr lang="tr-TR" sz="3600" dirty="0"/>
              <a:t>Davranış bozukluklarının sınıflandırılması</a:t>
            </a:r>
          </a:p>
        </p:txBody>
      </p:sp>
      <p:sp>
        <p:nvSpPr>
          <p:cNvPr id="3" name="İçerik Yer Tutucusu 2">
            <a:extLst>
              <a:ext uri="{FF2B5EF4-FFF2-40B4-BE49-F238E27FC236}">
                <a16:creationId xmlns:a16="http://schemas.microsoft.com/office/drawing/2014/main" id="{A3CC1E4C-E40D-C0FE-50CA-F2D1284F02FB}"/>
              </a:ext>
            </a:extLst>
          </p:cNvPr>
          <p:cNvSpPr>
            <a:spLocks noGrp="1"/>
          </p:cNvSpPr>
          <p:nvPr>
            <p:ph idx="1"/>
          </p:nvPr>
        </p:nvSpPr>
        <p:spPr/>
        <p:txBody>
          <a:bodyPr/>
          <a:lstStyle/>
          <a:p>
            <a:r>
              <a:rPr lang="tr-TR" dirty="0"/>
              <a:t>Davranış bozukluklarını sınıflandırmada resmi bir sistem bulunmaktadır.</a:t>
            </a:r>
          </a:p>
          <a:p>
            <a:r>
              <a:rPr lang="tr-TR" dirty="0"/>
              <a:t>Ruhsal Bozuklukların Tanısal ve İstatistiksel El Kitabı (DSM)</a:t>
            </a:r>
          </a:p>
          <a:p>
            <a:r>
              <a:rPr lang="tr-TR" dirty="0"/>
              <a:t>DSM1 ilk kez 1952</a:t>
            </a:r>
          </a:p>
          <a:p>
            <a:r>
              <a:rPr lang="tr-TR" dirty="0"/>
              <a:t>Psikiyatride çalışanların çoğu bu sistemi yeterli bulmamakla birlikte kullanmaktadır.</a:t>
            </a:r>
          </a:p>
          <a:p>
            <a:r>
              <a:rPr lang="tr-TR" dirty="0"/>
              <a:t>Terimlerden çoğu gündelik dile de aktarılmıştır.</a:t>
            </a:r>
          </a:p>
        </p:txBody>
      </p:sp>
      <p:pic>
        <p:nvPicPr>
          <p:cNvPr id="4" name="Resim 3">
            <a:extLst>
              <a:ext uri="{FF2B5EF4-FFF2-40B4-BE49-F238E27FC236}">
                <a16:creationId xmlns:a16="http://schemas.microsoft.com/office/drawing/2014/main" id="{99DFC96C-ADB5-EC88-F099-F0AEDBD62641}"/>
              </a:ext>
            </a:extLst>
          </p:cNvPr>
          <p:cNvPicPr>
            <a:picLocks noChangeAspect="1"/>
          </p:cNvPicPr>
          <p:nvPr/>
        </p:nvPicPr>
        <p:blipFill>
          <a:blip r:embed="rId2"/>
          <a:stretch>
            <a:fillRect/>
          </a:stretch>
        </p:blipFill>
        <p:spPr>
          <a:xfrm>
            <a:off x="9880600" y="-88900"/>
            <a:ext cx="2311400" cy="3517900"/>
          </a:xfrm>
          <a:prstGeom prst="rect">
            <a:avLst/>
          </a:prstGeom>
        </p:spPr>
      </p:pic>
    </p:spTree>
    <p:extLst>
      <p:ext uri="{BB962C8B-B14F-4D97-AF65-F5344CB8AC3E}">
        <p14:creationId xmlns:p14="http://schemas.microsoft.com/office/powerpoint/2010/main" val="2963527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2CF874-A957-4D2B-252A-97E22B56D167}"/>
              </a:ext>
            </a:extLst>
          </p:cNvPr>
          <p:cNvSpPr>
            <a:spLocks noGrp="1"/>
          </p:cNvSpPr>
          <p:nvPr>
            <p:ph type="title"/>
          </p:nvPr>
        </p:nvSpPr>
        <p:spPr/>
        <p:txBody>
          <a:bodyPr/>
          <a:lstStyle/>
          <a:p>
            <a:r>
              <a:rPr lang="tr-TR" dirty="0"/>
              <a:t> </a:t>
            </a:r>
          </a:p>
        </p:txBody>
      </p:sp>
      <p:sp>
        <p:nvSpPr>
          <p:cNvPr id="3" name="İçerik Yer Tutucusu 2">
            <a:extLst>
              <a:ext uri="{FF2B5EF4-FFF2-40B4-BE49-F238E27FC236}">
                <a16:creationId xmlns:a16="http://schemas.microsoft.com/office/drawing/2014/main" id="{F21BE82C-CA88-915B-1FEF-78FB795888ED}"/>
              </a:ext>
            </a:extLst>
          </p:cNvPr>
          <p:cNvSpPr>
            <a:spLocks noGrp="1"/>
          </p:cNvSpPr>
          <p:nvPr>
            <p:ph idx="1"/>
          </p:nvPr>
        </p:nvSpPr>
        <p:spPr>
          <a:xfrm>
            <a:off x="1251678" y="382385"/>
            <a:ext cx="10178322" cy="6364103"/>
          </a:xfrm>
        </p:spPr>
        <p:txBody>
          <a:bodyPr>
            <a:normAutofit lnSpcReduction="10000"/>
          </a:bodyPr>
          <a:lstStyle/>
          <a:p>
            <a:pPr marL="0" indent="0">
              <a:buNone/>
            </a:pPr>
            <a:r>
              <a:rPr lang="tr-TR" sz="2400" b="1" dirty="0" err="1"/>
              <a:t>Psikonevrotik</a:t>
            </a:r>
            <a:r>
              <a:rPr lang="tr-TR" sz="2400" b="1" dirty="0"/>
              <a:t> Reaksiyonlar</a:t>
            </a:r>
          </a:p>
          <a:p>
            <a:r>
              <a:rPr lang="tr-TR" dirty="0"/>
              <a:t>Kaygı</a:t>
            </a:r>
          </a:p>
          <a:p>
            <a:r>
              <a:rPr lang="tr-TR" dirty="0" err="1"/>
              <a:t>Fobik</a:t>
            </a:r>
            <a:r>
              <a:rPr lang="tr-TR" dirty="0"/>
              <a:t> reaksiyonlar</a:t>
            </a:r>
          </a:p>
          <a:p>
            <a:r>
              <a:rPr lang="tr-TR" dirty="0"/>
              <a:t>Obsesif-</a:t>
            </a:r>
            <a:r>
              <a:rPr lang="tr-TR" dirty="0" err="1"/>
              <a:t>Kompulsif</a:t>
            </a:r>
            <a:r>
              <a:rPr lang="tr-TR" dirty="0"/>
              <a:t> reaksiyonlar</a:t>
            </a:r>
          </a:p>
          <a:p>
            <a:r>
              <a:rPr lang="tr-TR" dirty="0"/>
              <a:t>Depresif reaksiyonlar</a:t>
            </a:r>
          </a:p>
          <a:p>
            <a:pPr marL="0" indent="0">
              <a:buNone/>
            </a:pPr>
            <a:r>
              <a:rPr lang="tr-TR" sz="2400" b="1" dirty="0"/>
              <a:t>Psikotik Reaksiyonlar</a:t>
            </a:r>
          </a:p>
          <a:p>
            <a:r>
              <a:rPr lang="tr-TR" dirty="0" err="1"/>
              <a:t>Afektif</a:t>
            </a:r>
            <a:r>
              <a:rPr lang="tr-TR" dirty="0"/>
              <a:t> reaksiyonlar</a:t>
            </a:r>
          </a:p>
          <a:p>
            <a:r>
              <a:rPr lang="tr-TR" dirty="0" err="1"/>
              <a:t>Paranoid</a:t>
            </a:r>
            <a:r>
              <a:rPr lang="tr-TR" dirty="0"/>
              <a:t> reaksiyonlar</a:t>
            </a:r>
          </a:p>
          <a:p>
            <a:r>
              <a:rPr lang="tr-TR" dirty="0" err="1"/>
              <a:t>Şizofrenik</a:t>
            </a:r>
            <a:r>
              <a:rPr lang="tr-TR" dirty="0"/>
              <a:t> reaksiyonlar</a:t>
            </a:r>
          </a:p>
          <a:p>
            <a:r>
              <a:rPr lang="tr-TR" dirty="0"/>
              <a:t>Kronik beyin sendromları</a:t>
            </a:r>
          </a:p>
          <a:p>
            <a:pPr marL="0" indent="0">
              <a:buNone/>
            </a:pPr>
            <a:r>
              <a:rPr lang="tr-TR" sz="2400" b="1" dirty="0"/>
              <a:t>Kişilik Bozuklukları</a:t>
            </a:r>
          </a:p>
          <a:p>
            <a:r>
              <a:rPr lang="tr-TR" dirty="0"/>
              <a:t>Şizoid kişilik</a:t>
            </a:r>
          </a:p>
          <a:p>
            <a:r>
              <a:rPr lang="tr-TR" dirty="0"/>
              <a:t>Pasif ve Saldırgan kişilik</a:t>
            </a:r>
          </a:p>
          <a:p>
            <a:r>
              <a:rPr lang="tr-TR" dirty="0"/>
              <a:t>Antisosyal reaksiyon</a:t>
            </a:r>
          </a:p>
          <a:p>
            <a:r>
              <a:rPr lang="tr-TR" dirty="0"/>
              <a:t>Madde Bağımlılığı</a:t>
            </a:r>
          </a:p>
          <a:p>
            <a:endParaRPr lang="tr-TR" dirty="0"/>
          </a:p>
          <a:p>
            <a:endParaRPr lang="tr-TR" dirty="0"/>
          </a:p>
        </p:txBody>
      </p:sp>
    </p:spTree>
    <p:extLst>
      <p:ext uri="{BB962C8B-B14F-4D97-AF65-F5344CB8AC3E}">
        <p14:creationId xmlns:p14="http://schemas.microsoft.com/office/powerpoint/2010/main" val="2051999267"/>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Rozet</Template>
  <TotalTime>2443</TotalTime>
  <Words>2213</Words>
  <Application>Microsoft Macintosh PowerPoint</Application>
  <PresentationFormat>Geniş ekran</PresentationFormat>
  <Paragraphs>187</Paragraphs>
  <Slides>33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33</vt:i4>
      </vt:variant>
    </vt:vector>
  </HeadingPairs>
  <TitlesOfParts>
    <vt:vector size="38" baseType="lpstr">
      <vt:lpstr>Arial</vt:lpstr>
      <vt:lpstr>Gill Sans MT</vt:lpstr>
      <vt:lpstr>Söhne</vt:lpstr>
      <vt:lpstr>Times New Roman</vt:lpstr>
      <vt:lpstr>Badge</vt:lpstr>
      <vt:lpstr>Psikolojiye giriş</vt:lpstr>
      <vt:lpstr>Davranış bozukluklarını tanımlama</vt:lpstr>
      <vt:lpstr>Davranış bozukluğu nedir?</vt:lpstr>
      <vt:lpstr>Davranış bozukluklarını tanımlama</vt:lpstr>
      <vt:lpstr>Davranış bozukluklarını tanımlama</vt:lpstr>
      <vt:lpstr>Davranış bozukluklarının nedenleri</vt:lpstr>
      <vt:lpstr>PowerPoint Sunusu</vt:lpstr>
      <vt:lpstr>Davranış bozukluklarının sınıflandırılması</vt:lpstr>
      <vt:lpstr> </vt:lpstr>
      <vt:lpstr>Psikonevrotik reaksiyonlar</vt:lpstr>
      <vt:lpstr>Kaygı reaksiyonları</vt:lpstr>
      <vt:lpstr>Kaygı reaksiyonları</vt:lpstr>
      <vt:lpstr>FOBİK REAKSİYONLAR</vt:lpstr>
      <vt:lpstr>Obsesif kompulsif reaksiyonlar</vt:lpstr>
      <vt:lpstr>Depresif reaksiyonlar</vt:lpstr>
      <vt:lpstr>Psikotik reaksiyonlar</vt:lpstr>
      <vt:lpstr>  </vt:lpstr>
      <vt:lpstr>1.Afektif reaksiyonlar</vt:lpstr>
      <vt:lpstr> </vt:lpstr>
      <vt:lpstr> </vt:lpstr>
      <vt:lpstr>Paranoid reaksiyonlar</vt:lpstr>
      <vt:lpstr>Şizofrenik reaksiyonlar</vt:lpstr>
      <vt:lpstr> </vt:lpstr>
      <vt:lpstr> </vt:lpstr>
      <vt:lpstr>Kronik beyin sendromları</vt:lpstr>
      <vt:lpstr>1. Yaşlılık psikozu</vt:lpstr>
      <vt:lpstr>2. Entoksikasyon psikozu (alkol)</vt:lpstr>
      <vt:lpstr>KİŞİLİK BOZUKLUKLARI</vt:lpstr>
      <vt:lpstr>şizoid kişilik</vt:lpstr>
      <vt:lpstr>Pasif ve saldırgan kişilikler</vt:lpstr>
      <vt:lpstr>PowerPoint Sunusu</vt:lpstr>
      <vt:lpstr>PowerPoint Sunusu</vt:lpstr>
      <vt:lpstr>Antisosyal reaksiyon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Ali M</dc:creator>
  <cp:lastModifiedBy>mehmet haberoğlu</cp:lastModifiedBy>
  <cp:revision>37</cp:revision>
  <dcterms:created xsi:type="dcterms:W3CDTF">2020-01-29T07:10:30Z</dcterms:created>
  <dcterms:modified xsi:type="dcterms:W3CDTF">2024-01-08T18:19:48Z</dcterms:modified>
</cp:coreProperties>
</file>