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93" r:id="rId22"/>
    <p:sldId id="277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8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0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459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129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0525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278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065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33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70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11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14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84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5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57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83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2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62F15-872B-47C5-A814-5B526237FC08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5E2FEC6-9F2F-4EE7-8937-F4B488215B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03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ergipark.org.tr/en/download/article-file/18684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SAĞLIK OKUR YAZARLIĞI</a:t>
            </a:r>
          </a:p>
        </p:txBody>
      </p:sp>
    </p:spTree>
    <p:extLst>
      <p:ext uri="{BB962C8B-B14F-4D97-AF65-F5344CB8AC3E}">
        <p14:creationId xmlns:p14="http://schemas.microsoft.com/office/powerpoint/2010/main" val="22927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46761" y="668594"/>
            <a:ext cx="8915400" cy="4650658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pPr algn="just"/>
            <a:r>
              <a:rPr lang="tr-TR" sz="3200" dirty="0">
                <a:solidFill>
                  <a:srgbClr val="FF0000"/>
                </a:solidFill>
              </a:rPr>
              <a:t>Temel/Fonksiyonel Sağlık Okuryazarlığı</a:t>
            </a:r>
            <a:r>
              <a:rPr lang="tr-TR" sz="3200" dirty="0"/>
              <a:t> </a:t>
            </a:r>
          </a:p>
          <a:p>
            <a:pPr algn="just"/>
            <a:r>
              <a:rPr lang="tr-TR" sz="3200" dirty="0"/>
              <a:t>Bireyin günlük yaşamı için gerekli temel okuma yazma becerilerini gösterir.</a:t>
            </a:r>
          </a:p>
          <a:p>
            <a:pPr marL="0" indent="0" algn="just">
              <a:buNone/>
            </a:pPr>
            <a:r>
              <a:rPr lang="tr-TR" sz="3200" dirty="0"/>
              <a:t> </a:t>
            </a:r>
          </a:p>
          <a:p>
            <a:pPr algn="just"/>
            <a:r>
              <a:rPr lang="tr-TR" sz="3200" dirty="0"/>
              <a:t>Bu düzeyde sağlık okuryazarlığı, sağlık risklerinin ne olduğu ve sağlık hizmetlerinin nasıl kullanılacağı ile ilgili geleneksel sağlık eğitimi sonucunda oluşur ve genellikle bireysel yarar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391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3676" y="1138807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tr-TR" dirty="0"/>
          </a:p>
          <a:p>
            <a:pPr algn="just"/>
            <a:r>
              <a:rPr lang="tr-TR" sz="3200" dirty="0">
                <a:solidFill>
                  <a:srgbClr val="FF0000"/>
                </a:solidFill>
              </a:rPr>
              <a:t>İletişimsel/İnteraktif Sağlık Okuryazarlığı</a:t>
            </a:r>
            <a:r>
              <a:rPr lang="tr-TR" sz="3200" dirty="0"/>
              <a:t> </a:t>
            </a:r>
          </a:p>
          <a:p>
            <a:pPr algn="just"/>
            <a:r>
              <a:rPr lang="tr-TR" sz="3200" dirty="0"/>
              <a:t>Daha ileri okuryazarlık, bilişsel ve sosyal becerilere sahip olunması anlamına gelmektedir. 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Bu düzeyde kişiler sağlık aktivitelerinde yer alarak yararlanabilmekte ve değişen sağlık koşullarında sahip olduğu bilgilerini kullanabilmektedir. 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Birinci ve ikinci düzeyde toplumsal yarardan çok bireysel yarar söz konusudur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5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9920" y="335280"/>
            <a:ext cx="9604692" cy="5575942"/>
          </a:xfrm>
        </p:spPr>
        <p:txBody>
          <a:bodyPr>
            <a:normAutofit fontScale="55000" lnSpcReduction="20000"/>
          </a:bodyPr>
          <a:lstStyle/>
          <a:p>
            <a:endParaRPr lang="tr-TR" sz="2800" dirty="0"/>
          </a:p>
          <a:p>
            <a:r>
              <a:rPr lang="tr-TR" sz="4100" dirty="0">
                <a:solidFill>
                  <a:srgbClr val="FF0000"/>
                </a:solidFill>
              </a:rPr>
              <a:t>Eleştirel/Kritik Sağlık Okuryazarlığı</a:t>
            </a:r>
            <a:r>
              <a:rPr lang="tr-TR" sz="4100" dirty="0"/>
              <a:t> </a:t>
            </a:r>
          </a:p>
          <a:p>
            <a:pPr algn="just"/>
            <a:r>
              <a:rPr lang="tr-TR" sz="4100" dirty="0"/>
              <a:t>İleri düzeyde bilişsel kazanımlara ve sosyal becerilere sahip olmayı ve eleştirel düşünebilme becerilerini gerektirmektedir. </a:t>
            </a:r>
          </a:p>
          <a:p>
            <a:pPr marL="0" indent="0" algn="just">
              <a:buNone/>
            </a:pPr>
            <a:endParaRPr lang="tr-TR" sz="4100" dirty="0"/>
          </a:p>
          <a:p>
            <a:pPr algn="just"/>
            <a:r>
              <a:rPr lang="tr-TR" sz="4100" dirty="0"/>
              <a:t>Bu beceriler ile kişi sağlık bilgilerini </a:t>
            </a:r>
          </a:p>
          <a:p>
            <a:pPr algn="just"/>
            <a:r>
              <a:rPr lang="tr-TR" sz="4100" dirty="0"/>
              <a:t>eleştirel olarak değerlendirebilmekte, </a:t>
            </a:r>
          </a:p>
          <a:p>
            <a:pPr algn="just"/>
            <a:r>
              <a:rPr lang="tr-TR" sz="4100" dirty="0"/>
              <a:t>bireysel ve toplumsal kapasiteyi geliştirebilmekte, </a:t>
            </a:r>
          </a:p>
          <a:p>
            <a:pPr algn="just"/>
            <a:r>
              <a:rPr lang="tr-TR" sz="4100" dirty="0"/>
              <a:t>sağlığın sosyal ve ekonomik belirleyicilerine göre davranabilmekte, </a:t>
            </a:r>
          </a:p>
          <a:p>
            <a:pPr algn="just"/>
            <a:r>
              <a:rPr lang="tr-TR" sz="4100" dirty="0"/>
              <a:t>sağlığın politik ve ekonomik boyutlarını anlayabilmekte ve bu boyutları yorumlayabilmektedir. </a:t>
            </a:r>
          </a:p>
          <a:p>
            <a:pPr algn="just"/>
            <a:r>
              <a:rPr lang="tr-TR" sz="4100" dirty="0"/>
              <a:t>Burada kişisel ve toplumsal gelişim hedeflenmektedir. Bu tip sağlık okuryazarlığı daha çok toplum yararınadır.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072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5277" y="1209368"/>
            <a:ext cx="9469335" cy="4701854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800" b="1" dirty="0"/>
              <a:t>SAĞLIK OKURYAZARLIĞININ 4 TEMEL BİLEŞENİ </a:t>
            </a:r>
          </a:p>
          <a:p>
            <a:r>
              <a:rPr lang="tr-TR" sz="2800" dirty="0" err="1"/>
              <a:t>Zarcadoolas</a:t>
            </a:r>
            <a:r>
              <a:rPr lang="tr-TR" sz="2800" dirty="0"/>
              <a:t> ve ark. sağlık okuryazarlığını, 4 temel bileşenini aşağıdaki gibi belirlemiştir. </a:t>
            </a:r>
          </a:p>
          <a:p>
            <a:endParaRPr lang="tr-TR" sz="2800" dirty="0"/>
          </a:p>
          <a:p>
            <a:r>
              <a:rPr lang="tr-TR" sz="2800" dirty="0"/>
              <a:t>1) Temel okuryazarlık </a:t>
            </a:r>
          </a:p>
          <a:p>
            <a:r>
              <a:rPr lang="tr-TR" sz="2800" dirty="0"/>
              <a:t>2) Bilim okuryazarlığı </a:t>
            </a:r>
          </a:p>
          <a:p>
            <a:r>
              <a:rPr lang="tr-TR" sz="2800" dirty="0"/>
              <a:t>3) Sivil okuryazarlık </a:t>
            </a:r>
          </a:p>
          <a:p>
            <a:r>
              <a:rPr lang="tr-TR" sz="2800" dirty="0"/>
              <a:t>4) Kültürel okuryazarlık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8694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2800" b="1" dirty="0">
                <a:solidFill>
                  <a:srgbClr val="FF0000"/>
                </a:solidFill>
              </a:rPr>
              <a:t>Temel Okuryazarlık </a:t>
            </a:r>
          </a:p>
          <a:p>
            <a:r>
              <a:rPr lang="tr-TR" sz="2800" dirty="0"/>
              <a:t>Okuma, yazma, konuşma ve hesaplama becerilerine yönelik stratejileri içerir.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202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2800" b="1" dirty="0">
                <a:solidFill>
                  <a:srgbClr val="FF0000"/>
                </a:solidFill>
              </a:rPr>
              <a:t>Bilim Okuryazarlığı </a:t>
            </a:r>
          </a:p>
          <a:p>
            <a:pPr algn="just"/>
            <a:r>
              <a:rPr lang="tr-TR" sz="2800" dirty="0"/>
              <a:t>Bilim ve teknolojiye yönelik yeterlilik düzeyine işaret eder (temel bilimsel kavramları bilme, bilimsel bilginin hızla değiştiğini ve bilimde kesinlik olmadığını bilme gibi).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761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algn="just"/>
            <a:r>
              <a:rPr lang="tr-TR" sz="2800" b="1" dirty="0">
                <a:solidFill>
                  <a:srgbClr val="FF0000"/>
                </a:solidFill>
              </a:rPr>
              <a:t>Sivil okuryazarlık</a:t>
            </a:r>
            <a:r>
              <a:rPr lang="tr-TR" sz="2800" b="1" dirty="0"/>
              <a:t> </a:t>
            </a:r>
          </a:p>
          <a:p>
            <a:pPr algn="just"/>
            <a:r>
              <a:rPr lang="tr-TR" sz="2800" dirty="0"/>
              <a:t>Vatandaşların kamusal konuların farkında olmaları ve karar verme süreçlerine katılmaları (medya okuryazarı olma, bireysel sağlık kararlarının halk sağlığını etkilediğinin farkında olma).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3789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algn="just"/>
            <a:r>
              <a:rPr lang="tr-TR" sz="2800" b="1" dirty="0">
                <a:solidFill>
                  <a:srgbClr val="FF0000"/>
                </a:solidFill>
              </a:rPr>
              <a:t>Kültürel Okuryazarlık</a:t>
            </a:r>
            <a:r>
              <a:rPr lang="tr-TR" sz="2800" b="1" dirty="0"/>
              <a:t> </a:t>
            </a:r>
          </a:p>
          <a:p>
            <a:pPr algn="just"/>
            <a:r>
              <a:rPr lang="tr-TR" sz="2800" dirty="0"/>
              <a:t>Sağlık bilgisi konusunda yorumlama ve davranış sergilemek amacıyla toplumsal inançlar, gelenekler, dünya görüşü ve sosyal kimliği tanıma ve kullanma yeterliliğidir.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494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59947" y="1179871"/>
            <a:ext cx="8915400" cy="37776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2800" dirty="0"/>
              <a:t>Bireylerin yeterli düzeyde sağlık okuryazarlığı seviyesinin olması, kendi sağlığı ve ailelerinin sağlıkları ile ilgili bilinçli karar verebilmelerini, sağlık bakımında aktif rol oynamalarını ve sağlık hizmetlerine etkin bir şekilde ulaşabilmelerini sağlar.</a:t>
            </a:r>
          </a:p>
          <a:p>
            <a:pPr marL="0" indent="0" algn="just">
              <a:buNone/>
            </a:pPr>
            <a:endParaRPr lang="tr-TR" sz="2800" dirty="0"/>
          </a:p>
          <a:p>
            <a:pPr algn="just"/>
            <a:r>
              <a:rPr lang="tr-TR" sz="2800" dirty="0"/>
              <a:t>Sağlık okuryazarlığı, bir bireyin doğru sağlık kararları verebilmesi için temel sağlık bilgisine ve hizmetlerine ulaşması, sağlık profesyonelleri ile iletişim kurması, işleme koyması ve anlama kapasitesine sahip olması demektir</a:t>
            </a:r>
            <a:r>
              <a:rPr lang="tr-TR" dirty="0"/>
              <a:t>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DEDFD256-E298-4748-8020-11A882B4EC34}"/>
              </a:ext>
            </a:extLst>
          </p:cNvPr>
          <p:cNvSpPr/>
          <p:nvPr/>
        </p:nvSpPr>
        <p:spPr>
          <a:xfrm>
            <a:off x="2113280" y="193040"/>
            <a:ext cx="6786880" cy="599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SAĞLIK OKUR YAZARLIĞI NEDEN ÖNEMLİ?</a:t>
            </a:r>
          </a:p>
        </p:txBody>
      </p:sp>
    </p:spTree>
    <p:extLst>
      <p:ext uri="{BB962C8B-B14F-4D97-AF65-F5344CB8AC3E}">
        <p14:creationId xmlns:p14="http://schemas.microsoft.com/office/powerpoint/2010/main" val="386545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1818" y="619431"/>
            <a:ext cx="10009239" cy="5889523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/>
              <a:t>Sağlık okuryazarlığı, </a:t>
            </a:r>
            <a:r>
              <a:rPr lang="tr-TR" sz="2800" dirty="0"/>
              <a:t>sağlık broşürlerini okuyup anlamak, randevu almak, ulaşmak istediği sağlık birimini bulmaktan daha fazlası anlamına gelmektedir. </a:t>
            </a:r>
          </a:p>
          <a:p>
            <a:pPr marL="0" indent="0" algn="just">
              <a:buNone/>
            </a:pPr>
            <a:endParaRPr lang="tr-TR" sz="2800" dirty="0"/>
          </a:p>
          <a:p>
            <a:pPr algn="just"/>
            <a:r>
              <a:rPr lang="tr-TR" sz="2800" b="1" dirty="0">
                <a:solidFill>
                  <a:srgbClr val="FF0000"/>
                </a:solidFill>
              </a:rPr>
              <a:t>Sağlık okuryazarlığı</a:t>
            </a:r>
            <a:r>
              <a:rPr lang="tr-TR" sz="2800" b="1" dirty="0"/>
              <a:t>; </a:t>
            </a:r>
            <a:r>
              <a:rPr lang="tr-TR" sz="2800" dirty="0"/>
              <a:t>bireylerin sağlık bilgisine ulaşmasında, bu bilgiyi etkin bir şekilde kullanmasında ve bireylerin güçlendirilmesinde kritik bir öneme sahiptir. Bireylerin </a:t>
            </a:r>
            <a:r>
              <a:rPr lang="tr-TR" sz="2800" b="1" dirty="0"/>
              <a:t>sağlık hizmetlerine ulaşım</a:t>
            </a:r>
            <a:r>
              <a:rPr lang="tr-TR" sz="2800" dirty="0"/>
              <a:t>, </a:t>
            </a:r>
            <a:r>
              <a:rPr lang="tr-TR" sz="2800" b="1" dirty="0"/>
              <a:t>olası riskler ve yararları analiz etme</a:t>
            </a:r>
            <a:r>
              <a:rPr lang="tr-TR" sz="2800" dirty="0"/>
              <a:t>, </a:t>
            </a:r>
            <a:r>
              <a:rPr lang="tr-TR" sz="2800" b="1" dirty="0"/>
              <a:t>doz hesaplama</a:t>
            </a:r>
            <a:r>
              <a:rPr lang="tr-TR" sz="2800" dirty="0"/>
              <a:t>, </a:t>
            </a:r>
            <a:r>
              <a:rPr lang="tr-TR" sz="2800" b="1" dirty="0"/>
              <a:t>sağlık profesyonelleri ile iletişim</a:t>
            </a:r>
            <a:r>
              <a:rPr lang="tr-TR" sz="2800" dirty="0"/>
              <a:t>, </a:t>
            </a:r>
            <a:r>
              <a:rPr lang="tr-TR" sz="2800" b="1" dirty="0"/>
              <a:t>güvenilir ve kaliteli bilgiyi bulma</a:t>
            </a:r>
            <a:r>
              <a:rPr lang="tr-TR" sz="2800" dirty="0"/>
              <a:t>, </a:t>
            </a:r>
            <a:r>
              <a:rPr lang="tr-TR" sz="2800" b="1" dirty="0"/>
              <a:t>değerlendirme</a:t>
            </a:r>
            <a:r>
              <a:rPr lang="tr-TR" sz="2800" dirty="0"/>
              <a:t> ve </a:t>
            </a:r>
            <a:r>
              <a:rPr lang="tr-TR" sz="2800" b="1" dirty="0"/>
              <a:t>test sonuçlarını </a:t>
            </a:r>
            <a:r>
              <a:rPr lang="tr-TR" sz="2800" dirty="0"/>
              <a:t>yorumlama gibi becerilerinin olması sağlık okuryazarlığı seviyesinin yeterli olduğunu gösterir.</a:t>
            </a:r>
          </a:p>
        </p:txBody>
      </p:sp>
    </p:spTree>
    <p:extLst>
      <p:ext uri="{BB962C8B-B14F-4D97-AF65-F5344CB8AC3E}">
        <p14:creationId xmlns:p14="http://schemas.microsoft.com/office/powerpoint/2010/main" val="40535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1148" y="1140542"/>
            <a:ext cx="9813464" cy="4770680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/>
              <a:t>Sağlık okuryazarlığı</a:t>
            </a:r>
            <a:r>
              <a:rPr lang="tr-TR" sz="3200" dirty="0"/>
              <a:t> Türkiye’de 1990’lı yıllardan itibaren literatürlere girmeye başlayan bir terimdir. </a:t>
            </a:r>
          </a:p>
          <a:p>
            <a:pPr algn="just"/>
            <a:r>
              <a:rPr lang="tr-TR" sz="3200" dirty="0"/>
              <a:t>Sağlık okuryazarlığı bireylerin sağlık bilgisine ulaşması, bu bilgiyi anlaması ve günlük hayatında kullanabilme becerisini kapsar. Dünya çapında birçok araştırmaya konu olmuş popüler bir terim haline gelmiştir.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093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94504" y="255638"/>
            <a:ext cx="9430004" cy="6066503"/>
          </a:xfrm>
        </p:spPr>
        <p:txBody>
          <a:bodyPr>
            <a:noAutofit/>
          </a:bodyPr>
          <a:lstStyle/>
          <a:p>
            <a:pPr algn="just"/>
            <a:endParaRPr lang="tr-TR" sz="2800" dirty="0"/>
          </a:p>
          <a:p>
            <a:pPr algn="just"/>
            <a:endParaRPr lang="tr-TR" sz="2800" dirty="0"/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Avrupa Sağlık Okuryazarlığı Projesi’nde sekiz ülkenin yetersiz sağlık okuryazarlığı seviyesi (problemli ve yetersiz) </a:t>
            </a:r>
            <a:r>
              <a:rPr lang="tr-TR" sz="2800" b="1" dirty="0"/>
              <a:t>%29-62 </a:t>
            </a:r>
            <a:r>
              <a:rPr lang="tr-TR" sz="2800" dirty="0"/>
              <a:t>arasında bulunmuştur. Almanya’da yapılan bir çalışmaya göre, yetersiz sağlık okuryazarlığı seviyesinin 15-29 ve 30-45 yaş grubunda </a:t>
            </a:r>
            <a:r>
              <a:rPr lang="tr-TR" sz="2800" b="1" dirty="0"/>
              <a:t>%47</a:t>
            </a:r>
            <a:r>
              <a:rPr lang="tr-TR" sz="2800" dirty="0"/>
              <a:t>, 46-64 yaş grubunda </a:t>
            </a:r>
            <a:r>
              <a:rPr lang="tr-TR" sz="2800" b="1" dirty="0"/>
              <a:t>%55</a:t>
            </a:r>
            <a:r>
              <a:rPr lang="tr-TR" sz="2800" dirty="0"/>
              <a:t>, 65- 99 yaş grubunda </a:t>
            </a:r>
            <a:r>
              <a:rPr lang="tr-TR" sz="2800" b="1" dirty="0"/>
              <a:t>%66 </a:t>
            </a:r>
            <a:r>
              <a:rPr lang="tr-TR" sz="2800" dirty="0"/>
              <a:t>olduğu belirlenmiştir. 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3B796EBE-561F-49D7-AB0D-C457E5A369A3}"/>
              </a:ext>
            </a:extLst>
          </p:cNvPr>
          <p:cNvSpPr/>
          <p:nvPr/>
        </p:nvSpPr>
        <p:spPr>
          <a:xfrm>
            <a:off x="2153920" y="255638"/>
            <a:ext cx="7172960" cy="1187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SAĞLIK OKUR YAZARLIK ORANLARI</a:t>
            </a:r>
          </a:p>
        </p:txBody>
      </p:sp>
    </p:spTree>
    <p:extLst>
      <p:ext uri="{BB962C8B-B14F-4D97-AF65-F5344CB8AC3E}">
        <p14:creationId xmlns:p14="http://schemas.microsoft.com/office/powerpoint/2010/main" val="3526418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E29177-7AD6-40FF-99D5-553149AB6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7052" y="192024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Türkiye Sağlık Okuryazarlığı Ölçeği-32’ye (TSOY) ölçeğine göre, yaş gruplarına göre sağlık okuryazarlığı düzeyi incelendiğinde, 35-44 yaş grubunda </a:t>
            </a:r>
            <a:r>
              <a:rPr lang="tr-TR" sz="2800" b="1" dirty="0"/>
              <a:t>%66</a:t>
            </a:r>
            <a:r>
              <a:rPr lang="tr-TR" sz="2800" dirty="0"/>
              <a:t>’sının; 45-54 yaş grubunda </a:t>
            </a:r>
            <a:r>
              <a:rPr lang="tr-TR" sz="2800" b="1" dirty="0"/>
              <a:t>%67</a:t>
            </a:r>
            <a:r>
              <a:rPr lang="tr-TR" sz="2800" dirty="0"/>
              <a:t>’sinin; 55-64 yaş grubunda </a:t>
            </a:r>
            <a:r>
              <a:rPr lang="tr-TR" sz="2800" b="1" dirty="0"/>
              <a:t>%78</a:t>
            </a:r>
            <a:r>
              <a:rPr lang="tr-TR" sz="2800" dirty="0"/>
              <a:t>’inin; 65-83 yaş grubunda ise </a:t>
            </a:r>
            <a:r>
              <a:rPr lang="tr-TR" sz="2800" b="1" dirty="0"/>
              <a:t>%80</a:t>
            </a:r>
            <a:r>
              <a:rPr lang="tr-TR" sz="2800" dirty="0"/>
              <a:t>’inin yeterli düzeyde olmayan bir sağlık okuryazarlığı seviyesine sahip olduğu görülmektedir.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B64796DA-695E-409F-A351-B4B7D75CEED2}"/>
              </a:ext>
            </a:extLst>
          </p:cNvPr>
          <p:cNvSpPr/>
          <p:nvPr/>
        </p:nvSpPr>
        <p:spPr>
          <a:xfrm>
            <a:off x="2651760" y="589280"/>
            <a:ext cx="5405120" cy="955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TÜRKİYE</a:t>
            </a:r>
          </a:p>
        </p:txBody>
      </p:sp>
    </p:spTree>
    <p:extLst>
      <p:ext uri="{BB962C8B-B14F-4D97-AF65-F5344CB8AC3E}">
        <p14:creationId xmlns:p14="http://schemas.microsoft.com/office/powerpoint/2010/main" val="2464819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3497" y="560439"/>
            <a:ext cx="9951115" cy="5624051"/>
          </a:xfrm>
        </p:spPr>
        <p:txBody>
          <a:bodyPr>
            <a:noAutofit/>
          </a:bodyPr>
          <a:lstStyle/>
          <a:p>
            <a:pPr algn="just"/>
            <a:r>
              <a:rPr lang="tr-TR" sz="2800" dirty="0"/>
              <a:t>Sağlık okuryazarlığı, uluslararası kabul görmüş sağlık ve gelişme hedeflerinin yanı sıra </a:t>
            </a:r>
            <a:r>
              <a:rPr lang="tr-TR" sz="2800" b="1" dirty="0" err="1"/>
              <a:t>pandemik</a:t>
            </a:r>
            <a:r>
              <a:rPr lang="tr-TR" sz="2800" b="1" dirty="0"/>
              <a:t> grip, iklim değişikliği ve bulaşıcı olmayan hastalıklar </a:t>
            </a:r>
            <a:r>
              <a:rPr lang="tr-TR" sz="2800" dirty="0"/>
              <a:t>gibi ortaya çıkan problemlerde hayati bir öneme sahiptir. </a:t>
            </a:r>
          </a:p>
          <a:p>
            <a:pPr algn="just"/>
            <a:r>
              <a:rPr lang="tr-TR" sz="2800" dirty="0"/>
              <a:t>Sağlık okuryazarlığının iyileştirilmesi ile hem bireysel hem de toplumsal dayanıklılığın artması, </a:t>
            </a:r>
            <a:r>
              <a:rPr lang="tr-TR" sz="2800" b="1" dirty="0"/>
              <a:t>sağlıkta eşitsizliklerle</a:t>
            </a:r>
            <a:r>
              <a:rPr lang="tr-TR" sz="2800" dirty="0"/>
              <a:t> mücadeleye yardımcı olmak ve sağlık ile esenliği iyileştirmek mümkündür. </a:t>
            </a:r>
          </a:p>
          <a:p>
            <a:pPr algn="just"/>
            <a:r>
              <a:rPr lang="tr-TR" sz="2800" b="1" dirty="0"/>
              <a:t>Ulusal eylem planına göre</a:t>
            </a:r>
            <a:r>
              <a:rPr lang="tr-TR" sz="2800" dirty="0"/>
              <a:t>, sağlık okuryazarlığını geliştirmek için örgütler, profesyoneller, politika yapıcılar, toplumlar, bireyler ve ailelerin çok sektörlü bir çaba içinde çalışması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414716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9502" y="587177"/>
            <a:ext cx="1098952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KAYNAKLAR</a:t>
            </a:r>
          </a:p>
          <a:p>
            <a:r>
              <a:rPr lang="tr-TR" sz="1600" dirty="0"/>
              <a:t>1.Centers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Disease</a:t>
            </a:r>
            <a:r>
              <a:rPr lang="tr-TR" sz="1600" dirty="0"/>
              <a:t> Control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Prevention</a:t>
            </a:r>
            <a:r>
              <a:rPr lang="tr-TR" sz="1600" dirty="0"/>
              <a:t>. </a:t>
            </a:r>
            <a:r>
              <a:rPr lang="tr-TR" sz="1600" dirty="0" err="1"/>
              <a:t>What</a:t>
            </a:r>
            <a:r>
              <a:rPr lang="tr-TR" sz="1600" dirty="0"/>
              <a:t> is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? [Internet]. 2016 [Erişim Tarihi 16 Nisan 2019]. Erişim adresi: https://www.cdc.gov/healthliteracy/learn/index.ht ml </a:t>
            </a:r>
          </a:p>
          <a:p>
            <a:r>
              <a:rPr lang="tr-TR" sz="1600" dirty="0"/>
              <a:t>2. Ankara Üniversitesi Sağlık Bilimleri Fakültesi. Sağlık okuryazarlığı. Yıldırım F, Keser A (</a:t>
            </a:r>
            <a:r>
              <a:rPr lang="tr-TR" sz="1600" dirty="0" err="1"/>
              <a:t>editors</a:t>
            </a:r>
            <a:r>
              <a:rPr lang="tr-TR" sz="1600" dirty="0"/>
              <a:t>) [Internet]. 2015 [Erişim Tarihi 05 Mayıs 2019]. Erişim adresi: https://dspace.ankara.edu.tr/xmlui/bitstream/handl e/20.500.12575/10793/Sa%C4%9Fl%C4%B1k%20Ok uryazarl%C4%B1%C4%9F%C4%B1.pdf?sequence=1 &amp;</a:t>
            </a:r>
            <a:r>
              <a:rPr lang="tr-TR" sz="1600" dirty="0" err="1"/>
              <a:t>isAllowed</a:t>
            </a:r>
            <a:r>
              <a:rPr lang="tr-TR" sz="1600" dirty="0"/>
              <a:t>=y </a:t>
            </a:r>
          </a:p>
          <a:p>
            <a:r>
              <a:rPr lang="tr-TR" sz="1600" dirty="0"/>
              <a:t>3. </a:t>
            </a:r>
            <a:r>
              <a:rPr lang="tr-TR" sz="1600" dirty="0" err="1"/>
              <a:t>National</a:t>
            </a:r>
            <a:r>
              <a:rPr lang="tr-TR" sz="1600" dirty="0"/>
              <a:t> </a:t>
            </a:r>
            <a:r>
              <a:rPr lang="tr-TR" sz="1600" dirty="0" err="1"/>
              <a:t>Institutes</a:t>
            </a:r>
            <a:r>
              <a:rPr lang="tr-TR" sz="1600" dirty="0"/>
              <a:t> of </a:t>
            </a:r>
            <a:r>
              <a:rPr lang="tr-TR" sz="1600" dirty="0" err="1"/>
              <a:t>Health</a:t>
            </a:r>
            <a:r>
              <a:rPr lang="tr-TR" sz="1600" dirty="0"/>
              <a:t>.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 [Internet]. 2017 [Erişim Tarihi 02 Mart 2020]. Erişim adresi: https://nnlm.gov/initiatives/topics/healthliteracy </a:t>
            </a:r>
          </a:p>
          <a:p>
            <a:r>
              <a:rPr lang="tr-TR" sz="1600" dirty="0"/>
              <a:t>4. WHO.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.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solid</a:t>
            </a:r>
            <a:r>
              <a:rPr lang="tr-TR" sz="1600" dirty="0"/>
              <a:t> </a:t>
            </a:r>
            <a:r>
              <a:rPr lang="tr-TR" sz="1600" dirty="0" err="1"/>
              <a:t>facts</a:t>
            </a:r>
            <a:r>
              <a:rPr lang="tr-TR" sz="1600" dirty="0"/>
              <a:t> [Internet]. 2013 [Erişim Tarihi 15 Ocak 2020]. Erişim adresi: http://www.euro.who.int/__data/assets/pdf_file/0 008/190655/e96854.pdf </a:t>
            </a:r>
          </a:p>
          <a:p>
            <a:r>
              <a:rPr lang="tr-TR" sz="1600" dirty="0"/>
              <a:t>5. WHO. 7th global </a:t>
            </a:r>
            <a:r>
              <a:rPr lang="tr-TR" sz="1600" dirty="0" err="1"/>
              <a:t>conference</a:t>
            </a:r>
            <a:r>
              <a:rPr lang="tr-TR" sz="1600" dirty="0"/>
              <a:t> on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promotion</a:t>
            </a:r>
            <a:r>
              <a:rPr lang="tr-TR" sz="1600" dirty="0"/>
              <a:t> [Internet]. 2019 [Erişim Tarihi 12 Kasım 2019]. Erişim adresi: https://www.who.int/healthpromotion/conferences /7gchp/</a:t>
            </a:r>
            <a:r>
              <a:rPr lang="tr-TR" sz="1600" dirty="0" err="1"/>
              <a:t>overview</a:t>
            </a:r>
            <a:r>
              <a:rPr lang="tr-TR" sz="1600" dirty="0"/>
              <a:t>/en/ </a:t>
            </a:r>
          </a:p>
          <a:p>
            <a:r>
              <a:rPr lang="tr-TR" sz="1600" dirty="0"/>
              <a:t>6. WHO. </a:t>
            </a:r>
            <a:r>
              <a:rPr lang="tr-TR" sz="1600" dirty="0" err="1"/>
              <a:t>Track</a:t>
            </a:r>
            <a:r>
              <a:rPr lang="tr-TR" sz="1600" dirty="0"/>
              <a:t> 2: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behaviour</a:t>
            </a:r>
            <a:r>
              <a:rPr lang="tr-TR" sz="1600" dirty="0"/>
              <a:t>. 7th global </a:t>
            </a:r>
            <a:r>
              <a:rPr lang="tr-TR" sz="1600" dirty="0" err="1"/>
              <a:t>conference</a:t>
            </a:r>
            <a:r>
              <a:rPr lang="tr-TR" sz="1600" dirty="0"/>
              <a:t> on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promotion</a:t>
            </a:r>
            <a:r>
              <a:rPr lang="tr-TR" sz="1600" dirty="0"/>
              <a:t>: </a:t>
            </a:r>
            <a:r>
              <a:rPr lang="tr-TR" sz="1600" dirty="0" err="1"/>
              <a:t>track</a:t>
            </a:r>
            <a:r>
              <a:rPr lang="tr-TR" sz="1600" dirty="0"/>
              <a:t> </a:t>
            </a:r>
            <a:r>
              <a:rPr lang="tr-TR" sz="1600" dirty="0" err="1"/>
              <a:t>themes</a:t>
            </a:r>
            <a:r>
              <a:rPr lang="tr-TR" sz="1600" dirty="0"/>
              <a:t> [Internet]. 2017 [Erişim Tarihi 20 Mart 2019]. Erişim adresi: https://www.who.int/healthpromotion/conferences /7gchp/track2/en/ </a:t>
            </a:r>
          </a:p>
          <a:p>
            <a:r>
              <a:rPr lang="tr-TR" sz="1600" dirty="0"/>
              <a:t>7. </a:t>
            </a:r>
            <a:r>
              <a:rPr lang="tr-TR" sz="1600" dirty="0" err="1"/>
              <a:t>Healthy</a:t>
            </a:r>
            <a:r>
              <a:rPr lang="tr-TR" sz="1600" dirty="0"/>
              <a:t> People.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 [Internet]. 2020 [Erişim Tarihi 01 Mayıs 2020]. Erişim adresi: https://www.healthypeople.gov/2020/topicsobjectives/topic/social-determinantshealth/interventions-resources/health-literacy </a:t>
            </a:r>
          </a:p>
          <a:p>
            <a:r>
              <a:rPr lang="tr-TR" sz="1600" dirty="0"/>
              <a:t>8. </a:t>
            </a:r>
            <a:r>
              <a:rPr lang="tr-TR" sz="1600" dirty="0" err="1"/>
              <a:t>Sørensen</a:t>
            </a:r>
            <a:r>
              <a:rPr lang="tr-TR" sz="1600" dirty="0"/>
              <a:t> K, Pelikan JM, </a:t>
            </a:r>
            <a:r>
              <a:rPr lang="tr-TR" sz="1600" dirty="0" err="1"/>
              <a:t>Röthlin</a:t>
            </a:r>
            <a:r>
              <a:rPr lang="tr-TR" sz="1600" dirty="0"/>
              <a:t> F, </a:t>
            </a:r>
            <a:r>
              <a:rPr lang="tr-TR" sz="1600" dirty="0" err="1"/>
              <a:t>Ganahl</a:t>
            </a:r>
            <a:r>
              <a:rPr lang="tr-TR" sz="1600" dirty="0"/>
              <a:t> K, </a:t>
            </a:r>
            <a:r>
              <a:rPr lang="tr-TR" sz="1600" dirty="0" err="1"/>
              <a:t>Slonska</a:t>
            </a:r>
            <a:r>
              <a:rPr lang="tr-TR" sz="1600" dirty="0"/>
              <a:t> Z, </a:t>
            </a:r>
            <a:r>
              <a:rPr lang="tr-TR" sz="1600" dirty="0" err="1"/>
              <a:t>Doyle</a:t>
            </a:r>
            <a:r>
              <a:rPr lang="tr-TR" sz="1600" dirty="0"/>
              <a:t> G, et al.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 in Europe: </a:t>
            </a:r>
            <a:r>
              <a:rPr lang="tr-TR" sz="1600" dirty="0" err="1"/>
              <a:t>Comparative</a:t>
            </a:r>
            <a:r>
              <a:rPr lang="tr-TR" sz="1600" dirty="0"/>
              <a:t> </a:t>
            </a:r>
            <a:r>
              <a:rPr lang="tr-TR" sz="1600" dirty="0" err="1"/>
              <a:t>results</a:t>
            </a:r>
            <a:r>
              <a:rPr lang="tr-TR" sz="1600" dirty="0"/>
              <a:t> of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European</a:t>
            </a:r>
            <a:r>
              <a:rPr lang="tr-TR" sz="1600" dirty="0"/>
              <a:t>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 </a:t>
            </a:r>
            <a:r>
              <a:rPr lang="tr-TR" sz="1600" dirty="0" err="1"/>
              <a:t>survey</a:t>
            </a:r>
            <a:r>
              <a:rPr lang="tr-TR" sz="1600" dirty="0"/>
              <a:t> (HLS-EU). </a:t>
            </a:r>
            <a:r>
              <a:rPr lang="tr-TR" sz="1600" dirty="0" err="1"/>
              <a:t>Eur</a:t>
            </a:r>
            <a:r>
              <a:rPr lang="tr-TR" sz="1600" dirty="0"/>
              <a:t> J </a:t>
            </a:r>
            <a:r>
              <a:rPr lang="tr-TR" sz="1600" dirty="0" err="1"/>
              <a:t>Public</a:t>
            </a:r>
            <a:r>
              <a:rPr lang="tr-TR" sz="1600" dirty="0"/>
              <a:t> </a:t>
            </a:r>
            <a:r>
              <a:rPr lang="tr-TR" sz="1600" dirty="0" err="1"/>
              <a:t>Health</a:t>
            </a:r>
            <a:r>
              <a:rPr lang="tr-TR" sz="1600" dirty="0"/>
              <a:t>. 2015;25(6):1053-1054. </a:t>
            </a:r>
          </a:p>
          <a:p>
            <a:r>
              <a:rPr lang="tr-TR" sz="1600" dirty="0"/>
              <a:t>9. </a:t>
            </a:r>
            <a:r>
              <a:rPr lang="tr-TR" sz="1600" dirty="0" err="1"/>
              <a:t>Berens</a:t>
            </a:r>
            <a:r>
              <a:rPr lang="tr-TR" sz="1600" dirty="0"/>
              <a:t> E-M, </a:t>
            </a:r>
            <a:r>
              <a:rPr lang="tr-TR" sz="1600" dirty="0" err="1"/>
              <a:t>Vogt</a:t>
            </a:r>
            <a:r>
              <a:rPr lang="tr-TR" sz="1600" dirty="0"/>
              <a:t> D, </a:t>
            </a:r>
            <a:r>
              <a:rPr lang="tr-TR" sz="1600" dirty="0" err="1"/>
              <a:t>Messer</a:t>
            </a:r>
            <a:r>
              <a:rPr lang="tr-TR" sz="1600" dirty="0"/>
              <a:t> M, </a:t>
            </a:r>
            <a:r>
              <a:rPr lang="tr-TR" sz="1600" dirty="0" err="1"/>
              <a:t>Hurrelmann</a:t>
            </a:r>
            <a:r>
              <a:rPr lang="tr-TR" sz="1600" dirty="0"/>
              <a:t> K, </a:t>
            </a:r>
            <a:r>
              <a:rPr lang="tr-TR" sz="1600" dirty="0" err="1"/>
              <a:t>Schaeffer</a:t>
            </a:r>
            <a:r>
              <a:rPr lang="tr-TR" sz="1600" dirty="0"/>
              <a:t> D. </a:t>
            </a:r>
            <a:r>
              <a:rPr lang="tr-TR" sz="1600" dirty="0" err="1"/>
              <a:t>Health</a:t>
            </a:r>
            <a:r>
              <a:rPr lang="tr-TR" sz="1600" dirty="0"/>
              <a:t> </a:t>
            </a:r>
            <a:r>
              <a:rPr lang="tr-TR" sz="1600" dirty="0" err="1"/>
              <a:t>literacy</a:t>
            </a:r>
            <a:r>
              <a:rPr lang="tr-TR" sz="1600" dirty="0"/>
              <a:t> </a:t>
            </a:r>
            <a:r>
              <a:rPr lang="tr-TR" sz="1600" dirty="0" err="1"/>
              <a:t>among</a:t>
            </a:r>
            <a:r>
              <a:rPr lang="tr-TR" sz="1600" dirty="0"/>
              <a:t> </a:t>
            </a:r>
            <a:r>
              <a:rPr lang="tr-TR" sz="1600" dirty="0" err="1"/>
              <a:t>different</a:t>
            </a:r>
            <a:r>
              <a:rPr lang="tr-TR" sz="1600" dirty="0"/>
              <a:t> </a:t>
            </a:r>
            <a:r>
              <a:rPr lang="tr-TR" sz="1600" dirty="0" err="1"/>
              <a:t>age</a:t>
            </a:r>
            <a:r>
              <a:rPr lang="tr-TR" sz="1600" dirty="0"/>
              <a:t> </a:t>
            </a:r>
            <a:r>
              <a:rPr lang="tr-TR" sz="1600" dirty="0" err="1"/>
              <a:t>groups</a:t>
            </a:r>
            <a:r>
              <a:rPr lang="tr-TR" sz="1600" dirty="0"/>
              <a:t> in Germany: </a:t>
            </a:r>
            <a:r>
              <a:rPr lang="tr-TR" sz="1600" dirty="0" err="1"/>
              <a:t>Results</a:t>
            </a:r>
            <a:r>
              <a:rPr lang="tr-TR" sz="1600" dirty="0"/>
              <a:t> of a </a:t>
            </a:r>
            <a:r>
              <a:rPr lang="tr-TR" sz="1600" dirty="0" err="1"/>
              <a:t>cross-sectional</a:t>
            </a:r>
            <a:r>
              <a:rPr lang="tr-TR" sz="1600" dirty="0"/>
              <a:t> </a:t>
            </a:r>
            <a:r>
              <a:rPr lang="tr-TR" sz="1600" dirty="0" err="1"/>
              <a:t>survey</a:t>
            </a:r>
            <a:r>
              <a:rPr lang="tr-TR" sz="1600" dirty="0"/>
              <a:t>. BMC </a:t>
            </a:r>
            <a:r>
              <a:rPr lang="tr-TR" sz="1600" dirty="0" err="1"/>
              <a:t>Public</a:t>
            </a:r>
            <a:r>
              <a:rPr lang="tr-TR" sz="1600" dirty="0"/>
              <a:t> </a:t>
            </a:r>
            <a:r>
              <a:rPr lang="tr-TR" sz="1600" dirty="0" err="1"/>
              <a:t>Health</a:t>
            </a:r>
            <a:r>
              <a:rPr lang="tr-TR" sz="1600" dirty="0"/>
              <a:t>. 2016;16(1):1151.</a:t>
            </a:r>
          </a:p>
          <a:p>
            <a:r>
              <a:rPr lang="tr-TR" sz="1600" dirty="0"/>
              <a:t>10.Sağlık Bakanlığı. Türkiye sağlık okuryazarlığı ölçekleri güvenilirlik ve geçerlilik çalışması [Internet]. 2016 [Erişim Tarihi 15 Haziran 2019]. Erişim adresi: https://sbu.saglik.gov.tr/Ekutuphane/kitaplar/Sa%C 4%9Fl%C4%B1k%20Okur%20Yazarl%C4%B1%C4%9F %C4%B1.pdf </a:t>
            </a:r>
          </a:p>
          <a:p>
            <a:r>
              <a:rPr lang="tr-TR" sz="1600" dirty="0"/>
              <a:t>11. </a:t>
            </a:r>
            <a:r>
              <a:rPr lang="tr-TR" sz="1600" dirty="0">
                <a:hlinkClick r:id="rId2"/>
              </a:rPr>
              <a:t>https://dergipark.org.tr/en/download/article-file/1868425</a:t>
            </a:r>
            <a:endParaRPr lang="tr-TR" sz="1600" dirty="0"/>
          </a:p>
          <a:p>
            <a:r>
              <a:rPr lang="tr-TR" sz="1600" dirty="0"/>
              <a:t>12.https://academic.oup.com/</a:t>
            </a:r>
            <a:r>
              <a:rPr lang="tr-TR" sz="1600" dirty="0" err="1"/>
              <a:t>ajhp</a:t>
            </a:r>
            <a:r>
              <a:rPr lang="tr-TR" sz="1600" dirty="0"/>
              <a:t>/</a:t>
            </a:r>
            <a:r>
              <a:rPr lang="tr-TR" sz="1600" dirty="0" err="1"/>
              <a:t>article</a:t>
            </a:r>
            <a:r>
              <a:rPr lang="tr-TR" sz="1600" dirty="0"/>
              <a:t>/65/10/974/5128328?login=</a:t>
            </a:r>
            <a:r>
              <a:rPr lang="tr-TR" sz="1600" dirty="0" err="1"/>
              <a:t>true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255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sz="3200" dirty="0"/>
          </a:p>
          <a:p>
            <a:r>
              <a:rPr lang="tr-TR" sz="3200" dirty="0"/>
              <a:t>OKUMA YAZMA İLE </a:t>
            </a:r>
          </a:p>
          <a:p>
            <a:r>
              <a:rPr lang="tr-TR" sz="3200" dirty="0"/>
              <a:t>OKURYAZARLIK ARASINDAKİ FARK NEDİR?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2122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2088" y="711200"/>
            <a:ext cx="9685644" cy="52508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/>
          </a:p>
          <a:p>
            <a:pPr algn="just"/>
            <a:r>
              <a:rPr lang="tr-TR" sz="3200" dirty="0"/>
              <a:t>En genel ve geleneksel ifade ile okuma-yazma, alfabe aracılığıyla yazılı metinlerin okunması ve yazılması olarak tanımlanmaktadır. </a:t>
            </a:r>
          </a:p>
          <a:p>
            <a:pPr marL="0" indent="0" algn="just">
              <a:buNone/>
            </a:pPr>
            <a:endParaRPr lang="tr-TR" sz="3200" dirty="0"/>
          </a:p>
          <a:p>
            <a:pPr algn="just"/>
            <a:r>
              <a:rPr lang="tr-TR" sz="3200" dirty="0"/>
              <a:t>Kâğıt üzerindeki harfleri çözümlemeye dayanan okuryazar görüntüsünün karşısında, anlamlandırmaya dayalı okuryazarlık görüntüsü her geçen gün yeni terimlerle birleşerek (medya okuryazarlığı, görsel okuryazarlık ve sağlık okuryazarlığı gibi) kapsamını genişletmektedir.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200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814" y="994042"/>
            <a:ext cx="8915400" cy="3777622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sz="2800" dirty="0"/>
              <a:t>“Sağlık okuryazarlığı” (</a:t>
            </a:r>
            <a:r>
              <a:rPr lang="tr-TR" sz="2800" dirty="0" err="1"/>
              <a:t>health</a:t>
            </a:r>
            <a:r>
              <a:rPr lang="tr-TR" sz="2800" dirty="0"/>
              <a:t> </a:t>
            </a:r>
            <a:r>
              <a:rPr lang="tr-TR" sz="2800" dirty="0" err="1"/>
              <a:t>literacy</a:t>
            </a:r>
            <a:r>
              <a:rPr lang="tr-TR" sz="2800" dirty="0"/>
              <a:t>) kavramı, ilk kez 1974 yılında “sosyal politika olarak sağlık okuryazarlığı” başlıklı çalışmada tanımlanmıştır. </a:t>
            </a:r>
          </a:p>
          <a:p>
            <a:pPr marL="0" indent="0" algn="just">
              <a:buNone/>
            </a:pPr>
            <a:endParaRPr lang="tr-TR" sz="2800" dirty="0"/>
          </a:p>
          <a:p>
            <a:pPr algn="just"/>
            <a:r>
              <a:rPr lang="tr-TR" sz="2800" b="1" dirty="0"/>
              <a:t>Dünya Sağlık Örgütü </a:t>
            </a:r>
            <a:r>
              <a:rPr lang="tr-TR" sz="2800" dirty="0"/>
              <a:t>“sağlığın korunması ve sürdürülmesi için bir bireyin sağlık bilgisine ulaşma, anlama ve kullanma </a:t>
            </a:r>
            <a:r>
              <a:rPr lang="tr-TR" sz="2800" dirty="0" err="1"/>
              <a:t>becerisi”ni</a:t>
            </a:r>
            <a:r>
              <a:rPr lang="tr-TR" sz="2800" dirty="0"/>
              <a:t> sağlık okuryazarlığı olarak tanımlamaktadır 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33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8438" y="993059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pPr algn="just"/>
            <a:r>
              <a:rPr lang="tr-TR" sz="3200" dirty="0"/>
              <a:t>Tıp Enstitüsü’nün 2004 yılında yayınladığı çalışma raporunda bu tanım; </a:t>
            </a:r>
          </a:p>
          <a:p>
            <a:pPr algn="just"/>
            <a:r>
              <a:rPr lang="tr-TR" sz="3200" dirty="0"/>
              <a:t>“Bireysel olarak sağlık ile ilgili uygun kararların verilmesi için gerekli sağlık bilgisini ve hizmetlerini elde etme, anlama ve idrak etme kapasitesinin düzeyi” olarak detaylandırılmıştır. </a:t>
            </a:r>
          </a:p>
        </p:txBody>
      </p:sp>
    </p:spTree>
    <p:extLst>
      <p:ext uri="{BB962C8B-B14F-4D97-AF65-F5344CB8AC3E}">
        <p14:creationId xmlns:p14="http://schemas.microsoft.com/office/powerpoint/2010/main" val="31267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2826" y="98323"/>
            <a:ext cx="9911786" cy="62516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algn="just"/>
            <a:r>
              <a:rPr lang="tr-TR" sz="3200" dirty="0"/>
              <a:t>2013 yılına gelindiğinde Dünya Sağlık Örgütü de genel okuryazarlık düzeyi ile ilişkisine vurgu yaparak sağlık okuryazarlığı tanımını şu şekilde yenilemiştir:</a:t>
            </a:r>
          </a:p>
          <a:p>
            <a:pPr marL="0" indent="0" algn="just">
              <a:buNone/>
            </a:pPr>
            <a:r>
              <a:rPr lang="tr-TR" sz="3200" dirty="0"/>
              <a:t> </a:t>
            </a:r>
          </a:p>
          <a:p>
            <a:pPr algn="just"/>
            <a:r>
              <a:rPr lang="tr-TR" sz="3200" dirty="0"/>
              <a:t>“Sağlık okuryazarlığı genel okuryazarlık ile ilişkili olup insanların yaşamları boyunca </a:t>
            </a:r>
            <a:r>
              <a:rPr lang="tr-TR" sz="3200" b="1" dirty="0"/>
              <a:t>sağlık hizmetleri ile ilgili konularda kanaat geliştirmeleri </a:t>
            </a:r>
            <a:r>
              <a:rPr lang="tr-TR" sz="3200" dirty="0"/>
              <a:t>ve </a:t>
            </a:r>
            <a:r>
              <a:rPr lang="tr-TR" sz="3200" b="1" dirty="0"/>
              <a:t>karar verebilmeleri</a:t>
            </a:r>
            <a:r>
              <a:rPr lang="tr-TR" sz="3200" dirty="0"/>
              <a:t>, </a:t>
            </a:r>
            <a:r>
              <a:rPr lang="tr-TR" sz="3200" b="1" dirty="0"/>
              <a:t>sağlıklarını korumak</a:t>
            </a:r>
            <a:r>
              <a:rPr lang="tr-TR" sz="3200" dirty="0"/>
              <a:t>, </a:t>
            </a:r>
            <a:r>
              <a:rPr lang="tr-TR" sz="3200" b="1" dirty="0"/>
              <a:t>sürdürmek ve geliştirmek</a:t>
            </a:r>
            <a:r>
              <a:rPr lang="tr-TR" sz="3200" dirty="0"/>
              <a:t>, </a:t>
            </a:r>
            <a:r>
              <a:rPr lang="tr-TR" sz="3200" b="1" dirty="0"/>
              <a:t>yaşam kalitesini yükseltmek için </a:t>
            </a:r>
            <a:r>
              <a:rPr lang="tr-TR" sz="3200" dirty="0"/>
              <a:t>sağlık ile ilgili bilgi kaynaklarına ulaşabilmeleri, sağlık ile ilgili bilgileri ve mesajları doğru olarak algılamaları ve anlamaları konularındaki istekleri ve kapasitelerini gösterebilmeleri için motivasyon ve yeterlilikleri” olarak ifade edilmiştir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7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6569E9-7276-4571-BA0E-DEBB0B55B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2972" y="660400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Sağlık okuryazarlığı okuma-yazma becerilerinin ötesinde sağlıklı davranışlarını; </a:t>
            </a:r>
          </a:p>
          <a:p>
            <a:pPr algn="just"/>
            <a:r>
              <a:rPr lang="tr-TR" sz="2400" dirty="0"/>
              <a:t>ilaçların doğru kullanımı, </a:t>
            </a:r>
          </a:p>
          <a:p>
            <a:pPr algn="just"/>
            <a:r>
              <a:rPr lang="tr-TR" sz="2400" dirty="0"/>
              <a:t>sağlık hizmetlerinden nasıl yararlanacağını bilmek, </a:t>
            </a:r>
          </a:p>
          <a:p>
            <a:pPr algn="just"/>
            <a:r>
              <a:rPr lang="tr-TR" sz="2400" dirty="0"/>
              <a:t>aydınlatılmış onam formlarını anlamak ve imzalamak, </a:t>
            </a:r>
          </a:p>
          <a:p>
            <a:pPr algn="just"/>
            <a:r>
              <a:rPr lang="tr-TR" sz="2400" dirty="0" err="1"/>
              <a:t>özbakım</a:t>
            </a:r>
            <a:r>
              <a:rPr lang="tr-TR" sz="2400" dirty="0"/>
              <a:t> ve hastalık yönetimi hakkında kararlar verebilmek, </a:t>
            </a:r>
          </a:p>
          <a:p>
            <a:pPr algn="just"/>
            <a:r>
              <a:rPr lang="tr-TR" sz="2400" dirty="0"/>
              <a:t>evdeki tıbbi cihazları doğru kullanabilmek, </a:t>
            </a:r>
          </a:p>
          <a:p>
            <a:pPr algn="just"/>
            <a:r>
              <a:rPr lang="tr-TR" sz="2400" dirty="0"/>
              <a:t>bakım veren rolünü üstelenebilmek gibi sağlık bilgilerini kavrama ve değerlendirme yetisini kapsamaktadır</a:t>
            </a:r>
          </a:p>
        </p:txBody>
      </p:sp>
    </p:spTree>
    <p:extLst>
      <p:ext uri="{BB962C8B-B14F-4D97-AF65-F5344CB8AC3E}">
        <p14:creationId xmlns:p14="http://schemas.microsoft.com/office/powerpoint/2010/main" val="212378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8438" y="766915"/>
            <a:ext cx="8915400" cy="5014451"/>
          </a:xfrm>
        </p:spPr>
        <p:txBody>
          <a:bodyPr>
            <a:noAutofit/>
          </a:bodyPr>
          <a:lstStyle/>
          <a:p>
            <a:endParaRPr lang="tr-TR" sz="3200" dirty="0"/>
          </a:p>
          <a:p>
            <a:r>
              <a:rPr lang="tr-TR" sz="3200" dirty="0" err="1"/>
              <a:t>Nutbeam</a:t>
            </a:r>
            <a:r>
              <a:rPr lang="tr-TR" sz="3200" dirty="0"/>
              <a:t> sağlık okuryazarlığını üç düzeyde ele almaktadır;</a:t>
            </a:r>
          </a:p>
          <a:p>
            <a:endParaRPr lang="tr-TR" sz="3200" dirty="0"/>
          </a:p>
          <a:p>
            <a:r>
              <a:rPr lang="tr-TR" sz="3200" dirty="0"/>
              <a:t>1. Temel/Fonksiyonel Sağlık Okuryazarlığı </a:t>
            </a:r>
          </a:p>
          <a:p>
            <a:r>
              <a:rPr lang="tr-TR" sz="3200" dirty="0"/>
              <a:t>2. İletişimsel/İnteraktif Sağlık Okuryazarlığı </a:t>
            </a:r>
          </a:p>
          <a:p>
            <a:r>
              <a:rPr lang="tr-TR" sz="3200" dirty="0"/>
              <a:t>3. Eleştirel/Kritik Sağlık Okuryazarlığı </a:t>
            </a:r>
          </a:p>
        </p:txBody>
      </p:sp>
    </p:spTree>
    <p:extLst>
      <p:ext uri="{BB962C8B-B14F-4D97-AF65-F5344CB8AC3E}">
        <p14:creationId xmlns:p14="http://schemas.microsoft.com/office/powerpoint/2010/main" val="37222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393</TotalTime>
  <Words>1331</Words>
  <Application>Microsoft Office PowerPoint</Application>
  <PresentationFormat>Geniş ekran</PresentationFormat>
  <Paragraphs>108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Duman</vt:lpstr>
      <vt:lpstr>SAĞLIK OKUR YAZARLIĞI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gülbin özçelikay</dc:creator>
  <cp:lastModifiedBy>Windows user</cp:lastModifiedBy>
  <cp:revision>129</cp:revision>
  <dcterms:created xsi:type="dcterms:W3CDTF">2021-11-18T08:42:10Z</dcterms:created>
  <dcterms:modified xsi:type="dcterms:W3CDTF">2024-10-11T16:37:07Z</dcterms:modified>
</cp:coreProperties>
</file>