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1198" r:id="rId2"/>
    <p:sldId id="1314" r:id="rId3"/>
    <p:sldId id="1367" r:id="rId4"/>
    <p:sldId id="1400" r:id="rId5"/>
    <p:sldId id="1372" r:id="rId6"/>
    <p:sldId id="1402" r:id="rId7"/>
    <p:sldId id="384" r:id="rId8"/>
    <p:sldId id="1369" r:id="rId9"/>
    <p:sldId id="1403" r:id="rId10"/>
    <p:sldId id="1373" r:id="rId11"/>
    <p:sldId id="388" r:id="rId12"/>
    <p:sldId id="1409" r:id="rId13"/>
    <p:sldId id="1375" r:id="rId14"/>
    <p:sldId id="1376" r:id="rId15"/>
    <p:sldId id="1377" r:id="rId16"/>
    <p:sldId id="1378" r:id="rId17"/>
    <p:sldId id="1379" r:id="rId18"/>
    <p:sldId id="1404" r:id="rId19"/>
    <p:sldId id="1401" r:id="rId20"/>
    <p:sldId id="1405" r:id="rId21"/>
    <p:sldId id="1381" r:id="rId22"/>
    <p:sldId id="302" r:id="rId23"/>
    <p:sldId id="271" r:id="rId24"/>
    <p:sldId id="273" r:id="rId25"/>
    <p:sldId id="274" r:id="rId26"/>
    <p:sldId id="275" r:id="rId27"/>
    <p:sldId id="276" r:id="rId28"/>
    <p:sldId id="1382" r:id="rId29"/>
    <p:sldId id="1383" r:id="rId30"/>
    <p:sldId id="1410" r:id="rId31"/>
    <p:sldId id="1384" r:id="rId32"/>
    <p:sldId id="1385" r:id="rId33"/>
    <p:sldId id="1386" r:id="rId34"/>
    <p:sldId id="1399" r:id="rId35"/>
    <p:sldId id="1388" r:id="rId36"/>
    <p:sldId id="1389" r:id="rId37"/>
    <p:sldId id="1390" r:id="rId38"/>
    <p:sldId id="1391" r:id="rId39"/>
    <p:sldId id="1392" r:id="rId40"/>
    <p:sldId id="1393" r:id="rId41"/>
    <p:sldId id="1407" r:id="rId42"/>
    <p:sldId id="1406" r:id="rId43"/>
    <p:sldId id="1394" r:id="rId44"/>
    <p:sldId id="1395" r:id="rId45"/>
    <p:sldId id="405" r:id="rId46"/>
    <p:sldId id="1396" r:id="rId47"/>
    <p:sldId id="406" r:id="rId48"/>
    <p:sldId id="408" r:id="rId49"/>
    <p:sldId id="410" r:id="rId50"/>
    <p:sldId id="1398" r:id="rId51"/>
    <p:sldId id="140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296">
          <p15:clr>
            <a:srgbClr val="A4A3A4"/>
          </p15:clr>
        </p15:guide>
        <p15:guide id="4" orient="horz" pos="816">
          <p15:clr>
            <a:srgbClr val="A4A3A4"/>
          </p15:clr>
        </p15:guide>
        <p15:guide id="5" orient="horz" pos="3984">
          <p15:clr>
            <a:srgbClr val="A4A3A4"/>
          </p15:clr>
        </p15:guide>
        <p15:guide id="6" orient="horz" pos="384">
          <p15:clr>
            <a:srgbClr val="A4A3A4"/>
          </p15:clr>
        </p15:guide>
        <p15:guide id="7" orient="horz" pos="144">
          <p15:clr>
            <a:srgbClr val="A4A3A4"/>
          </p15:clr>
        </p15:guide>
        <p15:guide id="8" orient="horz" pos="1056">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Thamizharasan Dhanaseelan" initials="TD" lastIdx="1" clrIdx="1"/>
  <p:cmAuthor id="3" name="RTLoaner-13" initials="R" lastIdx="8" clrIdx="2">
    <p:extLst>
      <p:ext uri="{19B8F6BF-5375-455C-9EA6-DF929625EA0E}">
        <p15:presenceInfo xmlns:p15="http://schemas.microsoft.com/office/powerpoint/2012/main" userId="RTLoaner-13" providerId="None"/>
      </p:ext>
    </p:extLst>
  </p:cmAuthor>
  <p:cmAuthor id="4" name="Sherla, Bhanuprakash" initials="SB" lastIdx="10" clrIdx="3">
    <p:extLst>
      <p:ext uri="{19B8F6BF-5375-455C-9EA6-DF929625EA0E}">
        <p15:presenceInfo xmlns:p15="http://schemas.microsoft.com/office/powerpoint/2012/main" userId="S-1-5-21-1085031214-2000478354-839522115-981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83275" autoAdjust="0"/>
  </p:normalViewPr>
  <p:slideViewPr>
    <p:cSldViewPr>
      <p:cViewPr varScale="1">
        <p:scale>
          <a:sx n="69" d="100"/>
          <a:sy n="69" d="100"/>
        </p:scale>
        <p:origin x="2011" y="72"/>
      </p:cViewPr>
      <p:guideLst>
        <p:guide orient="horz" pos="2160"/>
        <p:guide pos="2880"/>
        <p:guide orient="horz" pos="1296"/>
        <p:guide orient="horz" pos="816"/>
        <p:guide orient="horz" pos="3984"/>
        <p:guide orient="horz" pos="384"/>
        <p:guide orient="horz" pos="144"/>
        <p:guide orient="horz" pos="1056"/>
        <p:guide pos="288"/>
        <p:guide pos="5472"/>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7032"/>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10/20/2022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10/20/2022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92378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solidFill>
                <a:srgbClr val="008000"/>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1365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sym typeface="Arial" panose="020B0604020202020204" pitchFamily="34" charset="0"/>
            </a:endParaRPr>
          </a:p>
          <a:p>
            <a:pPr eaLnBrk="1" hangingPunct="1">
              <a:spcBef>
                <a:spcPct val="0"/>
              </a:spcBef>
            </a:pPr>
            <a:endParaRPr lang="en-US" altLang="en-US" dirty="0">
              <a:solidFill>
                <a:srgbClr val="000000"/>
              </a:solidFill>
              <a:cs typeface="Arial" panose="020B0604020202020204" pitchFamily="34" charset="0"/>
              <a:sym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397200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463974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1" dirty="0">
                <a:solidFill>
                  <a:srgbClr val="000000"/>
                </a:solidFill>
                <a:cs typeface="Arial" panose="020B0604020202020204" pitchFamily="34" charset="0"/>
                <a:sym typeface="Arial" panose="020B0604020202020204" pitchFamily="34" charset="0"/>
              </a:rPr>
              <a:t>.</a:t>
            </a:r>
          </a:p>
          <a:p>
            <a:pPr eaLnBrk="1" hangingPunct="1">
              <a:spcBef>
                <a:spcPct val="0"/>
              </a:spcBef>
            </a:pPr>
            <a:endParaRPr lang="en-US" altLang="en-US" dirty="0">
              <a:solidFill>
                <a:srgbClr val="000000"/>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12671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sym typeface="Arial" panose="020B0604020202020204" pitchFamily="34" charset="0"/>
            </a:endParaRPr>
          </a:p>
          <a:p>
            <a:pPr eaLnBrk="1" hangingPunct="1">
              <a:spcBef>
                <a:spcPct val="0"/>
              </a:spcBef>
              <a:buFontTx/>
              <a:buNone/>
            </a:pPr>
            <a:endParaRPr lang="en-US" altLang="en-US" dirty="0">
              <a:solidFill>
                <a:srgbClr val="000000"/>
              </a:solidFill>
              <a:cs typeface="Arial" panose="020B0604020202020204" pitchFamily="34" charset="0"/>
              <a:sym typeface="Arial" panose="020B0604020202020204" pitchFamily="34" charset="0"/>
            </a:endParaRPr>
          </a:p>
          <a:p>
            <a:pPr eaLnBrk="1" hangingPunct="1">
              <a:spcBef>
                <a:spcPct val="0"/>
              </a:spcBef>
            </a:pPr>
            <a:endParaRPr lang="en-US" altLang="en-US" i="1" dirty="0">
              <a:solidFill>
                <a:srgbClr val="000000"/>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38506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i="1" dirty="0">
              <a:solidFill>
                <a:srgbClr val="000000"/>
              </a:solidFill>
              <a:cs typeface="Arial" panose="020B0604020202020204" pitchFamily="34" charset="0"/>
              <a:sym typeface="Arial" panose="020B0604020202020204" pitchFamily="34" charset="0"/>
            </a:endParaRPr>
          </a:p>
          <a:p>
            <a:pPr>
              <a:spcBef>
                <a:spcPct val="20000"/>
              </a:spcBef>
            </a:pPr>
            <a:endParaRPr lang="en-US" altLang="en-US" dirty="0">
              <a:solidFill>
                <a:srgbClr val="000000"/>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94862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sym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948627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948627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94862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solidFill>
                <a:srgbClr val="000000"/>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b="1" dirty="0">
              <a:cs typeface="Arial" panose="020B0604020202020204" pitchFamily="34" charset="0"/>
              <a:sym typeface="Arial" panose="020B0604020202020204" pitchFamily="34" charset="0"/>
            </a:endParaRPr>
          </a:p>
          <a:p>
            <a:pPr eaLnBrk="1" hangingPunct="1">
              <a:spcBef>
                <a:spcPct val="0"/>
              </a:spcBef>
            </a:pPr>
            <a:endParaRPr lang="en-US" altLang="en-US" dirty="0">
              <a:solidFill>
                <a:srgbClr val="000000"/>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i="1" dirty="0">
              <a:solidFill>
                <a:srgbClr val="000000"/>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Arial" panose="020B0604020202020204" pitchFamily="34" charset="0"/>
              </a:rPr>
              <a:t>A growing form of customer-engagement marketing is </a:t>
            </a:r>
            <a:r>
              <a:rPr lang="en-US" altLang="en-US" b="1" dirty="0">
                <a:sym typeface="Arial" panose="020B0604020202020204" pitchFamily="34" charset="0"/>
              </a:rPr>
              <a:t>consumer-generated marketing.</a:t>
            </a:r>
          </a:p>
          <a:p>
            <a:pPr eaLnBrk="1" hangingPunct="1">
              <a:spcBef>
                <a:spcPct val="0"/>
              </a:spcBef>
            </a:pPr>
            <a:endParaRPr lang="en-US" altLang="en-US" dirty="0">
              <a:sym typeface="Arial" panose="020B0604020202020204" pitchFamily="34" charset="0"/>
            </a:endParaRPr>
          </a:p>
          <a:p>
            <a:pPr eaLnBrk="1" hangingPunct="1">
              <a:spcBef>
                <a:spcPct val="0"/>
              </a:spcBef>
            </a:pPr>
            <a:r>
              <a:rPr lang="en-US" altLang="en-US" dirty="0">
                <a:sym typeface="Arial" panose="020B0604020202020204" pitchFamily="34" charset="0"/>
              </a:rPr>
              <a:t>This might happen through uninvited consumer-to-consumer exchanges in blogs, video-sharing sites, social media, and other digital forums. But increasingly, companies themselves are inviting consumers to play a more active role in shaping products and brand content. Some companies ask consumers for new product and service ideas.</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948627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Arial" panose="020B0604020202020204" pitchFamily="34" charset="0"/>
              </a:rPr>
              <a:t>At Stew Leonard’s profitable four-store supermarket, the lifetime revenue of a customer is $50,000. Because his average customer spends about $100 a week, shops 50 weeks a year, and remains in the area for about 10 years, losing one customer can be a significant loss.</a:t>
            </a:r>
          </a:p>
          <a:p>
            <a:pPr eaLnBrk="1" hangingPunct="1">
              <a:spcBef>
                <a:spcPct val="0"/>
              </a:spcBef>
            </a:pPr>
            <a:endParaRPr lang="en-US" altLang="en-US" i="1" dirty="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b="1" dirty="0">
                <a:solidFill>
                  <a:srgbClr val="000000"/>
                </a:solidFill>
                <a:cs typeface="Arial" panose="020B0604020202020204" pitchFamily="34" charset="0"/>
                <a:sym typeface="Arial" panose="020B0604020202020204" pitchFamily="34" charset="0"/>
              </a:rPr>
              <a:t>Discussion Question</a:t>
            </a:r>
          </a:p>
          <a:p>
            <a:pPr eaLnBrk="1" hangingPunct="1">
              <a:spcBef>
                <a:spcPct val="0"/>
              </a:spcBef>
            </a:pPr>
            <a:r>
              <a:rPr lang="en-US" altLang="en-US" i="1" dirty="0">
                <a:solidFill>
                  <a:srgbClr val="000000"/>
                </a:solidFill>
                <a:cs typeface="Arial" panose="020B0604020202020204" pitchFamily="34" charset="0"/>
                <a:sym typeface="Arial" panose="020B0604020202020204" pitchFamily="34" charset="0"/>
              </a:rPr>
              <a:t>Ask students if they know of other retailers that build this kind of customer loyalty and retention.</a:t>
            </a:r>
          </a:p>
          <a:p>
            <a:pPr eaLnBrk="1" hangingPunct="1">
              <a:spcBef>
                <a:spcPct val="0"/>
              </a:spcBef>
            </a:pPr>
            <a:endParaRPr lang="en-US" altLang="en-US" b="1" dirty="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dirty="0">
                <a:sym typeface="Arial" panose="020B0604020202020204" pitchFamily="34" charset="0"/>
              </a:rPr>
              <a:t>Good customer relationship management creates customer satisfaction. In turn, satisfied customers remain loyal and talk favorably to others about the company and its products. </a:t>
            </a:r>
          </a:p>
          <a:p>
            <a:pPr eaLnBrk="1" hangingPunct="1">
              <a:spcBef>
                <a:spcPct val="0"/>
              </a:spcBef>
            </a:pPr>
            <a:endParaRPr lang="en-US" altLang="en-US" dirty="0">
              <a:sym typeface="Arial" panose="020B0604020202020204" pitchFamily="34" charset="0"/>
            </a:endParaRPr>
          </a:p>
          <a:p>
            <a:pPr eaLnBrk="1" hangingPunct="1">
              <a:spcBef>
                <a:spcPct val="0"/>
              </a:spcBef>
            </a:pPr>
            <a:r>
              <a:rPr lang="en-US" altLang="en-US" dirty="0">
                <a:sym typeface="Arial" panose="020B0604020202020204" pitchFamily="34" charset="0"/>
              </a:rPr>
              <a:t>Studies show big differences in the loyalty of customers who are less satisfied, somewhat satisfied, and completely satisfied. Keeping customers loyal makes good economic sense. Loyal customers spend more and stay around longer. Research also shows that it’s five times cheaper to keep an old customer than acquire a new one. Conversely, customer defections can be costly. Losing a customer means losing more than a single sale. It means losing the entire stream of purchases that the customer would make over a lifetime of patronage.</a:t>
            </a:r>
          </a:p>
          <a:p>
            <a:pPr eaLnBrk="1" hangingPunct="1">
              <a:spcBef>
                <a:spcPct val="0"/>
              </a:spcBef>
            </a:pPr>
            <a:endParaRPr lang="en-US" altLang="en-US" dirty="0">
              <a:sym typeface="Arial" panose="020B0604020202020204" pitchFamily="34" charset="0"/>
            </a:endParaRPr>
          </a:p>
          <a:p>
            <a:pPr eaLnBrk="1" hangingPunct="1">
              <a:spcBef>
                <a:spcPct val="0"/>
              </a:spcBef>
            </a:pPr>
            <a:endParaRPr lang="en-US" altLang="en-US" dirty="0">
              <a:solidFill>
                <a:srgbClr val="000000"/>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3948627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baseline="30000" dirty="0">
              <a:solidFill>
                <a:srgbClr val="000000"/>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948627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1B2BA4D9-4D46-4C81-B242-2B9CB2FE885D}"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40</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77827" name="Rectangle 2"/>
          <p:cNvSpPr>
            <a:spLocks noGrp="1" noRot="1" noChangeAspect="1" noChangeArrowheads="1" noTextEdit="1"/>
          </p:cNvSpPr>
          <p:nvPr>
            <p:ph type="sldImg"/>
          </p:nvPr>
        </p:nvSpPr>
        <p:spPr>
          <a:ln>
            <a:miter lim="800000"/>
          </a:ln>
        </p:spPr>
      </p:sp>
      <p:sp>
        <p:nvSpPr>
          <p:cNvPr id="77828"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25377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Arial" panose="020B0604020202020204" pitchFamily="34" charset="0"/>
              <a:buNone/>
            </a:pP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IN" sz="1200" kern="1200" dirty="0">
              <a:solidFill>
                <a:schemeClr val="tx1"/>
              </a:solidFill>
              <a:effectLst/>
              <a:latin typeface="+mn-lt"/>
              <a:ea typeface="+mn-ea"/>
              <a:cs typeface="+mn-cs"/>
            </a:endParaRPr>
          </a:p>
        </p:txBody>
      </p:sp>
      <p:sp>
        <p:nvSpPr>
          <p:cNvPr id="798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5AF0C887-B483-4726-A87D-9F95650AFA40}" type="slidenum">
              <a:rPr lang="en-US" altLang="en-US" sz="1400">
                <a:solidFill>
                  <a:srgbClr val="000000"/>
                </a:solidFill>
              </a:rPr>
              <a:pPr algn="l">
                <a:spcBef>
                  <a:spcPct val="0"/>
                </a:spcBef>
                <a:buSzTx/>
              </a:pPr>
              <a:t>43</a:t>
            </a:fld>
            <a:endParaRPr lang="en-US" altLang="en-US" sz="1400">
              <a:solidFill>
                <a:srgbClr val="000000"/>
              </a:solidFill>
            </a:endParaRPr>
          </a:p>
        </p:txBody>
      </p:sp>
    </p:spTree>
    <p:extLst>
      <p:ext uri="{BB962C8B-B14F-4D97-AF65-F5344CB8AC3E}">
        <p14:creationId xmlns:p14="http://schemas.microsoft.com/office/powerpoint/2010/main" val="56817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92C03817-C8D1-4254-8500-99970C0FF276}"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44</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81923" name="Rectangle 2"/>
          <p:cNvSpPr>
            <a:spLocks noGrp="1" noRot="1" noChangeAspect="1" noChangeArrowheads="1" noTextEdit="1"/>
          </p:cNvSpPr>
          <p:nvPr>
            <p:ph type="sldImg"/>
          </p:nvPr>
        </p:nvSpPr>
        <p:spPr>
          <a:ln>
            <a:miter lim="800000"/>
          </a:ln>
        </p:spPr>
      </p:sp>
      <p:sp>
        <p:nvSpPr>
          <p:cNvPr id="81924"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65658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Every day, dramatic changes are occurring in the marketplace. Five major developments that are changing the marketing landscape and challenging marketing strategy include the digital age, changing economic environment, growth of not-for-profit marketing, rapid globalization, and the call for sustainable marketing</a:t>
            </a:r>
            <a:r>
              <a:rPr lang="en-US" altLang="en-US" baseline="0" dirty="0">
                <a:latin typeface="Arial" panose="020B0604020202020204" pitchFamily="34" charset="0"/>
              </a:rPr>
              <a:t> practices.</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We will examine these</a:t>
            </a:r>
            <a:r>
              <a:rPr lang="en-US" altLang="en-US" baseline="0" dirty="0">
                <a:latin typeface="Arial" panose="020B0604020202020204" pitchFamily="34" charset="0"/>
              </a:rPr>
              <a:t> developments in more detail on the following slides</a:t>
            </a:r>
            <a:r>
              <a:rPr lang="en-US" altLang="en-US" baseline="0" dirty="0">
                <a:solidFill>
                  <a:srgbClr val="008000"/>
                </a:solidFill>
                <a:latin typeface="Arial" panose="020B0604020202020204" pitchFamily="34" charset="0"/>
              </a:rPr>
              <a:t>.</a:t>
            </a:r>
            <a:endParaRPr lang="en-US" altLang="en-US" dirty="0">
              <a:solidFill>
                <a:srgbClr val="008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3971723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A09A52F1-D86D-4FE2-AEDE-E6E6B46080BB}"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46</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83971" name="Rectangle 2"/>
          <p:cNvSpPr>
            <a:spLocks noGrp="1" noRot="1" noChangeAspect="1" noChangeArrowheads="1" noTextEdit="1"/>
          </p:cNvSpPr>
          <p:nvPr>
            <p:ph type="sldImg"/>
          </p:nvPr>
        </p:nvSpPr>
        <p:spPr>
          <a:ln>
            <a:miter lim="800000"/>
          </a:ln>
        </p:spPr>
      </p:sp>
      <p:sp>
        <p:nvSpPr>
          <p:cNvPr id="83972"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000" dirty="0">
                <a:cs typeface="Arial" panose="020B0604020202020204" pitchFamily="34" charset="0"/>
                <a:sym typeface="Arial" panose="020B0604020202020204" pitchFamily="34" charset="0"/>
              </a:rPr>
              <a:t>The explosive growth in digital technology has fundamentally changed the way we live—how we communicate, share information, access entertainment, and shop.</a:t>
            </a:r>
          </a:p>
          <a:p>
            <a:pPr eaLnBrk="1" hangingPunct="1">
              <a:spcBef>
                <a:spcPct val="0"/>
              </a:spcBef>
            </a:pPr>
            <a:endParaRPr lang="en-US" altLang="en-US" sz="1000" dirty="0">
              <a:cs typeface="Arial" panose="020B0604020202020204" pitchFamily="34" charset="0"/>
              <a:sym typeface="Arial" panose="020B0604020202020204" pitchFamily="34" charset="0"/>
            </a:endParaRPr>
          </a:p>
          <a:p>
            <a:pPr eaLnBrk="1" hangingPunct="1">
              <a:spcBef>
                <a:spcPct val="0"/>
              </a:spcBef>
            </a:pPr>
            <a:r>
              <a:rPr lang="en-US" altLang="en-US" sz="1000" dirty="0">
                <a:cs typeface="Arial" panose="020B0604020202020204" pitchFamily="34" charset="0"/>
                <a:sym typeface="Arial" panose="020B0604020202020204" pitchFamily="34" charset="0"/>
              </a:rPr>
              <a:t>More than 4 billion people—55 percent of the world’s population—are now online; almost 80 percent of all American adults own smartphones. These numbers will only grow as digital technology rockets into the future.</a:t>
            </a:r>
          </a:p>
        </p:txBody>
      </p:sp>
    </p:spTree>
    <p:extLst>
      <p:ext uri="{BB962C8B-B14F-4D97-AF65-F5344CB8AC3E}">
        <p14:creationId xmlns:p14="http://schemas.microsoft.com/office/powerpoint/2010/main" val="2360364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latin typeface="Arial" panose="020B0604020202020204" pitchFamily="34" charset="0"/>
              </a:rPr>
              <a:t>Facebook has more than 2.3 billion active monthly users, Instagram more than 1 billion, Twitter more than 326 million, and Snapchat 186 million. Reddit, the online social news community, has 330 million users from 185 countries. But smaller, more focused social media sites are also thriving, such as </a:t>
            </a:r>
            <a:r>
              <a:rPr lang="en-US" altLang="en-US" b="0" dirty="0" err="1">
                <a:latin typeface="Arial" panose="020B0604020202020204" pitchFamily="34" charset="0"/>
              </a:rPr>
              <a:t>CafeMom</a:t>
            </a:r>
            <a:r>
              <a:rPr lang="en-US" altLang="en-US" b="0" dirty="0">
                <a:latin typeface="Arial" panose="020B0604020202020204" pitchFamily="34" charset="0"/>
              </a:rPr>
              <a:t>, an online community that reaches 75 million moms monthly who exchange advice, entertainment, and commiseration at the community’s online, Facebook, Twitter, Pinterest, YouTube, and mobile sites. </a:t>
            </a:r>
          </a:p>
          <a:p>
            <a:endParaRPr lang="en-US" altLang="en-US" dirty="0">
              <a:latin typeface="Arial" panose="020B0604020202020204" pitchFamily="34" charset="0"/>
            </a:endParaRPr>
          </a:p>
          <a:p>
            <a:r>
              <a:rPr lang="en-US" altLang="en-US" b="1" dirty="0">
                <a:latin typeface="Arial" panose="020B0604020202020204" pitchFamily="34" charset="0"/>
              </a:rPr>
              <a:t>Mobile marketing </a:t>
            </a:r>
            <a:r>
              <a:rPr lang="en-US" altLang="en-US" dirty="0">
                <a:latin typeface="Arial" panose="020B0604020202020204" pitchFamily="34" charset="0"/>
              </a:rPr>
              <a:t>is the fastest-growing digital marketing platform. Marketers use mobile channels to stimulate immediate buying, make shopping easier, enrich the brand experience, or all of these. For example, Starbucks customers can use their mobile devices for everything from finding the nearest Starbucks and learning about new products to placing and paying for orders. </a:t>
            </a:r>
          </a:p>
          <a:p>
            <a:endParaRPr lang="en-US" altLang="en-US" dirty="0">
              <a:latin typeface="Arial" panose="020B0604020202020204" pitchFamily="34" charset="0"/>
            </a:endParaRPr>
          </a:p>
          <a:p>
            <a:r>
              <a:rPr lang="en-US" altLang="en-US" dirty="0">
                <a:latin typeface="Arial" panose="020B0604020202020204" pitchFamily="34" charset="0"/>
              </a:rPr>
              <a:t>Although online, social media, and mobile marketing offer huge potential, most marketers are still learning how to use them effectively. The key is to blend the new digital approaches with traditional marketing to create a smoothly integrated marketing strategy and mix.</a:t>
            </a:r>
          </a:p>
          <a:p>
            <a:endParaRPr lang="en-US" altLang="en-US" dirty="0">
              <a:latin typeface="Arial" panose="020B0604020202020204" pitchFamily="34" charset="0"/>
            </a:endParaRPr>
          </a:p>
          <a:p>
            <a:r>
              <a:rPr lang="en-US" altLang="en-US" b="0" dirty="0">
                <a:latin typeface="Arial" panose="020B0604020202020204" pitchFamily="34" charset="0"/>
              </a:rPr>
              <a:t>Brands use big data to gain deep customer insights, personalize marketing offers, and improve customer engagements and service. To make sense of all this big data and use it to benefit their brands and customers, marketers are turning to ever-more-advanced marketing analytics.  </a:t>
            </a:r>
          </a:p>
          <a:p>
            <a:endParaRPr lang="en-US" altLang="en-US" b="0" dirty="0">
              <a:latin typeface="Arial" panose="020B0604020202020204" pitchFamily="34" charset="0"/>
            </a:endParaRPr>
          </a:p>
          <a:p>
            <a:r>
              <a:rPr lang="en-US" altLang="en-US" b="0" dirty="0">
                <a:latin typeface="Arial" panose="020B0604020202020204" pitchFamily="34" charset="0"/>
              </a:rPr>
              <a:t>Artificial intelligence (AI) involves machines that think and learn in a way that looks and feels human but with a lot more analytical capacity. Marketers can use AI to analyze data quickly and apply the insights to engage customers in real time and help them through the buying process. </a:t>
            </a:r>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876220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Marketing has become a major part of the strategies of many not-for-profit </a:t>
            </a:r>
            <a:r>
              <a:rPr lang="en-US" dirty="0">
                <a:latin typeface="Arial" charset="0"/>
                <a:ea typeface="MS PGothic" panose="020B0600070205080204" pitchFamily="34" charset="-128"/>
                <a:cs typeface="ＭＳ Ｐゴシック" charset="0"/>
              </a:rPr>
              <a:t>organizations, such as colleges, hospitals, museums, zoos, symphony orchestras, foundations, and even churches. </a:t>
            </a:r>
            <a:r>
              <a:rPr lang="en-US" altLang="en-US" dirty="0">
                <a:latin typeface="Arial" panose="020B0604020202020204" pitchFamily="34" charset="0"/>
              </a:rPr>
              <a:t>They face stiff competition for support and membership. Sound marketing can help them attract membership, funds, and support. </a:t>
            </a:r>
            <a:r>
              <a:rPr lang="en-US" dirty="0">
                <a:latin typeface="Arial" charset="0"/>
                <a:ea typeface="MS PGothic" panose="020B0600070205080204" pitchFamily="34" charset="-128"/>
                <a:cs typeface="ＭＳ Ｐゴシック" charset="0"/>
              </a:rPr>
              <a:t>For example, Alex’s Lemonade Stand Foundation is a not-for-profit organization with a special mission: “Fighting childhood cancer, one cup at a time.”</a:t>
            </a:r>
          </a:p>
          <a:p>
            <a:endParaRPr lang="en-US" altLang="en-US" dirty="0">
              <a:latin typeface="Arial" panose="020B0604020202020204" pitchFamily="34" charset="0"/>
            </a:endParaRPr>
          </a:p>
          <a:p>
            <a:r>
              <a:rPr lang="en-US" altLang="en-US" dirty="0">
                <a:latin typeface="Arial" panose="020B0604020202020204" pitchFamily="34" charset="0"/>
              </a:rPr>
              <a:t>Government agencies have also shown an increased interest in marketing. For example, the U.S. military has a marketing plan to attract recruits to its different services</a:t>
            </a:r>
            <a:r>
              <a:rPr lang="en-US" altLang="en-US" dirty="0">
                <a:latin typeface="Arial" charset="0"/>
                <a:ea typeface="MS PGothic" panose="020B0600070205080204" pitchFamily="34" charset="-128"/>
              </a:rPr>
              <a:t>.</a:t>
            </a:r>
            <a:endParaRPr lang="en-US" dirty="0">
              <a:latin typeface="Arial" charset="0"/>
              <a:ea typeface="MS PGothic" panose="020B0600070205080204" pitchFamily="34" charset="-128"/>
              <a:cs typeface="ＭＳ Ｐゴシック" charset="0"/>
            </a:endParaRPr>
          </a:p>
          <a:p>
            <a:endParaRPr lang="en-US" dirty="0">
              <a:latin typeface="Arial" charset="0"/>
              <a:ea typeface="MS PGothic" panose="020B0600070205080204" pitchFamily="34" charset="-128"/>
              <a:cs typeface="ＭＳ Ｐゴシック" charset="0"/>
            </a:endParaRPr>
          </a:p>
          <a:p>
            <a:r>
              <a:rPr lang="en-US" dirty="0">
                <a:latin typeface="Arial" charset="0"/>
                <a:ea typeface="MS PGothic" panose="020B0600070205080204" pitchFamily="34" charset="-128"/>
                <a:cs typeface="ＭＳ Ｐゴシック" charset="0"/>
              </a:rPr>
              <a:t>Various government agencies are now designing social marketing campaigns to </a:t>
            </a:r>
            <a:r>
              <a:rPr lang="en-US" b="1" dirty="0">
                <a:latin typeface="Arial" charset="0"/>
                <a:ea typeface="MS PGothic" panose="020B0600070205080204" pitchFamily="34" charset="-128"/>
                <a:cs typeface="ＭＳ Ｐゴシック" charset="0"/>
              </a:rPr>
              <a:t>encourage </a:t>
            </a:r>
            <a:r>
              <a:rPr lang="en-US" dirty="0">
                <a:latin typeface="Arial" charset="0"/>
                <a:ea typeface="MS PGothic" panose="020B0600070205080204" pitchFamily="34" charset="-128"/>
                <a:cs typeface="ＭＳ Ｐゴシック" charset="0"/>
              </a:rPr>
              <a:t>energy conservation and concern for the environment or </a:t>
            </a:r>
            <a:r>
              <a:rPr lang="en-US" b="1" dirty="0">
                <a:latin typeface="Arial" charset="0"/>
                <a:ea typeface="MS PGothic" panose="020B0600070205080204" pitchFamily="34" charset="-128"/>
                <a:cs typeface="ＭＳ Ｐゴシック" charset="0"/>
              </a:rPr>
              <a:t>discourage </a:t>
            </a:r>
            <a:r>
              <a:rPr lang="en-US" dirty="0">
                <a:latin typeface="Arial" charset="0"/>
                <a:ea typeface="MS PGothic" panose="020B0600070205080204" pitchFamily="34" charset="-128"/>
                <a:cs typeface="ＭＳ Ｐゴシック" charset="0"/>
              </a:rPr>
              <a:t>smoking, illegal drug use, and obesity. </a:t>
            </a:r>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309297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Managers in countries around the world are increasingly taking a global, not just local, view of the company’s industry, competitors, and opportunities. </a:t>
            </a:r>
            <a:r>
              <a:rPr lang="en-US" dirty="0">
                <a:latin typeface="Arial" charset="0"/>
                <a:ea typeface="MS PGothic" panose="020B0600070205080204" pitchFamily="34" charset="-128"/>
                <a:cs typeface="ＭＳ Ｐゴシック" charset="0"/>
              </a:rPr>
              <a:t>They are asking: What is global marketing? How does it differ from domestic marketing? How do global competitors and forces affect our business? To what extent should we “go global”?</a:t>
            </a:r>
            <a:r>
              <a:rPr lang="en-US" altLang="en-US" dirty="0">
                <a:latin typeface="Arial" panose="020B0604020202020204" pitchFamily="34" charset="0"/>
              </a:rPr>
              <a:t> </a:t>
            </a:r>
          </a:p>
          <a:p>
            <a:endParaRPr lang="en-US" altLang="en-US" dirty="0">
              <a:latin typeface="Arial" panose="020B0604020202020204" pitchFamily="34" charset="0"/>
            </a:endParaRPr>
          </a:p>
          <a:p>
            <a:r>
              <a:rPr lang="en-US" altLang="en-US" dirty="0">
                <a:latin typeface="Arial" panose="020B0604020202020204" pitchFamily="34" charset="0"/>
              </a:rPr>
              <a:t>For example, a new internet retailer finds itself receiving orders from all over the world, while at the same time, an American consumer goods producer introduces new products into emerging markets abroad.</a:t>
            </a:r>
          </a:p>
          <a:p>
            <a:endParaRPr lang="en-US" altLang="en-US" dirty="0">
              <a:latin typeface="Arial" panose="020B0604020202020204" pitchFamily="34" charset="0"/>
            </a:endParaRPr>
          </a:p>
          <a:p>
            <a:r>
              <a:rPr lang="en-US" dirty="0">
                <a:latin typeface="Arial" charset="0"/>
                <a:ea typeface="MS PGothic" panose="020B0600070205080204" pitchFamily="34" charset="-128"/>
                <a:cs typeface="ＭＳ Ｐゴシック" charset="0"/>
              </a:rPr>
              <a:t>Marketers are reexamining their relationships with social values and responsibilities and with the very Earth that sustains us.</a:t>
            </a:r>
            <a:r>
              <a:rPr lang="en-US" altLang="en-US" dirty="0">
                <a:latin typeface="Arial" panose="020B0604020202020204" pitchFamily="34" charset="0"/>
              </a:rPr>
              <a:t> Today’s marketers are being called on to develop </a:t>
            </a:r>
            <a:r>
              <a:rPr lang="en-US" altLang="en-US" b="1" dirty="0">
                <a:latin typeface="Arial" panose="020B0604020202020204" pitchFamily="34" charset="0"/>
              </a:rPr>
              <a:t>sustainable marketing </a:t>
            </a:r>
            <a:r>
              <a:rPr lang="en-US" altLang="en-US" dirty="0">
                <a:latin typeface="Arial" panose="020B0604020202020204" pitchFamily="34" charset="0"/>
              </a:rPr>
              <a:t>practices. Corporate ethics and social responsibility have gained in importance. They seek ways to profit by serving immediate needs and the best long-run interests of their customers and communities. </a:t>
            </a:r>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3115288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sym typeface="Arial" panose="020B0604020202020204" pitchFamily="34" charset="0"/>
            </a:endParaRPr>
          </a:p>
        </p:txBody>
      </p:sp>
      <p:sp>
        <p:nvSpPr>
          <p:cNvPr id="880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78DF9577-A33D-4070-8141-0A5F5F89746B}" type="slidenum">
              <a:rPr lang="en-US" altLang="en-US" sz="1400">
                <a:solidFill>
                  <a:srgbClr val="000000"/>
                </a:solidFill>
              </a:rPr>
              <a:pPr algn="l">
                <a:spcBef>
                  <a:spcPct val="0"/>
                </a:spcBef>
                <a:buSzTx/>
              </a:pPr>
              <a:t>50</a:t>
            </a:fld>
            <a:endParaRPr lang="en-US" altLang="en-US" sz="1400">
              <a:solidFill>
                <a:srgbClr val="000000"/>
              </a:solidFill>
            </a:endParaRPr>
          </a:p>
        </p:txBody>
      </p:sp>
    </p:spTree>
    <p:extLst>
      <p:ext uri="{BB962C8B-B14F-4D97-AF65-F5344CB8AC3E}">
        <p14:creationId xmlns:p14="http://schemas.microsoft.com/office/powerpoint/2010/main" val="321931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04948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solidFill>
                <a:schemeClr val="tx1"/>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86513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i="1" dirty="0">
              <a:solidFill>
                <a:srgbClr val="000000"/>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47095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latin typeface="Arial" panose="020B0604020202020204" pitchFamily="34" charset="0"/>
            </a:endParaRPr>
          </a:p>
          <a:p>
            <a:pPr eaLnBrk="1" hangingPunct="1">
              <a:spcBef>
                <a:spcPct val="0"/>
              </a:spcBef>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773631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4">
            <a:extLst>
              <a:ext uri="{FF2B5EF4-FFF2-40B4-BE49-F238E27FC236}">
                <a16:creationId xmlns:a16="http://schemas.microsoft.com/office/drawing/2014/main" id="{C96301AD-82D8-4C2E-BBEC-B4BDE5EB588D}"/>
              </a:ext>
            </a:extLst>
          </p:cNvPr>
          <p:cNvSpPr>
            <a:spLocks noGrp="1"/>
          </p:cNvSpPr>
          <p:nvPr>
            <p:ph type="body" sz="quarter" idx="15" hasCustomPrompt="1"/>
          </p:nvPr>
        </p:nvSpPr>
        <p:spPr>
          <a:xfrm>
            <a:off x="3578470" y="6404786"/>
            <a:ext cx="5102225" cy="246221"/>
          </a:xfrm>
        </p:spPr>
        <p:txBody>
          <a:bodyPr vert="horz" wrap="square" lIns="0" tIns="0" rIns="0" bIns="0" rtlCol="0">
            <a:spAutoFit/>
          </a:bodyPr>
          <a:lstStyle>
            <a:lvl1pPr marL="0" indent="0">
              <a:buNone/>
              <a:defRPr sz="1200"/>
            </a:lvl1pPr>
          </a:lstStyle>
          <a:p>
            <a:pPr algn="r"/>
            <a:r>
              <a:rPr lang="en-US" sz="1600" dirty="0">
                <a:solidFill>
                  <a:schemeClr val="tx1"/>
                </a:solidFill>
              </a:rPr>
              <a:t>Copyright © 2021 Pearson Education Ltd.</a:t>
            </a:r>
            <a:endParaRPr lang="en-US" altLang="en-US" sz="1600" dirty="0">
              <a:solidFill>
                <a:srgbClr val="000000"/>
              </a:solidFill>
              <a:latin typeface="Verdana"/>
            </a:endParaRP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76200"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3455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233250"/>
            <a:ext cx="8229600" cy="130590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429C87B8-A17E-4DED-ACC1-B73594A298CC}"/>
              </a:ext>
            </a:extLst>
          </p:cNvPr>
          <p:cNvSpPr>
            <a:spLocks noGrp="1"/>
          </p:cNvSpPr>
          <p:nvPr>
            <p:ph type="pic" sz="quarter" idx="14"/>
          </p:nvPr>
        </p:nvSpPr>
        <p:spPr>
          <a:xfrm>
            <a:off x="457200" y="4800598"/>
            <a:ext cx="8229600" cy="1143001"/>
          </a:xfrm>
        </p:spPr>
        <p:txBody>
          <a:bodyPr/>
          <a:lstStyle/>
          <a:p>
            <a:endParaRPr lang="en-IN"/>
          </a:p>
        </p:txBody>
      </p:sp>
    </p:spTree>
    <p:extLst>
      <p:ext uri="{BB962C8B-B14F-4D97-AF65-F5344CB8AC3E}">
        <p14:creationId xmlns:p14="http://schemas.microsoft.com/office/powerpoint/2010/main" val="63391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10/20/2022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 Placeholder 4">
            <a:extLst>
              <a:ext uri="{FF2B5EF4-FFF2-40B4-BE49-F238E27FC236}">
                <a16:creationId xmlns:a16="http://schemas.microsoft.com/office/drawing/2014/main" id="{6548909E-9C03-45D8-A861-15B204EE75BA}"/>
              </a:ext>
            </a:extLst>
          </p:cNvPr>
          <p:cNvSpPr>
            <a:spLocks noGrp="1"/>
          </p:cNvSpPr>
          <p:nvPr>
            <p:ph type="body" sz="quarter" idx="15" hasCustomPrompt="1"/>
          </p:nvPr>
        </p:nvSpPr>
        <p:spPr>
          <a:xfrm>
            <a:off x="3578470" y="6404786"/>
            <a:ext cx="5102225" cy="246221"/>
          </a:xfrm>
        </p:spPr>
        <p:txBody>
          <a:bodyPr vert="horz" wrap="square" lIns="0" tIns="0" rIns="0" bIns="0" rtlCol="0">
            <a:spAutoFit/>
          </a:bodyPr>
          <a:lstStyle>
            <a:lvl1pPr marL="0" indent="0">
              <a:buNone/>
              <a:defRPr sz="1200"/>
            </a:lvl1pPr>
          </a:lstStyle>
          <a:p>
            <a:pPr algn="r"/>
            <a:r>
              <a:rPr lang="en-US" sz="1600" dirty="0">
                <a:solidFill>
                  <a:schemeClr val="tx1"/>
                </a:solidFill>
              </a:rPr>
              <a:t>Copyright © 2021 Pearson Education Ltd.</a:t>
            </a:r>
            <a:endParaRPr lang="en-US" altLang="en-US" sz="1600" dirty="0">
              <a:solidFill>
                <a:srgbClr val="000000"/>
              </a:solidFill>
              <a:latin typeface="Verdana"/>
            </a:endParaRPr>
          </a:p>
        </p:txBody>
      </p:sp>
    </p:spTree>
    <p:extLst>
      <p:ext uri="{BB962C8B-B14F-4D97-AF65-F5344CB8AC3E}">
        <p14:creationId xmlns:p14="http://schemas.microsoft.com/office/powerpoint/2010/main" val="371113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10/20/2022</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4">
            <a:extLst>
              <a:ext uri="{FF2B5EF4-FFF2-40B4-BE49-F238E27FC236}">
                <a16:creationId xmlns:a16="http://schemas.microsoft.com/office/drawing/2014/main" id="{A3677BCC-3799-4CEF-B182-5624E410785B}"/>
              </a:ext>
            </a:extLst>
          </p:cNvPr>
          <p:cNvSpPr>
            <a:spLocks noGrp="1"/>
          </p:cNvSpPr>
          <p:nvPr>
            <p:ph type="body" sz="quarter" idx="16"/>
          </p:nvPr>
        </p:nvSpPr>
        <p:spPr>
          <a:xfrm>
            <a:off x="3578470" y="6404786"/>
            <a:ext cx="5102225" cy="246221"/>
          </a:xfrm>
        </p:spPr>
        <p:txBody>
          <a:bodyPr vert="horz" wrap="square" lIns="0" tIns="0" rIns="0" bIns="0" rtlCol="0">
            <a:spAutoFit/>
          </a:bodyPr>
          <a:lstStyle>
            <a:lvl1pPr marL="0" indent="0">
              <a:buNone/>
              <a:defRPr sz="1200"/>
            </a:lvl1pPr>
          </a:lstStyle>
          <a:p>
            <a:pPr algn="r" fontAlgn="base"/>
            <a:endParaRPr lang="en-US" sz="1600" dirty="0"/>
          </a:p>
        </p:txBody>
      </p:sp>
      <p:sp>
        <p:nvSpPr>
          <p:cNvPr id="3" name="Picture Placeholder 2">
            <a:extLst>
              <a:ext uri="{FF2B5EF4-FFF2-40B4-BE49-F238E27FC236}">
                <a16:creationId xmlns:a16="http://schemas.microsoft.com/office/drawing/2014/main" id="{8EF41047-340A-449D-97DC-42F82207109C}"/>
              </a:ext>
            </a:extLst>
          </p:cNvPr>
          <p:cNvSpPr>
            <a:spLocks noGrp="1"/>
          </p:cNvSpPr>
          <p:nvPr>
            <p:ph type="pic" sz="quarter" idx="17"/>
          </p:nvPr>
        </p:nvSpPr>
        <p:spPr>
          <a:xfrm>
            <a:off x="457200" y="1600199"/>
            <a:ext cx="4114800" cy="4309233"/>
          </a:xfrm>
        </p:spPr>
        <p:txBody>
          <a:bodyPr/>
          <a:lstStyle/>
          <a:p>
            <a:endParaRPr lang="en-IN"/>
          </a:p>
        </p:txBody>
      </p:sp>
    </p:spTree>
    <p:extLst>
      <p:ext uri="{BB962C8B-B14F-4D97-AF65-F5344CB8AC3E}">
        <p14:creationId xmlns:p14="http://schemas.microsoft.com/office/powerpoint/2010/main" val="1218748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3000" b="1"/>
            </a:lvl1pPr>
          </a:lstStyle>
          <a:p>
            <a:r>
              <a:rPr lang="en-US" dirty="0"/>
              <a:t>Click to edit Master title style</a:t>
            </a:r>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457200" y="1447800"/>
            <a:ext cx="3200400" cy="381000"/>
          </a:xfrm>
        </p:spPr>
        <p:txBody>
          <a:bodyPr/>
          <a:lstStyle>
            <a:lvl1pPr algn="ctr">
              <a:buNone/>
              <a:defRPr sz="15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3810000" y="1524000"/>
            <a:ext cx="4343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5"/>
          </p:nvPr>
        </p:nvSpPr>
        <p:spPr>
          <a:xfrm>
            <a:off x="628650" y="6356352"/>
            <a:ext cx="2057400" cy="365125"/>
          </a:xfrm>
          <a:prstGeom prst="rect">
            <a:avLst/>
          </a:prstGeom>
        </p:spPr>
        <p:txBody>
          <a:bodyPr/>
          <a:lstStyle>
            <a:lvl1pPr>
              <a:defRPr smtClean="0"/>
            </a:lvl1pPr>
          </a:lstStyle>
          <a:p>
            <a:pPr>
              <a:defRPr/>
            </a:pPr>
            <a:endParaRPr lang="en-US" altLang="en-US"/>
          </a:p>
        </p:txBody>
      </p:sp>
      <p:sp>
        <p:nvSpPr>
          <p:cNvPr id="7" name="Slide Number Placeholder 5"/>
          <p:cNvSpPr>
            <a:spLocks noGrp="1"/>
          </p:cNvSpPr>
          <p:nvPr>
            <p:ph type="sldNum" sz="quarter" idx="16"/>
          </p:nvPr>
        </p:nvSpPr>
        <p:spPr>
          <a:xfrm>
            <a:off x="6457950" y="6356352"/>
            <a:ext cx="2057400" cy="365125"/>
          </a:xfrm>
          <a:prstGeom prst="rect">
            <a:avLst/>
          </a:prstGeom>
        </p:spPr>
        <p:txBody>
          <a:bodyPr/>
          <a:lstStyle>
            <a:lvl1pPr algn="l">
              <a:buSzTx/>
              <a:defRPr sz="1400" smtClean="0">
                <a:solidFill>
                  <a:srgbClr val="000000"/>
                </a:solidFill>
              </a:defRPr>
            </a:lvl1pPr>
          </a:lstStyle>
          <a:p>
            <a:pPr>
              <a:defRPr/>
            </a:pPr>
            <a:fld id="{3B9C43FB-8E13-4032-B5FB-47B8DE62B1F0}" type="slidenum">
              <a:rPr lang="en-US" altLang="en-US"/>
              <a:pPr>
                <a:defRPr/>
              </a:pPr>
              <a:t>‹#›</a:t>
            </a:fld>
            <a:endParaRPr lang="en-US" altLang="en-US" dirty="0"/>
          </a:p>
        </p:txBody>
      </p:sp>
    </p:spTree>
    <p:extLst>
      <p:ext uri="{BB962C8B-B14F-4D97-AF65-F5344CB8AC3E}">
        <p14:creationId xmlns:p14="http://schemas.microsoft.com/office/powerpoint/2010/main" val="2559877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a:xfrm>
            <a:off x="628650" y="6356352"/>
            <a:ext cx="2057400" cy="365125"/>
          </a:xfrm>
          <a:prstGeom prst="rect">
            <a:avLst/>
          </a:prstGeom>
        </p:spPr>
        <p:txBody>
          <a:bodyPr/>
          <a:lstStyle>
            <a:lvl1pPr>
              <a:defRPr smtClean="0"/>
            </a:lvl1pPr>
          </a:lstStyle>
          <a:p>
            <a:pPr>
              <a:defRPr/>
            </a:pPr>
            <a:endParaRPr lang="en-US" altLang="en-US"/>
          </a:p>
        </p:txBody>
      </p:sp>
    </p:spTree>
    <p:extLst>
      <p:ext uri="{BB962C8B-B14F-4D97-AF65-F5344CB8AC3E}">
        <p14:creationId xmlns:p14="http://schemas.microsoft.com/office/powerpoint/2010/main" val="206167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2" name="Date Placeholder 1">
            <a:extLst>
              <a:ext uri="{FF2B5EF4-FFF2-40B4-BE49-F238E27FC236}">
                <a16:creationId xmlns:a16="http://schemas.microsoft.com/office/drawing/2014/main" id="{06F2F8C9-D78B-40D0-A289-245B6EB65C76}"/>
              </a:ext>
            </a:extLst>
          </p:cNvPr>
          <p:cNvSpPr>
            <a:spLocks noGrp="1"/>
          </p:cNvSpPr>
          <p:nvPr>
            <p:ph type="dt" sz="half" idx="16"/>
          </p:nvPr>
        </p:nvSpPr>
        <p:spPr/>
        <p:txBody>
          <a:bodyPr/>
          <a:lstStyle/>
          <a:p>
            <a:fld id="{A9DF6EFB-3F44-496C-A842-1E0B3D3B975A}" type="datetimeFigureOut">
              <a:rPr lang="en-US" smtClean="0"/>
              <a:pPr/>
              <a:t>10/20/2022</a:t>
            </a:fld>
            <a:endParaRPr lang="en-US" dirty="0"/>
          </a:p>
        </p:txBody>
      </p:sp>
      <p:sp>
        <p:nvSpPr>
          <p:cNvPr id="3" name="Footer Placeholder 2">
            <a:extLst>
              <a:ext uri="{FF2B5EF4-FFF2-40B4-BE49-F238E27FC236}">
                <a16:creationId xmlns:a16="http://schemas.microsoft.com/office/drawing/2014/main" id="{091DDE3F-1A0D-4C5C-83A6-3967CCAEBC78}"/>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6F5BE4DD-418E-42C0-B7AA-4B3D81304017}"/>
              </a:ext>
            </a:extLst>
          </p:cNvPr>
          <p:cNvSpPr>
            <a:spLocks noGrp="1"/>
          </p:cNvSpPr>
          <p:nvPr>
            <p:ph type="sldNum" sz="quarter" idx="18"/>
          </p:nvPr>
        </p:nvSpPr>
        <p:spPr/>
        <p:txBody>
          <a:bodyPr/>
          <a:lstStyle/>
          <a:p>
            <a:fld id="{200B2350-5261-4F5C-9DF5-EF0D264FC8D2}" type="slidenum">
              <a:rPr lang="en-US" smtClean="0"/>
              <a:pPr/>
              <a:t>‹#›</a:t>
            </a:fld>
            <a:endParaRPr lang="en-US" dirty="0"/>
          </a:p>
        </p:txBody>
      </p:sp>
      <p:sp>
        <p:nvSpPr>
          <p:cNvPr id="14" name="Text Placeholder 4">
            <a:extLst>
              <a:ext uri="{FF2B5EF4-FFF2-40B4-BE49-F238E27FC236}">
                <a16:creationId xmlns:a16="http://schemas.microsoft.com/office/drawing/2014/main" id="{673718AD-7221-4ED9-A7B8-D177C3B1DCBD}"/>
              </a:ext>
            </a:extLst>
          </p:cNvPr>
          <p:cNvSpPr>
            <a:spLocks noGrp="1"/>
          </p:cNvSpPr>
          <p:nvPr>
            <p:ph type="body" sz="quarter" idx="19" hasCustomPrompt="1"/>
          </p:nvPr>
        </p:nvSpPr>
        <p:spPr>
          <a:xfrm>
            <a:off x="3578470" y="6404786"/>
            <a:ext cx="5102225" cy="246221"/>
          </a:xfrm>
        </p:spPr>
        <p:txBody>
          <a:bodyPr vert="horz" wrap="square" lIns="0" tIns="0" rIns="0" bIns="0" rtlCol="0">
            <a:spAutoFit/>
          </a:bodyPr>
          <a:lstStyle>
            <a:lvl1pPr marL="0" indent="0">
              <a:buNone/>
              <a:defRPr sz="1200"/>
            </a:lvl1pPr>
          </a:lstStyle>
          <a:p>
            <a:pPr algn="r"/>
            <a:r>
              <a:rPr lang="en-US" sz="1600" dirty="0">
                <a:solidFill>
                  <a:schemeClr val="tx1"/>
                </a:solidFill>
              </a:rPr>
              <a:t>Copyright © 2021 Pearson Education Ltd.</a:t>
            </a:r>
            <a:endParaRPr lang="en-US" altLang="en-US" sz="1600" dirty="0">
              <a:solidFill>
                <a:srgbClr val="000000"/>
              </a:solidFill>
              <a:latin typeface="Verdana"/>
            </a:endParaRPr>
          </a:p>
        </p:txBody>
      </p:sp>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914400" y="1371600"/>
            <a:ext cx="7162800" cy="381000"/>
          </a:xfrm>
        </p:spPr>
        <p:txBody>
          <a:bodyPr/>
          <a:lstStyle>
            <a:lvl1pPr algn="ctr">
              <a:buNone/>
              <a:defRPr sz="21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007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a:extLst>
              <a:ext uri="{FF2B5EF4-FFF2-40B4-BE49-F238E27FC236}">
                <a16:creationId xmlns:a16="http://schemas.microsoft.com/office/drawing/2014/main" id="{EFE12D31-FE3C-4D51-A71A-7E7B81D973CE}"/>
              </a:ext>
            </a:extLst>
          </p:cNvPr>
          <p:cNvSpPr>
            <a:spLocks noGrp="1"/>
          </p:cNvSpPr>
          <p:nvPr>
            <p:ph type="pic" sz="quarter" idx="13"/>
          </p:nvPr>
        </p:nvSpPr>
        <p:spPr>
          <a:xfrm>
            <a:off x="457200" y="1600199"/>
            <a:ext cx="8229600" cy="4191001"/>
          </a:xfrm>
        </p:spPr>
        <p:txBody>
          <a:bodyPr/>
          <a:lstStyle/>
          <a:p>
            <a:endParaRPr lang="en-IN"/>
          </a:p>
        </p:txBody>
      </p:sp>
    </p:spTree>
    <p:extLst>
      <p:ext uri="{BB962C8B-B14F-4D97-AF65-F5344CB8AC3E}">
        <p14:creationId xmlns:p14="http://schemas.microsoft.com/office/powerpoint/2010/main" val="163752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4724400" cy="41909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a:extLst>
              <a:ext uri="{FF2B5EF4-FFF2-40B4-BE49-F238E27FC236}">
                <a16:creationId xmlns:a16="http://schemas.microsoft.com/office/drawing/2014/main" id="{E4315223-2E14-40A7-BC23-70A3C91A196D}"/>
              </a:ext>
            </a:extLst>
          </p:cNvPr>
          <p:cNvSpPr>
            <a:spLocks noGrp="1"/>
          </p:cNvSpPr>
          <p:nvPr>
            <p:ph type="pic" sz="quarter" idx="13"/>
          </p:nvPr>
        </p:nvSpPr>
        <p:spPr>
          <a:xfrm>
            <a:off x="5486400" y="1600200"/>
            <a:ext cx="3200400" cy="4190998"/>
          </a:xfrm>
        </p:spPr>
        <p:txBody>
          <a:bodyPr/>
          <a:lstStyle/>
          <a:p>
            <a:endParaRPr lang="en-IN"/>
          </a:p>
        </p:txBody>
      </p:sp>
    </p:spTree>
    <p:extLst>
      <p:ext uri="{BB962C8B-B14F-4D97-AF65-F5344CB8AC3E}">
        <p14:creationId xmlns:p14="http://schemas.microsoft.com/office/powerpoint/2010/main" val="343517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 Placeholder 4">
            <a:extLst>
              <a:ext uri="{FF2B5EF4-FFF2-40B4-BE49-F238E27FC236}">
                <a16:creationId xmlns:a16="http://schemas.microsoft.com/office/drawing/2014/main" id="{65186840-F3CE-4EB5-A122-6E73EC8DA7FB}"/>
              </a:ext>
            </a:extLst>
          </p:cNvPr>
          <p:cNvSpPr>
            <a:spLocks noGrp="1"/>
          </p:cNvSpPr>
          <p:nvPr>
            <p:ph type="body" sz="quarter" idx="15" hasCustomPrompt="1"/>
          </p:nvPr>
        </p:nvSpPr>
        <p:spPr>
          <a:xfrm>
            <a:off x="3578470" y="6404786"/>
            <a:ext cx="5102225" cy="246221"/>
          </a:xfrm>
        </p:spPr>
        <p:txBody>
          <a:bodyPr vert="horz" wrap="square" lIns="0" tIns="0" rIns="0" bIns="0" rtlCol="0">
            <a:spAutoFit/>
          </a:bodyPr>
          <a:lstStyle>
            <a:lvl1pPr marL="0" indent="0">
              <a:buNone/>
              <a:defRPr sz="1200"/>
            </a:lvl1pPr>
          </a:lstStyle>
          <a:p>
            <a:pPr algn="r"/>
            <a:r>
              <a:rPr lang="en-US" sz="1600" dirty="0">
                <a:solidFill>
                  <a:schemeClr val="tx1"/>
                </a:solidFill>
              </a:rPr>
              <a:t>Copyright © 2021 Pearson Education Ltd.</a:t>
            </a:r>
            <a:endParaRPr lang="en-US" altLang="en-US" sz="1600" dirty="0">
              <a:solidFill>
                <a:srgbClr val="000000"/>
              </a:solidFill>
              <a:latin typeface="Verdana"/>
            </a:endParaRP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10/20/2022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 Placeholder 4">
            <a:extLst>
              <a:ext uri="{FF2B5EF4-FFF2-40B4-BE49-F238E27FC236}">
                <a16:creationId xmlns:a16="http://schemas.microsoft.com/office/drawing/2014/main" id="{742810A2-A9F1-4D18-88BB-9BF7C1D233B9}"/>
              </a:ext>
            </a:extLst>
          </p:cNvPr>
          <p:cNvSpPr txBox="1">
            <a:spLocks/>
          </p:cNvSpPr>
          <p:nvPr userDrawn="1"/>
        </p:nvSpPr>
        <p:spPr>
          <a:xfrm>
            <a:off x="3578470" y="6404786"/>
            <a:ext cx="5102225" cy="184666"/>
          </a:xfrm>
          <a:prstGeom prst="rect">
            <a:avLst/>
          </a:prstGeom>
        </p:spPr>
        <p:txBody>
          <a:bodyPr vert="horz" wrap="square" lIns="0" tIns="0" rIns="0" bIns="0" rtlCol="0">
            <a:spAutoFit/>
          </a:bodyPr>
          <a:lstStyle>
            <a:lvl1pPr marL="0" indent="0" algn="l" defTabSz="914400" rtl="0" eaLnBrk="1" latinLnBrk="0" hangingPunct="1">
              <a:spcBef>
                <a:spcPts val="1500"/>
              </a:spcBef>
              <a:buClr>
                <a:srgbClr val="007FA3"/>
              </a:buClr>
              <a:buFont typeface="Arial" panose="020B0604020202020204" pitchFamily="34" charset="0"/>
              <a:buNone/>
              <a:defRPr sz="12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gn="r"/>
            <a:r>
              <a:rPr lang="en-US" dirty="0">
                <a:solidFill>
                  <a:schemeClr val="tx1"/>
                </a:solidFill>
              </a:rPr>
              <a:t>Copyright © 2021 Pearson Education Ltd.</a:t>
            </a:r>
            <a:endParaRPr lang="en-US" altLang="en-US" dirty="0">
              <a:solidFill>
                <a:srgbClr val="000000"/>
              </a:solidFill>
              <a:latin typeface="Verdana"/>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1" r:id="rId5"/>
    <p:sldLayoutId id="2147483670" r:id="rId6"/>
    <p:sldLayoutId id="2147483659" r:id="rId7"/>
    <p:sldLayoutId id="2147483658" r:id="rId8"/>
    <p:sldLayoutId id="2147483660" r:id="rId9"/>
    <p:sldLayoutId id="2147483662" r:id="rId10"/>
    <p:sldLayoutId id="2147483661" r:id="rId11"/>
    <p:sldLayoutId id="2147483663" r:id="rId12"/>
    <p:sldLayoutId id="2147483672" r:id="rId13"/>
    <p:sldLayoutId id="2147483651" r:id="rId14"/>
    <p:sldLayoutId id="2147483654" r:id="rId15"/>
    <p:sldLayoutId id="2147483655" r:id="rId16"/>
    <p:sldLayoutId id="2147483666" r:id="rId17"/>
    <p:sldLayoutId id="2147483667" r:id="rId18"/>
    <p:sldLayoutId id="2147483668" r:id="rId19"/>
    <p:sldLayoutId id="2147483669" r:id="rId2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877"/>
            <a:ext cx="8229600" cy="555051"/>
          </a:xfrm>
        </p:spPr>
        <p:txBody>
          <a:bodyPr>
            <a:spAutoFit/>
          </a:bodyPr>
          <a:lstStyle/>
          <a:p>
            <a:r>
              <a:rPr lang="en-US" altLang="en-US" sz="3600" dirty="0">
                <a:latin typeface="Arial" panose="020B0604020202020204" pitchFamily="34" charset="0"/>
                <a:sym typeface="Times New Roman" panose="02020603050405020304" pitchFamily="18" charset="0"/>
              </a:rPr>
              <a:t>Principles of Marketing</a:t>
            </a:r>
            <a:endParaRPr lang="en-IN" sz="3600" dirty="0">
              <a:latin typeface="+mj-lt"/>
            </a:endParaRPr>
          </a:p>
        </p:txBody>
      </p:sp>
      <p:sp>
        <p:nvSpPr>
          <p:cNvPr id="3" name="Text Placeholder 2"/>
          <p:cNvSpPr>
            <a:spLocks noGrp="1"/>
          </p:cNvSpPr>
          <p:nvPr>
            <p:ph type="body" sz="quarter" idx="13"/>
          </p:nvPr>
        </p:nvSpPr>
        <p:spPr>
          <a:xfrm>
            <a:off x="457200" y="846959"/>
            <a:ext cx="8229600" cy="307777"/>
          </a:xfrm>
        </p:spPr>
        <p:txBody>
          <a:bodyPr>
            <a:spAutoFit/>
          </a:bodyPr>
          <a:lstStyle/>
          <a:p>
            <a:r>
              <a:rPr lang="en-US" dirty="0"/>
              <a:t>Eighteenth Edition, Global Edition</a:t>
            </a:r>
            <a:endParaRPr lang="en-IN" dirty="0"/>
          </a:p>
        </p:txBody>
      </p:sp>
      <p:sp>
        <p:nvSpPr>
          <p:cNvPr id="4" name="Text Placeholder 3"/>
          <p:cNvSpPr>
            <a:spLocks noGrp="1"/>
          </p:cNvSpPr>
          <p:nvPr>
            <p:ph type="body" sz="quarter" idx="14"/>
          </p:nvPr>
        </p:nvSpPr>
        <p:spPr>
          <a:xfrm>
            <a:off x="4583872" y="2911153"/>
            <a:ext cx="4102928" cy="492443"/>
          </a:xfrm>
        </p:spPr>
        <p:txBody>
          <a:bodyPr vert="horz" wrap="square" lIns="0" tIns="0" rIns="0" bIns="0" rtlCol="0" anchor="ctr">
            <a:spAutoFit/>
          </a:bodyPr>
          <a:lstStyle/>
          <a:p>
            <a:pPr>
              <a:spcBef>
                <a:spcPct val="0"/>
              </a:spcBef>
              <a:defRPr/>
            </a:pPr>
            <a:r>
              <a:rPr lang="en-US" sz="3200" dirty="0"/>
              <a:t>Chapter 1</a:t>
            </a:r>
          </a:p>
        </p:txBody>
      </p:sp>
      <p:sp>
        <p:nvSpPr>
          <p:cNvPr id="5" name="Text Placeholder 4"/>
          <p:cNvSpPr>
            <a:spLocks noGrp="1"/>
          </p:cNvSpPr>
          <p:nvPr>
            <p:ph type="body" sz="quarter" idx="15"/>
          </p:nvPr>
        </p:nvSpPr>
        <p:spPr>
          <a:xfrm>
            <a:off x="4586514" y="3517561"/>
            <a:ext cx="4102928" cy="615553"/>
          </a:xfrm>
        </p:spPr>
        <p:txBody>
          <a:bodyPr vert="horz" wrap="square" lIns="0" tIns="0" rIns="0" bIns="0" rtlCol="0">
            <a:spAutoFit/>
          </a:bodyPr>
          <a:lstStyle/>
          <a:p>
            <a:pPr>
              <a:spcBef>
                <a:spcPct val="0"/>
              </a:spcBef>
              <a:defRPr/>
            </a:pPr>
            <a:r>
              <a:rPr lang="en-US" sz="2000" dirty="0"/>
              <a:t>Marketing: Creating Customer Value and Engagement</a:t>
            </a:r>
          </a:p>
        </p:txBody>
      </p:sp>
      <p:sp>
        <p:nvSpPr>
          <p:cNvPr id="6" name="Text Placeholder 5">
            <a:extLst>
              <a:ext uri="{FF2B5EF4-FFF2-40B4-BE49-F238E27FC236}">
                <a16:creationId xmlns:a16="http://schemas.microsoft.com/office/drawing/2014/main" id="{7D98ACA4-C370-4839-9D3C-7EB60DD1C3A6}"/>
              </a:ext>
            </a:extLst>
          </p:cNvPr>
          <p:cNvSpPr>
            <a:spLocks noGrp="1"/>
          </p:cNvSpPr>
          <p:nvPr>
            <p:ph type="body" sz="quarter" idx="16"/>
          </p:nvPr>
        </p:nvSpPr>
        <p:spPr>
          <a:xfrm>
            <a:off x="3578470" y="6404786"/>
            <a:ext cx="5102225" cy="184666"/>
          </a:xfrm>
        </p:spPr>
        <p:txBody>
          <a:bodyPr/>
          <a:lstStyle/>
          <a:p>
            <a:pPr algn="r"/>
            <a:r>
              <a:rPr lang="en-US" dirty="0"/>
              <a:t>Copyright © 2021 Pearson Education Ltd.</a:t>
            </a:r>
            <a:endParaRPr lang="en-US" altLang="en-US" dirty="0">
              <a:solidFill>
                <a:srgbClr val="000000"/>
              </a:solidFill>
              <a:latin typeface="Verdana"/>
            </a:endParaRPr>
          </a:p>
        </p:txBody>
      </p:sp>
      <p:pic>
        <p:nvPicPr>
          <p:cNvPr id="8" name="Picture 7" descr="A close up of a logo&#10;&#10;Description automatically generated">
            <a:extLst>
              <a:ext uri="{FF2B5EF4-FFF2-40B4-BE49-F238E27FC236}">
                <a16:creationId xmlns:a16="http://schemas.microsoft.com/office/drawing/2014/main" id="{687777CC-B99C-4FBC-899F-7C3F22768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373" y="1343549"/>
            <a:ext cx="3827827" cy="4941808"/>
          </a:xfrm>
          <a:prstGeom prst="rect">
            <a:avLst/>
          </a:prstGeom>
        </p:spPr>
      </p:pic>
    </p:spTree>
    <p:extLst>
      <p:ext uri="{BB962C8B-B14F-4D97-AF65-F5344CB8AC3E}">
        <p14:creationId xmlns:p14="http://schemas.microsoft.com/office/powerpoint/2010/main" val="177177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70"/>
            <a:ext cx="8229600" cy="1108253"/>
          </a:xfrm>
        </p:spPr>
        <p:txBody>
          <a:bodyPr wrap="square">
            <a:noAutofit/>
          </a:bodyPr>
          <a:lstStyle/>
          <a:p>
            <a:r>
              <a:rPr lang="en-US" sz="3600" dirty="0">
                <a:latin typeface="+mj-lt"/>
                <a:ea typeface="Times New Roman"/>
                <a:cs typeface="Times New Roman"/>
                <a:sym typeface="Times New Roman" pitchFamily="18" charset="0"/>
              </a:rPr>
              <a:t>Understanding the Marketplace and Customer Needs </a:t>
            </a:r>
            <a:r>
              <a:rPr lang="en-US" sz="2800" dirty="0">
                <a:latin typeface="+mj-lt"/>
                <a:ea typeface="Times New Roman"/>
                <a:cs typeface="Times New Roman"/>
                <a:sym typeface="Times New Roman" pitchFamily="18" charset="0"/>
              </a:rPr>
              <a:t>(1 of 5)</a:t>
            </a:r>
            <a:endParaRPr lang="en-US" sz="3600" dirty="0">
              <a:latin typeface="+mj-lt"/>
            </a:endParaRPr>
          </a:p>
        </p:txBody>
      </p:sp>
      <p:sp>
        <p:nvSpPr>
          <p:cNvPr id="3" name="Content Placeholder 2"/>
          <p:cNvSpPr>
            <a:spLocks noGrp="1"/>
          </p:cNvSpPr>
          <p:nvPr>
            <p:ph idx="1"/>
          </p:nvPr>
        </p:nvSpPr>
        <p:spPr>
          <a:xfrm>
            <a:off x="457200" y="1469574"/>
            <a:ext cx="8229600" cy="2323713"/>
          </a:xfrm>
        </p:spPr>
        <p:txBody>
          <a:bodyPr wrap="square">
            <a:spAutoFit/>
          </a:bodyPr>
          <a:lstStyle/>
          <a:p>
            <a:pPr marL="0" indent="0">
              <a:spcBef>
                <a:spcPts val="600"/>
              </a:spcBef>
              <a:buNone/>
            </a:pPr>
            <a:r>
              <a:rPr lang="en-US" altLang="en-US" sz="1800" b="1" dirty="0">
                <a:cs typeface="Arial" panose="020B0604020202020204" pitchFamily="34" charset="0"/>
              </a:rPr>
              <a:t>Needs</a:t>
            </a:r>
            <a:r>
              <a:rPr lang="tr-TR" altLang="en-US" sz="1800" b="1" dirty="0">
                <a:cs typeface="Arial" panose="020B0604020202020204" pitchFamily="34" charset="0"/>
              </a:rPr>
              <a:t>..</a:t>
            </a:r>
            <a:r>
              <a:rPr lang="en-US" altLang="en-US" sz="1800" b="1" dirty="0">
                <a:cs typeface="Arial" panose="020B0604020202020204" pitchFamily="34" charset="0"/>
              </a:rPr>
              <a:t> </a:t>
            </a:r>
            <a:endParaRPr lang="tr-TR" altLang="en-US" sz="1800" b="1" dirty="0">
              <a:cs typeface="Arial" panose="020B0604020202020204" pitchFamily="34" charset="0"/>
            </a:endParaRPr>
          </a:p>
          <a:p>
            <a:pPr marL="0" indent="0">
              <a:spcBef>
                <a:spcPts val="600"/>
              </a:spcBef>
              <a:buNone/>
            </a:pPr>
            <a:r>
              <a:rPr lang="en-US" altLang="en-US" sz="1800" dirty="0">
                <a:cs typeface="Arial" panose="020B0604020202020204" pitchFamily="34" charset="0"/>
              </a:rPr>
              <a:t>are states of felt deprivation. </a:t>
            </a:r>
          </a:p>
          <a:p>
            <a:pPr marL="0" indent="0">
              <a:spcBef>
                <a:spcPts val="600"/>
              </a:spcBef>
              <a:buNone/>
            </a:pPr>
            <a:r>
              <a:rPr lang="en-US" altLang="en-US" sz="1800" b="1" dirty="0">
                <a:cs typeface="Arial" panose="020B0604020202020204" pitchFamily="34" charset="0"/>
              </a:rPr>
              <a:t>Wants</a:t>
            </a:r>
            <a:r>
              <a:rPr lang="tr-TR" altLang="en-US" sz="1800" b="1" dirty="0">
                <a:cs typeface="Arial" panose="020B0604020202020204" pitchFamily="34" charset="0"/>
              </a:rPr>
              <a:t>..</a:t>
            </a:r>
          </a:p>
          <a:p>
            <a:pPr marL="0" indent="0">
              <a:spcBef>
                <a:spcPts val="600"/>
              </a:spcBef>
              <a:buNone/>
            </a:pPr>
            <a:r>
              <a:rPr lang="en-US" altLang="en-US" sz="1800" b="1" dirty="0">
                <a:cs typeface="Arial" panose="020B0604020202020204" pitchFamily="34" charset="0"/>
              </a:rPr>
              <a:t> </a:t>
            </a:r>
            <a:r>
              <a:rPr lang="en-US" altLang="en-US" sz="1800" dirty="0">
                <a:cs typeface="Arial" panose="020B0604020202020204" pitchFamily="34" charset="0"/>
              </a:rPr>
              <a:t>are the form human needs take as they are shaped by culture and individual personality.</a:t>
            </a:r>
          </a:p>
          <a:p>
            <a:pPr marL="0" indent="0">
              <a:spcBef>
                <a:spcPts val="600"/>
              </a:spcBef>
              <a:buNone/>
            </a:pPr>
            <a:r>
              <a:rPr lang="en-US" altLang="en-US" sz="1800" b="1" dirty="0">
                <a:cs typeface="Arial" panose="020B0604020202020204" pitchFamily="34" charset="0"/>
              </a:rPr>
              <a:t>Demands</a:t>
            </a:r>
            <a:r>
              <a:rPr lang="tr-TR" altLang="en-US" sz="1800" b="1" dirty="0">
                <a:cs typeface="Arial" panose="020B0604020202020204" pitchFamily="34" charset="0"/>
              </a:rPr>
              <a:t>..</a:t>
            </a:r>
          </a:p>
          <a:p>
            <a:pPr marL="0" indent="0">
              <a:spcBef>
                <a:spcPts val="600"/>
              </a:spcBef>
              <a:buNone/>
            </a:pPr>
            <a:r>
              <a:rPr lang="en-US" altLang="en-US" sz="1800" dirty="0">
                <a:cs typeface="Arial" panose="020B0604020202020204" pitchFamily="34" charset="0"/>
              </a:rPr>
              <a:t>are human wants that are backed by buying power.</a:t>
            </a:r>
          </a:p>
        </p:txBody>
      </p:sp>
      <p:sp>
        <p:nvSpPr>
          <p:cNvPr id="6" name="Content Placeholder 5">
            <a:extLst>
              <a:ext uri="{FF2B5EF4-FFF2-40B4-BE49-F238E27FC236}">
                <a16:creationId xmlns:a16="http://schemas.microsoft.com/office/drawing/2014/main" id="{E7DEF469-83C2-44E6-AD86-E74DC2BD0788}"/>
              </a:ext>
            </a:extLst>
          </p:cNvPr>
          <p:cNvSpPr>
            <a:spLocks noGrp="1"/>
          </p:cNvSpPr>
          <p:nvPr>
            <p:ph idx="13"/>
          </p:nvPr>
        </p:nvSpPr>
        <p:spPr>
          <a:xfrm>
            <a:off x="5867400" y="3810000"/>
            <a:ext cx="2667000" cy="859779"/>
          </a:xfrm>
        </p:spPr>
        <p:txBody>
          <a:bodyPr/>
          <a:lstStyle/>
          <a:p>
            <a:pPr marL="0" indent="0">
              <a:buNone/>
            </a:pPr>
            <a:r>
              <a:rPr lang="en-IN" sz="1800" b="1" dirty="0">
                <a:highlight>
                  <a:srgbClr val="FFFF00"/>
                </a:highlight>
              </a:rPr>
              <a:t>Staying close to customers</a:t>
            </a:r>
            <a:r>
              <a:rPr lang="en-IN" sz="1800" dirty="0"/>
              <a:t>: </a:t>
            </a:r>
            <a:r>
              <a:rPr lang="en-US" sz="1800" dirty="0"/>
              <a:t>Airbnb’s CEO Brian </a:t>
            </a:r>
            <a:r>
              <a:rPr lang="en-US" sz="1800" dirty="0" err="1"/>
              <a:t>Chesky</a:t>
            </a:r>
            <a:r>
              <a:rPr lang="en-US" sz="1800" dirty="0"/>
              <a:t> and co-founder Joe </a:t>
            </a:r>
            <a:r>
              <a:rPr lang="en-US" sz="1800" dirty="0" err="1"/>
              <a:t>Gebbia</a:t>
            </a:r>
            <a:r>
              <a:rPr lang="en-US" sz="1800" dirty="0"/>
              <a:t> regularly stay at the company’s host locations, helping them shape new customer solutions based on real user experiences.</a:t>
            </a:r>
            <a:endParaRPr lang="en-IN" sz="1800" dirty="0"/>
          </a:p>
        </p:txBody>
      </p:sp>
      <p:pic>
        <p:nvPicPr>
          <p:cNvPr id="8" name="Picture Placeholder 7" descr="A photo shows Brian Chesky, Joe Gebbia, and a few others sitting casually in a living room. ">
            <a:extLst>
              <a:ext uri="{FF2B5EF4-FFF2-40B4-BE49-F238E27FC236}">
                <a16:creationId xmlns:a16="http://schemas.microsoft.com/office/drawing/2014/main" id="{07575783-49CD-40B2-8B31-AA25000EE63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1371600" y="3908162"/>
            <a:ext cx="3645726" cy="2538913"/>
          </a:xfrm>
          <a:prstGeom prst="rect">
            <a:avLst/>
          </a:prstGeom>
        </p:spPr>
      </p:pic>
    </p:spTree>
    <p:extLst>
      <p:ext uri="{BB962C8B-B14F-4D97-AF65-F5344CB8AC3E}">
        <p14:creationId xmlns:p14="http://schemas.microsoft.com/office/powerpoint/2010/main" val="5553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48770"/>
            <a:ext cx="8229600" cy="1108253"/>
          </a:xfrm>
        </p:spPr>
        <p:txBody>
          <a:bodyPr>
            <a:spAutoFit/>
          </a:bodyPr>
          <a:lstStyle/>
          <a:p>
            <a:r>
              <a:rPr lang="en-IN" altLang="en-US" dirty="0">
                <a:ea typeface="ヒラギノ角ゴ Pro W3" charset="-128"/>
              </a:rPr>
              <a:t>Understanding the Marketplace and Customer Needs </a:t>
            </a:r>
            <a:r>
              <a:rPr lang="en-IN" altLang="en-US" sz="2800" dirty="0">
                <a:ea typeface="ヒラギノ角ゴ Pro W3" charset="-128"/>
              </a:rPr>
              <a:t>(2 of 5)</a:t>
            </a:r>
            <a:endParaRPr lang="en-US" sz="3600" dirty="0">
              <a:latin typeface="+mj-lt"/>
            </a:endParaRPr>
          </a:p>
        </p:txBody>
      </p:sp>
      <p:sp>
        <p:nvSpPr>
          <p:cNvPr id="7" name="Content Placeholder 2"/>
          <p:cNvSpPr>
            <a:spLocks noGrp="1"/>
          </p:cNvSpPr>
          <p:nvPr>
            <p:ph idx="1"/>
          </p:nvPr>
        </p:nvSpPr>
        <p:spPr>
          <a:xfrm>
            <a:off x="457200" y="1400628"/>
            <a:ext cx="8229600" cy="2970044"/>
          </a:xfrm>
        </p:spPr>
        <p:txBody>
          <a:bodyPr wrap="square">
            <a:spAutoFit/>
          </a:bodyPr>
          <a:lstStyle/>
          <a:p>
            <a:pPr algn="just"/>
            <a:r>
              <a:rPr lang="tr-TR" altLang="en-US" sz="2400" b="1" dirty="0" err="1"/>
              <a:t>Customer</a:t>
            </a:r>
            <a:r>
              <a:rPr lang="tr-TR" altLang="en-US" sz="2400" b="1" dirty="0"/>
              <a:t> </a:t>
            </a:r>
            <a:r>
              <a:rPr lang="tr-TR" altLang="en-US" sz="2400" b="1" dirty="0" err="1"/>
              <a:t>needs</a:t>
            </a:r>
            <a:r>
              <a:rPr lang="tr-TR" altLang="en-US" sz="2400" b="1" dirty="0"/>
              <a:t> </a:t>
            </a:r>
            <a:r>
              <a:rPr lang="tr-TR" altLang="en-US" sz="2400" b="1" dirty="0" err="1"/>
              <a:t>and</a:t>
            </a:r>
            <a:r>
              <a:rPr lang="tr-TR" altLang="en-US" sz="2400" b="1" dirty="0"/>
              <a:t> </a:t>
            </a:r>
            <a:r>
              <a:rPr lang="tr-TR" altLang="en-US" sz="2400" b="1" dirty="0" err="1"/>
              <a:t>wants</a:t>
            </a:r>
            <a:r>
              <a:rPr lang="tr-TR" altLang="en-US" sz="2400" b="1" dirty="0"/>
              <a:t> </a:t>
            </a:r>
            <a:r>
              <a:rPr lang="tr-TR" altLang="en-US" sz="2400" dirty="0" err="1"/>
              <a:t>are</a:t>
            </a:r>
            <a:r>
              <a:rPr lang="tr-TR" altLang="en-US" sz="2400" dirty="0"/>
              <a:t> </a:t>
            </a:r>
            <a:r>
              <a:rPr lang="tr-TR" altLang="en-US" sz="2400" dirty="0" err="1"/>
              <a:t>fulfilled</a:t>
            </a:r>
            <a:r>
              <a:rPr lang="tr-TR" altLang="en-US" sz="2400" dirty="0"/>
              <a:t> </a:t>
            </a:r>
            <a:r>
              <a:rPr lang="tr-TR" altLang="en-US" sz="2400" dirty="0" err="1"/>
              <a:t>by</a:t>
            </a:r>
            <a:r>
              <a:rPr lang="tr-TR" altLang="en-US" sz="2400" dirty="0"/>
              <a:t> market </a:t>
            </a:r>
            <a:r>
              <a:rPr lang="tr-TR" altLang="en-US" sz="2400" dirty="0" err="1"/>
              <a:t>offerings</a:t>
            </a:r>
            <a:r>
              <a:rPr lang="tr-TR" altLang="en-US" sz="2400" b="1" dirty="0"/>
              <a:t>. </a:t>
            </a:r>
            <a:r>
              <a:rPr lang="en-US" altLang="en-US" sz="2400" b="1" dirty="0"/>
              <a:t>Market offerings </a:t>
            </a:r>
            <a:r>
              <a:rPr lang="en-US" altLang="en-US" sz="2400" dirty="0"/>
              <a:t>are some combination of products, </a:t>
            </a:r>
            <a:endParaRPr lang="tr-TR" altLang="en-US" sz="2400" dirty="0"/>
          </a:p>
          <a:p>
            <a:pPr algn="just"/>
            <a:r>
              <a:rPr lang="en-US" altLang="en-US" sz="2400" b="1" dirty="0">
                <a:highlight>
                  <a:srgbClr val="FFFF00"/>
                </a:highlight>
              </a:rPr>
              <a:t>services,</a:t>
            </a:r>
            <a:r>
              <a:rPr lang="en-US" altLang="en-US" sz="2400" dirty="0">
                <a:highlight>
                  <a:srgbClr val="FFFF00"/>
                </a:highlight>
              </a:rPr>
              <a:t> </a:t>
            </a:r>
            <a:r>
              <a:rPr lang="en-US" altLang="en-US" sz="2400" dirty="0"/>
              <a:t>information, or experiences offered to a market to satisfy a need or want.</a:t>
            </a:r>
            <a:r>
              <a:rPr lang="tr-TR" altLang="en-US" sz="2400" dirty="0"/>
              <a:t> </a:t>
            </a:r>
            <a:endParaRPr lang="en-US" altLang="en-US" sz="2400" dirty="0"/>
          </a:p>
          <a:p>
            <a:r>
              <a:rPr lang="en-US" altLang="en-US" sz="2400" b="1" dirty="0"/>
              <a:t>Marketing myopia</a:t>
            </a:r>
            <a:r>
              <a:rPr lang="en-US" sz="2400" dirty="0"/>
              <a:t>—</a:t>
            </a:r>
            <a:r>
              <a:rPr lang="en-US" altLang="en-US" sz="2400" dirty="0"/>
              <a:t>paying more attention to the specific products than to the benefits and experiences produced</a:t>
            </a:r>
            <a:endParaRPr lang="en-US" sz="2400" dirty="0"/>
          </a:p>
        </p:txBody>
      </p:sp>
      <p:pic>
        <p:nvPicPr>
          <p:cNvPr id="8" name="Picture Placeholder 7" descr="A photo shows the storefront of an Apple retail store.">
            <a:extLst>
              <a:ext uri="{FF2B5EF4-FFF2-40B4-BE49-F238E27FC236}">
                <a16:creationId xmlns:a16="http://schemas.microsoft.com/office/drawing/2014/main" id="{027A3337-3FEA-4800-BDF6-2BB10C7A709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286000" y="4333501"/>
            <a:ext cx="4020771" cy="2792610"/>
          </a:xfrm>
          <a:prstGeom prst="rect">
            <a:avLst/>
          </a:prstGeom>
        </p:spPr>
      </p:pic>
      <p:sp>
        <p:nvSpPr>
          <p:cNvPr id="2" name="Metin kutusu 1">
            <a:extLst>
              <a:ext uri="{FF2B5EF4-FFF2-40B4-BE49-F238E27FC236}">
                <a16:creationId xmlns:a16="http://schemas.microsoft.com/office/drawing/2014/main" id="{B55C0A14-9E72-9348-2FDC-C4515E600250}"/>
              </a:ext>
            </a:extLst>
          </p:cNvPr>
          <p:cNvSpPr txBox="1"/>
          <p:nvPr/>
        </p:nvSpPr>
        <p:spPr>
          <a:xfrm>
            <a:off x="7086600" y="4038600"/>
            <a:ext cx="1447800" cy="1015663"/>
          </a:xfrm>
          <a:prstGeom prst="rect">
            <a:avLst/>
          </a:prstGeom>
          <a:noFill/>
        </p:spPr>
        <p:txBody>
          <a:bodyPr wrap="square" rtlCol="0">
            <a:spAutoFit/>
          </a:bodyPr>
          <a:lstStyle/>
          <a:p>
            <a:r>
              <a:rPr lang="tr-TR" sz="2000" dirty="0"/>
              <a:t>*</a:t>
            </a:r>
            <a:r>
              <a:rPr lang="tr-TR" sz="2000" dirty="0" err="1"/>
              <a:t>Create</a:t>
            </a:r>
            <a:r>
              <a:rPr lang="tr-TR" sz="2000" dirty="0"/>
              <a:t> </a:t>
            </a:r>
            <a:r>
              <a:rPr lang="tr-TR" sz="2000" dirty="0" err="1"/>
              <a:t>brand</a:t>
            </a:r>
            <a:r>
              <a:rPr lang="tr-TR" sz="2000" dirty="0"/>
              <a:t> </a:t>
            </a:r>
            <a:r>
              <a:rPr lang="tr-TR" sz="2000" dirty="0" err="1"/>
              <a:t>experience</a:t>
            </a:r>
            <a:endParaRPr lang="tr-TR" sz="2000" dirty="0"/>
          </a:p>
        </p:txBody>
      </p:sp>
    </p:spTree>
    <p:extLst>
      <p:ext uri="{BB962C8B-B14F-4D97-AF65-F5344CB8AC3E}">
        <p14:creationId xmlns:p14="http://schemas.microsoft.com/office/powerpoint/2010/main" val="235987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FDC08B-DC55-6913-1344-C03DC4431819}"/>
              </a:ext>
            </a:extLst>
          </p:cNvPr>
          <p:cNvSpPr>
            <a:spLocks noGrp="1"/>
          </p:cNvSpPr>
          <p:nvPr>
            <p:ph type="title"/>
          </p:nvPr>
        </p:nvSpPr>
        <p:spPr/>
        <p:txBody>
          <a:bodyPr/>
          <a:lstStyle/>
          <a:p>
            <a:r>
              <a:rPr lang="tr-TR" sz="2800" dirty="0"/>
              <a:t>Smart </a:t>
            </a:r>
            <a:r>
              <a:rPr lang="tr-TR" sz="2800" dirty="0" err="1"/>
              <a:t>marketers</a:t>
            </a:r>
            <a:r>
              <a:rPr lang="tr-TR" sz="2800" dirty="0"/>
              <a:t> </a:t>
            </a:r>
            <a:r>
              <a:rPr lang="tr-TR" sz="2800" dirty="0" err="1"/>
              <a:t>look</a:t>
            </a:r>
            <a:r>
              <a:rPr lang="tr-TR" sz="2800" dirty="0"/>
              <a:t> </a:t>
            </a:r>
            <a:r>
              <a:rPr lang="tr-TR" sz="2800" dirty="0" err="1"/>
              <a:t>beyond</a:t>
            </a:r>
            <a:r>
              <a:rPr lang="tr-TR" sz="2800" dirty="0"/>
              <a:t> </a:t>
            </a:r>
            <a:r>
              <a:rPr lang="tr-TR" sz="2800" dirty="0" err="1"/>
              <a:t>the</a:t>
            </a:r>
            <a:r>
              <a:rPr lang="tr-TR" sz="2800" dirty="0"/>
              <a:t> </a:t>
            </a:r>
            <a:r>
              <a:rPr lang="tr-TR" sz="2800" dirty="0" err="1"/>
              <a:t>atributes</a:t>
            </a:r>
            <a:r>
              <a:rPr lang="tr-TR" sz="2800" dirty="0"/>
              <a:t> of </a:t>
            </a:r>
            <a:r>
              <a:rPr lang="tr-TR" sz="2800" dirty="0" err="1"/>
              <a:t>the</a:t>
            </a:r>
            <a:r>
              <a:rPr lang="tr-TR" sz="2800" dirty="0"/>
              <a:t> </a:t>
            </a:r>
            <a:r>
              <a:rPr lang="tr-TR" sz="2800" dirty="0" err="1"/>
              <a:t>productst</a:t>
            </a:r>
            <a:r>
              <a:rPr lang="tr-TR" sz="2800" dirty="0"/>
              <a:t> </a:t>
            </a:r>
            <a:r>
              <a:rPr lang="tr-TR" sz="2800" dirty="0" err="1"/>
              <a:t>and</a:t>
            </a:r>
            <a:r>
              <a:rPr lang="tr-TR" sz="2800" dirty="0"/>
              <a:t> </a:t>
            </a:r>
            <a:r>
              <a:rPr lang="tr-TR" sz="2800" dirty="0" err="1"/>
              <a:t>services</a:t>
            </a:r>
            <a:r>
              <a:rPr lang="tr-TR" sz="2800" dirty="0"/>
              <a:t> </a:t>
            </a:r>
          </a:p>
        </p:txBody>
      </p:sp>
      <p:sp>
        <p:nvSpPr>
          <p:cNvPr id="3" name="İçerik Yer Tutucusu 2">
            <a:extLst>
              <a:ext uri="{FF2B5EF4-FFF2-40B4-BE49-F238E27FC236}">
                <a16:creationId xmlns:a16="http://schemas.microsoft.com/office/drawing/2014/main" id="{0806D15B-4F8F-D3EF-7164-8AB2AD37F412}"/>
              </a:ext>
            </a:extLst>
          </p:cNvPr>
          <p:cNvSpPr>
            <a:spLocks noGrp="1"/>
          </p:cNvSpPr>
          <p:nvPr>
            <p:ph idx="1"/>
          </p:nvPr>
        </p:nvSpPr>
        <p:spPr/>
        <p:txBody>
          <a:bodyPr/>
          <a:lstStyle/>
          <a:p>
            <a:r>
              <a:rPr lang="tr-TR" sz="1800" dirty="0"/>
              <a:t>Walt Disney World </a:t>
            </a:r>
            <a:r>
              <a:rPr lang="tr-TR" sz="1800" dirty="0" err="1"/>
              <a:t>Resort</a:t>
            </a:r>
            <a:r>
              <a:rPr lang="tr-TR" sz="1800" dirty="0"/>
              <a:t> </a:t>
            </a:r>
            <a:r>
              <a:rPr lang="tr-TR" sz="1800" dirty="0" err="1"/>
              <a:t>doesn’t</a:t>
            </a:r>
            <a:r>
              <a:rPr lang="tr-TR" sz="1800" dirty="0"/>
              <a:t> </a:t>
            </a:r>
            <a:r>
              <a:rPr lang="tr-TR" sz="1800" dirty="0" err="1"/>
              <a:t>offer</a:t>
            </a:r>
            <a:r>
              <a:rPr lang="tr-TR" sz="1800" dirty="0"/>
              <a:t> </a:t>
            </a:r>
            <a:r>
              <a:rPr lang="tr-TR" sz="1800" dirty="0" err="1"/>
              <a:t>just</a:t>
            </a:r>
            <a:r>
              <a:rPr lang="tr-TR" sz="1800" dirty="0"/>
              <a:t> </a:t>
            </a:r>
            <a:r>
              <a:rPr lang="tr-TR" sz="1800" dirty="0" err="1"/>
              <a:t>amusement</a:t>
            </a:r>
            <a:r>
              <a:rPr lang="tr-TR" sz="1800" dirty="0"/>
              <a:t> park </a:t>
            </a:r>
            <a:r>
              <a:rPr lang="tr-TR" sz="1800" dirty="0" err="1"/>
              <a:t>rides</a:t>
            </a:r>
            <a:r>
              <a:rPr lang="tr-TR" sz="1800" dirty="0"/>
              <a:t>, it </a:t>
            </a:r>
            <a:r>
              <a:rPr lang="tr-TR" sz="1800" dirty="0" err="1"/>
              <a:t>uses</a:t>
            </a:r>
            <a:r>
              <a:rPr lang="tr-TR" sz="1800" dirty="0"/>
              <a:t> </a:t>
            </a:r>
            <a:r>
              <a:rPr lang="tr-TR" sz="1800" dirty="0" err="1"/>
              <a:t>its</a:t>
            </a:r>
            <a:r>
              <a:rPr lang="tr-TR" sz="1800" dirty="0"/>
              <a:t> </a:t>
            </a:r>
            <a:r>
              <a:rPr lang="tr-TR" sz="1800" dirty="0" err="1"/>
              <a:t>famed</a:t>
            </a:r>
            <a:r>
              <a:rPr lang="tr-TR" sz="1800" dirty="0"/>
              <a:t> Disney </a:t>
            </a:r>
            <a:r>
              <a:rPr lang="tr-TR" sz="1800" dirty="0" err="1"/>
              <a:t>magic</a:t>
            </a:r>
            <a:r>
              <a:rPr lang="tr-TR" sz="1800" dirty="0"/>
              <a:t> </a:t>
            </a:r>
            <a:r>
              <a:rPr lang="tr-TR" sz="1800" dirty="0" err="1"/>
              <a:t>to</a:t>
            </a:r>
            <a:r>
              <a:rPr lang="tr-TR" sz="1800" dirty="0"/>
              <a:t> </a:t>
            </a:r>
            <a:r>
              <a:rPr lang="tr-TR" sz="1800" dirty="0" err="1"/>
              <a:t>create</a:t>
            </a:r>
            <a:r>
              <a:rPr lang="tr-TR" sz="1800" dirty="0"/>
              <a:t> </a:t>
            </a:r>
            <a:r>
              <a:rPr lang="tr-TR" sz="1800" dirty="0" err="1"/>
              <a:t>carefull</a:t>
            </a:r>
            <a:r>
              <a:rPr lang="tr-TR" sz="1800" dirty="0"/>
              <a:t> </a:t>
            </a:r>
            <a:r>
              <a:rPr lang="tr-TR" sz="1800" dirty="0" err="1"/>
              <a:t>orchestrated</a:t>
            </a:r>
            <a:r>
              <a:rPr lang="tr-TR" sz="1800" dirty="0"/>
              <a:t> </a:t>
            </a:r>
            <a:r>
              <a:rPr lang="tr-TR" sz="1800" dirty="0" err="1"/>
              <a:t>guest</a:t>
            </a:r>
            <a:r>
              <a:rPr lang="tr-TR" sz="1800" dirty="0"/>
              <a:t> </a:t>
            </a:r>
            <a:r>
              <a:rPr lang="tr-TR" sz="1800" dirty="0" err="1"/>
              <a:t>experiences</a:t>
            </a:r>
            <a:r>
              <a:rPr lang="tr-TR" sz="1800" dirty="0"/>
              <a:t> </a:t>
            </a:r>
            <a:r>
              <a:rPr lang="tr-TR" sz="1800" dirty="0" err="1"/>
              <a:t>true</a:t>
            </a:r>
            <a:r>
              <a:rPr lang="tr-TR" sz="1800" dirty="0"/>
              <a:t>. </a:t>
            </a:r>
          </a:p>
          <a:p>
            <a:endParaRPr lang="tr-TR" sz="1800" dirty="0"/>
          </a:p>
          <a:p>
            <a:endParaRPr lang="tr-TR" sz="1800" dirty="0"/>
          </a:p>
          <a:p>
            <a:r>
              <a:rPr lang="tr-TR" sz="1800" dirty="0" err="1"/>
              <a:t>Apple’s</a:t>
            </a:r>
            <a:r>
              <a:rPr lang="tr-TR" sz="1800" dirty="0"/>
              <a:t> </a:t>
            </a:r>
            <a:r>
              <a:rPr lang="tr-TR" sz="1800" dirty="0" err="1"/>
              <a:t>highly</a:t>
            </a:r>
            <a:r>
              <a:rPr lang="tr-TR" sz="1800" dirty="0"/>
              <a:t> </a:t>
            </a:r>
            <a:r>
              <a:rPr lang="tr-TR" sz="1800" dirty="0" err="1"/>
              <a:t>successful</a:t>
            </a:r>
            <a:r>
              <a:rPr lang="tr-TR" sz="1800" dirty="0"/>
              <a:t> </a:t>
            </a:r>
            <a:r>
              <a:rPr lang="tr-TR" sz="1800" dirty="0" err="1"/>
              <a:t>retail</a:t>
            </a:r>
            <a:r>
              <a:rPr lang="tr-TR" sz="1800" dirty="0"/>
              <a:t> </a:t>
            </a:r>
            <a:r>
              <a:rPr lang="tr-TR" sz="1800" dirty="0" err="1"/>
              <a:t>stores</a:t>
            </a:r>
            <a:r>
              <a:rPr lang="tr-TR" sz="1800" dirty="0"/>
              <a:t> </a:t>
            </a:r>
            <a:r>
              <a:rPr lang="tr-TR" sz="1800" dirty="0" err="1"/>
              <a:t>don’t</a:t>
            </a:r>
            <a:r>
              <a:rPr lang="tr-TR" sz="1800" dirty="0"/>
              <a:t> </a:t>
            </a:r>
            <a:r>
              <a:rPr lang="tr-TR" sz="1800" dirty="0" err="1"/>
              <a:t>just</a:t>
            </a:r>
            <a:r>
              <a:rPr lang="tr-TR" sz="1800" dirty="0"/>
              <a:t> </a:t>
            </a:r>
            <a:r>
              <a:rPr lang="tr-TR" sz="1800" dirty="0" err="1"/>
              <a:t>sell</a:t>
            </a:r>
            <a:r>
              <a:rPr lang="tr-TR" sz="1800" dirty="0"/>
              <a:t> </a:t>
            </a:r>
            <a:r>
              <a:rPr lang="tr-TR" sz="1800" dirty="0" err="1"/>
              <a:t>the</a:t>
            </a:r>
            <a:r>
              <a:rPr lang="tr-TR" sz="1800" dirty="0"/>
              <a:t> </a:t>
            </a:r>
            <a:r>
              <a:rPr lang="tr-TR" sz="1800" dirty="0" err="1"/>
              <a:t>company’s</a:t>
            </a:r>
            <a:r>
              <a:rPr lang="tr-TR" sz="1800" dirty="0"/>
              <a:t> </a:t>
            </a:r>
            <a:r>
              <a:rPr lang="tr-TR" sz="1800" dirty="0" err="1"/>
              <a:t>products</a:t>
            </a:r>
            <a:r>
              <a:rPr lang="tr-TR" sz="1800" dirty="0"/>
              <a:t>. They </a:t>
            </a:r>
            <a:r>
              <a:rPr lang="tr-TR" sz="1800" dirty="0" err="1"/>
              <a:t>create</a:t>
            </a:r>
            <a:r>
              <a:rPr lang="tr-TR" sz="1800" dirty="0"/>
              <a:t> </a:t>
            </a:r>
            <a:r>
              <a:rPr lang="tr-TR" sz="1800" dirty="0" err="1"/>
              <a:t>engaging</a:t>
            </a:r>
            <a:r>
              <a:rPr lang="tr-TR" sz="1800" dirty="0"/>
              <a:t> Apple </a:t>
            </a:r>
            <a:r>
              <a:rPr lang="tr-TR" sz="1800" dirty="0" err="1"/>
              <a:t>brand</a:t>
            </a:r>
            <a:r>
              <a:rPr lang="tr-TR" sz="1800" dirty="0"/>
              <a:t> </a:t>
            </a:r>
            <a:r>
              <a:rPr lang="tr-TR" sz="1800" dirty="0" err="1"/>
              <a:t>experience</a:t>
            </a:r>
            <a:r>
              <a:rPr lang="tr-TR" sz="1800" dirty="0"/>
              <a:t>. </a:t>
            </a:r>
          </a:p>
        </p:txBody>
      </p:sp>
      <p:pic>
        <p:nvPicPr>
          <p:cNvPr id="5" name="Resim 4">
            <a:extLst>
              <a:ext uri="{FF2B5EF4-FFF2-40B4-BE49-F238E27FC236}">
                <a16:creationId xmlns:a16="http://schemas.microsoft.com/office/drawing/2014/main" id="{FBB2354A-824D-DADA-8D67-F80A16F0F1DC}"/>
              </a:ext>
            </a:extLst>
          </p:cNvPr>
          <p:cNvPicPr>
            <a:picLocks noChangeAspect="1"/>
          </p:cNvPicPr>
          <p:nvPr/>
        </p:nvPicPr>
        <p:blipFill>
          <a:blip r:embed="rId2"/>
          <a:stretch>
            <a:fillRect/>
          </a:stretch>
        </p:blipFill>
        <p:spPr>
          <a:xfrm>
            <a:off x="5181600" y="1405797"/>
            <a:ext cx="3430236" cy="1920932"/>
          </a:xfrm>
          <a:prstGeom prst="rect">
            <a:avLst/>
          </a:prstGeom>
        </p:spPr>
      </p:pic>
      <p:pic>
        <p:nvPicPr>
          <p:cNvPr id="6" name="Resim 5">
            <a:extLst>
              <a:ext uri="{FF2B5EF4-FFF2-40B4-BE49-F238E27FC236}">
                <a16:creationId xmlns:a16="http://schemas.microsoft.com/office/drawing/2014/main" id="{E9F6E954-0990-F14A-35E8-7796A666580A}"/>
              </a:ext>
            </a:extLst>
          </p:cNvPr>
          <p:cNvPicPr>
            <a:picLocks noChangeAspect="1"/>
          </p:cNvPicPr>
          <p:nvPr/>
        </p:nvPicPr>
        <p:blipFill>
          <a:blip r:embed="rId3"/>
          <a:stretch>
            <a:fillRect/>
          </a:stretch>
        </p:blipFill>
        <p:spPr>
          <a:xfrm>
            <a:off x="5239215" y="3489268"/>
            <a:ext cx="3481039" cy="2607419"/>
          </a:xfrm>
          <a:prstGeom prst="rect">
            <a:avLst/>
          </a:prstGeom>
        </p:spPr>
      </p:pic>
    </p:spTree>
    <p:extLst>
      <p:ext uri="{BB962C8B-B14F-4D97-AF65-F5344CB8AC3E}">
        <p14:creationId xmlns:p14="http://schemas.microsoft.com/office/powerpoint/2010/main" val="163578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97"/>
            <a:ext cx="8229600" cy="1097280"/>
          </a:xfrm>
        </p:spPr>
        <p:txBody>
          <a:bodyPr wrap="square">
            <a:noAutofit/>
          </a:bodyPr>
          <a:lstStyle/>
          <a:p>
            <a:r>
              <a:rPr lang="en-IN" altLang="en-US" sz="3600" dirty="0">
                <a:latin typeface="+mj-lt"/>
                <a:ea typeface="ヒラギノ角ゴ Pro W3" charset="-128"/>
              </a:rPr>
              <a:t>Understanding the Marketplace and Customer Needs </a:t>
            </a:r>
            <a:r>
              <a:rPr lang="en-IN" altLang="en-US" sz="2800" dirty="0">
                <a:latin typeface="+mj-lt"/>
                <a:ea typeface="ヒラギノ角ゴ Pro W3" charset="-128"/>
              </a:rPr>
              <a:t>(3 of 5)</a:t>
            </a:r>
            <a:endParaRPr lang="en-US" sz="2800" dirty="0">
              <a:latin typeface="+mj-lt"/>
            </a:endParaRPr>
          </a:p>
        </p:txBody>
      </p:sp>
      <p:sp>
        <p:nvSpPr>
          <p:cNvPr id="3" name="Content Placeholder 2"/>
          <p:cNvSpPr>
            <a:spLocks noGrp="1"/>
          </p:cNvSpPr>
          <p:nvPr>
            <p:ph idx="1"/>
          </p:nvPr>
        </p:nvSpPr>
        <p:spPr>
          <a:xfrm>
            <a:off x="457200" y="1600200"/>
            <a:ext cx="8229600" cy="1631216"/>
          </a:xfrm>
        </p:spPr>
        <p:txBody>
          <a:bodyPr>
            <a:spAutoFit/>
          </a:bodyPr>
          <a:lstStyle/>
          <a:p>
            <a:pPr marL="0" indent="0">
              <a:buNone/>
            </a:pPr>
            <a:r>
              <a:rPr lang="en-US" altLang="en-US" sz="2400" dirty="0"/>
              <a:t>Customers form expectations about the </a:t>
            </a:r>
            <a:r>
              <a:rPr lang="en-US" altLang="en-US" sz="2400" b="1" dirty="0"/>
              <a:t>value</a:t>
            </a:r>
            <a:r>
              <a:rPr lang="en-US" altLang="en-US" sz="2400" dirty="0"/>
              <a:t> and </a:t>
            </a:r>
            <a:r>
              <a:rPr lang="en-US" altLang="en-US" sz="2400" b="1" dirty="0"/>
              <a:t>satisfaction</a:t>
            </a:r>
            <a:r>
              <a:rPr lang="en-US" altLang="en-US" sz="2400" dirty="0"/>
              <a:t> of market offerings.</a:t>
            </a:r>
          </a:p>
          <a:p>
            <a:pPr lvl="1"/>
            <a:r>
              <a:rPr lang="en-US" altLang="en-US" sz="2400" dirty="0">
                <a:solidFill>
                  <a:srgbClr val="000000"/>
                </a:solidFill>
              </a:rPr>
              <a:t>Satisfied customers buy again</a:t>
            </a:r>
          </a:p>
          <a:p>
            <a:pPr lvl="1"/>
            <a:r>
              <a:rPr lang="en-US" altLang="en-US" sz="2400" dirty="0">
                <a:solidFill>
                  <a:srgbClr val="000000"/>
                </a:solidFill>
              </a:rPr>
              <a:t>Dissatisfied customers switch to competitors</a:t>
            </a:r>
          </a:p>
        </p:txBody>
      </p:sp>
      <p:sp>
        <p:nvSpPr>
          <p:cNvPr id="4" name="Content Placeholder 3">
            <a:extLst>
              <a:ext uri="{FF2B5EF4-FFF2-40B4-BE49-F238E27FC236}">
                <a16:creationId xmlns:a16="http://schemas.microsoft.com/office/drawing/2014/main" id="{69BC0153-2C7E-49B2-B77F-7C9A77618E98}"/>
              </a:ext>
            </a:extLst>
          </p:cNvPr>
          <p:cNvSpPr>
            <a:spLocks noGrp="1"/>
          </p:cNvSpPr>
          <p:nvPr>
            <p:ph idx="13"/>
          </p:nvPr>
        </p:nvSpPr>
        <p:spPr>
          <a:xfrm>
            <a:off x="457200" y="3366650"/>
            <a:ext cx="8229600" cy="1735643"/>
          </a:xfrm>
        </p:spPr>
        <p:txBody>
          <a:bodyPr/>
          <a:lstStyle/>
          <a:p>
            <a:pPr marL="0" indent="0">
              <a:buNone/>
            </a:pPr>
            <a:r>
              <a:rPr lang="tr-TR" altLang="en-US" sz="2400" b="1" dirty="0">
                <a:cs typeface="Arial" panose="020B0604020202020204" pitchFamily="34" charset="0"/>
              </a:rPr>
              <a:t>Marketing </a:t>
            </a:r>
            <a:r>
              <a:rPr lang="tr-TR" altLang="en-US" sz="2400" b="1" dirty="0" err="1">
                <a:cs typeface="Arial" panose="020B0604020202020204" pitchFamily="34" charset="0"/>
              </a:rPr>
              <a:t>occurs</a:t>
            </a:r>
            <a:r>
              <a:rPr lang="tr-TR" altLang="en-US" sz="2400" b="1" dirty="0">
                <a:cs typeface="Arial" panose="020B0604020202020204" pitchFamily="34" charset="0"/>
              </a:rPr>
              <a:t> </a:t>
            </a:r>
            <a:r>
              <a:rPr lang="tr-TR" altLang="en-US" sz="2400" b="1" dirty="0" err="1">
                <a:cs typeface="Arial" panose="020B0604020202020204" pitchFamily="34" charset="0"/>
              </a:rPr>
              <a:t>when</a:t>
            </a:r>
            <a:r>
              <a:rPr lang="tr-TR" altLang="en-US" sz="2400" b="1" dirty="0">
                <a:cs typeface="Arial" panose="020B0604020202020204" pitchFamily="34" charset="0"/>
              </a:rPr>
              <a:t> </a:t>
            </a:r>
            <a:r>
              <a:rPr lang="tr-TR" altLang="en-US" sz="2400" b="1" dirty="0" err="1">
                <a:cs typeface="Arial" panose="020B0604020202020204" pitchFamily="34" charset="0"/>
              </a:rPr>
              <a:t>people</a:t>
            </a:r>
            <a:r>
              <a:rPr lang="tr-TR" altLang="en-US" sz="2400" b="1" dirty="0">
                <a:cs typeface="Arial" panose="020B0604020202020204" pitchFamily="34" charset="0"/>
              </a:rPr>
              <a:t> </a:t>
            </a:r>
            <a:r>
              <a:rPr lang="tr-TR" altLang="en-US" sz="2400" b="1" dirty="0" err="1">
                <a:cs typeface="Arial" panose="020B0604020202020204" pitchFamily="34" charset="0"/>
              </a:rPr>
              <a:t>decide</a:t>
            </a:r>
            <a:r>
              <a:rPr lang="tr-TR" altLang="en-US" sz="2400" b="1" dirty="0">
                <a:cs typeface="Arial" panose="020B0604020202020204" pitchFamily="34" charset="0"/>
              </a:rPr>
              <a:t> </a:t>
            </a:r>
            <a:r>
              <a:rPr lang="tr-TR" altLang="en-US" sz="2400" b="1" dirty="0" err="1">
                <a:cs typeface="Arial" panose="020B0604020202020204" pitchFamily="34" charset="0"/>
              </a:rPr>
              <a:t>to</a:t>
            </a:r>
            <a:r>
              <a:rPr lang="tr-TR" altLang="en-US" sz="2400" b="1" dirty="0">
                <a:cs typeface="Arial" panose="020B0604020202020204" pitchFamily="34" charset="0"/>
              </a:rPr>
              <a:t> </a:t>
            </a:r>
            <a:r>
              <a:rPr lang="tr-TR" altLang="en-US" sz="2400" b="1" dirty="0" err="1">
                <a:cs typeface="Arial" panose="020B0604020202020204" pitchFamily="34" charset="0"/>
              </a:rPr>
              <a:t>satisfy</a:t>
            </a:r>
            <a:r>
              <a:rPr lang="tr-TR" altLang="en-US" sz="2400" b="1" dirty="0">
                <a:cs typeface="Arial" panose="020B0604020202020204" pitchFamily="34" charset="0"/>
              </a:rPr>
              <a:t> </a:t>
            </a:r>
            <a:r>
              <a:rPr lang="tr-TR" altLang="en-US" sz="2400" b="1" dirty="0" err="1">
                <a:cs typeface="Arial" panose="020B0604020202020204" pitchFamily="34" charset="0"/>
              </a:rPr>
              <a:t>their</a:t>
            </a:r>
            <a:r>
              <a:rPr lang="tr-TR" altLang="en-US" sz="2400" b="1" dirty="0">
                <a:cs typeface="Arial" panose="020B0604020202020204" pitchFamily="34" charset="0"/>
              </a:rPr>
              <a:t> </a:t>
            </a:r>
            <a:r>
              <a:rPr lang="tr-TR" altLang="en-US" sz="2400" b="1" dirty="0" err="1">
                <a:cs typeface="Arial" panose="020B0604020202020204" pitchFamily="34" charset="0"/>
              </a:rPr>
              <a:t>needs</a:t>
            </a:r>
            <a:r>
              <a:rPr lang="tr-TR" altLang="en-US" sz="2400" b="1" dirty="0">
                <a:cs typeface="Arial" panose="020B0604020202020204" pitchFamily="34" charset="0"/>
              </a:rPr>
              <a:t> </a:t>
            </a:r>
            <a:r>
              <a:rPr lang="tr-TR" altLang="en-US" sz="2400" b="1" dirty="0" err="1">
                <a:cs typeface="Arial" panose="020B0604020202020204" pitchFamily="34" charset="0"/>
              </a:rPr>
              <a:t>and</a:t>
            </a:r>
            <a:r>
              <a:rPr lang="tr-TR" altLang="en-US" sz="2400" b="1" dirty="0">
                <a:cs typeface="Arial" panose="020B0604020202020204" pitchFamily="34" charset="0"/>
              </a:rPr>
              <a:t> </a:t>
            </a:r>
            <a:r>
              <a:rPr lang="tr-TR" altLang="en-US" sz="2400" b="1" dirty="0" err="1">
                <a:cs typeface="Arial" panose="020B0604020202020204" pitchFamily="34" charset="0"/>
              </a:rPr>
              <a:t>wants</a:t>
            </a:r>
            <a:r>
              <a:rPr lang="tr-TR" altLang="en-US" sz="2400" b="1" dirty="0">
                <a:cs typeface="Arial" panose="020B0604020202020204" pitchFamily="34" charset="0"/>
              </a:rPr>
              <a:t> </a:t>
            </a:r>
            <a:r>
              <a:rPr lang="tr-TR" altLang="en-US" sz="2400" b="1" dirty="0" err="1">
                <a:cs typeface="Arial" panose="020B0604020202020204" pitchFamily="34" charset="0"/>
              </a:rPr>
              <a:t>through</a:t>
            </a:r>
            <a:r>
              <a:rPr lang="tr-TR" altLang="en-US" sz="2400" b="1" dirty="0">
                <a:cs typeface="Arial" panose="020B0604020202020204" pitchFamily="34" charset="0"/>
              </a:rPr>
              <a:t> </a:t>
            </a:r>
            <a:r>
              <a:rPr lang="tr-TR" altLang="en-US" sz="2400" b="1" dirty="0" err="1">
                <a:cs typeface="Arial" panose="020B0604020202020204" pitchFamily="34" charset="0"/>
              </a:rPr>
              <a:t>exchane</a:t>
            </a:r>
            <a:r>
              <a:rPr lang="tr-TR" altLang="en-US" sz="2400" b="1" dirty="0">
                <a:cs typeface="Arial" panose="020B0604020202020204" pitchFamily="34" charset="0"/>
              </a:rPr>
              <a:t> </a:t>
            </a:r>
            <a:r>
              <a:rPr lang="tr-TR" altLang="en-US" sz="2400" b="1" dirty="0" err="1">
                <a:cs typeface="Arial" panose="020B0604020202020204" pitchFamily="34" charset="0"/>
              </a:rPr>
              <a:t>relationships</a:t>
            </a:r>
            <a:r>
              <a:rPr lang="tr-TR" altLang="en-US" sz="2400" b="1" dirty="0">
                <a:cs typeface="Arial" panose="020B0604020202020204" pitchFamily="34" charset="0"/>
              </a:rPr>
              <a:t>. </a:t>
            </a:r>
          </a:p>
          <a:p>
            <a:pPr marL="0" indent="0">
              <a:buNone/>
            </a:pPr>
            <a:r>
              <a:rPr lang="en-US" altLang="en-US" sz="2400" b="1" dirty="0">
                <a:cs typeface="Arial" panose="020B0604020202020204" pitchFamily="34" charset="0"/>
              </a:rPr>
              <a:t>Exchange</a:t>
            </a:r>
            <a:r>
              <a:rPr lang="en-US" altLang="en-US" sz="2400" dirty="0">
                <a:cs typeface="Arial" panose="020B0604020202020204" pitchFamily="34" charset="0"/>
              </a:rPr>
              <a:t> is the act of obtaining a desired object from someone by offering something in return.</a:t>
            </a:r>
            <a:r>
              <a:rPr lang="tr-TR" altLang="en-US" sz="2400" dirty="0">
                <a:cs typeface="Arial" panose="020B0604020202020204" pitchFamily="34" charset="0"/>
              </a:rPr>
              <a:t>(</a:t>
            </a:r>
            <a:r>
              <a:rPr lang="tr-TR" altLang="en-US" sz="2400" i="1" dirty="0" err="1">
                <a:cs typeface="Arial" panose="020B0604020202020204" pitchFamily="34" charset="0"/>
              </a:rPr>
              <a:t>political</a:t>
            </a:r>
            <a:r>
              <a:rPr lang="tr-TR" altLang="en-US" sz="2400" i="1" dirty="0">
                <a:cs typeface="Arial" panose="020B0604020202020204" pitchFamily="34" charset="0"/>
              </a:rPr>
              <a:t> </a:t>
            </a:r>
            <a:r>
              <a:rPr lang="tr-TR" altLang="en-US" sz="2400" i="1" dirty="0" err="1">
                <a:cs typeface="Arial" panose="020B0604020202020204" pitchFamily="34" charset="0"/>
              </a:rPr>
              <a:t>candidate</a:t>
            </a:r>
            <a:r>
              <a:rPr lang="tr-TR" altLang="en-US" sz="2400" i="1" dirty="0">
                <a:cs typeface="Arial" panose="020B0604020202020204" pitchFamily="34" charset="0"/>
              </a:rPr>
              <a:t> </a:t>
            </a:r>
            <a:r>
              <a:rPr lang="tr-TR" altLang="en-US" sz="2400" i="1" dirty="0" err="1">
                <a:cs typeface="Arial" panose="020B0604020202020204" pitchFamily="34" charset="0"/>
              </a:rPr>
              <a:t>wants</a:t>
            </a:r>
            <a:r>
              <a:rPr lang="tr-TR" altLang="en-US" sz="2400" i="1" dirty="0">
                <a:cs typeface="Arial" panose="020B0604020202020204" pitchFamily="34" charset="0"/>
              </a:rPr>
              <a:t> </a:t>
            </a:r>
            <a:r>
              <a:rPr lang="tr-TR" altLang="en-US" sz="2400" i="1" dirty="0" err="1">
                <a:cs typeface="Arial" panose="020B0604020202020204" pitchFamily="34" charset="0"/>
              </a:rPr>
              <a:t>votes</a:t>
            </a:r>
            <a:r>
              <a:rPr lang="tr-TR" altLang="en-US" sz="2400" i="1" dirty="0">
                <a:cs typeface="Arial" panose="020B0604020202020204" pitchFamily="34" charset="0"/>
              </a:rPr>
              <a:t> ! </a:t>
            </a:r>
            <a:r>
              <a:rPr lang="tr-TR" altLang="en-US" sz="2400" dirty="0">
                <a:cs typeface="Arial" panose="020B0604020202020204" pitchFamily="34" charset="0"/>
              </a:rPr>
              <a:t>)</a:t>
            </a:r>
            <a:endParaRPr lang="en-US" altLang="en-US" sz="2400" dirty="0">
              <a:cs typeface="Arial" panose="020B0604020202020204" pitchFamily="34" charset="0"/>
            </a:endParaRPr>
          </a:p>
          <a:p>
            <a:pPr marL="0" indent="0">
              <a:buNone/>
            </a:pPr>
            <a:r>
              <a:rPr lang="en-US" altLang="en-US" sz="2400" dirty="0">
                <a:cs typeface="Arial" panose="020B0604020202020204" pitchFamily="34" charset="0"/>
              </a:rPr>
              <a:t>Marketing actions try to create, maintain, and grow desirable </a:t>
            </a:r>
            <a:r>
              <a:rPr lang="en-US" altLang="en-US" sz="2400" b="1" dirty="0">
                <a:cs typeface="Arial" panose="020B0604020202020204" pitchFamily="34" charset="0"/>
              </a:rPr>
              <a:t>exchange relationships</a:t>
            </a:r>
            <a:r>
              <a:rPr lang="en-US" altLang="en-US" sz="2400" dirty="0">
                <a:cs typeface="Arial" panose="020B0604020202020204" pitchFamily="34" charset="0"/>
              </a:rPr>
              <a:t>.</a:t>
            </a:r>
          </a:p>
        </p:txBody>
      </p:sp>
      <p:sp>
        <p:nvSpPr>
          <p:cNvPr id="5" name="Metin kutusu 4">
            <a:extLst>
              <a:ext uri="{FF2B5EF4-FFF2-40B4-BE49-F238E27FC236}">
                <a16:creationId xmlns:a16="http://schemas.microsoft.com/office/drawing/2014/main" id="{2CF050C7-AD18-6CAB-722B-5DB9E963DFA0}"/>
              </a:ext>
            </a:extLst>
          </p:cNvPr>
          <p:cNvSpPr txBox="1"/>
          <p:nvPr/>
        </p:nvSpPr>
        <p:spPr>
          <a:xfrm>
            <a:off x="1600200" y="6096000"/>
            <a:ext cx="4876800" cy="430887"/>
          </a:xfrm>
          <a:prstGeom prst="rect">
            <a:avLst/>
          </a:prstGeom>
          <a:noFill/>
        </p:spPr>
        <p:txBody>
          <a:bodyPr wrap="square" rtlCol="0">
            <a:spAutoFit/>
          </a:bodyPr>
          <a:lstStyle/>
          <a:p>
            <a:r>
              <a:rPr lang="tr-TR" sz="2200" i="1" dirty="0">
                <a:solidFill>
                  <a:srgbClr val="0070C0"/>
                </a:solidFill>
              </a:rPr>
              <a:t>Set </a:t>
            </a:r>
            <a:r>
              <a:rPr lang="tr-TR" sz="2200" i="1" dirty="0" err="1">
                <a:solidFill>
                  <a:srgbClr val="0070C0"/>
                </a:solidFill>
              </a:rPr>
              <a:t>the</a:t>
            </a:r>
            <a:r>
              <a:rPr lang="tr-TR" sz="2200" i="1" dirty="0">
                <a:solidFill>
                  <a:srgbClr val="0070C0"/>
                </a:solidFill>
              </a:rPr>
              <a:t> </a:t>
            </a:r>
            <a:r>
              <a:rPr lang="tr-TR" sz="2200" i="1" dirty="0" err="1">
                <a:solidFill>
                  <a:srgbClr val="0070C0"/>
                </a:solidFill>
              </a:rPr>
              <a:t>right</a:t>
            </a:r>
            <a:r>
              <a:rPr lang="tr-TR" sz="2200" i="1" dirty="0">
                <a:solidFill>
                  <a:srgbClr val="0070C0"/>
                </a:solidFill>
              </a:rPr>
              <a:t> </a:t>
            </a:r>
            <a:r>
              <a:rPr lang="tr-TR" sz="2200" i="1" dirty="0" err="1">
                <a:solidFill>
                  <a:srgbClr val="0070C0"/>
                </a:solidFill>
              </a:rPr>
              <a:t>level</a:t>
            </a:r>
            <a:r>
              <a:rPr lang="tr-TR" sz="2200" i="1" dirty="0">
                <a:solidFill>
                  <a:srgbClr val="0070C0"/>
                </a:solidFill>
              </a:rPr>
              <a:t> of </a:t>
            </a:r>
            <a:r>
              <a:rPr lang="tr-TR" sz="2200" i="1" dirty="0" err="1">
                <a:solidFill>
                  <a:srgbClr val="0070C0"/>
                </a:solidFill>
              </a:rPr>
              <a:t>expectation</a:t>
            </a:r>
            <a:r>
              <a:rPr lang="tr-TR" sz="2200" i="1" dirty="0">
                <a:solidFill>
                  <a:srgbClr val="0070C0"/>
                </a:solidFill>
              </a:rPr>
              <a:t> !</a:t>
            </a:r>
          </a:p>
        </p:txBody>
      </p:sp>
    </p:spTree>
    <p:extLst>
      <p:ext uri="{BB962C8B-B14F-4D97-AF65-F5344CB8AC3E}">
        <p14:creationId xmlns:p14="http://schemas.microsoft.com/office/powerpoint/2010/main" val="148633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wrap="square">
            <a:noAutofit/>
          </a:bodyPr>
          <a:lstStyle/>
          <a:p>
            <a:r>
              <a:rPr lang="en-IN" altLang="en-US" sz="3600" dirty="0">
                <a:latin typeface="+mj-lt"/>
                <a:ea typeface="ヒラギノ角ゴ Pro W3" charset="-128"/>
              </a:rPr>
              <a:t>Understanding the Marketplace and Customer Needs </a:t>
            </a:r>
            <a:r>
              <a:rPr lang="en-IN" altLang="en-US" sz="2800" dirty="0">
                <a:latin typeface="+mj-lt"/>
                <a:ea typeface="ヒラギノ角ゴ Pro W3" charset="-128"/>
              </a:rPr>
              <a:t>(4 of 5)</a:t>
            </a:r>
            <a:endParaRPr lang="en-US" sz="2800" dirty="0">
              <a:latin typeface="+mj-lt"/>
            </a:endParaRPr>
          </a:p>
        </p:txBody>
      </p:sp>
      <p:sp>
        <p:nvSpPr>
          <p:cNvPr id="3" name="Content Placeholder 2"/>
          <p:cNvSpPr>
            <a:spLocks noGrp="1"/>
          </p:cNvSpPr>
          <p:nvPr>
            <p:ph idx="1"/>
          </p:nvPr>
        </p:nvSpPr>
        <p:spPr>
          <a:xfrm>
            <a:off x="457200" y="1600200"/>
            <a:ext cx="8229600" cy="4478149"/>
          </a:xfrm>
        </p:spPr>
        <p:txBody>
          <a:bodyPr>
            <a:spAutoFit/>
          </a:bodyPr>
          <a:lstStyle/>
          <a:p>
            <a:pPr marL="0" indent="0">
              <a:buNone/>
            </a:pPr>
            <a:r>
              <a:rPr lang="tr-TR" altLang="en-US" sz="2400" dirty="0">
                <a:cs typeface="Arial" panose="020B0604020202020204" pitchFamily="34" charset="0"/>
              </a:rPr>
              <a:t>Exchange </a:t>
            </a:r>
            <a:r>
              <a:rPr lang="tr-TR" altLang="en-US" sz="2400" dirty="0" err="1">
                <a:cs typeface="Arial" panose="020B0604020202020204" pitchFamily="34" charset="0"/>
              </a:rPr>
              <a:t>and</a:t>
            </a:r>
            <a:r>
              <a:rPr lang="tr-TR" altLang="en-US" sz="2400" dirty="0">
                <a:cs typeface="Arial" panose="020B0604020202020204" pitchFamily="34" charset="0"/>
              </a:rPr>
              <a:t> </a:t>
            </a:r>
            <a:r>
              <a:rPr lang="tr-TR" altLang="en-US" sz="2400" dirty="0" err="1">
                <a:cs typeface="Arial" panose="020B0604020202020204" pitchFamily="34" charset="0"/>
              </a:rPr>
              <a:t>relationships</a:t>
            </a:r>
            <a:r>
              <a:rPr lang="tr-TR" altLang="en-US" sz="2400" dirty="0">
                <a:cs typeface="Arial" panose="020B0604020202020204" pitchFamily="34" charset="0"/>
              </a:rPr>
              <a:t> </a:t>
            </a:r>
            <a:r>
              <a:rPr lang="tr-TR" altLang="en-US" sz="2400" dirty="0" err="1">
                <a:cs typeface="Arial" panose="020B0604020202020204" pitchFamily="34" charset="0"/>
              </a:rPr>
              <a:t>lead</a:t>
            </a:r>
            <a:r>
              <a:rPr lang="tr-TR" altLang="en-US" sz="2400" dirty="0">
                <a:cs typeface="Arial" panose="020B0604020202020204" pitchFamily="34" charset="0"/>
              </a:rPr>
              <a:t> </a:t>
            </a:r>
            <a:r>
              <a:rPr lang="tr-TR" altLang="en-US" sz="2400" dirty="0" err="1">
                <a:cs typeface="Arial" panose="020B0604020202020204" pitchFamily="34" charset="0"/>
              </a:rPr>
              <a:t>to</a:t>
            </a:r>
            <a:r>
              <a:rPr lang="tr-TR" altLang="en-US" sz="2400" dirty="0">
                <a:cs typeface="Arial" panose="020B0604020202020204" pitchFamily="34" charset="0"/>
              </a:rPr>
              <a:t> </a:t>
            </a:r>
            <a:r>
              <a:rPr lang="tr-TR" altLang="en-US" sz="2400" dirty="0" err="1">
                <a:cs typeface="Arial" panose="020B0604020202020204" pitchFamily="34" charset="0"/>
              </a:rPr>
              <a:t>the</a:t>
            </a:r>
            <a:r>
              <a:rPr lang="tr-TR" altLang="en-US" sz="2400" dirty="0">
                <a:cs typeface="Arial" panose="020B0604020202020204" pitchFamily="34" charset="0"/>
              </a:rPr>
              <a:t> </a:t>
            </a:r>
            <a:r>
              <a:rPr lang="tr-TR" altLang="en-US" sz="2400" dirty="0" err="1">
                <a:cs typeface="Arial" panose="020B0604020202020204" pitchFamily="34" charset="0"/>
              </a:rPr>
              <a:t>concept</a:t>
            </a:r>
            <a:r>
              <a:rPr lang="tr-TR" altLang="en-US" sz="2400" dirty="0">
                <a:cs typeface="Arial" panose="020B0604020202020204" pitchFamily="34" charset="0"/>
              </a:rPr>
              <a:t> of a market. </a:t>
            </a:r>
          </a:p>
          <a:p>
            <a:pPr marL="0" indent="0">
              <a:buNone/>
            </a:pPr>
            <a:r>
              <a:rPr lang="en-IN" altLang="en-US" sz="2400" dirty="0">
                <a:cs typeface="Arial" panose="020B0604020202020204" pitchFamily="34" charset="0"/>
              </a:rPr>
              <a:t>A </a:t>
            </a:r>
            <a:r>
              <a:rPr lang="en-IN" altLang="en-US" sz="2400" b="1" dirty="0">
                <a:cs typeface="Arial" panose="020B0604020202020204" pitchFamily="34" charset="0"/>
              </a:rPr>
              <a:t>market</a:t>
            </a:r>
            <a:r>
              <a:rPr lang="en-IN" altLang="en-US" sz="2400" dirty="0">
                <a:cs typeface="Arial" panose="020B0604020202020204" pitchFamily="34" charset="0"/>
              </a:rPr>
              <a:t> is the set of actual and potential buyers. </a:t>
            </a:r>
          </a:p>
          <a:p>
            <a:pPr marL="0" indent="0">
              <a:buNone/>
            </a:pPr>
            <a:r>
              <a:rPr lang="tr-TR" altLang="en-US" sz="2400" b="1" i="1" dirty="0" err="1">
                <a:cs typeface="Arial" panose="020B0604020202020204" pitchFamily="34" charset="0"/>
              </a:rPr>
              <a:t>Traditionally</a:t>
            </a:r>
            <a:r>
              <a:rPr lang="tr-TR" altLang="en-US" sz="2400" b="1" i="1" dirty="0">
                <a:cs typeface="Arial" panose="020B0604020202020204" pitchFamily="34" charset="0"/>
              </a:rPr>
              <a:t> marketing </a:t>
            </a:r>
            <a:r>
              <a:rPr lang="tr-TR" altLang="en-US" sz="2400" b="1" i="1" dirty="0" err="1">
                <a:cs typeface="Arial" panose="020B0604020202020204" pitchFamily="34" charset="0"/>
              </a:rPr>
              <a:t>was</a:t>
            </a:r>
            <a:r>
              <a:rPr lang="tr-TR" altLang="en-US" sz="2400" b="1" i="1" dirty="0">
                <a:cs typeface="Arial" panose="020B0604020202020204" pitchFamily="34" charset="0"/>
              </a:rPr>
              <a:t> </a:t>
            </a:r>
            <a:r>
              <a:rPr lang="tr-TR" altLang="en-US" sz="2400" b="1" i="1" dirty="0" err="1">
                <a:cs typeface="Arial" panose="020B0604020202020204" pitchFamily="34" charset="0"/>
              </a:rPr>
              <a:t>carried</a:t>
            </a:r>
            <a:r>
              <a:rPr lang="tr-TR" altLang="en-US" sz="2400" b="1" i="1" dirty="0">
                <a:cs typeface="Arial" panose="020B0604020202020204" pitchFamily="34" charset="0"/>
              </a:rPr>
              <a:t> </a:t>
            </a:r>
            <a:r>
              <a:rPr lang="tr-TR" altLang="en-US" sz="2400" b="1" i="1" dirty="0" err="1">
                <a:cs typeface="Arial" panose="020B0604020202020204" pitchFamily="34" charset="0"/>
              </a:rPr>
              <a:t>out</a:t>
            </a:r>
            <a:r>
              <a:rPr lang="tr-TR" altLang="en-US" sz="2400" b="1" i="1" dirty="0">
                <a:cs typeface="Arial" panose="020B0604020202020204" pitchFamily="34" charset="0"/>
              </a:rPr>
              <a:t> </a:t>
            </a:r>
            <a:r>
              <a:rPr lang="tr-TR" altLang="en-US" sz="2400" b="1" i="1" dirty="0" err="1">
                <a:cs typeface="Arial" panose="020B0604020202020204" pitchFamily="34" charset="0"/>
              </a:rPr>
              <a:t>by</a:t>
            </a:r>
            <a:r>
              <a:rPr lang="tr-TR" altLang="en-US" sz="2400" b="1" i="1" dirty="0">
                <a:cs typeface="Arial" panose="020B0604020202020204" pitchFamily="34" charset="0"/>
              </a:rPr>
              <a:t> </a:t>
            </a:r>
            <a:r>
              <a:rPr lang="tr-TR" altLang="en-US" sz="2400" b="1" i="1" dirty="0" err="1">
                <a:cs typeface="Arial" panose="020B0604020202020204" pitchFamily="34" charset="0"/>
              </a:rPr>
              <a:t>sellers</a:t>
            </a:r>
            <a:r>
              <a:rPr lang="tr-TR" altLang="en-US" sz="2400" b="1" i="1" dirty="0">
                <a:cs typeface="Arial" panose="020B0604020202020204" pitchFamily="34" charset="0"/>
              </a:rPr>
              <a:t>, </a:t>
            </a:r>
            <a:r>
              <a:rPr lang="tr-TR" altLang="en-US" sz="2400" b="1" i="1" dirty="0" err="1">
                <a:cs typeface="Arial" panose="020B0604020202020204" pitchFamily="34" charset="0"/>
              </a:rPr>
              <a:t>the</a:t>
            </a:r>
            <a:r>
              <a:rPr lang="tr-TR" altLang="en-US" sz="2400" b="1" i="1" dirty="0">
                <a:cs typeface="Arial" panose="020B0604020202020204" pitchFamily="34" charset="0"/>
              </a:rPr>
              <a:t> </a:t>
            </a:r>
            <a:r>
              <a:rPr lang="tr-TR" altLang="en-US" sz="2400" b="1" i="1" dirty="0" err="1">
                <a:cs typeface="Arial" panose="020B0604020202020204" pitchFamily="34" charset="0"/>
              </a:rPr>
              <a:t>concept</a:t>
            </a:r>
            <a:r>
              <a:rPr lang="tr-TR" altLang="en-US" sz="2400" b="1" i="1" dirty="0">
                <a:cs typeface="Arial" panose="020B0604020202020204" pitchFamily="34" charset="0"/>
              </a:rPr>
              <a:t> </a:t>
            </a:r>
            <a:r>
              <a:rPr lang="tr-TR" altLang="en-US" sz="2400" b="1" i="1" dirty="0" err="1">
                <a:cs typeface="Arial" panose="020B0604020202020204" pitchFamily="34" charset="0"/>
              </a:rPr>
              <a:t>now</a:t>
            </a:r>
            <a:r>
              <a:rPr lang="tr-TR" altLang="en-US" sz="2400" b="1" i="1" dirty="0">
                <a:cs typeface="Arial" panose="020B0604020202020204" pitchFamily="34" charset="0"/>
              </a:rPr>
              <a:t> </a:t>
            </a:r>
            <a:r>
              <a:rPr lang="tr-TR" altLang="en-US" sz="2400" b="1" i="1" dirty="0" err="1">
                <a:cs typeface="Arial" panose="020B0604020202020204" pitchFamily="34" charset="0"/>
              </a:rPr>
              <a:t>also</a:t>
            </a:r>
            <a:r>
              <a:rPr lang="tr-TR" altLang="en-US" sz="2400" b="1" i="1" dirty="0">
                <a:cs typeface="Arial" panose="020B0604020202020204" pitchFamily="34" charset="0"/>
              </a:rPr>
              <a:t> </a:t>
            </a:r>
            <a:r>
              <a:rPr lang="tr-TR" altLang="en-US" sz="2400" b="1" i="1" dirty="0" err="1">
                <a:cs typeface="Arial" panose="020B0604020202020204" pitchFamily="34" charset="0"/>
              </a:rPr>
              <a:t>includes</a:t>
            </a:r>
            <a:r>
              <a:rPr lang="tr-TR" altLang="en-US" sz="2400" b="1" i="1" dirty="0">
                <a:cs typeface="Arial" panose="020B0604020202020204" pitchFamily="34" charset="0"/>
              </a:rPr>
              <a:t> </a:t>
            </a:r>
            <a:r>
              <a:rPr lang="tr-TR" altLang="en-US" sz="2400" b="1" i="1" dirty="0" err="1">
                <a:cs typeface="Arial" panose="020B0604020202020204" pitchFamily="34" charset="0"/>
              </a:rPr>
              <a:t>consumer</a:t>
            </a:r>
            <a:r>
              <a:rPr lang="tr-TR" altLang="en-US" sz="2400" b="1" i="1" dirty="0">
                <a:cs typeface="Arial" panose="020B0604020202020204" pitchFamily="34" charset="0"/>
              </a:rPr>
              <a:t> </a:t>
            </a:r>
            <a:r>
              <a:rPr lang="tr-TR" altLang="en-US" sz="2400" b="1" i="1" dirty="0" err="1">
                <a:cs typeface="Arial" panose="020B0604020202020204" pitchFamily="34" charset="0"/>
              </a:rPr>
              <a:t>engagement</a:t>
            </a:r>
            <a:r>
              <a:rPr lang="tr-TR" altLang="en-US" sz="2400" b="1" i="1" dirty="0">
                <a:cs typeface="Arial" panose="020B0604020202020204" pitchFamily="34" charset="0"/>
              </a:rPr>
              <a:t> in marketing!</a:t>
            </a:r>
          </a:p>
          <a:p>
            <a:pPr marL="0" indent="0">
              <a:buNone/>
            </a:pPr>
            <a:r>
              <a:rPr lang="en-IN" altLang="en-US" sz="2400" b="1" dirty="0">
                <a:cs typeface="Arial" panose="020B0604020202020204" pitchFamily="34" charset="0"/>
              </a:rPr>
              <a:t>Consumers market </a:t>
            </a:r>
            <a:r>
              <a:rPr lang="en-IN" altLang="en-US" sz="2400" dirty="0">
                <a:cs typeface="Arial" panose="020B0604020202020204" pitchFamily="34" charset="0"/>
              </a:rPr>
              <a:t>when they: </a:t>
            </a:r>
          </a:p>
          <a:p>
            <a:r>
              <a:rPr lang="en-IN" altLang="en-US" sz="2400" dirty="0">
                <a:cs typeface="Arial" panose="020B0604020202020204" pitchFamily="34" charset="0"/>
              </a:rPr>
              <a:t>search for products</a:t>
            </a:r>
          </a:p>
          <a:p>
            <a:r>
              <a:rPr lang="en-IN" altLang="en-US" sz="2400" dirty="0">
                <a:cs typeface="Arial" panose="020B0604020202020204" pitchFamily="34" charset="0"/>
              </a:rPr>
              <a:t>interact with companies to obtain information</a:t>
            </a:r>
          </a:p>
          <a:p>
            <a:r>
              <a:rPr lang="en-IN" altLang="en-US" sz="2400" dirty="0">
                <a:cs typeface="Arial" panose="020B0604020202020204" pitchFamily="34" charset="0"/>
              </a:rPr>
              <a:t>make purchases</a:t>
            </a:r>
          </a:p>
        </p:txBody>
      </p:sp>
    </p:spTree>
    <p:extLst>
      <p:ext uri="{BB962C8B-B14F-4D97-AF65-F5344CB8AC3E}">
        <p14:creationId xmlns:p14="http://schemas.microsoft.com/office/powerpoint/2010/main" val="121856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wrap="square">
            <a:noAutofit/>
          </a:bodyPr>
          <a:lstStyle/>
          <a:p>
            <a:r>
              <a:rPr lang="en-US" altLang="en-US" sz="3600" dirty="0">
                <a:latin typeface="+mj-lt"/>
                <a:ea typeface="ヒラギノ角ゴ Pro W3" charset="-128"/>
              </a:rPr>
              <a:t>Understanding the Marketplace and Customer Needs </a:t>
            </a:r>
            <a:r>
              <a:rPr lang="en-US" altLang="en-US" sz="2800" dirty="0">
                <a:latin typeface="+mj-lt"/>
                <a:ea typeface="ヒラギノ角ゴ Pro W3" charset="-128"/>
              </a:rPr>
              <a:t>(5 of 5)</a:t>
            </a:r>
            <a:endParaRPr lang="en-US" sz="2800" dirty="0">
              <a:latin typeface="+mj-lt"/>
            </a:endParaRPr>
          </a:p>
        </p:txBody>
      </p:sp>
      <p:sp>
        <p:nvSpPr>
          <p:cNvPr id="3" name="Content Placeholder 2"/>
          <p:cNvSpPr>
            <a:spLocks noGrp="1"/>
          </p:cNvSpPr>
          <p:nvPr>
            <p:ph idx="1"/>
          </p:nvPr>
        </p:nvSpPr>
        <p:spPr>
          <a:xfrm>
            <a:off x="457200" y="1600200"/>
            <a:ext cx="8229600" cy="369332"/>
          </a:xfrm>
        </p:spPr>
        <p:txBody>
          <a:bodyPr wrap="square">
            <a:spAutoFit/>
          </a:bodyPr>
          <a:lstStyle/>
          <a:p>
            <a:pPr marL="0" indent="0">
              <a:buNone/>
            </a:pPr>
            <a:r>
              <a:rPr lang="en-IN" sz="2400" b="1" dirty="0"/>
              <a:t>Figure 1.2 </a:t>
            </a:r>
            <a:r>
              <a:rPr lang="en-IN" sz="2400" dirty="0"/>
              <a:t>A Modern Marketing System</a:t>
            </a:r>
            <a:endParaRPr lang="en-US" altLang="en-US" sz="2400" dirty="0">
              <a:latin typeface="Arial" panose="020B0604020202020204" pitchFamily="34" charset="0"/>
              <a:cs typeface="Arial" panose="020B0604020202020204" pitchFamily="34" charset="0"/>
            </a:endParaRPr>
          </a:p>
        </p:txBody>
      </p:sp>
      <p:pic>
        <p:nvPicPr>
          <p:cNvPr id="7" name="Picture Placeholder 6" descr="A flowchart illustrates the main elements in a modern marketing system. &#10;Long description is available in notes, press F6">
            <a:extLst>
              <a:ext uri="{FF2B5EF4-FFF2-40B4-BE49-F238E27FC236}">
                <a16:creationId xmlns:a16="http://schemas.microsoft.com/office/drawing/2014/main" id="{2367593B-DD12-4247-AA2A-1BA5E4595B2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7096" y="2209800"/>
            <a:ext cx="8129058" cy="3163948"/>
          </a:xfrm>
          <a:prstGeom prst="rect">
            <a:avLst/>
          </a:prstGeom>
        </p:spPr>
      </p:pic>
    </p:spTree>
    <p:extLst>
      <p:ext uri="{BB962C8B-B14F-4D97-AF65-F5344CB8AC3E}">
        <p14:creationId xmlns:p14="http://schemas.microsoft.com/office/powerpoint/2010/main" val="243577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74452"/>
          </a:xfrm>
        </p:spPr>
        <p:txBody>
          <a:bodyPr wrap="square">
            <a:noAutofit/>
          </a:bodyPr>
          <a:lstStyle/>
          <a:p>
            <a:r>
              <a:rPr lang="en-IN" altLang="en-US" sz="3600" dirty="0">
                <a:latin typeface="+mj-lt"/>
                <a:ea typeface="ヒラギノ角ゴ Pro W3" charset="-128"/>
              </a:rPr>
              <a:t>Learning Objective 3</a:t>
            </a:r>
            <a:endParaRPr lang="en-US" sz="2800" dirty="0">
              <a:latin typeface="+mj-lt"/>
            </a:endParaRPr>
          </a:p>
        </p:txBody>
      </p:sp>
      <p:sp>
        <p:nvSpPr>
          <p:cNvPr id="3" name="Content Placeholder 2"/>
          <p:cNvSpPr>
            <a:spLocks noGrp="1"/>
          </p:cNvSpPr>
          <p:nvPr>
            <p:ph idx="1"/>
          </p:nvPr>
        </p:nvSpPr>
        <p:spPr>
          <a:xfrm>
            <a:off x="478220" y="969580"/>
            <a:ext cx="8229600" cy="1329595"/>
          </a:xfrm>
        </p:spPr>
        <p:txBody>
          <a:bodyPr>
            <a:spAutoFit/>
          </a:bodyPr>
          <a:lstStyle/>
          <a:p>
            <a:pPr marL="0" indent="0">
              <a:lnSpc>
                <a:spcPct val="120000"/>
              </a:lnSpc>
              <a:buNone/>
            </a:pPr>
            <a:r>
              <a:rPr lang="en-US" altLang="en-US" sz="2400" dirty="0">
                <a:cs typeface="Arial" panose="020B0604020202020204" pitchFamily="34" charset="0"/>
              </a:rPr>
              <a:t>Identify the key elements of a customer value-driven marketing strategy and discuss the marketing management orientations that guide marketing strategy.</a:t>
            </a:r>
          </a:p>
        </p:txBody>
      </p:sp>
    </p:spTree>
    <p:extLst>
      <p:ext uri="{BB962C8B-B14F-4D97-AF65-F5344CB8AC3E}">
        <p14:creationId xmlns:p14="http://schemas.microsoft.com/office/powerpoint/2010/main" val="182593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56" y="150888"/>
            <a:ext cx="8229600" cy="1094562"/>
          </a:xfrm>
        </p:spPr>
        <p:txBody>
          <a:bodyPr wrap="square">
            <a:noAutofit/>
          </a:bodyPr>
          <a:lstStyle/>
          <a:p>
            <a:r>
              <a:rPr lang="en-IN" altLang="en-US" sz="3600" dirty="0">
                <a:latin typeface="+mj-lt"/>
                <a:ea typeface="ヒラギノ角ゴ Pro W3" charset="-128"/>
              </a:rPr>
              <a:t>Designing a Customer Value-Driven Marketing Strategy </a:t>
            </a:r>
            <a:r>
              <a:rPr lang="en-IN" altLang="en-US" sz="2800" dirty="0">
                <a:latin typeface="+mj-lt"/>
                <a:ea typeface="ヒラギノ角ゴ Pro W3" charset="-128"/>
              </a:rPr>
              <a:t>(1 of 6)</a:t>
            </a:r>
            <a:endParaRPr lang="en-US" sz="2800" dirty="0">
              <a:latin typeface="+mj-lt"/>
            </a:endParaRPr>
          </a:p>
        </p:txBody>
      </p:sp>
      <p:sp>
        <p:nvSpPr>
          <p:cNvPr id="3" name="Content Placeholder 2"/>
          <p:cNvSpPr>
            <a:spLocks noGrp="1"/>
          </p:cNvSpPr>
          <p:nvPr>
            <p:ph idx="1"/>
          </p:nvPr>
        </p:nvSpPr>
        <p:spPr>
          <a:xfrm>
            <a:off x="459170" y="1602352"/>
            <a:ext cx="8229600" cy="3724096"/>
          </a:xfrm>
        </p:spPr>
        <p:txBody>
          <a:bodyPr>
            <a:spAutoFit/>
          </a:bodyPr>
          <a:lstStyle/>
          <a:p>
            <a:pPr marL="0" indent="0">
              <a:buNone/>
            </a:pPr>
            <a:r>
              <a:rPr lang="en-US" altLang="en-US" sz="2400" b="1" dirty="0">
                <a:cs typeface="Arial" panose="020B0604020202020204" pitchFamily="34" charset="0"/>
              </a:rPr>
              <a:t>Marketing management </a:t>
            </a:r>
            <a:r>
              <a:rPr lang="en-US" altLang="en-US" sz="2400" dirty="0">
                <a:cs typeface="Arial" panose="020B0604020202020204" pitchFamily="34" charset="0"/>
              </a:rPr>
              <a:t>is the art and science of choosing target markets and building profitable relationships with them.</a:t>
            </a:r>
            <a:endParaRPr lang="tr-TR" altLang="en-US" sz="2400" dirty="0">
              <a:cs typeface="Arial" panose="020B0604020202020204" pitchFamily="34" charset="0"/>
            </a:endParaRPr>
          </a:p>
          <a:p>
            <a:pPr marL="0" indent="0">
              <a:buNone/>
            </a:pPr>
            <a:endParaRPr lang="tr-TR" altLang="en-US" sz="2400" dirty="0">
              <a:cs typeface="Arial" panose="020B0604020202020204" pitchFamily="34" charset="0"/>
            </a:endParaRPr>
          </a:p>
          <a:p>
            <a:pPr marL="0" indent="0">
              <a:buNone/>
            </a:pPr>
            <a:endParaRPr lang="en-US" altLang="en-US" sz="2400" dirty="0">
              <a:cs typeface="Arial" panose="020B0604020202020204" pitchFamily="34" charset="0"/>
            </a:endParaRPr>
          </a:p>
          <a:p>
            <a:r>
              <a:rPr lang="en-US" altLang="en-US" sz="2400" dirty="0">
                <a:cs typeface="Arial" panose="020B0604020202020204" pitchFamily="34" charset="0"/>
              </a:rPr>
              <a:t>What customers will we serve (target market)? </a:t>
            </a:r>
          </a:p>
          <a:p>
            <a:r>
              <a:rPr lang="en-US" altLang="en-US" sz="2400" dirty="0">
                <a:cs typeface="Arial" panose="020B0604020202020204" pitchFamily="34" charset="0"/>
              </a:rPr>
              <a:t>How can we best serve these customers (value proposition)?</a:t>
            </a:r>
          </a:p>
        </p:txBody>
      </p:sp>
      <p:sp>
        <p:nvSpPr>
          <p:cNvPr id="4" name="Metin kutusu 3">
            <a:extLst>
              <a:ext uri="{FF2B5EF4-FFF2-40B4-BE49-F238E27FC236}">
                <a16:creationId xmlns:a16="http://schemas.microsoft.com/office/drawing/2014/main" id="{1761D94D-6842-255E-0E72-15F61EE2CC38}"/>
              </a:ext>
            </a:extLst>
          </p:cNvPr>
          <p:cNvSpPr txBox="1"/>
          <p:nvPr/>
        </p:nvSpPr>
        <p:spPr>
          <a:xfrm>
            <a:off x="1219200" y="2921168"/>
            <a:ext cx="7162800" cy="1015663"/>
          </a:xfrm>
          <a:prstGeom prst="rect">
            <a:avLst/>
          </a:prstGeom>
          <a:noFill/>
        </p:spPr>
        <p:txBody>
          <a:bodyPr wrap="square" rtlCol="0">
            <a:spAutoFit/>
          </a:bodyPr>
          <a:lstStyle/>
          <a:p>
            <a:r>
              <a:rPr lang="tr-TR" sz="2000" i="1" dirty="0"/>
              <a:t>Marketing </a:t>
            </a:r>
            <a:r>
              <a:rPr lang="tr-TR" sz="2000" i="1" dirty="0" err="1"/>
              <a:t>manager’s</a:t>
            </a:r>
            <a:r>
              <a:rPr lang="tr-TR" sz="2000" i="1" dirty="0"/>
              <a:t> </a:t>
            </a:r>
            <a:r>
              <a:rPr lang="tr-TR" sz="2000" i="1" dirty="0" err="1"/>
              <a:t>aim</a:t>
            </a:r>
            <a:r>
              <a:rPr lang="tr-TR" sz="2000" i="1" dirty="0"/>
              <a:t> is </a:t>
            </a:r>
            <a:r>
              <a:rPr lang="tr-TR" sz="2000" i="1" dirty="0" err="1"/>
              <a:t>to</a:t>
            </a:r>
            <a:r>
              <a:rPr lang="tr-TR" sz="2000" i="1" dirty="0"/>
              <a:t> </a:t>
            </a:r>
            <a:r>
              <a:rPr lang="tr-TR" sz="2000" i="1" dirty="0" err="1"/>
              <a:t>find</a:t>
            </a:r>
            <a:r>
              <a:rPr lang="tr-TR" sz="2000" i="1" dirty="0"/>
              <a:t>, </a:t>
            </a:r>
            <a:r>
              <a:rPr lang="tr-TR" sz="2000" i="1" dirty="0" err="1"/>
              <a:t>attract</a:t>
            </a:r>
            <a:r>
              <a:rPr lang="tr-TR" sz="2000" i="1" dirty="0"/>
              <a:t>, </a:t>
            </a:r>
            <a:r>
              <a:rPr lang="tr-TR" sz="2000" i="1" dirty="0" err="1"/>
              <a:t>keep</a:t>
            </a:r>
            <a:r>
              <a:rPr lang="tr-TR" sz="2000" i="1" dirty="0"/>
              <a:t>, </a:t>
            </a:r>
            <a:r>
              <a:rPr lang="tr-TR" sz="2000" i="1" dirty="0" err="1"/>
              <a:t>and</a:t>
            </a:r>
            <a:r>
              <a:rPr lang="tr-TR" sz="2000" i="1" dirty="0"/>
              <a:t> </a:t>
            </a:r>
            <a:r>
              <a:rPr lang="tr-TR" sz="2000" i="1" dirty="0" err="1"/>
              <a:t>grow</a:t>
            </a:r>
            <a:r>
              <a:rPr lang="tr-TR" sz="2000" i="1" dirty="0"/>
              <a:t> </a:t>
            </a:r>
            <a:r>
              <a:rPr lang="tr-TR" sz="2000" i="1" dirty="0" err="1"/>
              <a:t>target</a:t>
            </a:r>
            <a:r>
              <a:rPr lang="tr-TR" sz="2000" i="1" dirty="0"/>
              <a:t> </a:t>
            </a:r>
            <a:r>
              <a:rPr lang="tr-TR" sz="2000" i="1" dirty="0" err="1"/>
              <a:t>customers</a:t>
            </a:r>
            <a:r>
              <a:rPr lang="tr-TR" sz="2000" i="1" dirty="0"/>
              <a:t> </a:t>
            </a:r>
            <a:r>
              <a:rPr lang="tr-TR" sz="2000" i="1" dirty="0" err="1"/>
              <a:t>by</a:t>
            </a:r>
            <a:r>
              <a:rPr lang="tr-TR" sz="2000" i="1" dirty="0"/>
              <a:t> </a:t>
            </a:r>
            <a:r>
              <a:rPr lang="tr-TR" sz="2000" i="1" dirty="0" err="1"/>
              <a:t>creating</a:t>
            </a:r>
            <a:r>
              <a:rPr lang="tr-TR" sz="2000" i="1" dirty="0"/>
              <a:t>, </a:t>
            </a:r>
            <a:r>
              <a:rPr lang="tr-TR" sz="2000" i="1" dirty="0" err="1"/>
              <a:t>delivering</a:t>
            </a:r>
            <a:r>
              <a:rPr lang="tr-TR" sz="2000" i="1" dirty="0"/>
              <a:t> </a:t>
            </a:r>
            <a:r>
              <a:rPr lang="tr-TR" sz="2000" i="1" dirty="0" err="1"/>
              <a:t>and</a:t>
            </a:r>
            <a:r>
              <a:rPr lang="tr-TR" sz="2000" i="1" dirty="0"/>
              <a:t> </a:t>
            </a:r>
            <a:r>
              <a:rPr lang="tr-TR" sz="2000" i="1" dirty="0" err="1"/>
              <a:t>communicating</a:t>
            </a:r>
            <a:r>
              <a:rPr lang="tr-TR" sz="2000" i="1" dirty="0"/>
              <a:t> </a:t>
            </a:r>
            <a:r>
              <a:rPr lang="tr-TR" sz="2000" i="1" dirty="0" err="1"/>
              <a:t>superior</a:t>
            </a:r>
            <a:r>
              <a:rPr lang="tr-TR" sz="2000" i="1" dirty="0"/>
              <a:t> </a:t>
            </a:r>
            <a:r>
              <a:rPr lang="tr-TR" sz="2000" i="1" dirty="0" err="1"/>
              <a:t>value</a:t>
            </a:r>
            <a:r>
              <a:rPr lang="tr-TR" sz="2000" i="1" dirty="0"/>
              <a:t>.</a:t>
            </a:r>
          </a:p>
        </p:txBody>
      </p:sp>
    </p:spTree>
    <p:extLst>
      <p:ext uri="{BB962C8B-B14F-4D97-AF65-F5344CB8AC3E}">
        <p14:creationId xmlns:p14="http://schemas.microsoft.com/office/powerpoint/2010/main" val="83144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64B244BB-04BF-A657-0A5C-27D6E96B8173}"/>
              </a:ext>
            </a:extLst>
          </p:cNvPr>
          <p:cNvSpPr txBox="1"/>
          <p:nvPr/>
        </p:nvSpPr>
        <p:spPr>
          <a:xfrm>
            <a:off x="381000" y="533400"/>
            <a:ext cx="8382000" cy="5355312"/>
          </a:xfrm>
          <a:prstGeom prst="rect">
            <a:avLst/>
          </a:prstGeom>
          <a:noFill/>
        </p:spPr>
        <p:txBody>
          <a:bodyPr wrap="square">
            <a:spAutoFit/>
          </a:bodyPr>
          <a:lstStyle/>
          <a:p>
            <a:r>
              <a:rPr lang="en-US" sz="3600" b="1" dirty="0">
                <a:solidFill>
                  <a:srgbClr val="007FA3"/>
                </a:solidFill>
                <a:latin typeface="+mj-lt"/>
                <a:cs typeface="Times New Roman"/>
              </a:rPr>
              <a:t>Selecting Customers to Serve</a:t>
            </a:r>
          </a:p>
          <a:p>
            <a:endParaRPr lang="tr-TR" dirty="0"/>
          </a:p>
          <a:p>
            <a:pPr marL="285750" indent="-285750">
              <a:buFont typeface="Arial" panose="020B0604020202020204" pitchFamily="34" charset="0"/>
              <a:buChar char="•"/>
            </a:pPr>
            <a:r>
              <a:rPr lang="en-US" dirty="0"/>
              <a:t>The company must first decide whom it will serve. It does this by dividing the market into segments of customers (</a:t>
            </a:r>
            <a:r>
              <a:rPr lang="en-US" b="1" dirty="0"/>
              <a:t>market segmentation</a:t>
            </a:r>
            <a:r>
              <a:rPr lang="en-US" dirty="0"/>
              <a:t>) and selecting which segments it will go after (</a:t>
            </a:r>
            <a:r>
              <a:rPr lang="en-US" b="1" dirty="0"/>
              <a:t>target marketing</a:t>
            </a:r>
            <a:r>
              <a:rPr lang="en-US" dirty="0"/>
              <a:t>). </a:t>
            </a:r>
            <a:endParaRPr lang="tr-TR" dirty="0"/>
          </a:p>
          <a:p>
            <a:pPr marL="742950" lvl="1" indent="-285750">
              <a:buFont typeface="Arial" panose="020B0604020202020204" pitchFamily="34" charset="0"/>
              <a:buChar char="•"/>
            </a:pPr>
            <a:r>
              <a:rPr lang="tr-TR" dirty="0" err="1"/>
              <a:t>It’s</a:t>
            </a:r>
            <a:r>
              <a:rPr lang="tr-TR" dirty="0"/>
              <a:t> not </a:t>
            </a:r>
            <a:r>
              <a:rPr lang="tr-TR" dirty="0" err="1"/>
              <a:t>finding</a:t>
            </a:r>
            <a:r>
              <a:rPr lang="tr-TR" dirty="0"/>
              <a:t> as </a:t>
            </a:r>
            <a:r>
              <a:rPr lang="tr-TR" dirty="0" err="1"/>
              <a:t>many</a:t>
            </a:r>
            <a:r>
              <a:rPr lang="tr-TR" dirty="0"/>
              <a:t> </a:t>
            </a:r>
            <a:r>
              <a:rPr lang="tr-TR" dirty="0" err="1"/>
              <a:t>customers</a:t>
            </a:r>
            <a:r>
              <a:rPr lang="tr-TR" dirty="0"/>
              <a:t> as </a:t>
            </a:r>
            <a:r>
              <a:rPr lang="tr-TR" dirty="0" err="1"/>
              <a:t>possible</a:t>
            </a:r>
            <a:r>
              <a:rPr lang="tr-TR" dirty="0"/>
              <a:t>. </a:t>
            </a:r>
          </a:p>
          <a:p>
            <a:pPr marL="742950" lvl="1" indent="-285750">
              <a:buFont typeface="Arial" panose="020B0604020202020204" pitchFamily="34" charset="0"/>
              <a:buChar char="•"/>
            </a:pPr>
            <a:endParaRPr lang="tr-TR" dirty="0"/>
          </a:p>
          <a:p>
            <a:r>
              <a:rPr lang="tr-TR" dirty="0"/>
              <a:t>M</a:t>
            </a:r>
            <a:r>
              <a:rPr lang="en-US" dirty="0" err="1"/>
              <a:t>arketing</a:t>
            </a:r>
            <a:r>
              <a:rPr lang="en-US" dirty="0"/>
              <a:t> managers know that they cannot serve all customers in every way. By trying to serve all customers, they may not serve any customers well. </a:t>
            </a:r>
            <a:endParaRPr lang="tr-TR" dirty="0"/>
          </a:p>
          <a:p>
            <a:endParaRPr lang="tr-TR" dirty="0"/>
          </a:p>
          <a:p>
            <a:r>
              <a:rPr lang="en-US" dirty="0"/>
              <a:t>Instead, the company wants to select only customers that it can serve well and profitably</a:t>
            </a:r>
            <a:endParaRPr lang="tr-TR" dirty="0"/>
          </a:p>
          <a:p>
            <a:endParaRPr lang="tr-TR" dirty="0"/>
          </a:p>
          <a:p>
            <a:pPr algn="just"/>
            <a:r>
              <a:rPr lang="tr-TR" dirty="0"/>
              <a:t>M</a:t>
            </a:r>
            <a:r>
              <a:rPr lang="en-US" dirty="0" err="1"/>
              <a:t>arketing</a:t>
            </a:r>
            <a:r>
              <a:rPr lang="en-US" dirty="0"/>
              <a:t> managers must decide which customers they want</a:t>
            </a:r>
            <a:r>
              <a:rPr lang="tr-TR" dirty="0"/>
              <a:t> </a:t>
            </a:r>
            <a:r>
              <a:rPr lang="en-US" dirty="0"/>
              <a:t>to target and the level, timing, and nature of their demand. </a:t>
            </a:r>
            <a:endParaRPr lang="tr-TR" dirty="0"/>
          </a:p>
          <a:p>
            <a:pPr algn="just"/>
            <a:endParaRPr lang="tr-TR" dirty="0"/>
          </a:p>
          <a:p>
            <a:pPr algn="just"/>
            <a:r>
              <a:rPr lang="en-US" dirty="0"/>
              <a:t>Simply put, </a:t>
            </a:r>
            <a:r>
              <a:rPr lang="en-US" b="1" dirty="0"/>
              <a:t>marketing management is customer management and demand management</a:t>
            </a:r>
            <a:r>
              <a:rPr lang="tr-TR" b="1" dirty="0"/>
              <a:t>.</a:t>
            </a:r>
          </a:p>
        </p:txBody>
      </p:sp>
    </p:spTree>
    <p:extLst>
      <p:ext uri="{BB962C8B-B14F-4D97-AF65-F5344CB8AC3E}">
        <p14:creationId xmlns:p14="http://schemas.microsoft.com/office/powerpoint/2010/main" val="392130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70"/>
            <a:ext cx="8229600" cy="1108253"/>
          </a:xfrm>
        </p:spPr>
        <p:txBody>
          <a:bodyPr wrap="square">
            <a:noAutofit/>
          </a:bodyPr>
          <a:lstStyle/>
          <a:p>
            <a:r>
              <a:rPr lang="en-IN" sz="3600" dirty="0">
                <a:latin typeface="+mj-lt"/>
                <a:ea typeface="Times New Roman"/>
                <a:cs typeface="Times New Roman"/>
                <a:sym typeface="Times New Roman" pitchFamily="18" charset="0"/>
              </a:rPr>
              <a:t>Designing a Customer Value-Driven Marketing Strategy </a:t>
            </a:r>
            <a:r>
              <a:rPr lang="en-IN" sz="2800" dirty="0">
                <a:latin typeface="+mj-lt"/>
                <a:ea typeface="Times New Roman"/>
                <a:cs typeface="Times New Roman"/>
                <a:sym typeface="Times New Roman" pitchFamily="18" charset="0"/>
              </a:rPr>
              <a:t>(2 of 6)</a:t>
            </a:r>
            <a:endParaRPr lang="en-US" sz="2800" dirty="0">
              <a:latin typeface="+mj-lt"/>
            </a:endParaRPr>
          </a:p>
        </p:txBody>
      </p:sp>
      <p:sp>
        <p:nvSpPr>
          <p:cNvPr id="3" name="Content Placeholder 2"/>
          <p:cNvSpPr>
            <a:spLocks noGrp="1"/>
          </p:cNvSpPr>
          <p:nvPr>
            <p:ph idx="1"/>
          </p:nvPr>
        </p:nvSpPr>
        <p:spPr>
          <a:xfrm>
            <a:off x="457200" y="1596570"/>
            <a:ext cx="8229600" cy="677108"/>
          </a:xfrm>
        </p:spPr>
        <p:txBody>
          <a:bodyPr wrap="square">
            <a:spAutoFit/>
          </a:bodyPr>
          <a:lstStyle/>
          <a:p>
            <a:pPr marL="0" indent="0">
              <a:buNone/>
            </a:pPr>
            <a:r>
              <a:rPr lang="en-US" altLang="en-US" sz="2200" dirty="0">
                <a:ea typeface="ヒラギノ角ゴ Pro W3"/>
                <a:cs typeface="ヒラギノ角ゴ Pro W3"/>
              </a:rPr>
              <a:t>A brand’s </a:t>
            </a:r>
            <a:r>
              <a:rPr lang="en-US" altLang="en-US" sz="2200" b="1" dirty="0">
                <a:ea typeface="ヒラギノ角ゴ Pro W3"/>
                <a:cs typeface="ヒラギノ角ゴ Pro W3"/>
              </a:rPr>
              <a:t>value proposition </a:t>
            </a:r>
            <a:r>
              <a:rPr lang="en-US" altLang="en-US" sz="2200" dirty="0">
                <a:ea typeface="ヒラギノ角ゴ Pro W3"/>
                <a:cs typeface="ヒラギノ角ゴ Pro W3"/>
              </a:rPr>
              <a:t>is the set of benefits or values it promises to deliver to customers to satisfy their needs.</a:t>
            </a:r>
            <a:endParaRPr lang="tr-TR" altLang="en-US" sz="2200" dirty="0">
              <a:ea typeface="ヒラギノ角ゴ Pro W3"/>
              <a:cs typeface="ヒラギノ角ゴ Pro W3"/>
            </a:endParaRPr>
          </a:p>
        </p:txBody>
      </p:sp>
      <p:sp>
        <p:nvSpPr>
          <p:cNvPr id="6" name="Content Placeholder 5">
            <a:extLst>
              <a:ext uri="{FF2B5EF4-FFF2-40B4-BE49-F238E27FC236}">
                <a16:creationId xmlns:a16="http://schemas.microsoft.com/office/drawing/2014/main" id="{E7DEF469-83C2-44E6-AD86-E74DC2BD0788}"/>
              </a:ext>
            </a:extLst>
          </p:cNvPr>
          <p:cNvSpPr>
            <a:spLocks noGrp="1"/>
          </p:cNvSpPr>
          <p:nvPr>
            <p:ph idx="13"/>
          </p:nvPr>
        </p:nvSpPr>
        <p:spPr>
          <a:xfrm>
            <a:off x="433039" y="2911820"/>
            <a:ext cx="8229600" cy="1034360"/>
          </a:xfrm>
        </p:spPr>
        <p:txBody>
          <a:bodyPr/>
          <a:lstStyle/>
          <a:p>
            <a:pPr marL="0" indent="0">
              <a:buNone/>
            </a:pPr>
            <a:r>
              <a:rPr lang="en-US" sz="2200" dirty="0"/>
              <a:t>What is </a:t>
            </a:r>
            <a:r>
              <a:rPr lang="en-US" sz="2200" b="1" dirty="0"/>
              <a:t>Starbucks</a:t>
            </a:r>
            <a:r>
              <a:rPr lang="en-US" sz="2200" dirty="0"/>
              <a:t> value proposition?</a:t>
            </a:r>
          </a:p>
          <a:p>
            <a:pPr marL="0" indent="0">
              <a:buNone/>
            </a:pPr>
            <a:r>
              <a:rPr lang="en-US" sz="2200" dirty="0"/>
              <a:t>To inspire and nurture the human spirit - one person, one cup and one neighborhood at a time. With our partners, our coffee and our customers at our core, we live these values: Creating a culture of warmth and belonging, where everyone is welcome.</a:t>
            </a:r>
            <a:endParaRPr lang="tr-TR" sz="2200" dirty="0"/>
          </a:p>
          <a:p>
            <a:pPr marL="0" indent="0">
              <a:buNone/>
            </a:pPr>
            <a:r>
              <a:rPr lang="en-US" sz="2200" dirty="0"/>
              <a:t>Jeff Bezos defines that </a:t>
            </a:r>
            <a:r>
              <a:rPr lang="en-US" sz="2200" b="1" dirty="0"/>
              <a:t>Amazon's</a:t>
            </a:r>
            <a:r>
              <a:rPr lang="en-US" sz="2200" dirty="0"/>
              <a:t> business model is based on three value propositions: low price, fast delivery, and a wide selection of product</a:t>
            </a:r>
            <a:endParaRPr lang="en-IN" sz="2200" dirty="0"/>
          </a:p>
        </p:txBody>
      </p:sp>
      <p:sp>
        <p:nvSpPr>
          <p:cNvPr id="8" name="Metin kutusu 7">
            <a:extLst>
              <a:ext uri="{FF2B5EF4-FFF2-40B4-BE49-F238E27FC236}">
                <a16:creationId xmlns:a16="http://schemas.microsoft.com/office/drawing/2014/main" id="{27AD8FF0-4E65-944C-8278-EA877089A72B}"/>
              </a:ext>
            </a:extLst>
          </p:cNvPr>
          <p:cNvSpPr txBox="1"/>
          <p:nvPr/>
        </p:nvSpPr>
        <p:spPr>
          <a:xfrm>
            <a:off x="433039" y="2362200"/>
            <a:ext cx="4672361" cy="400110"/>
          </a:xfrm>
          <a:prstGeom prst="rect">
            <a:avLst/>
          </a:prstGeom>
          <a:noFill/>
        </p:spPr>
        <p:txBody>
          <a:bodyPr wrap="square" rtlCol="0">
            <a:spAutoFit/>
          </a:bodyPr>
          <a:lstStyle/>
          <a:p>
            <a:r>
              <a:rPr lang="tr-TR" sz="2000" i="1" dirty="0" err="1"/>
              <a:t>Some</a:t>
            </a:r>
            <a:r>
              <a:rPr lang="tr-TR" sz="2000" i="1" dirty="0"/>
              <a:t> </a:t>
            </a:r>
            <a:r>
              <a:rPr lang="tr-TR" sz="2000" i="1" dirty="0" err="1"/>
              <a:t>examples</a:t>
            </a:r>
            <a:r>
              <a:rPr lang="tr-TR" sz="2000" i="1" dirty="0"/>
              <a:t> of </a:t>
            </a:r>
            <a:r>
              <a:rPr lang="tr-TR" sz="2000" i="1" dirty="0" err="1"/>
              <a:t>value</a:t>
            </a:r>
            <a:r>
              <a:rPr lang="tr-TR" sz="2000" i="1" dirty="0"/>
              <a:t> </a:t>
            </a:r>
            <a:r>
              <a:rPr lang="tr-TR" sz="2000" i="1" dirty="0" err="1"/>
              <a:t>proposition</a:t>
            </a:r>
            <a:r>
              <a:rPr lang="tr-TR" sz="2000" dirty="0"/>
              <a:t>:</a:t>
            </a:r>
          </a:p>
        </p:txBody>
      </p:sp>
    </p:spTree>
    <p:extLst>
      <p:ext uri="{BB962C8B-B14F-4D97-AF65-F5344CB8AC3E}">
        <p14:creationId xmlns:p14="http://schemas.microsoft.com/office/powerpoint/2010/main" val="369368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Learning Objectives</a:t>
            </a:r>
            <a:endParaRPr lang="en-US" sz="2800" dirty="0">
              <a:latin typeface="+mj-lt"/>
            </a:endParaRPr>
          </a:p>
        </p:txBody>
      </p:sp>
      <p:sp>
        <p:nvSpPr>
          <p:cNvPr id="3" name="Content Placeholder 2"/>
          <p:cNvSpPr>
            <a:spLocks noGrp="1"/>
          </p:cNvSpPr>
          <p:nvPr>
            <p:ph idx="1"/>
          </p:nvPr>
        </p:nvSpPr>
        <p:spPr>
          <a:xfrm>
            <a:off x="457200" y="986909"/>
            <a:ext cx="8229600" cy="5109091"/>
          </a:xfrm>
        </p:spPr>
        <p:txBody>
          <a:bodyPr>
            <a:spAutoFit/>
          </a:bodyPr>
          <a:lstStyle/>
          <a:p>
            <a:pPr marL="533400" indent="-533400">
              <a:spcBef>
                <a:spcPts val="600"/>
              </a:spcBef>
              <a:buNone/>
            </a:pPr>
            <a:r>
              <a:rPr lang="en-US" altLang="en-US" sz="2400" b="1" dirty="0">
                <a:solidFill>
                  <a:srgbClr val="007FA3"/>
                </a:solidFill>
                <a:cs typeface="Arial" panose="020B0604020202020204" pitchFamily="34" charset="0"/>
              </a:rPr>
              <a:t>1.1</a:t>
            </a:r>
            <a:r>
              <a:rPr lang="en-US" altLang="en-US" sz="2400" b="1" dirty="0">
                <a:solidFill>
                  <a:srgbClr val="4472C4"/>
                </a:solidFill>
                <a:cs typeface="Arial" panose="020B0604020202020204" pitchFamily="34" charset="0"/>
              </a:rPr>
              <a:t> </a:t>
            </a:r>
            <a:r>
              <a:rPr lang="en-US" altLang="en-US" sz="2400" dirty="0">
                <a:cs typeface="Arial" panose="020B0604020202020204" pitchFamily="34" charset="0"/>
              </a:rPr>
              <a:t>Define marketing and outline the steps in the marketing process.</a:t>
            </a:r>
          </a:p>
          <a:p>
            <a:pPr marL="533400" indent="-533400">
              <a:spcBef>
                <a:spcPts val="600"/>
              </a:spcBef>
              <a:buNone/>
            </a:pPr>
            <a:r>
              <a:rPr lang="en-US" altLang="en-US" sz="2400" b="1" dirty="0">
                <a:solidFill>
                  <a:srgbClr val="007FA3"/>
                </a:solidFill>
                <a:cs typeface="Arial" panose="020B0604020202020204" pitchFamily="34" charset="0"/>
              </a:rPr>
              <a:t>1.2</a:t>
            </a:r>
            <a:r>
              <a:rPr lang="en-US" altLang="en-US" sz="2400" b="1" dirty="0">
                <a:solidFill>
                  <a:srgbClr val="4472C4"/>
                </a:solidFill>
                <a:cs typeface="Arial" panose="020B0604020202020204" pitchFamily="34" charset="0"/>
              </a:rPr>
              <a:t> </a:t>
            </a:r>
            <a:r>
              <a:rPr lang="en-US" altLang="en-US" sz="2400" dirty="0">
                <a:cs typeface="Arial" panose="020B0604020202020204" pitchFamily="34" charset="0"/>
              </a:rPr>
              <a:t>Explain the importance of understanding the  marketplace and customers and identify the five core marketplace concepts.</a:t>
            </a:r>
          </a:p>
          <a:p>
            <a:pPr marL="533400" indent="-533400">
              <a:spcBef>
                <a:spcPts val="600"/>
              </a:spcBef>
              <a:buNone/>
            </a:pPr>
            <a:r>
              <a:rPr lang="en-US" altLang="en-US" sz="2400" b="1" dirty="0">
                <a:solidFill>
                  <a:srgbClr val="007FA3"/>
                </a:solidFill>
                <a:cs typeface="Arial" panose="020B0604020202020204" pitchFamily="34" charset="0"/>
              </a:rPr>
              <a:t>1.3</a:t>
            </a:r>
            <a:r>
              <a:rPr lang="en-US" altLang="en-US" sz="2400" b="1" dirty="0">
                <a:solidFill>
                  <a:srgbClr val="4472C4"/>
                </a:solidFill>
                <a:cs typeface="Arial" panose="020B0604020202020204" pitchFamily="34" charset="0"/>
              </a:rPr>
              <a:t> </a:t>
            </a:r>
            <a:r>
              <a:rPr lang="en-US" altLang="en-US" sz="2400" dirty="0">
                <a:cs typeface="Arial" panose="020B0604020202020204" pitchFamily="34" charset="0"/>
              </a:rPr>
              <a:t>Identify the key elements of a customer value-driven marketing strategy and discuss the marketing management orientations that guide marketing strategy.</a:t>
            </a:r>
          </a:p>
          <a:p>
            <a:pPr marL="533400" indent="-533400">
              <a:spcBef>
                <a:spcPts val="600"/>
              </a:spcBef>
              <a:buNone/>
            </a:pPr>
            <a:r>
              <a:rPr lang="en-US" altLang="en-US" sz="2400" b="1" dirty="0">
                <a:solidFill>
                  <a:srgbClr val="007FA3"/>
                </a:solidFill>
                <a:cs typeface="Arial" panose="020B0604020202020204" pitchFamily="34" charset="0"/>
              </a:rPr>
              <a:t>1.4</a:t>
            </a:r>
            <a:r>
              <a:rPr lang="en-US" altLang="en-US" sz="2400" b="1" dirty="0">
                <a:solidFill>
                  <a:srgbClr val="4472C4"/>
                </a:solidFill>
                <a:cs typeface="Arial" panose="020B0604020202020204" pitchFamily="34" charset="0"/>
              </a:rPr>
              <a:t> </a:t>
            </a:r>
            <a:r>
              <a:rPr lang="en-US" altLang="en-US" sz="2400" dirty="0">
                <a:cs typeface="Arial" panose="020B0604020202020204" pitchFamily="34" charset="0"/>
              </a:rPr>
              <a:t>Discuss customer relationship management and identify strategies for creating value for customers and capturing value from customers in return.</a:t>
            </a:r>
          </a:p>
          <a:p>
            <a:pPr marL="533400" indent="-533400">
              <a:spcBef>
                <a:spcPts val="600"/>
              </a:spcBef>
              <a:buNone/>
            </a:pPr>
            <a:r>
              <a:rPr lang="en-US" altLang="en-US" sz="2400" b="1" dirty="0">
                <a:solidFill>
                  <a:srgbClr val="007FA3"/>
                </a:solidFill>
                <a:cs typeface="Arial" panose="020B0604020202020204" pitchFamily="34" charset="0"/>
              </a:rPr>
              <a:t>1.5</a:t>
            </a:r>
            <a:r>
              <a:rPr lang="en-US" altLang="en-US" sz="2400" b="1" dirty="0">
                <a:solidFill>
                  <a:srgbClr val="4472C4"/>
                </a:solidFill>
                <a:cs typeface="Arial" panose="020B0604020202020204" pitchFamily="34" charset="0"/>
              </a:rPr>
              <a:t> </a:t>
            </a:r>
            <a:r>
              <a:rPr lang="en-US" altLang="en-US" sz="2400" dirty="0">
                <a:cs typeface="Arial" panose="020B0604020202020204" pitchFamily="34" charset="0"/>
              </a:rPr>
              <a:t>Describe the major trends and forces that are changing the marketing landscape in this age of relationships.</a:t>
            </a:r>
          </a:p>
        </p:txBody>
      </p:sp>
    </p:spTree>
    <p:extLst>
      <p:ext uri="{BB962C8B-B14F-4D97-AF65-F5344CB8AC3E}">
        <p14:creationId xmlns:p14="http://schemas.microsoft.com/office/powerpoint/2010/main" val="239838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7BFDA-B6E3-9CB7-7447-16611F4BB495}"/>
              </a:ext>
            </a:extLst>
          </p:cNvPr>
          <p:cNvSpPr>
            <a:spLocks noGrp="1"/>
          </p:cNvSpPr>
          <p:nvPr>
            <p:ph type="title"/>
          </p:nvPr>
        </p:nvSpPr>
        <p:spPr/>
        <p:txBody>
          <a:bodyPr/>
          <a:lstStyle/>
          <a:p>
            <a:r>
              <a:rPr lang="tr-TR" dirty="0" err="1"/>
              <a:t>Let’s</a:t>
            </a:r>
            <a:r>
              <a:rPr lang="tr-TR" dirty="0"/>
              <a:t> </a:t>
            </a:r>
            <a:r>
              <a:rPr lang="tr-TR" dirty="0" err="1"/>
              <a:t>discuss</a:t>
            </a:r>
            <a:r>
              <a:rPr lang="tr-TR" dirty="0"/>
              <a:t> </a:t>
            </a:r>
            <a:r>
              <a:rPr lang="tr-TR" dirty="0" err="1"/>
              <a:t>some</a:t>
            </a:r>
            <a:r>
              <a:rPr lang="tr-TR" dirty="0"/>
              <a:t> </a:t>
            </a:r>
            <a:r>
              <a:rPr lang="tr-TR" dirty="0" err="1"/>
              <a:t>value</a:t>
            </a:r>
            <a:r>
              <a:rPr lang="tr-TR" dirty="0"/>
              <a:t> </a:t>
            </a:r>
            <a:r>
              <a:rPr lang="tr-TR" dirty="0" err="1"/>
              <a:t>propositions</a:t>
            </a:r>
            <a:r>
              <a:rPr lang="tr-TR" dirty="0"/>
              <a:t>…</a:t>
            </a:r>
          </a:p>
        </p:txBody>
      </p:sp>
      <p:sp>
        <p:nvSpPr>
          <p:cNvPr id="3" name="İçerik Yer Tutucusu 2">
            <a:extLst>
              <a:ext uri="{FF2B5EF4-FFF2-40B4-BE49-F238E27FC236}">
                <a16:creationId xmlns:a16="http://schemas.microsoft.com/office/drawing/2014/main" id="{8CAE88CF-3B37-9D7F-9441-37A60D80A599}"/>
              </a:ext>
            </a:extLst>
          </p:cNvPr>
          <p:cNvSpPr>
            <a:spLocks noGrp="1"/>
          </p:cNvSpPr>
          <p:nvPr>
            <p:ph idx="1"/>
          </p:nvPr>
        </p:nvSpPr>
        <p:spPr>
          <a:xfrm>
            <a:off x="533400" y="1654033"/>
            <a:ext cx="8458200" cy="371450"/>
          </a:xfrm>
        </p:spPr>
        <p:txBody>
          <a:bodyPr/>
          <a:lstStyle/>
          <a:p>
            <a:r>
              <a:rPr lang="en-US" altLang="en-US" sz="1800" i="1" dirty="0">
                <a:sym typeface="Arial" panose="020B0604020202020204" pitchFamily="34" charset="0"/>
              </a:rPr>
              <a:t>BMW promises “the ultimate driving machine.” </a:t>
            </a:r>
          </a:p>
          <a:p>
            <a:endParaRPr lang="tr-TR" dirty="0"/>
          </a:p>
        </p:txBody>
      </p:sp>
      <p:sp>
        <p:nvSpPr>
          <p:cNvPr id="4" name="İçerik Yer Tutucusu 3">
            <a:extLst>
              <a:ext uri="{FF2B5EF4-FFF2-40B4-BE49-F238E27FC236}">
                <a16:creationId xmlns:a16="http://schemas.microsoft.com/office/drawing/2014/main" id="{1067CFA5-B1E4-59E3-7A93-CFB1C5BD16F1}"/>
              </a:ext>
            </a:extLst>
          </p:cNvPr>
          <p:cNvSpPr>
            <a:spLocks noGrp="1"/>
          </p:cNvSpPr>
          <p:nvPr>
            <p:ph idx="13"/>
          </p:nvPr>
        </p:nvSpPr>
        <p:spPr>
          <a:xfrm>
            <a:off x="457200" y="3310500"/>
            <a:ext cx="8001000" cy="474402"/>
          </a:xfrm>
        </p:spPr>
        <p:txBody>
          <a:bodyPr/>
          <a:lstStyle/>
          <a:p>
            <a:r>
              <a:rPr lang="en-US" altLang="en-US" sz="1800" i="1" dirty="0">
                <a:sym typeface="Arial" panose="020B0604020202020204" pitchFamily="34" charset="0"/>
              </a:rPr>
              <a:t>Nissan Leaf electric car is “100% </a:t>
            </a:r>
            <a:r>
              <a:rPr lang="pt-BR" altLang="en-US" sz="1800" i="1" dirty="0">
                <a:sym typeface="Arial" panose="020B0604020202020204" pitchFamily="34" charset="0"/>
              </a:rPr>
              <a:t>electric. Zero gas. Zero tailpipe.”</a:t>
            </a:r>
          </a:p>
          <a:p>
            <a:endParaRPr lang="tr-TR" dirty="0"/>
          </a:p>
        </p:txBody>
      </p:sp>
      <p:sp>
        <p:nvSpPr>
          <p:cNvPr id="9" name="Metin kutusu 8">
            <a:extLst>
              <a:ext uri="{FF2B5EF4-FFF2-40B4-BE49-F238E27FC236}">
                <a16:creationId xmlns:a16="http://schemas.microsoft.com/office/drawing/2014/main" id="{3A5AA194-8668-CA1D-634C-3D31FD0C68FF}"/>
              </a:ext>
            </a:extLst>
          </p:cNvPr>
          <p:cNvSpPr txBox="1"/>
          <p:nvPr/>
        </p:nvSpPr>
        <p:spPr>
          <a:xfrm>
            <a:off x="457200" y="3806443"/>
            <a:ext cx="8153400" cy="369332"/>
          </a:xfrm>
          <a:prstGeom prst="rect">
            <a:avLst/>
          </a:prstGeom>
          <a:noFill/>
        </p:spPr>
        <p:txBody>
          <a:bodyPr wrap="square">
            <a:spAutoFit/>
          </a:bodyPr>
          <a:lstStyle/>
          <a:p>
            <a:pPr eaLnBrk="1" hangingPunct="1">
              <a:spcBef>
                <a:spcPct val="0"/>
              </a:spcBef>
              <a:buFontTx/>
              <a:buChar char="•"/>
            </a:pPr>
            <a:r>
              <a:rPr lang="pt-BR" altLang="en-US" i="1" dirty="0">
                <a:sym typeface="Arial" panose="020B0604020202020204" pitchFamily="34" charset="0"/>
              </a:rPr>
              <a:t>New Balance’s Minimus </a:t>
            </a:r>
            <a:r>
              <a:rPr lang="en-US" altLang="en-US" i="1" dirty="0">
                <a:sym typeface="Arial" panose="020B0604020202020204" pitchFamily="34" charset="0"/>
              </a:rPr>
              <a:t>shoes are “like barefoot only better.”</a:t>
            </a:r>
          </a:p>
        </p:txBody>
      </p:sp>
      <p:sp>
        <p:nvSpPr>
          <p:cNvPr id="11" name="Metin kutusu 10">
            <a:extLst>
              <a:ext uri="{FF2B5EF4-FFF2-40B4-BE49-F238E27FC236}">
                <a16:creationId xmlns:a16="http://schemas.microsoft.com/office/drawing/2014/main" id="{D36DCEB5-44DE-0366-A5A3-5392D10D76A3}"/>
              </a:ext>
            </a:extLst>
          </p:cNvPr>
          <p:cNvSpPr txBox="1"/>
          <p:nvPr/>
        </p:nvSpPr>
        <p:spPr>
          <a:xfrm>
            <a:off x="395867" y="2778112"/>
            <a:ext cx="7514063" cy="369332"/>
          </a:xfrm>
          <a:prstGeom prst="rect">
            <a:avLst/>
          </a:prstGeom>
          <a:noFill/>
        </p:spPr>
        <p:txBody>
          <a:bodyPr wrap="square">
            <a:spAutoFit/>
          </a:bodyPr>
          <a:lstStyle/>
          <a:p>
            <a:pPr eaLnBrk="1" hangingPunct="1">
              <a:spcBef>
                <a:spcPct val="0"/>
              </a:spcBef>
              <a:buFontTx/>
              <a:buChar char="•"/>
            </a:pPr>
            <a:r>
              <a:rPr lang="tr-TR" altLang="en-US" i="1" dirty="0">
                <a:sym typeface="Arial" panose="020B0604020202020204" pitchFamily="34" charset="0"/>
              </a:rPr>
              <a:t>   </a:t>
            </a:r>
            <a:r>
              <a:rPr lang="en-US" altLang="en-US" i="1" dirty="0">
                <a:sym typeface="Arial" panose="020B0604020202020204" pitchFamily="34" charset="0"/>
              </a:rPr>
              <a:t>Facebook helps you “connect and share with the people in your life.”</a:t>
            </a:r>
          </a:p>
        </p:txBody>
      </p:sp>
      <p:sp>
        <p:nvSpPr>
          <p:cNvPr id="13" name="Metin kutusu 12">
            <a:extLst>
              <a:ext uri="{FF2B5EF4-FFF2-40B4-BE49-F238E27FC236}">
                <a16:creationId xmlns:a16="http://schemas.microsoft.com/office/drawing/2014/main" id="{57B3A010-980B-A4FC-D191-00BC887BC828}"/>
              </a:ext>
            </a:extLst>
          </p:cNvPr>
          <p:cNvSpPr txBox="1"/>
          <p:nvPr/>
        </p:nvSpPr>
        <p:spPr>
          <a:xfrm>
            <a:off x="395867" y="2107011"/>
            <a:ext cx="7696200" cy="646331"/>
          </a:xfrm>
          <a:prstGeom prst="rect">
            <a:avLst/>
          </a:prstGeom>
          <a:noFill/>
        </p:spPr>
        <p:txBody>
          <a:bodyPr wrap="square">
            <a:spAutoFit/>
          </a:bodyPr>
          <a:lstStyle/>
          <a:p>
            <a:pPr marL="285750" indent="-285750" eaLnBrk="1" hangingPunct="1">
              <a:spcBef>
                <a:spcPct val="0"/>
              </a:spcBef>
              <a:buFont typeface="Arial" panose="020B0604020202020204" pitchFamily="34" charset="0"/>
              <a:buChar char="•"/>
            </a:pPr>
            <a:r>
              <a:rPr lang="en-US" altLang="en-US" i="1" dirty="0">
                <a:sym typeface="Arial" panose="020B0604020202020204" pitchFamily="34" charset="0"/>
              </a:rPr>
              <a:t>YouTube “provides a place for people to connect, inform, and inspire others across the globe.”</a:t>
            </a:r>
          </a:p>
        </p:txBody>
      </p:sp>
    </p:spTree>
    <p:extLst>
      <p:ext uri="{BB962C8B-B14F-4D97-AF65-F5344CB8AC3E}">
        <p14:creationId xmlns:p14="http://schemas.microsoft.com/office/powerpoint/2010/main" val="1345874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08253"/>
          </a:xfrm>
        </p:spPr>
        <p:txBody>
          <a:bodyPr wrap="square">
            <a:noAutofit/>
          </a:bodyPr>
          <a:lstStyle/>
          <a:p>
            <a:r>
              <a:rPr lang="en-IN" altLang="en-US" sz="3600" dirty="0">
                <a:ea typeface="ヒラギノ角ゴ Pro W3" charset="-128"/>
              </a:rPr>
              <a:t>Designing a Customer Value-Driven Marketing Strategy </a:t>
            </a:r>
            <a:r>
              <a:rPr lang="en-IN" altLang="en-US" sz="2800" dirty="0">
                <a:ea typeface="ヒラギノ角ゴ Pro W3" charset="-128"/>
              </a:rPr>
              <a:t>(3 of 6)</a:t>
            </a:r>
            <a:endParaRPr lang="en-US" sz="2800" dirty="0"/>
          </a:p>
        </p:txBody>
      </p:sp>
      <p:sp>
        <p:nvSpPr>
          <p:cNvPr id="3" name="Content Placeholder 2"/>
          <p:cNvSpPr>
            <a:spLocks noGrp="1"/>
          </p:cNvSpPr>
          <p:nvPr>
            <p:ph idx="1"/>
          </p:nvPr>
        </p:nvSpPr>
        <p:spPr>
          <a:xfrm>
            <a:off x="457200" y="1600200"/>
            <a:ext cx="3998686" cy="2696029"/>
          </a:xfrm>
        </p:spPr>
        <p:txBody>
          <a:bodyPr/>
          <a:lstStyle/>
          <a:p>
            <a:pPr lvl="0"/>
            <a:r>
              <a:rPr lang="en-US" sz="2400" dirty="0"/>
              <a:t>Production concept</a:t>
            </a:r>
          </a:p>
          <a:p>
            <a:pPr lvl="0"/>
            <a:r>
              <a:rPr lang="en-US" sz="2400" dirty="0"/>
              <a:t>Product concept</a:t>
            </a:r>
          </a:p>
          <a:p>
            <a:pPr lvl="0"/>
            <a:r>
              <a:rPr lang="en-US" sz="2400" dirty="0"/>
              <a:t>Selling concept</a:t>
            </a:r>
          </a:p>
          <a:p>
            <a:pPr lvl="0"/>
            <a:r>
              <a:rPr lang="en-US" sz="2400" dirty="0"/>
              <a:t>Marketing concept</a:t>
            </a:r>
          </a:p>
          <a:p>
            <a:pPr lvl="0"/>
            <a:r>
              <a:rPr lang="en-US" sz="2400" dirty="0"/>
              <a:t>Societal Marketing concept</a:t>
            </a:r>
          </a:p>
        </p:txBody>
      </p:sp>
      <p:pic>
        <p:nvPicPr>
          <p:cNvPr id="6" name="Picture Placeholder 5" descr="A photo shows an advertisement for Jeni’s splendid Ice creams. The advertisement copy accompanying the image of a man holding a two-scoop cone ice cream reads: Ice creams created in fellowship with growers, makers, and producers from around the world — all for the love of you. ">
            <a:extLst>
              <a:ext uri="{FF2B5EF4-FFF2-40B4-BE49-F238E27FC236}">
                <a16:creationId xmlns:a16="http://schemas.microsoft.com/office/drawing/2014/main" id="{0D067F8D-32FB-4F33-9CCD-180B423735F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4688116" y="3442010"/>
            <a:ext cx="4120320" cy="2544905"/>
          </a:xfrm>
          <a:prstGeom prst="rect">
            <a:avLst/>
          </a:prstGeom>
        </p:spPr>
      </p:pic>
    </p:spTree>
    <p:extLst>
      <p:ext uri="{BB962C8B-B14F-4D97-AF65-F5344CB8AC3E}">
        <p14:creationId xmlns:p14="http://schemas.microsoft.com/office/powerpoint/2010/main" val="343179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Eras of Marketing History</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22</a:t>
            </a:fld>
            <a:endParaRPr lang="en-US"/>
          </a:p>
        </p:txBody>
      </p:sp>
      <p:sp>
        <p:nvSpPr>
          <p:cNvPr id="6" name="TextBox 5"/>
          <p:cNvSpPr txBox="1"/>
          <p:nvPr/>
        </p:nvSpPr>
        <p:spPr>
          <a:xfrm>
            <a:off x="455087" y="202169"/>
            <a:ext cx="1386416" cy="369332"/>
          </a:xfrm>
          <a:prstGeom prst="rect">
            <a:avLst/>
          </a:prstGeom>
          <a:noFill/>
        </p:spPr>
        <p:txBody>
          <a:bodyPr wrap="square" rtlCol="0">
            <a:spAutoFit/>
          </a:bodyPr>
          <a:lstStyle/>
          <a:p>
            <a:r>
              <a:rPr lang="en-US" b="1" dirty="0">
                <a:solidFill>
                  <a:srgbClr val="31859C"/>
                </a:solidFill>
              </a:rPr>
              <a:t>FIGURE 1.1</a:t>
            </a:r>
          </a:p>
        </p:txBody>
      </p:sp>
      <p:pic>
        <p:nvPicPr>
          <p:cNvPr id="7" name="Picture 6" descr="CM_F1.1.png"/>
          <p:cNvPicPr>
            <a:picLocks noChangeAspect="1"/>
          </p:cNvPicPr>
          <p:nvPr/>
        </p:nvPicPr>
        <p:blipFill>
          <a:blip r:embed="rId2"/>
          <a:stretch>
            <a:fillRect/>
          </a:stretch>
        </p:blipFill>
        <p:spPr>
          <a:xfrm>
            <a:off x="135467" y="2123397"/>
            <a:ext cx="8627533" cy="2715120"/>
          </a:xfrm>
          <a:prstGeom prst="rect">
            <a:avLst/>
          </a:prstGeom>
        </p:spPr>
      </p:pic>
      <p:sp>
        <p:nvSpPr>
          <p:cNvPr id="5" name="Metin kutusu 4">
            <a:extLst>
              <a:ext uri="{FF2B5EF4-FFF2-40B4-BE49-F238E27FC236}">
                <a16:creationId xmlns:a16="http://schemas.microsoft.com/office/drawing/2014/main" id="{85D9E31C-2FD9-ACF9-DA80-9C3B9685669C}"/>
              </a:ext>
            </a:extLst>
          </p:cNvPr>
          <p:cNvSpPr txBox="1"/>
          <p:nvPr/>
        </p:nvSpPr>
        <p:spPr>
          <a:xfrm>
            <a:off x="135467" y="4993836"/>
            <a:ext cx="5274733" cy="1569660"/>
          </a:xfrm>
          <a:prstGeom prst="rect">
            <a:avLst/>
          </a:prstGeom>
          <a:noFill/>
        </p:spPr>
        <p:txBody>
          <a:bodyPr wrap="square">
            <a:spAutoFit/>
          </a:bodyPr>
          <a:lstStyle/>
          <a:p>
            <a:r>
              <a:rPr lang="tr-TR" sz="1600" dirty="0"/>
              <a:t>Henry </a:t>
            </a:r>
            <a:r>
              <a:rPr lang="tr-TR" sz="1600" dirty="0" err="1"/>
              <a:t>Ford’s</a:t>
            </a:r>
            <a:r>
              <a:rPr lang="tr-TR" sz="1600" dirty="0"/>
              <a:t> </a:t>
            </a:r>
            <a:r>
              <a:rPr lang="tr-TR" sz="1600" dirty="0" err="1"/>
              <a:t>quotes</a:t>
            </a:r>
            <a:r>
              <a:rPr lang="tr-TR" sz="1600" dirty="0"/>
              <a:t> </a:t>
            </a:r>
            <a:r>
              <a:rPr lang="tr-TR" sz="1600" dirty="0" err="1"/>
              <a:t>for</a:t>
            </a:r>
            <a:r>
              <a:rPr lang="tr-TR" sz="1600" dirty="0"/>
              <a:t> Model T car: (</a:t>
            </a:r>
            <a:r>
              <a:rPr lang="tr-TR" sz="1600" dirty="0" err="1"/>
              <a:t>production</a:t>
            </a:r>
            <a:r>
              <a:rPr lang="tr-TR" sz="1600" dirty="0"/>
              <a:t> </a:t>
            </a:r>
            <a:r>
              <a:rPr lang="tr-TR" sz="1600" dirty="0" err="1"/>
              <a:t>concept</a:t>
            </a:r>
            <a:r>
              <a:rPr lang="tr-TR" sz="1600" dirty="0"/>
              <a:t>)</a:t>
            </a:r>
          </a:p>
          <a:p>
            <a:r>
              <a:rPr lang="en-US" sz="1600" dirty="0"/>
              <a:t>"You can have it in any color you want, as long as it is black."</a:t>
            </a:r>
          </a:p>
          <a:p>
            <a:r>
              <a:rPr lang="en-US" sz="1600" dirty="0"/>
              <a:t>"If I had asked people what they wanted, they would have said faster horses."</a:t>
            </a:r>
            <a:endParaRPr lang="tr-TR" sz="1600" dirty="0"/>
          </a:p>
        </p:txBody>
      </p:sp>
    </p:spTree>
    <p:extLst>
      <p:ext uri="{BB962C8B-B14F-4D97-AF65-F5344CB8AC3E}">
        <p14:creationId xmlns:p14="http://schemas.microsoft.com/office/powerpoint/2010/main" val="538137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Production Era</a:t>
            </a:r>
          </a:p>
        </p:txBody>
      </p:sp>
      <p:sp>
        <p:nvSpPr>
          <p:cNvPr id="3" name="Content Placeholder 2"/>
          <p:cNvSpPr>
            <a:spLocks noGrp="1"/>
          </p:cNvSpPr>
          <p:nvPr>
            <p:ph idx="1"/>
          </p:nvPr>
        </p:nvSpPr>
        <p:spPr/>
        <p:txBody>
          <a:bodyPr>
            <a:normAutofit/>
          </a:bodyPr>
          <a:lstStyle/>
          <a:p>
            <a:r>
              <a:rPr lang="en-US" sz="2400" dirty="0"/>
              <a:t>Period before 1925</a:t>
            </a:r>
          </a:p>
          <a:p>
            <a:r>
              <a:rPr lang="en-US" sz="2400" b="1" dirty="0">
                <a:solidFill>
                  <a:srgbClr val="FF0000"/>
                </a:solidFill>
              </a:rPr>
              <a:t>Production orientation </a:t>
            </a:r>
            <a:r>
              <a:rPr lang="en-US" sz="2400" dirty="0"/>
              <a:t>- Stressing efficiency in producing a quality product, with the attitude toward marketing that “a good product will sell itself”</a:t>
            </a:r>
          </a:p>
          <a:p>
            <a:r>
              <a:rPr lang="en-IN" sz="2400" dirty="0"/>
              <a:t>Business success was defined solely in terms of production successes</a:t>
            </a:r>
            <a:endParaRPr lang="en-US" sz="2400" dirty="0"/>
          </a:p>
          <a:p>
            <a:r>
              <a:rPr lang="en-US" sz="2400" dirty="0"/>
              <a:t>Characterized by production shortages and intense consumer demand</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23</a:t>
            </a:fld>
            <a:endParaRPr lang="en-US"/>
          </a:p>
        </p:txBody>
      </p:sp>
    </p:spTree>
    <p:extLst>
      <p:ext uri="{BB962C8B-B14F-4D97-AF65-F5344CB8AC3E}">
        <p14:creationId xmlns:p14="http://schemas.microsoft.com/office/powerpoint/2010/main" val="195182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Sales Era</a:t>
            </a:r>
          </a:p>
        </p:txBody>
      </p:sp>
      <p:sp>
        <p:nvSpPr>
          <p:cNvPr id="3" name="Content Placeholder 2"/>
          <p:cNvSpPr>
            <a:spLocks noGrp="1"/>
          </p:cNvSpPr>
          <p:nvPr>
            <p:ph idx="1"/>
          </p:nvPr>
        </p:nvSpPr>
        <p:spPr>
          <a:xfrm>
            <a:off x="270588" y="1254920"/>
            <a:ext cx="8537510" cy="4714940"/>
          </a:xfrm>
        </p:spPr>
        <p:txBody>
          <a:bodyPr>
            <a:normAutofit/>
          </a:bodyPr>
          <a:lstStyle/>
          <a:p>
            <a:r>
              <a:rPr lang="en-US" sz="2400" b="1" dirty="0">
                <a:solidFill>
                  <a:srgbClr val="FF0000"/>
                </a:solidFill>
              </a:rPr>
              <a:t>Sales orientation </a:t>
            </a:r>
            <a:r>
              <a:rPr lang="en-US" sz="2400" dirty="0"/>
              <a:t>- Customers will resist purchasing nonessential items </a:t>
            </a:r>
          </a:p>
          <a:p>
            <a:pPr lvl="1"/>
            <a:r>
              <a:rPr lang="en-US" sz="2400" dirty="0"/>
              <a:t>Only personal selling and creative advertising would persuade them to buy</a:t>
            </a:r>
          </a:p>
          <a:p>
            <a:r>
              <a:rPr lang="en-IN" sz="2400" dirty="0"/>
              <a:t>With the sophistication</a:t>
            </a:r>
            <a:r>
              <a:rPr lang="tr-TR" sz="2400" dirty="0"/>
              <a:t>/</a:t>
            </a:r>
            <a:r>
              <a:rPr lang="tr-TR" sz="2400" dirty="0" err="1"/>
              <a:t>complication</a:t>
            </a:r>
            <a:r>
              <a:rPr lang="en-IN" sz="2400" dirty="0"/>
              <a:t> of production techniques, output grew from the 1920s into the early 1950s</a:t>
            </a:r>
          </a:p>
          <a:p>
            <a:pPr lvl="1"/>
            <a:r>
              <a:rPr lang="en-IN" sz="2400" dirty="0"/>
              <a:t>Manufacturers began to increase their emphasis</a:t>
            </a:r>
            <a:r>
              <a:rPr lang="tr-TR" sz="2400" dirty="0"/>
              <a:t>/</a:t>
            </a:r>
            <a:r>
              <a:rPr lang="en-IN" sz="2400" dirty="0"/>
              <a:t> </a:t>
            </a:r>
            <a:r>
              <a:rPr lang="tr-TR" sz="2400" dirty="0" err="1"/>
              <a:t>interest</a:t>
            </a:r>
            <a:r>
              <a:rPr lang="tr-TR" sz="2400" dirty="0"/>
              <a:t> </a:t>
            </a:r>
            <a:r>
              <a:rPr lang="en-IN" sz="2400" dirty="0"/>
              <a:t>on effective sales forces</a:t>
            </a:r>
            <a:endParaRPr lang="en-US" sz="24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24</a:t>
            </a:fld>
            <a:endParaRPr lang="en-US"/>
          </a:p>
        </p:txBody>
      </p:sp>
    </p:spTree>
    <p:extLst>
      <p:ext uri="{BB962C8B-B14F-4D97-AF65-F5344CB8AC3E}">
        <p14:creationId xmlns:p14="http://schemas.microsoft.com/office/powerpoint/2010/main" val="156381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Marketing Era</a:t>
            </a:r>
          </a:p>
        </p:txBody>
      </p:sp>
      <p:sp>
        <p:nvSpPr>
          <p:cNvPr id="3" name="Content Placeholder 2"/>
          <p:cNvSpPr>
            <a:spLocks noGrp="1"/>
          </p:cNvSpPr>
          <p:nvPr>
            <p:ph idx="1"/>
          </p:nvPr>
        </p:nvSpPr>
        <p:spPr/>
        <p:txBody>
          <a:bodyPr>
            <a:normAutofit/>
          </a:bodyPr>
          <a:lstStyle/>
          <a:p>
            <a:pPr marL="417513" indent="-417513" defTabSz="739775">
              <a:lnSpc>
                <a:spcPct val="90000"/>
              </a:lnSpc>
            </a:pPr>
            <a:r>
              <a:rPr lang="en-US" sz="2400" dirty="0"/>
              <a:t>Emergence</a:t>
            </a:r>
            <a:r>
              <a:rPr lang="tr-TR" sz="2400" dirty="0"/>
              <a:t>/</a:t>
            </a:r>
            <a:r>
              <a:rPr lang="tr-TR" sz="2400" dirty="0" err="1"/>
              <a:t>occurence</a:t>
            </a:r>
            <a:r>
              <a:rPr lang="en-US" sz="2400" dirty="0"/>
              <a:t> of the marketing concept</a:t>
            </a:r>
          </a:p>
          <a:p>
            <a:pPr marL="911225" lvl="1" indent="-260350" defTabSz="739775">
              <a:lnSpc>
                <a:spcPct val="90000"/>
              </a:lnSpc>
            </a:pPr>
            <a:r>
              <a:rPr lang="en-US" sz="2400" dirty="0"/>
              <a:t>Shift from a </a:t>
            </a:r>
            <a:r>
              <a:rPr lang="en-US" sz="2400" b="1" dirty="0">
                <a:solidFill>
                  <a:srgbClr val="FF0000"/>
                </a:solidFill>
              </a:rPr>
              <a:t>seller’s market</a:t>
            </a:r>
            <a:r>
              <a:rPr lang="en-US" sz="2400" dirty="0">
                <a:solidFill>
                  <a:srgbClr val="FF0000"/>
                </a:solidFill>
              </a:rPr>
              <a:t> </a:t>
            </a:r>
            <a:r>
              <a:rPr lang="en-US" sz="2400" dirty="0"/>
              <a:t>to a </a:t>
            </a:r>
            <a:r>
              <a:rPr lang="en-US" sz="2400" b="1" dirty="0">
                <a:solidFill>
                  <a:srgbClr val="FF0000"/>
                </a:solidFill>
              </a:rPr>
              <a:t>buyer’s market</a:t>
            </a:r>
            <a:endParaRPr lang="en-US" sz="2400" dirty="0">
              <a:solidFill>
                <a:srgbClr val="FF0000"/>
              </a:solidFill>
            </a:endParaRPr>
          </a:p>
          <a:p>
            <a:pPr marL="911225" lvl="1" indent="-260350" defTabSz="739775">
              <a:lnSpc>
                <a:spcPct val="90000"/>
              </a:lnSpc>
            </a:pPr>
            <a:r>
              <a:rPr lang="en-US" sz="2400" dirty="0"/>
              <a:t>A strong buyer’s market created the need for consumer orientation</a:t>
            </a:r>
            <a:r>
              <a:rPr lang="tr-TR" sz="2400" dirty="0"/>
              <a:t>/</a:t>
            </a:r>
            <a:r>
              <a:rPr lang="tr-TR" sz="2400" dirty="0" err="1"/>
              <a:t>focus</a:t>
            </a:r>
            <a:endParaRPr lang="en-US" sz="2400" dirty="0"/>
          </a:p>
          <a:p>
            <a:pPr marL="911225" lvl="1" indent="-260350" defTabSz="739775">
              <a:lnSpc>
                <a:spcPct val="90000"/>
              </a:lnSpc>
            </a:pPr>
            <a:r>
              <a:rPr lang="en-US" sz="2400" b="1" dirty="0">
                <a:solidFill>
                  <a:srgbClr val="FF0000"/>
                </a:solidFill>
              </a:rPr>
              <a:t>Marketing concept</a:t>
            </a:r>
            <a:r>
              <a:rPr lang="en-US" sz="2400" dirty="0">
                <a:solidFill>
                  <a:srgbClr val="FF0000"/>
                </a:solidFill>
              </a:rPr>
              <a:t> </a:t>
            </a:r>
            <a:r>
              <a:rPr lang="en-US" sz="2400" dirty="0"/>
              <a:t>- A companywide consumer orientation</a:t>
            </a:r>
            <a:r>
              <a:rPr lang="tr-TR" sz="2400" dirty="0"/>
              <a:t>/</a:t>
            </a:r>
            <a:r>
              <a:rPr lang="tr-TR" sz="2400" dirty="0" err="1"/>
              <a:t>focus</a:t>
            </a:r>
            <a:r>
              <a:rPr lang="tr-TR" sz="2400" dirty="0"/>
              <a:t>/</a:t>
            </a:r>
            <a:r>
              <a:rPr lang="tr-TR" sz="2400" dirty="0" err="1"/>
              <a:t>cooperation</a:t>
            </a:r>
            <a:r>
              <a:rPr lang="en-US" sz="2400" dirty="0"/>
              <a:t> to achieve long-run success</a:t>
            </a:r>
          </a:p>
          <a:p>
            <a:pPr marL="911225" lvl="1" indent="-260350" defTabSz="739775">
              <a:lnSpc>
                <a:spcPct val="90000"/>
              </a:lnSpc>
            </a:pPr>
            <a:r>
              <a:rPr lang="en-US" sz="2400" dirty="0"/>
              <a:t>A strong market orientation improves market success and overall performance</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25</a:t>
            </a:fld>
            <a:endParaRPr lang="en-US"/>
          </a:p>
        </p:txBody>
      </p:sp>
    </p:spTree>
    <p:extLst>
      <p:ext uri="{BB962C8B-B14F-4D97-AF65-F5344CB8AC3E}">
        <p14:creationId xmlns:p14="http://schemas.microsoft.com/office/powerpoint/2010/main" val="4135497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Relationship Era</a:t>
            </a:r>
          </a:p>
        </p:txBody>
      </p:sp>
      <p:sp>
        <p:nvSpPr>
          <p:cNvPr id="3" name="Content Placeholder 2"/>
          <p:cNvSpPr>
            <a:spLocks noGrp="1"/>
          </p:cNvSpPr>
          <p:nvPr>
            <p:ph idx="1"/>
          </p:nvPr>
        </p:nvSpPr>
        <p:spPr/>
        <p:txBody>
          <a:bodyPr>
            <a:normAutofit/>
          </a:bodyPr>
          <a:lstStyle/>
          <a:p>
            <a:r>
              <a:rPr lang="en-IN" sz="2400" dirty="0"/>
              <a:t>Emerged during the 1990s and continues to grow in importance</a:t>
            </a:r>
            <a:endParaRPr lang="en-US" sz="2400" dirty="0"/>
          </a:p>
          <a:p>
            <a:r>
              <a:rPr lang="en-US" sz="2400" b="1" dirty="0">
                <a:solidFill>
                  <a:srgbClr val="FF0000"/>
                </a:solidFill>
              </a:rPr>
              <a:t>Relationship marketing </a:t>
            </a:r>
            <a:r>
              <a:rPr lang="en-US" sz="2400" dirty="0"/>
              <a:t>- Developing long-term, value-added relationships over time with customers and suppliers</a:t>
            </a:r>
          </a:p>
          <a:p>
            <a:r>
              <a:rPr lang="en-US" sz="2400" dirty="0"/>
              <a:t>Strategic alliances and partnerships benefit everyone</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26</a:t>
            </a:fld>
            <a:endParaRPr lang="en-US"/>
          </a:p>
        </p:txBody>
      </p:sp>
    </p:spTree>
    <p:extLst>
      <p:ext uri="{BB962C8B-B14F-4D97-AF65-F5344CB8AC3E}">
        <p14:creationId xmlns:p14="http://schemas.microsoft.com/office/powerpoint/2010/main" val="2767317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Social Era</a:t>
            </a:r>
          </a:p>
        </p:txBody>
      </p:sp>
      <p:sp>
        <p:nvSpPr>
          <p:cNvPr id="3" name="Content Placeholder 2"/>
          <p:cNvSpPr>
            <a:spLocks noGrp="1"/>
          </p:cNvSpPr>
          <p:nvPr>
            <p:ph idx="1"/>
          </p:nvPr>
        </p:nvSpPr>
        <p:spPr/>
        <p:txBody>
          <a:bodyPr>
            <a:normAutofit/>
          </a:bodyPr>
          <a:lstStyle/>
          <a:p>
            <a:r>
              <a:rPr lang="en-IN" sz="2400" dirty="0"/>
              <a:t>Characterized by the accessibility to the Internet and the creation of social media sites</a:t>
            </a:r>
          </a:p>
          <a:p>
            <a:r>
              <a:rPr lang="en-IN" sz="2400" dirty="0"/>
              <a:t>Routine use of the Web and social networking sites by companies to connect to consumers</a:t>
            </a:r>
            <a:endParaRPr lang="en-US" sz="24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27</a:t>
            </a:fld>
            <a:endParaRPr lang="en-US"/>
          </a:p>
        </p:txBody>
      </p:sp>
    </p:spTree>
    <p:extLst>
      <p:ext uri="{BB962C8B-B14F-4D97-AF65-F5344CB8AC3E}">
        <p14:creationId xmlns:p14="http://schemas.microsoft.com/office/powerpoint/2010/main" val="1352907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70"/>
            <a:ext cx="8229600" cy="1108253"/>
          </a:xfrm>
        </p:spPr>
        <p:txBody>
          <a:bodyPr wrap="square">
            <a:noAutofit/>
          </a:bodyPr>
          <a:lstStyle/>
          <a:p>
            <a:r>
              <a:rPr lang="en-IN" altLang="en-US" sz="3600" dirty="0">
                <a:ea typeface="ヒラギノ角ゴ Pro W3" charset="-128"/>
              </a:rPr>
              <a:t>Designing a Customer Value-Driven Marketing Strategy </a:t>
            </a:r>
            <a:r>
              <a:rPr lang="en-IN" altLang="en-US" sz="2800" dirty="0">
                <a:ea typeface="ヒラギノ角ゴ Pro W3" charset="-128"/>
              </a:rPr>
              <a:t>(4 of 6)</a:t>
            </a:r>
            <a:endParaRPr lang="en-US" sz="2800" dirty="0"/>
          </a:p>
        </p:txBody>
      </p:sp>
      <p:sp>
        <p:nvSpPr>
          <p:cNvPr id="3" name="Content Placeholder 2"/>
          <p:cNvSpPr>
            <a:spLocks noGrp="1"/>
          </p:cNvSpPr>
          <p:nvPr>
            <p:ph idx="1"/>
          </p:nvPr>
        </p:nvSpPr>
        <p:spPr>
          <a:xfrm>
            <a:off x="457200" y="1600200"/>
            <a:ext cx="8229600" cy="460829"/>
          </a:xfrm>
        </p:spPr>
        <p:txBody>
          <a:bodyPr/>
          <a:lstStyle/>
          <a:p>
            <a:pPr marL="0" indent="0">
              <a:buNone/>
            </a:pPr>
            <a:r>
              <a:rPr lang="en-IN" sz="2400" b="1" dirty="0"/>
              <a:t>Figure 1.3 </a:t>
            </a:r>
            <a:r>
              <a:rPr lang="en-IN" sz="2400" dirty="0"/>
              <a:t>Selling and Marketing Concepts Contrasted</a:t>
            </a:r>
          </a:p>
        </p:txBody>
      </p:sp>
      <p:pic>
        <p:nvPicPr>
          <p:cNvPr id="7" name="Picture Placeholder 6" descr="A figure contrasts the selling concept and the marketing concept.&#10;Long description is available in notes, press F6">
            <a:extLst>
              <a:ext uri="{FF2B5EF4-FFF2-40B4-BE49-F238E27FC236}">
                <a16:creationId xmlns:a16="http://schemas.microsoft.com/office/drawing/2014/main" id="{478998AE-73AB-424A-B929-41D07379C37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6200" y="2435978"/>
            <a:ext cx="9220200" cy="2354942"/>
          </a:xfrm>
          <a:prstGeom prst="rect">
            <a:avLst/>
          </a:prstGeom>
        </p:spPr>
      </p:pic>
      <p:sp>
        <p:nvSpPr>
          <p:cNvPr id="4" name="Metin kutusu 3">
            <a:extLst>
              <a:ext uri="{FF2B5EF4-FFF2-40B4-BE49-F238E27FC236}">
                <a16:creationId xmlns:a16="http://schemas.microsoft.com/office/drawing/2014/main" id="{D77A753E-6635-2587-EC88-E835921FFA86}"/>
              </a:ext>
            </a:extLst>
          </p:cNvPr>
          <p:cNvSpPr txBox="1"/>
          <p:nvPr/>
        </p:nvSpPr>
        <p:spPr>
          <a:xfrm>
            <a:off x="2133600" y="5029200"/>
            <a:ext cx="6019800" cy="646331"/>
          </a:xfrm>
          <a:prstGeom prst="rect">
            <a:avLst/>
          </a:prstGeom>
          <a:noFill/>
        </p:spPr>
        <p:txBody>
          <a:bodyPr wrap="square" rtlCol="0">
            <a:spAutoFit/>
          </a:bodyPr>
          <a:lstStyle/>
          <a:p>
            <a:r>
              <a:rPr lang="tr-TR" sz="1600" i="1" dirty="0"/>
              <a:t>«</a:t>
            </a:r>
            <a:r>
              <a:rPr lang="tr-TR" sz="1600" i="1" dirty="0" err="1"/>
              <a:t>Transition</a:t>
            </a:r>
            <a:r>
              <a:rPr lang="tr-TR" sz="1600" i="1" dirty="0"/>
              <a:t> </a:t>
            </a:r>
            <a:r>
              <a:rPr lang="tr-TR" sz="1600" i="1" dirty="0" err="1"/>
              <a:t>from</a:t>
            </a:r>
            <a:r>
              <a:rPr lang="tr-TR" sz="1600" i="1" dirty="0"/>
              <a:t> </a:t>
            </a:r>
            <a:r>
              <a:rPr lang="tr-TR" sz="1600" i="1" dirty="0" err="1"/>
              <a:t>make</a:t>
            </a:r>
            <a:r>
              <a:rPr lang="tr-TR" sz="1600" i="1" dirty="0"/>
              <a:t> </a:t>
            </a:r>
            <a:r>
              <a:rPr lang="tr-TR" sz="1600" i="1" dirty="0" err="1"/>
              <a:t>and</a:t>
            </a:r>
            <a:r>
              <a:rPr lang="tr-TR" sz="1600" i="1" dirty="0"/>
              <a:t> </a:t>
            </a:r>
            <a:r>
              <a:rPr lang="tr-TR" sz="1600" i="1" dirty="0" err="1"/>
              <a:t>sell</a:t>
            </a:r>
            <a:r>
              <a:rPr lang="tr-TR" sz="1600" i="1" dirty="0"/>
              <a:t> </a:t>
            </a:r>
            <a:r>
              <a:rPr lang="tr-TR" sz="1600" i="1" dirty="0" err="1"/>
              <a:t>to</a:t>
            </a:r>
            <a:r>
              <a:rPr lang="tr-TR" sz="1600" i="1" dirty="0"/>
              <a:t> sense </a:t>
            </a:r>
            <a:r>
              <a:rPr lang="tr-TR" sz="1600" i="1" dirty="0" err="1"/>
              <a:t>and</a:t>
            </a:r>
            <a:r>
              <a:rPr lang="tr-TR" sz="1600" i="1" dirty="0"/>
              <a:t> </a:t>
            </a:r>
            <a:r>
              <a:rPr lang="tr-TR" sz="1600" i="1" dirty="0" err="1"/>
              <a:t>respond</a:t>
            </a:r>
            <a:r>
              <a:rPr lang="tr-TR" sz="1600" i="1" dirty="0"/>
              <a:t> </a:t>
            </a:r>
            <a:r>
              <a:rPr lang="tr-TR" sz="1600" i="1" dirty="0" err="1"/>
              <a:t>philosophy</a:t>
            </a:r>
            <a:r>
              <a:rPr lang="tr-TR" sz="2000" dirty="0"/>
              <a:t>»</a:t>
            </a:r>
          </a:p>
        </p:txBody>
      </p:sp>
    </p:spTree>
    <p:extLst>
      <p:ext uri="{BB962C8B-B14F-4D97-AF65-F5344CB8AC3E}">
        <p14:creationId xmlns:p14="http://schemas.microsoft.com/office/powerpoint/2010/main" val="54266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0"/>
            <a:ext cx="8229600" cy="1108253"/>
          </a:xfrm>
        </p:spPr>
        <p:txBody>
          <a:bodyPr wrap="square">
            <a:noAutofit/>
          </a:bodyPr>
          <a:lstStyle/>
          <a:p>
            <a:r>
              <a:rPr lang="en-IN" altLang="en-US" sz="3600" dirty="0">
                <a:latin typeface="+mj-lt"/>
                <a:ea typeface="ヒラギノ角ゴ Pro W3" charset="-128"/>
              </a:rPr>
              <a:t>Designing a Customer Value-Driven Marketing Strategy </a:t>
            </a:r>
            <a:r>
              <a:rPr lang="en-IN" altLang="en-US" sz="2800" dirty="0">
                <a:latin typeface="+mj-lt"/>
                <a:ea typeface="ヒラギノ角ゴ Pro W3" charset="-128"/>
              </a:rPr>
              <a:t>(5 of 6)</a:t>
            </a:r>
            <a:endParaRPr lang="en-US" sz="2800" dirty="0">
              <a:latin typeface="+mj-lt"/>
            </a:endParaRPr>
          </a:p>
        </p:txBody>
      </p:sp>
      <p:sp>
        <p:nvSpPr>
          <p:cNvPr id="3" name="Content Placeholder 2"/>
          <p:cNvSpPr>
            <a:spLocks noGrp="1"/>
          </p:cNvSpPr>
          <p:nvPr>
            <p:ph idx="1"/>
          </p:nvPr>
        </p:nvSpPr>
        <p:spPr>
          <a:xfrm>
            <a:off x="457200" y="1400628"/>
            <a:ext cx="8229600" cy="1442558"/>
          </a:xfrm>
        </p:spPr>
        <p:txBody>
          <a:bodyPr/>
          <a:lstStyle/>
          <a:p>
            <a:pPr marL="0" indent="0">
              <a:spcBef>
                <a:spcPts val="600"/>
              </a:spcBef>
              <a:buNone/>
            </a:pPr>
            <a:r>
              <a:rPr lang="en-US" altLang="en-US" sz="2200" b="1" dirty="0">
                <a:ea typeface="ヒラギノ角ゴ Pro W3"/>
                <a:cs typeface="ヒラギノ角ゴ Pro W3"/>
              </a:rPr>
              <a:t>Societal marketing: </a:t>
            </a:r>
          </a:p>
          <a:p>
            <a:pPr marL="0" indent="0">
              <a:spcBef>
                <a:spcPts val="600"/>
              </a:spcBef>
              <a:buNone/>
            </a:pPr>
            <a:r>
              <a:rPr lang="en-US" altLang="en-US" sz="2200" dirty="0">
                <a:ea typeface="ヒラギノ角ゴ Pro W3"/>
                <a:cs typeface="ヒラギノ角ゴ Pro W3"/>
              </a:rPr>
              <a:t>The company’s marketing decisions should consider consumers’ wants, the company’s requirements, consumers’ long-run interests, and society’s long-run interests.</a:t>
            </a:r>
          </a:p>
        </p:txBody>
      </p:sp>
      <p:sp>
        <p:nvSpPr>
          <p:cNvPr id="4" name="Content Placeholder 3"/>
          <p:cNvSpPr>
            <a:spLocks noGrp="1"/>
          </p:cNvSpPr>
          <p:nvPr>
            <p:ph idx="13"/>
          </p:nvPr>
        </p:nvSpPr>
        <p:spPr>
          <a:xfrm>
            <a:off x="457200" y="2971800"/>
            <a:ext cx="8229600" cy="737147"/>
          </a:xfrm>
        </p:spPr>
        <p:txBody>
          <a:bodyPr/>
          <a:lstStyle/>
          <a:p>
            <a:pPr marL="0" indent="0">
              <a:buNone/>
            </a:pPr>
            <a:r>
              <a:rPr lang="en-IN" sz="2200" b="1" dirty="0"/>
              <a:t>Figure 1.4 </a:t>
            </a:r>
            <a:r>
              <a:rPr lang="en-IN" sz="2200" dirty="0"/>
              <a:t>Three Considerations Underlying the Societal Marketing Concept</a:t>
            </a:r>
          </a:p>
        </p:txBody>
      </p:sp>
      <p:pic>
        <p:nvPicPr>
          <p:cNvPr id="8" name="Picture Placeholder 7" descr="A figure shows the three considerations underlying the Societal Marketing Concept. &#10;Long description is available in notes, press F6">
            <a:extLst>
              <a:ext uri="{FF2B5EF4-FFF2-40B4-BE49-F238E27FC236}">
                <a16:creationId xmlns:a16="http://schemas.microsoft.com/office/drawing/2014/main" id="{B28F9E79-059C-41D2-8052-528D8B82644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133600" y="3594731"/>
            <a:ext cx="5105400" cy="3038215"/>
          </a:xfrm>
          <a:prstGeom prst="rect">
            <a:avLst/>
          </a:prstGeom>
        </p:spPr>
      </p:pic>
      <p:sp>
        <p:nvSpPr>
          <p:cNvPr id="6" name="Metin kutusu 5">
            <a:extLst>
              <a:ext uri="{FF2B5EF4-FFF2-40B4-BE49-F238E27FC236}">
                <a16:creationId xmlns:a16="http://schemas.microsoft.com/office/drawing/2014/main" id="{2920C10B-B3A9-33DF-DB24-DF1834F66070}"/>
              </a:ext>
            </a:extLst>
          </p:cNvPr>
          <p:cNvSpPr txBox="1"/>
          <p:nvPr/>
        </p:nvSpPr>
        <p:spPr>
          <a:xfrm>
            <a:off x="457200" y="4572000"/>
            <a:ext cx="1524000" cy="1015663"/>
          </a:xfrm>
          <a:prstGeom prst="rect">
            <a:avLst/>
          </a:prstGeom>
          <a:noFill/>
        </p:spPr>
        <p:txBody>
          <a:bodyPr wrap="square" rtlCol="0">
            <a:spAutoFit/>
          </a:bodyPr>
          <a:lstStyle/>
          <a:p>
            <a:r>
              <a:rPr lang="tr-TR" sz="2000" i="1" dirty="0" err="1"/>
              <a:t>Evolution</a:t>
            </a:r>
            <a:r>
              <a:rPr lang="tr-TR" sz="2000" i="1" dirty="0"/>
              <a:t> of </a:t>
            </a:r>
            <a:r>
              <a:rPr lang="tr-TR" sz="2000" i="1" dirty="0" err="1"/>
              <a:t>Sustainable</a:t>
            </a:r>
            <a:r>
              <a:rPr lang="tr-TR" sz="2000" i="1" dirty="0"/>
              <a:t> Marketing  !</a:t>
            </a:r>
          </a:p>
        </p:txBody>
      </p:sp>
      <p:sp>
        <p:nvSpPr>
          <p:cNvPr id="9" name="Metin kutusu 8">
            <a:extLst>
              <a:ext uri="{FF2B5EF4-FFF2-40B4-BE49-F238E27FC236}">
                <a16:creationId xmlns:a16="http://schemas.microsoft.com/office/drawing/2014/main" id="{EAC6CAE6-7161-EEC6-96E2-DA6A5627366E}"/>
              </a:ext>
            </a:extLst>
          </p:cNvPr>
          <p:cNvSpPr txBox="1"/>
          <p:nvPr/>
        </p:nvSpPr>
        <p:spPr>
          <a:xfrm>
            <a:off x="6324600" y="5587663"/>
            <a:ext cx="2438400" cy="707886"/>
          </a:xfrm>
          <a:prstGeom prst="rect">
            <a:avLst/>
          </a:prstGeom>
          <a:noFill/>
        </p:spPr>
        <p:txBody>
          <a:bodyPr wrap="square" rtlCol="0">
            <a:spAutoFit/>
          </a:bodyPr>
          <a:lstStyle/>
          <a:p>
            <a:r>
              <a:rPr lang="tr-TR" sz="2000" i="1" dirty="0" err="1"/>
              <a:t>Balance</a:t>
            </a:r>
            <a:r>
              <a:rPr lang="tr-TR" sz="2000" i="1" dirty="0"/>
              <a:t> </a:t>
            </a:r>
            <a:r>
              <a:rPr lang="tr-TR" sz="2000" i="1" dirty="0" err="1"/>
              <a:t>these</a:t>
            </a:r>
            <a:r>
              <a:rPr lang="tr-TR" sz="2000" i="1" dirty="0"/>
              <a:t> 3 </a:t>
            </a:r>
            <a:r>
              <a:rPr lang="tr-TR" sz="2000" i="1" dirty="0" err="1"/>
              <a:t>considerations</a:t>
            </a:r>
            <a:r>
              <a:rPr lang="tr-TR" sz="2000" i="1" dirty="0"/>
              <a:t> !</a:t>
            </a:r>
          </a:p>
        </p:txBody>
      </p:sp>
    </p:spTree>
    <p:extLst>
      <p:ext uri="{BB962C8B-B14F-4D97-AF65-F5344CB8AC3E}">
        <p14:creationId xmlns:p14="http://schemas.microsoft.com/office/powerpoint/2010/main" val="99840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Learning Objective 1</a:t>
            </a:r>
            <a:endParaRPr lang="en-US" sz="2800" dirty="0">
              <a:latin typeface="+mj-lt"/>
            </a:endParaRPr>
          </a:p>
        </p:txBody>
      </p:sp>
      <p:sp>
        <p:nvSpPr>
          <p:cNvPr id="3" name="Content Placeholder 2"/>
          <p:cNvSpPr>
            <a:spLocks noGrp="1"/>
          </p:cNvSpPr>
          <p:nvPr>
            <p:ph idx="1"/>
          </p:nvPr>
        </p:nvSpPr>
        <p:spPr>
          <a:xfrm>
            <a:off x="457200" y="996741"/>
            <a:ext cx="8229600" cy="738664"/>
          </a:xfrm>
        </p:spPr>
        <p:txBody>
          <a:bodyPr>
            <a:spAutoFit/>
          </a:bodyPr>
          <a:lstStyle/>
          <a:p>
            <a:pPr marL="0" indent="0">
              <a:buNone/>
            </a:pPr>
            <a:r>
              <a:rPr lang="en-US" altLang="en-US" sz="2400" dirty="0">
                <a:ea typeface="Verdana" panose="020B0604030504040204" pitchFamily="34" charset="0"/>
                <a:cs typeface="Verdana" panose="020B0604030504040204" pitchFamily="34" charset="0"/>
              </a:rPr>
              <a:t>Define marketing and outline the steps in the marketing process.</a:t>
            </a:r>
          </a:p>
        </p:txBody>
      </p:sp>
    </p:spTree>
    <p:extLst>
      <p:ext uri="{BB962C8B-B14F-4D97-AF65-F5344CB8AC3E}">
        <p14:creationId xmlns:p14="http://schemas.microsoft.com/office/powerpoint/2010/main" val="143738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499A65-BE30-0FAA-1DF7-E371C5EE1B29}"/>
              </a:ext>
            </a:extLst>
          </p:cNvPr>
          <p:cNvSpPr>
            <a:spLocks noGrp="1"/>
          </p:cNvSpPr>
          <p:nvPr>
            <p:ph type="title"/>
          </p:nvPr>
        </p:nvSpPr>
        <p:spPr>
          <a:xfrm>
            <a:off x="304800" y="3429000"/>
            <a:ext cx="8229600" cy="1097280"/>
          </a:xfrm>
        </p:spPr>
        <p:txBody>
          <a:bodyPr/>
          <a:lstStyle/>
          <a:p>
            <a:r>
              <a:rPr lang="tr-TR" dirty="0"/>
              <a:t>How </a:t>
            </a:r>
            <a:r>
              <a:rPr lang="tr-TR" dirty="0" err="1"/>
              <a:t>does</a:t>
            </a:r>
            <a:r>
              <a:rPr lang="tr-TR" dirty="0"/>
              <a:t> </a:t>
            </a:r>
            <a:r>
              <a:rPr lang="tr-TR" dirty="0" err="1"/>
              <a:t>societal</a:t>
            </a:r>
            <a:r>
              <a:rPr lang="tr-TR" dirty="0"/>
              <a:t> marketing </a:t>
            </a:r>
            <a:r>
              <a:rPr lang="tr-TR" dirty="0" err="1"/>
              <a:t>concept</a:t>
            </a:r>
            <a:r>
              <a:rPr lang="tr-TR" dirty="0"/>
              <a:t> </a:t>
            </a:r>
            <a:r>
              <a:rPr lang="tr-TR" dirty="0" err="1"/>
              <a:t>influence</a:t>
            </a:r>
            <a:r>
              <a:rPr lang="tr-TR" dirty="0"/>
              <a:t> </a:t>
            </a:r>
            <a:r>
              <a:rPr lang="tr-TR" dirty="0" err="1"/>
              <a:t>your</a:t>
            </a:r>
            <a:r>
              <a:rPr lang="tr-TR" dirty="0"/>
              <a:t> </a:t>
            </a:r>
            <a:r>
              <a:rPr lang="tr-TR" dirty="0" err="1"/>
              <a:t>buying</a:t>
            </a:r>
            <a:r>
              <a:rPr lang="tr-TR" dirty="0"/>
              <a:t> </a:t>
            </a:r>
            <a:r>
              <a:rPr lang="tr-TR" dirty="0" err="1"/>
              <a:t>behavior</a:t>
            </a:r>
            <a:r>
              <a:rPr lang="tr-TR" dirty="0"/>
              <a:t> ? </a:t>
            </a:r>
            <a:br>
              <a:rPr lang="tr-TR" dirty="0"/>
            </a:br>
            <a:br>
              <a:rPr lang="tr-TR" dirty="0"/>
            </a:br>
            <a:r>
              <a:rPr lang="tr-TR" dirty="0" err="1"/>
              <a:t>What</a:t>
            </a:r>
            <a:r>
              <a:rPr lang="tr-TR" dirty="0"/>
              <a:t> </a:t>
            </a:r>
            <a:r>
              <a:rPr lang="tr-TR" dirty="0" err="1"/>
              <a:t>companies</a:t>
            </a:r>
            <a:r>
              <a:rPr lang="tr-TR" dirty="0"/>
              <a:t> can </a:t>
            </a:r>
            <a:r>
              <a:rPr lang="tr-TR" dirty="0" err="1"/>
              <a:t>you</a:t>
            </a:r>
            <a:r>
              <a:rPr lang="tr-TR" dirty="0"/>
              <a:t> </a:t>
            </a:r>
            <a:r>
              <a:rPr lang="tr-TR" dirty="0" err="1"/>
              <a:t>identify</a:t>
            </a:r>
            <a:r>
              <a:rPr lang="tr-TR" dirty="0"/>
              <a:t> </a:t>
            </a:r>
            <a:r>
              <a:rPr lang="tr-TR" dirty="0" err="1"/>
              <a:t>with</a:t>
            </a:r>
            <a:r>
              <a:rPr lang="tr-TR" dirty="0"/>
              <a:t> </a:t>
            </a:r>
            <a:r>
              <a:rPr lang="tr-TR" dirty="0" err="1"/>
              <a:t>social</a:t>
            </a:r>
            <a:r>
              <a:rPr lang="tr-TR" dirty="0"/>
              <a:t> marketing ?</a:t>
            </a:r>
            <a:br>
              <a:rPr lang="tr-TR" dirty="0"/>
            </a:br>
            <a:br>
              <a:rPr lang="tr-TR" dirty="0"/>
            </a:br>
            <a:endParaRPr lang="tr-TR" dirty="0"/>
          </a:p>
        </p:txBody>
      </p:sp>
    </p:spTree>
    <p:extLst>
      <p:ext uri="{BB962C8B-B14F-4D97-AF65-F5344CB8AC3E}">
        <p14:creationId xmlns:p14="http://schemas.microsoft.com/office/powerpoint/2010/main" val="1359472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380"/>
            <a:ext cx="8229600" cy="1097280"/>
          </a:xfrm>
        </p:spPr>
        <p:txBody>
          <a:bodyPr wrap="square">
            <a:noAutofit/>
          </a:bodyPr>
          <a:lstStyle/>
          <a:p>
            <a:r>
              <a:rPr lang="en-IN" altLang="en-US" sz="3600" dirty="0">
                <a:latin typeface="+mj-lt"/>
                <a:ea typeface="ヒラギノ角ゴ Pro W3" charset="-128"/>
              </a:rPr>
              <a:t>Designing a Customer Value-Driven Marketing Strategy </a:t>
            </a:r>
            <a:r>
              <a:rPr lang="en-IN" altLang="en-US" sz="2800" dirty="0">
                <a:latin typeface="+mj-lt"/>
                <a:ea typeface="ヒラギノ角ゴ Pro W3" charset="-128"/>
              </a:rPr>
              <a:t>(6 of 6)</a:t>
            </a:r>
            <a:endParaRPr lang="en-US" sz="2800" dirty="0">
              <a:latin typeface="+mj-lt"/>
            </a:endParaRPr>
          </a:p>
        </p:txBody>
      </p:sp>
      <p:sp>
        <p:nvSpPr>
          <p:cNvPr id="3" name="Content Placeholder 2"/>
          <p:cNvSpPr>
            <a:spLocks noGrp="1"/>
          </p:cNvSpPr>
          <p:nvPr>
            <p:ph idx="1"/>
          </p:nvPr>
        </p:nvSpPr>
        <p:spPr>
          <a:xfrm>
            <a:off x="228600" y="1524000"/>
            <a:ext cx="8458200" cy="3352800"/>
          </a:xfrm>
        </p:spPr>
        <p:txBody>
          <a:bodyPr/>
          <a:lstStyle/>
          <a:p>
            <a:pPr marL="3175" indent="0">
              <a:buNone/>
            </a:pPr>
            <a:r>
              <a:rPr lang="tr-TR" altLang="en-US" sz="2200" dirty="0" err="1">
                <a:cs typeface="Arial" panose="020B0604020202020204" pitchFamily="34" charset="0"/>
              </a:rPr>
              <a:t>After</a:t>
            </a:r>
            <a:r>
              <a:rPr lang="tr-TR" altLang="en-US" sz="2200" dirty="0">
                <a:cs typeface="Arial" panose="020B0604020202020204" pitchFamily="34" charset="0"/>
              </a:rPr>
              <a:t> </a:t>
            </a:r>
            <a:r>
              <a:rPr lang="tr-TR" altLang="en-US" sz="2200" dirty="0" err="1">
                <a:cs typeface="Arial" panose="020B0604020202020204" pitchFamily="34" charset="0"/>
              </a:rPr>
              <a:t>deciding</a:t>
            </a:r>
            <a:r>
              <a:rPr lang="tr-TR" altLang="en-US" sz="2200" dirty="0">
                <a:cs typeface="Arial" panose="020B0604020202020204" pitchFamily="34" charset="0"/>
              </a:rPr>
              <a:t> </a:t>
            </a:r>
            <a:r>
              <a:rPr lang="tr-TR" altLang="en-US" sz="2200" dirty="0" err="1">
                <a:cs typeface="Arial" panose="020B0604020202020204" pitchFamily="34" charset="0"/>
              </a:rPr>
              <a:t>which</a:t>
            </a:r>
            <a:r>
              <a:rPr lang="tr-TR" altLang="en-US" sz="2200" dirty="0">
                <a:cs typeface="Arial" panose="020B0604020202020204" pitchFamily="34" charset="0"/>
              </a:rPr>
              <a:t> </a:t>
            </a:r>
            <a:r>
              <a:rPr lang="tr-TR" altLang="en-US" sz="2200" dirty="0" err="1">
                <a:cs typeface="Arial" panose="020B0604020202020204" pitchFamily="34" charset="0"/>
              </a:rPr>
              <a:t>customers</a:t>
            </a:r>
            <a:r>
              <a:rPr lang="tr-TR" altLang="en-US" sz="2200" dirty="0">
                <a:cs typeface="Arial" panose="020B0604020202020204" pitchFamily="34" charset="0"/>
              </a:rPr>
              <a:t> </a:t>
            </a:r>
            <a:r>
              <a:rPr lang="tr-TR" altLang="en-US" sz="2200" dirty="0" err="1">
                <a:cs typeface="Arial" panose="020B0604020202020204" pitchFamily="34" charset="0"/>
              </a:rPr>
              <a:t>to</a:t>
            </a:r>
            <a:r>
              <a:rPr lang="tr-TR" altLang="en-US" sz="2200" dirty="0">
                <a:cs typeface="Arial" panose="020B0604020202020204" pitchFamily="34" charset="0"/>
              </a:rPr>
              <a:t> </a:t>
            </a:r>
            <a:r>
              <a:rPr lang="tr-TR" altLang="en-US" sz="2200" dirty="0" err="1">
                <a:cs typeface="Arial" panose="020B0604020202020204" pitchFamily="34" charset="0"/>
              </a:rPr>
              <a:t>serve</a:t>
            </a:r>
            <a:r>
              <a:rPr lang="tr-TR" altLang="en-US" sz="2200" dirty="0">
                <a:cs typeface="Arial" panose="020B0604020202020204" pitchFamily="34" charset="0"/>
              </a:rPr>
              <a:t> </a:t>
            </a:r>
            <a:r>
              <a:rPr lang="tr-TR" altLang="en-US" sz="2200" dirty="0" err="1">
                <a:cs typeface="Arial" panose="020B0604020202020204" pitchFamily="34" charset="0"/>
              </a:rPr>
              <a:t>and</a:t>
            </a:r>
            <a:r>
              <a:rPr lang="tr-TR" altLang="en-US" sz="2200" dirty="0">
                <a:cs typeface="Arial" panose="020B0604020202020204" pitchFamily="34" charset="0"/>
              </a:rPr>
              <a:t> how </a:t>
            </a:r>
            <a:r>
              <a:rPr lang="tr-TR" altLang="en-US" sz="2200" dirty="0" err="1">
                <a:cs typeface="Arial" panose="020B0604020202020204" pitchFamily="34" charset="0"/>
              </a:rPr>
              <a:t>to</a:t>
            </a:r>
            <a:r>
              <a:rPr lang="tr-TR" altLang="en-US" sz="2200" dirty="0">
                <a:cs typeface="Arial" panose="020B0604020202020204" pitchFamily="34" charset="0"/>
              </a:rPr>
              <a:t> </a:t>
            </a:r>
            <a:r>
              <a:rPr lang="tr-TR" altLang="en-US" sz="2200" dirty="0" err="1">
                <a:cs typeface="Arial" panose="020B0604020202020204" pitchFamily="34" charset="0"/>
              </a:rPr>
              <a:t>create</a:t>
            </a:r>
            <a:r>
              <a:rPr lang="tr-TR" altLang="en-US" sz="2200" dirty="0">
                <a:cs typeface="Arial" panose="020B0604020202020204" pitchFamily="34" charset="0"/>
              </a:rPr>
              <a:t> </a:t>
            </a:r>
            <a:r>
              <a:rPr lang="tr-TR" altLang="en-US" sz="2200" dirty="0" err="1">
                <a:cs typeface="Arial" panose="020B0604020202020204" pitchFamily="34" charset="0"/>
              </a:rPr>
              <a:t>value</a:t>
            </a:r>
            <a:r>
              <a:rPr lang="tr-TR" altLang="en-US" sz="2200" dirty="0">
                <a:cs typeface="Arial" panose="020B0604020202020204" pitchFamily="34" charset="0"/>
              </a:rPr>
              <a:t> </a:t>
            </a:r>
            <a:r>
              <a:rPr lang="tr-TR" altLang="en-US" sz="2200" dirty="0" err="1">
                <a:cs typeface="Arial" panose="020B0604020202020204" pitchFamily="34" charset="0"/>
              </a:rPr>
              <a:t>for</a:t>
            </a:r>
            <a:r>
              <a:rPr lang="tr-TR" altLang="en-US" sz="2200" dirty="0">
                <a:cs typeface="Arial" panose="020B0604020202020204" pitchFamily="34" charset="0"/>
              </a:rPr>
              <a:t> </a:t>
            </a:r>
            <a:r>
              <a:rPr lang="tr-TR" altLang="en-US" sz="2200" dirty="0" err="1">
                <a:cs typeface="Arial" panose="020B0604020202020204" pitchFamily="34" charset="0"/>
              </a:rPr>
              <a:t>these</a:t>
            </a:r>
            <a:r>
              <a:rPr lang="tr-TR" altLang="en-US" sz="2200" dirty="0">
                <a:cs typeface="Arial" panose="020B0604020202020204" pitchFamily="34" charset="0"/>
              </a:rPr>
              <a:t> </a:t>
            </a:r>
            <a:r>
              <a:rPr lang="tr-TR" altLang="en-US" sz="2200" dirty="0" err="1">
                <a:cs typeface="Arial" panose="020B0604020202020204" pitchFamily="34" charset="0"/>
              </a:rPr>
              <a:t>customers</a:t>
            </a:r>
            <a:r>
              <a:rPr lang="tr-TR" altLang="en-US" sz="2200" dirty="0">
                <a:cs typeface="Arial" panose="020B0604020202020204" pitchFamily="34" charset="0"/>
              </a:rPr>
              <a:t>, </a:t>
            </a:r>
            <a:r>
              <a:rPr lang="tr-TR" altLang="en-US" sz="2200" dirty="0" err="1">
                <a:cs typeface="Arial" panose="020B0604020202020204" pitchFamily="34" charset="0"/>
              </a:rPr>
              <a:t>its</a:t>
            </a:r>
            <a:r>
              <a:rPr lang="tr-TR" altLang="en-US" sz="2200" dirty="0">
                <a:cs typeface="Arial" panose="020B0604020202020204" pitchFamily="34" charset="0"/>
              </a:rPr>
              <a:t> time </a:t>
            </a:r>
            <a:r>
              <a:rPr lang="tr-TR" altLang="en-US" sz="2200" dirty="0" err="1">
                <a:cs typeface="Arial" panose="020B0604020202020204" pitchFamily="34" charset="0"/>
              </a:rPr>
              <a:t>to</a:t>
            </a:r>
            <a:r>
              <a:rPr lang="tr-TR" altLang="en-US" sz="2200" dirty="0">
                <a:cs typeface="Arial" panose="020B0604020202020204" pitchFamily="34" charset="0"/>
              </a:rPr>
              <a:t> talk </a:t>
            </a:r>
            <a:r>
              <a:rPr lang="tr-TR" altLang="en-US" sz="2200" dirty="0" err="1">
                <a:cs typeface="Arial" panose="020B0604020202020204" pitchFamily="34" charset="0"/>
              </a:rPr>
              <a:t>abouot</a:t>
            </a:r>
            <a:r>
              <a:rPr lang="tr-TR" altLang="en-US" sz="2200" dirty="0">
                <a:cs typeface="Arial" panose="020B0604020202020204" pitchFamily="34" charset="0"/>
              </a:rPr>
              <a:t> an </a:t>
            </a:r>
            <a:r>
              <a:rPr lang="tr-TR" altLang="en-US" sz="2200" b="1" dirty="0" err="1">
                <a:cs typeface="Arial" panose="020B0604020202020204" pitchFamily="34" charset="0"/>
              </a:rPr>
              <a:t>integrated</a:t>
            </a:r>
            <a:r>
              <a:rPr lang="tr-TR" altLang="en-US" sz="2200" b="1" dirty="0">
                <a:cs typeface="Arial" panose="020B0604020202020204" pitchFamily="34" charset="0"/>
              </a:rPr>
              <a:t> marketing program.</a:t>
            </a:r>
            <a:r>
              <a:rPr lang="tr-TR" altLang="en-US" sz="2200" dirty="0">
                <a:cs typeface="Arial" panose="020B0604020202020204" pitchFamily="34" charset="0"/>
              </a:rPr>
              <a:t>  </a:t>
            </a:r>
            <a:r>
              <a:rPr lang="tr-TR" altLang="en-US" sz="2200" dirty="0" err="1">
                <a:cs typeface="Arial" panose="020B0604020202020204" pitchFamily="34" charset="0"/>
              </a:rPr>
              <a:t>The</a:t>
            </a:r>
            <a:r>
              <a:rPr lang="tr-TR" altLang="en-US" sz="2200" dirty="0">
                <a:cs typeface="Arial" panose="020B0604020202020204" pitchFamily="34" charset="0"/>
              </a:rPr>
              <a:t> marketing program </a:t>
            </a:r>
            <a:r>
              <a:rPr lang="tr-TR" altLang="en-US" sz="2200" dirty="0" err="1">
                <a:cs typeface="Arial" panose="020B0604020202020204" pitchFamily="34" charset="0"/>
              </a:rPr>
              <a:t>consists</a:t>
            </a:r>
            <a:r>
              <a:rPr lang="tr-TR" altLang="en-US" sz="2200" dirty="0">
                <a:cs typeface="Arial" panose="020B0604020202020204" pitchFamily="34" charset="0"/>
              </a:rPr>
              <a:t> of </a:t>
            </a:r>
            <a:r>
              <a:rPr lang="tr-TR" altLang="en-US" sz="2200" b="1" dirty="0" err="1">
                <a:cs typeface="Arial" panose="020B0604020202020204" pitchFamily="34" charset="0"/>
              </a:rPr>
              <a:t>tools</a:t>
            </a:r>
            <a:r>
              <a:rPr lang="tr-TR" altLang="en-US" sz="2200" b="1" dirty="0">
                <a:cs typeface="Arial" panose="020B0604020202020204" pitchFamily="34" charset="0"/>
              </a:rPr>
              <a:t> </a:t>
            </a:r>
            <a:r>
              <a:rPr lang="tr-TR" altLang="en-US" sz="2200" b="1" dirty="0" err="1">
                <a:cs typeface="Arial" panose="020B0604020202020204" pitchFamily="34" charset="0"/>
              </a:rPr>
              <a:t>the</a:t>
            </a:r>
            <a:r>
              <a:rPr lang="tr-TR" altLang="en-US" sz="2200" b="1" dirty="0">
                <a:cs typeface="Arial" panose="020B0604020202020204" pitchFamily="34" charset="0"/>
              </a:rPr>
              <a:t> </a:t>
            </a:r>
            <a:r>
              <a:rPr lang="tr-TR" altLang="en-US" sz="2200" b="1" dirty="0" err="1">
                <a:cs typeface="Arial" panose="020B0604020202020204" pitchFamily="34" charset="0"/>
              </a:rPr>
              <a:t>firm</a:t>
            </a:r>
            <a:r>
              <a:rPr lang="tr-TR" altLang="en-US" sz="2200" b="1" dirty="0">
                <a:cs typeface="Arial" panose="020B0604020202020204" pitchFamily="34" charset="0"/>
              </a:rPr>
              <a:t> </a:t>
            </a:r>
            <a:r>
              <a:rPr lang="tr-TR" altLang="en-US" sz="2200" b="1" dirty="0" err="1">
                <a:cs typeface="Arial" panose="020B0604020202020204" pitchFamily="34" charset="0"/>
              </a:rPr>
              <a:t>uses</a:t>
            </a:r>
            <a:r>
              <a:rPr lang="tr-TR" altLang="en-US" sz="2200" b="1" dirty="0">
                <a:cs typeface="Arial" panose="020B0604020202020204" pitchFamily="34" charset="0"/>
              </a:rPr>
              <a:t> </a:t>
            </a:r>
            <a:r>
              <a:rPr lang="tr-TR" altLang="en-US" sz="2200" b="1" dirty="0" err="1">
                <a:cs typeface="Arial" panose="020B0604020202020204" pitchFamily="34" charset="0"/>
              </a:rPr>
              <a:t>to</a:t>
            </a:r>
            <a:r>
              <a:rPr lang="tr-TR" altLang="en-US" sz="2200" b="1" dirty="0">
                <a:cs typeface="Arial" panose="020B0604020202020204" pitchFamily="34" charset="0"/>
              </a:rPr>
              <a:t> </a:t>
            </a:r>
            <a:r>
              <a:rPr lang="tr-TR" altLang="en-US" sz="2200" b="1" dirty="0" err="1">
                <a:cs typeface="Arial" panose="020B0604020202020204" pitchFamily="34" charset="0"/>
              </a:rPr>
              <a:t>implement</a:t>
            </a:r>
            <a:r>
              <a:rPr lang="tr-TR" altLang="en-US" sz="2200" b="1" dirty="0">
                <a:cs typeface="Arial" panose="020B0604020202020204" pitchFamily="34" charset="0"/>
              </a:rPr>
              <a:t> </a:t>
            </a:r>
            <a:r>
              <a:rPr lang="tr-TR" altLang="en-US" sz="2200" b="1" dirty="0" err="1">
                <a:cs typeface="Arial" panose="020B0604020202020204" pitchFamily="34" charset="0"/>
              </a:rPr>
              <a:t>strategies</a:t>
            </a:r>
            <a:r>
              <a:rPr lang="tr-TR" altLang="en-US" sz="2200" b="1" dirty="0">
                <a:cs typeface="Arial" panose="020B0604020202020204" pitchFamily="34" charset="0"/>
              </a:rPr>
              <a:t> !</a:t>
            </a:r>
          </a:p>
          <a:p>
            <a:pPr marL="3175" indent="0">
              <a:buNone/>
            </a:pPr>
            <a:r>
              <a:rPr lang="en-US" altLang="en-US" sz="2200" dirty="0">
                <a:cs typeface="Arial" panose="020B0604020202020204" pitchFamily="34" charset="0"/>
              </a:rPr>
              <a:t>The </a:t>
            </a:r>
            <a:r>
              <a:rPr lang="en-US" altLang="en-US" sz="2200" b="1" dirty="0">
                <a:cs typeface="Arial" panose="020B0604020202020204" pitchFamily="34" charset="0"/>
              </a:rPr>
              <a:t>marketing mix </a:t>
            </a:r>
            <a:r>
              <a:rPr lang="en-US" altLang="en-US" sz="2200" dirty="0">
                <a:cs typeface="Arial" panose="020B0604020202020204" pitchFamily="34" charset="0"/>
              </a:rPr>
              <a:t>is comprised of a set of tools known a </a:t>
            </a:r>
            <a:br>
              <a:rPr lang="en-US" altLang="en-US" sz="2200" dirty="0">
                <a:cs typeface="Arial" panose="020B0604020202020204" pitchFamily="34" charset="0"/>
              </a:rPr>
            </a:br>
            <a:r>
              <a:rPr lang="en-US" altLang="en-US" sz="2200" dirty="0">
                <a:cs typeface="Arial" panose="020B0604020202020204" pitchFamily="34" charset="0"/>
              </a:rPr>
              <a:t>the four Ps</a:t>
            </a:r>
            <a:r>
              <a:rPr lang="tr-TR" altLang="en-US" sz="2200" dirty="0">
                <a:cs typeface="Arial" panose="020B0604020202020204" pitchFamily="34" charset="0"/>
              </a:rPr>
              <a:t>:</a:t>
            </a:r>
            <a:endParaRPr lang="en-US" altLang="en-US" sz="2200" dirty="0">
              <a:cs typeface="Arial" panose="020B0604020202020204" pitchFamily="34" charset="0"/>
            </a:endParaRPr>
          </a:p>
          <a:p>
            <a:pPr marL="0" indent="-483743">
              <a:spcBef>
                <a:spcPts val="600"/>
              </a:spcBef>
            </a:pPr>
            <a:r>
              <a:rPr lang="en-US" altLang="en-US" sz="2200" dirty="0">
                <a:cs typeface="Arial" panose="020B0604020202020204" pitchFamily="34" charset="0"/>
              </a:rPr>
              <a:t>product </a:t>
            </a:r>
          </a:p>
          <a:p>
            <a:pPr marL="0" indent="-483743">
              <a:spcBef>
                <a:spcPts val="600"/>
              </a:spcBef>
            </a:pPr>
            <a:r>
              <a:rPr lang="en-US" altLang="en-US" sz="2200" dirty="0">
                <a:cs typeface="Arial" panose="020B0604020202020204" pitchFamily="34" charset="0"/>
              </a:rPr>
              <a:t>price</a:t>
            </a:r>
          </a:p>
          <a:p>
            <a:pPr marL="0" indent="-483743">
              <a:spcBef>
                <a:spcPts val="600"/>
              </a:spcBef>
            </a:pPr>
            <a:r>
              <a:rPr lang="en-US" altLang="en-US" sz="2200" dirty="0">
                <a:cs typeface="Arial" panose="020B0604020202020204" pitchFamily="34" charset="0"/>
              </a:rPr>
              <a:t>promotion</a:t>
            </a:r>
          </a:p>
          <a:p>
            <a:pPr marL="0" indent="-483743">
              <a:spcBef>
                <a:spcPts val="600"/>
              </a:spcBef>
            </a:pPr>
            <a:r>
              <a:rPr lang="en-US" altLang="en-US" sz="2200" dirty="0">
                <a:cs typeface="Arial" panose="020B0604020202020204" pitchFamily="34" charset="0"/>
              </a:rPr>
              <a:t>place</a:t>
            </a:r>
          </a:p>
        </p:txBody>
      </p:sp>
      <p:sp>
        <p:nvSpPr>
          <p:cNvPr id="4" name="Content Placeholder 3"/>
          <p:cNvSpPr>
            <a:spLocks noGrp="1"/>
          </p:cNvSpPr>
          <p:nvPr>
            <p:ph idx="13"/>
          </p:nvPr>
        </p:nvSpPr>
        <p:spPr>
          <a:xfrm>
            <a:off x="457200" y="5486400"/>
            <a:ext cx="8229600" cy="762000"/>
          </a:xfrm>
        </p:spPr>
        <p:txBody>
          <a:bodyPr/>
          <a:lstStyle/>
          <a:p>
            <a:pPr marL="3175" indent="0">
              <a:buNone/>
            </a:pPr>
            <a:r>
              <a:rPr lang="en-US" altLang="en-US" sz="2400" b="1" dirty="0">
                <a:cs typeface="Arial" panose="020B0604020202020204" pitchFamily="34" charset="0"/>
              </a:rPr>
              <a:t>Integrated marketing </a:t>
            </a:r>
            <a:r>
              <a:rPr lang="en-US" altLang="en-US" sz="2400" dirty="0">
                <a:cs typeface="Arial" panose="020B0604020202020204" pitchFamily="34" charset="0"/>
              </a:rPr>
              <a:t>program—a comprehensive plan that communicates and delivers intended value</a:t>
            </a:r>
            <a:endParaRPr lang="en-US" altLang="en-US" sz="2400" dirty="0">
              <a:ea typeface="ヒラギノ角ゴ Pro W3"/>
              <a:cs typeface="ヒラギノ角ゴ Pro W3"/>
            </a:endParaRPr>
          </a:p>
        </p:txBody>
      </p:sp>
    </p:spTree>
    <p:extLst>
      <p:ext uri="{BB962C8B-B14F-4D97-AF65-F5344CB8AC3E}">
        <p14:creationId xmlns:p14="http://schemas.microsoft.com/office/powerpoint/2010/main" val="3274198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Learning Objective 4</a:t>
            </a:r>
            <a:endParaRPr lang="en-US" sz="2800" dirty="0">
              <a:latin typeface="+mj-lt"/>
            </a:endParaRPr>
          </a:p>
        </p:txBody>
      </p:sp>
      <p:sp>
        <p:nvSpPr>
          <p:cNvPr id="3" name="Content Placeholder 2"/>
          <p:cNvSpPr>
            <a:spLocks noGrp="1"/>
          </p:cNvSpPr>
          <p:nvPr>
            <p:ph idx="1"/>
          </p:nvPr>
        </p:nvSpPr>
        <p:spPr>
          <a:xfrm>
            <a:off x="457200" y="986909"/>
            <a:ext cx="8229600" cy="1187248"/>
          </a:xfrm>
        </p:spPr>
        <p:txBody>
          <a:bodyPr>
            <a:spAutoFit/>
          </a:bodyPr>
          <a:lstStyle/>
          <a:p>
            <a:pPr marL="0" indent="0">
              <a:lnSpc>
                <a:spcPct val="110000"/>
              </a:lnSpc>
              <a:buNone/>
            </a:pPr>
            <a:r>
              <a:rPr lang="en-US" altLang="en-US" sz="2400" dirty="0">
                <a:cs typeface="Arial" panose="020B0604020202020204" pitchFamily="34" charset="0"/>
              </a:rPr>
              <a:t>Discuss customer relationship management and identify strategies for creating value for customers and capturing value from customers in return.</a:t>
            </a:r>
          </a:p>
        </p:txBody>
      </p:sp>
    </p:spTree>
    <p:extLst>
      <p:ext uri="{BB962C8B-B14F-4D97-AF65-F5344CB8AC3E}">
        <p14:creationId xmlns:p14="http://schemas.microsoft.com/office/powerpoint/2010/main" val="320563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432"/>
            <a:ext cx="8229600" cy="1017684"/>
          </a:xfrm>
        </p:spPr>
        <p:txBody>
          <a:bodyPr wrap="square">
            <a:noAutofit/>
          </a:bodyPr>
          <a:lstStyle/>
          <a:p>
            <a:r>
              <a:rPr lang="en-IN" altLang="en-US" sz="3600" dirty="0">
                <a:latin typeface="+mj-lt"/>
                <a:ea typeface="ヒラギノ角ゴ Pro W3" charset="-128"/>
              </a:rPr>
              <a:t>Managing Customer Relationships and Capturing Customer Value </a:t>
            </a:r>
            <a:r>
              <a:rPr lang="en-IN" altLang="en-US" sz="2800" dirty="0">
                <a:latin typeface="+mj-lt"/>
                <a:ea typeface="ヒラギノ角ゴ Pro W3" charset="-128"/>
              </a:rPr>
              <a:t>(1 of 9)</a:t>
            </a:r>
            <a:endParaRPr lang="en-US" sz="2800" dirty="0">
              <a:latin typeface="+mj-lt"/>
            </a:endParaRPr>
          </a:p>
        </p:txBody>
      </p:sp>
      <p:sp>
        <p:nvSpPr>
          <p:cNvPr id="3" name="Content Placeholder 2"/>
          <p:cNvSpPr>
            <a:spLocks noGrp="1"/>
          </p:cNvSpPr>
          <p:nvPr>
            <p:ph idx="1"/>
          </p:nvPr>
        </p:nvSpPr>
        <p:spPr>
          <a:xfrm>
            <a:off x="457200" y="1600604"/>
            <a:ext cx="8229600" cy="1107996"/>
          </a:xfrm>
        </p:spPr>
        <p:txBody>
          <a:bodyPr>
            <a:spAutoFit/>
          </a:bodyPr>
          <a:lstStyle/>
          <a:p>
            <a:pPr marL="0" indent="0">
              <a:buNone/>
            </a:pPr>
            <a:r>
              <a:rPr lang="en-US" altLang="en-US" sz="2400" b="1" dirty="0">
                <a:cs typeface="Arial" panose="020B0604020202020204" pitchFamily="34" charset="0"/>
              </a:rPr>
              <a:t>Customer relationship </a:t>
            </a:r>
            <a:r>
              <a:rPr lang="en-US" altLang="en-US" sz="2400" dirty="0">
                <a:cs typeface="Arial" panose="020B0604020202020204" pitchFamily="34" charset="0"/>
              </a:rPr>
              <a:t>management—the overall process of building and maintaining profitable customer relationships by delivering superior customer value and satisfaction.</a:t>
            </a:r>
          </a:p>
        </p:txBody>
      </p:sp>
    </p:spTree>
    <p:extLst>
      <p:ext uri="{BB962C8B-B14F-4D97-AF65-F5344CB8AC3E}">
        <p14:creationId xmlns:p14="http://schemas.microsoft.com/office/powerpoint/2010/main" val="1774162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70"/>
            <a:ext cx="8229600" cy="1108253"/>
          </a:xfrm>
        </p:spPr>
        <p:txBody>
          <a:bodyPr wrap="square">
            <a:noAutofit/>
          </a:bodyPr>
          <a:lstStyle/>
          <a:p>
            <a:r>
              <a:rPr lang="en-IN" altLang="en-US" sz="3600" dirty="0">
                <a:latin typeface="+mj-lt"/>
                <a:ea typeface="ヒラギノ角ゴ Pro W3" charset="-128"/>
              </a:rPr>
              <a:t>Managing Customer Relationships and Capturing Customer Value </a:t>
            </a:r>
            <a:r>
              <a:rPr lang="en-IN" altLang="en-US" sz="2800" dirty="0">
                <a:latin typeface="+mj-lt"/>
                <a:ea typeface="ヒラギノ角ゴ Pro W3" charset="-128"/>
              </a:rPr>
              <a:t>(2 of 9)</a:t>
            </a:r>
            <a:endParaRPr lang="en-US" sz="2800" dirty="0">
              <a:latin typeface="+mj-lt"/>
            </a:endParaRPr>
          </a:p>
        </p:txBody>
      </p:sp>
      <p:sp>
        <p:nvSpPr>
          <p:cNvPr id="16" name="Content Placeholder 15"/>
          <p:cNvSpPr>
            <a:spLocks noGrp="1"/>
          </p:cNvSpPr>
          <p:nvPr>
            <p:ph idx="13"/>
          </p:nvPr>
        </p:nvSpPr>
        <p:spPr>
          <a:xfrm>
            <a:off x="457200" y="1482430"/>
            <a:ext cx="8229600" cy="1549005"/>
          </a:xfrm>
        </p:spPr>
        <p:txBody>
          <a:bodyPr/>
          <a:lstStyle/>
          <a:p>
            <a:pPr marL="0" indent="0">
              <a:spcBef>
                <a:spcPts val="600"/>
              </a:spcBef>
              <a:buNone/>
            </a:pPr>
            <a:r>
              <a:rPr lang="en-US" altLang="en-US" sz="1800" b="1" dirty="0">
                <a:cs typeface="Arial" panose="020B0604020202020204" pitchFamily="34" charset="0"/>
              </a:rPr>
              <a:t>Relationship Building Blocks</a:t>
            </a:r>
            <a:endParaRPr lang="tr-TR" altLang="en-US" sz="1800" b="1" dirty="0">
              <a:cs typeface="Arial" panose="020B0604020202020204" pitchFamily="34" charset="0"/>
            </a:endParaRPr>
          </a:p>
          <a:p>
            <a:pPr marL="0" indent="0">
              <a:spcBef>
                <a:spcPts val="600"/>
              </a:spcBef>
              <a:buNone/>
            </a:pPr>
            <a:r>
              <a:rPr lang="tr-TR" altLang="en-US" sz="1800" b="1" dirty="0">
                <a:cs typeface="Arial" panose="020B0604020202020204" pitchFamily="34" charset="0"/>
              </a:rPr>
              <a:t>	</a:t>
            </a:r>
            <a:r>
              <a:rPr lang="tr-TR" altLang="en-US" sz="1800" b="1" dirty="0" err="1">
                <a:cs typeface="Arial" panose="020B0604020202020204" pitchFamily="34" charset="0"/>
              </a:rPr>
              <a:t>Create</a:t>
            </a:r>
            <a:r>
              <a:rPr lang="tr-TR" altLang="en-US" sz="1800" b="1" dirty="0">
                <a:cs typeface="Arial" panose="020B0604020202020204" pitchFamily="34" charset="0"/>
              </a:rPr>
              <a:t> </a:t>
            </a:r>
            <a:r>
              <a:rPr lang="tr-TR" altLang="en-US" sz="1800" b="1" dirty="0" err="1">
                <a:cs typeface="Arial" panose="020B0604020202020204" pitchFamily="34" charset="0"/>
              </a:rPr>
              <a:t>superior</a:t>
            </a:r>
            <a:r>
              <a:rPr lang="tr-TR" altLang="en-US" sz="1800" b="1" dirty="0">
                <a:cs typeface="Arial" panose="020B0604020202020204" pitchFamily="34" charset="0"/>
              </a:rPr>
              <a:t> </a:t>
            </a:r>
            <a:r>
              <a:rPr lang="tr-TR" altLang="en-US" sz="1800" b="1" dirty="0" err="1">
                <a:cs typeface="Arial" panose="020B0604020202020204" pitchFamily="34" charset="0"/>
              </a:rPr>
              <a:t>value</a:t>
            </a:r>
            <a:r>
              <a:rPr lang="tr-TR" altLang="en-US" sz="1800" b="1" dirty="0">
                <a:cs typeface="Arial" panose="020B0604020202020204" pitchFamily="34" charset="0"/>
              </a:rPr>
              <a:t> </a:t>
            </a:r>
            <a:r>
              <a:rPr lang="tr-TR" altLang="en-US" sz="1800" b="1" dirty="0" err="1">
                <a:cs typeface="Arial" panose="020B0604020202020204" pitchFamily="34" charset="0"/>
              </a:rPr>
              <a:t>and</a:t>
            </a:r>
            <a:r>
              <a:rPr lang="tr-TR" altLang="en-US" sz="1800" b="1" dirty="0">
                <a:cs typeface="Arial" panose="020B0604020202020204" pitchFamily="34" charset="0"/>
              </a:rPr>
              <a:t> </a:t>
            </a:r>
            <a:r>
              <a:rPr lang="tr-TR" altLang="en-US" sz="1800" b="1" dirty="0" err="1">
                <a:cs typeface="Arial" panose="020B0604020202020204" pitchFamily="34" charset="0"/>
              </a:rPr>
              <a:t>satisfaction</a:t>
            </a:r>
            <a:r>
              <a:rPr lang="tr-TR" altLang="en-US" sz="1800" b="1" dirty="0">
                <a:cs typeface="Arial" panose="020B0604020202020204" pitchFamily="34" charset="0"/>
              </a:rPr>
              <a:t> !</a:t>
            </a:r>
            <a:endParaRPr lang="en-US" altLang="en-US" sz="1800" b="1" dirty="0">
              <a:cs typeface="Arial" panose="020B0604020202020204" pitchFamily="34" charset="0"/>
            </a:endParaRPr>
          </a:p>
          <a:p>
            <a:pPr>
              <a:spcBef>
                <a:spcPts val="600"/>
              </a:spcBef>
            </a:pPr>
            <a:r>
              <a:rPr lang="en-US" sz="1800" b="1" dirty="0"/>
              <a:t>Customer-perceived value</a:t>
            </a:r>
          </a:p>
          <a:p>
            <a:pPr lvl="1"/>
            <a:r>
              <a:rPr lang="en-US" sz="1800" dirty="0"/>
              <a:t>The difference between </a:t>
            </a:r>
            <a:r>
              <a:rPr lang="en-US" sz="1800" b="1" dirty="0"/>
              <a:t>total customer perceived benefits </a:t>
            </a:r>
            <a:r>
              <a:rPr lang="en-US" sz="1800" dirty="0"/>
              <a:t>and </a:t>
            </a:r>
            <a:r>
              <a:rPr lang="en-US" sz="1800" b="1" dirty="0"/>
              <a:t>customer cost</a:t>
            </a:r>
            <a:r>
              <a:rPr lang="tr-TR" sz="1800" b="1" dirty="0"/>
              <a:t> of a market </a:t>
            </a:r>
            <a:r>
              <a:rPr lang="tr-TR" sz="1800" b="1" dirty="0" err="1"/>
              <a:t>offering</a:t>
            </a:r>
            <a:r>
              <a:rPr lang="tr-TR" sz="1800" b="1" dirty="0"/>
              <a:t> </a:t>
            </a:r>
            <a:r>
              <a:rPr lang="tr-TR" sz="1800" b="1" dirty="0" err="1"/>
              <a:t>relative</a:t>
            </a:r>
            <a:r>
              <a:rPr lang="tr-TR" sz="1800" b="1" dirty="0"/>
              <a:t> </a:t>
            </a:r>
            <a:r>
              <a:rPr lang="tr-TR" sz="1800" b="1" dirty="0" err="1"/>
              <a:t>to</a:t>
            </a:r>
            <a:r>
              <a:rPr lang="tr-TR" sz="1800" b="1" dirty="0"/>
              <a:t> </a:t>
            </a:r>
            <a:r>
              <a:rPr lang="tr-TR" sz="1800" b="1" dirty="0" err="1"/>
              <a:t>those</a:t>
            </a:r>
            <a:r>
              <a:rPr lang="tr-TR" sz="1800" b="1" dirty="0"/>
              <a:t> of </a:t>
            </a:r>
            <a:r>
              <a:rPr lang="tr-TR" sz="1800" b="1" dirty="0" err="1"/>
              <a:t>competing</a:t>
            </a:r>
            <a:r>
              <a:rPr lang="tr-TR" sz="1800" b="1" dirty="0"/>
              <a:t> </a:t>
            </a:r>
            <a:r>
              <a:rPr lang="tr-TR" sz="1800" b="1" dirty="0" err="1"/>
              <a:t>offers</a:t>
            </a:r>
            <a:r>
              <a:rPr lang="tr-TR" sz="1800" dirty="0"/>
              <a:t>. </a:t>
            </a:r>
            <a:r>
              <a:rPr lang="tr-TR" sz="1800" dirty="0" err="1"/>
              <a:t>Customers</a:t>
            </a:r>
            <a:r>
              <a:rPr lang="tr-TR" sz="1800" dirty="0"/>
              <a:t> </a:t>
            </a:r>
            <a:r>
              <a:rPr lang="tr-TR" sz="1800" dirty="0" err="1"/>
              <a:t>act</a:t>
            </a:r>
            <a:r>
              <a:rPr lang="tr-TR" sz="1800" dirty="0"/>
              <a:t> on </a:t>
            </a:r>
            <a:r>
              <a:rPr lang="tr-TR" sz="1800" dirty="0" err="1"/>
              <a:t>perceived</a:t>
            </a:r>
            <a:r>
              <a:rPr lang="tr-TR" sz="1800" dirty="0"/>
              <a:t> </a:t>
            </a:r>
            <a:r>
              <a:rPr lang="tr-TR" sz="1800" dirty="0" err="1"/>
              <a:t>value</a:t>
            </a:r>
            <a:r>
              <a:rPr lang="tr-TR" sz="1800" dirty="0"/>
              <a:t>. </a:t>
            </a:r>
            <a:r>
              <a:rPr lang="tr-TR" sz="1800" b="1" dirty="0" err="1"/>
              <a:t>Exampl</a:t>
            </a:r>
            <a:r>
              <a:rPr lang="tr-TR" sz="1800" dirty="0" err="1"/>
              <a:t>e</a:t>
            </a:r>
            <a:r>
              <a:rPr lang="tr-TR" sz="1800" dirty="0"/>
              <a:t>: </a:t>
            </a:r>
            <a:r>
              <a:rPr lang="tr-TR" sz="1800" dirty="0" err="1"/>
              <a:t>customer</a:t>
            </a:r>
            <a:r>
              <a:rPr lang="tr-TR" sz="1800" dirty="0"/>
              <a:t> </a:t>
            </a:r>
            <a:r>
              <a:rPr lang="tr-TR" sz="1800" dirty="0" err="1"/>
              <a:t>buying</a:t>
            </a:r>
            <a:r>
              <a:rPr lang="tr-TR" sz="1800" dirty="0"/>
              <a:t> a </a:t>
            </a:r>
            <a:r>
              <a:rPr lang="tr-TR" sz="1800" dirty="0" err="1"/>
              <a:t>luxurious</a:t>
            </a:r>
            <a:r>
              <a:rPr lang="tr-TR" sz="1800" dirty="0"/>
              <a:t> </a:t>
            </a:r>
            <a:r>
              <a:rPr lang="tr-TR" sz="1800" dirty="0" err="1"/>
              <a:t>watch</a:t>
            </a:r>
            <a:r>
              <a:rPr lang="tr-TR" sz="1800" dirty="0"/>
              <a:t> </a:t>
            </a:r>
            <a:r>
              <a:rPr lang="tr-TR" sz="1800" dirty="0" err="1"/>
              <a:t>gives</a:t>
            </a:r>
            <a:r>
              <a:rPr lang="tr-TR" sz="1800" dirty="0"/>
              <a:t> a </a:t>
            </a:r>
            <a:r>
              <a:rPr lang="tr-TR" sz="1800" dirty="0" err="1"/>
              <a:t>small</a:t>
            </a:r>
            <a:r>
              <a:rPr lang="tr-TR" sz="1800" dirty="0"/>
              <a:t> </a:t>
            </a:r>
            <a:r>
              <a:rPr lang="tr-TR" sz="1800" dirty="0" err="1"/>
              <a:t>fortune</a:t>
            </a:r>
            <a:r>
              <a:rPr lang="tr-TR" sz="1800" dirty="0"/>
              <a:t> but </a:t>
            </a:r>
            <a:r>
              <a:rPr lang="tr-TR" sz="1800" dirty="0" err="1"/>
              <a:t>when</a:t>
            </a:r>
            <a:r>
              <a:rPr lang="tr-TR" sz="1800" dirty="0"/>
              <a:t> </a:t>
            </a:r>
            <a:r>
              <a:rPr lang="tr-TR" sz="1800" dirty="0" err="1"/>
              <a:t>owning</a:t>
            </a:r>
            <a:r>
              <a:rPr lang="tr-TR" sz="1800" dirty="0"/>
              <a:t> </a:t>
            </a:r>
            <a:r>
              <a:rPr lang="tr-TR" sz="1800" dirty="0" err="1"/>
              <a:t>and</a:t>
            </a:r>
            <a:r>
              <a:rPr lang="tr-TR" sz="1800" dirty="0"/>
              <a:t> </a:t>
            </a:r>
            <a:r>
              <a:rPr lang="tr-TR" sz="1800" dirty="0" err="1"/>
              <a:t>wearing</a:t>
            </a:r>
            <a:r>
              <a:rPr lang="tr-TR" sz="1800" dirty="0"/>
              <a:t> it </a:t>
            </a:r>
            <a:r>
              <a:rPr lang="tr-TR" sz="1800" dirty="0" err="1"/>
              <a:t>feels</a:t>
            </a:r>
            <a:r>
              <a:rPr lang="tr-TR" sz="1800" dirty="0"/>
              <a:t> </a:t>
            </a:r>
            <a:r>
              <a:rPr lang="tr-TR" sz="1800" dirty="0" err="1"/>
              <a:t>its</a:t>
            </a:r>
            <a:r>
              <a:rPr lang="tr-TR" sz="1800" dirty="0"/>
              <a:t> a </a:t>
            </a:r>
            <a:r>
              <a:rPr lang="tr-TR" sz="1800" dirty="0" err="1"/>
              <a:t>great</a:t>
            </a:r>
            <a:r>
              <a:rPr lang="tr-TR" sz="1800" dirty="0"/>
              <a:t> </a:t>
            </a:r>
            <a:r>
              <a:rPr lang="tr-TR" sz="1800" dirty="0" err="1"/>
              <a:t>value</a:t>
            </a:r>
            <a:r>
              <a:rPr lang="tr-TR" sz="1800" dirty="0"/>
              <a:t>. </a:t>
            </a:r>
            <a:endParaRPr lang="en-US" sz="1800" dirty="0"/>
          </a:p>
          <a:p>
            <a:pPr>
              <a:spcBef>
                <a:spcPts val="600"/>
              </a:spcBef>
            </a:pPr>
            <a:r>
              <a:rPr lang="en-US" sz="1800" b="1" dirty="0"/>
              <a:t>Customer satisfaction</a:t>
            </a:r>
          </a:p>
          <a:p>
            <a:pPr lvl="1"/>
            <a:r>
              <a:rPr lang="en-US" sz="1800" dirty="0"/>
              <a:t>The extent to which perceived performance matches a buyer’s expectations</a:t>
            </a:r>
          </a:p>
        </p:txBody>
      </p:sp>
      <p:sp>
        <p:nvSpPr>
          <p:cNvPr id="10" name="Content Placeholder 9"/>
          <p:cNvSpPr>
            <a:spLocks noGrp="1"/>
          </p:cNvSpPr>
          <p:nvPr>
            <p:ph idx="1"/>
          </p:nvPr>
        </p:nvSpPr>
        <p:spPr>
          <a:xfrm>
            <a:off x="832623" y="4923256"/>
            <a:ext cx="3650166" cy="787031"/>
          </a:xfrm>
        </p:spPr>
        <p:txBody>
          <a:bodyPr/>
          <a:lstStyle/>
          <a:p>
            <a:pPr marL="0" indent="0">
              <a:buNone/>
            </a:pPr>
            <a:r>
              <a:rPr lang="en-IN" b="1" dirty="0"/>
              <a:t>Customer satisfaction</a:t>
            </a:r>
            <a:r>
              <a:rPr lang="en-IN" dirty="0"/>
              <a:t>: Customer service champion L.L.Bean was founded on a philosophy of complete customer satisfaction. “If you are not 100% satisfied with one of our products, you may return it within one year of purchase for a refund.”</a:t>
            </a:r>
          </a:p>
        </p:txBody>
      </p:sp>
      <p:pic>
        <p:nvPicPr>
          <p:cNvPr id="7" name="Picture Placeholder 6" descr="An advertisement for L. L. Bean shows a smartphone screen depicted within a photo of a pair of boots placed on a rock near a stream. &#10;Long description is available in notes, press F6">
            <a:extLst>
              <a:ext uri="{FF2B5EF4-FFF2-40B4-BE49-F238E27FC236}">
                <a16:creationId xmlns:a16="http://schemas.microsoft.com/office/drawing/2014/main" id="{0B722251-1473-4C70-94C2-4FC86315679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4661212" y="4566291"/>
            <a:ext cx="1665175" cy="2287992"/>
          </a:xfrm>
          <a:prstGeom prst="rect">
            <a:avLst/>
          </a:prstGeom>
        </p:spPr>
      </p:pic>
    </p:spTree>
    <p:extLst>
      <p:ext uri="{BB962C8B-B14F-4D97-AF65-F5344CB8AC3E}">
        <p14:creationId xmlns:p14="http://schemas.microsoft.com/office/powerpoint/2010/main" val="22069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 calcmode="lin" valueType="num">
                                      <p:cBhvr additive="base">
                                        <p:cTn id="2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4" end="4"/>
                                            </p:txEl>
                                          </p:spTgt>
                                        </p:tgtEl>
                                        <p:attrNameLst>
                                          <p:attrName>style.visibility</p:attrName>
                                        </p:attrNameLst>
                                      </p:cBhvr>
                                      <p:to>
                                        <p:strVal val="visible"/>
                                      </p:to>
                                    </p:set>
                                    <p:anim calcmode="lin" valueType="num">
                                      <p:cBhvr additive="base">
                                        <p:cTn id="2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anim calcmode="lin" valueType="num">
                                      <p:cBhvr additive="base">
                                        <p:cTn id="33"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19336"/>
          </a:xfrm>
        </p:spPr>
        <p:txBody>
          <a:bodyPr wrap="square">
            <a:noAutofit/>
          </a:bodyPr>
          <a:lstStyle/>
          <a:p>
            <a:r>
              <a:rPr lang="en-IN" altLang="en-US" sz="3600" dirty="0">
                <a:latin typeface="+mj-lt"/>
                <a:ea typeface="ヒラギノ角ゴ Pro W3" charset="-128"/>
              </a:rPr>
              <a:t>Managing Customer Relationships and Capturing Customer Value </a:t>
            </a:r>
            <a:r>
              <a:rPr lang="en-IN" altLang="en-US" sz="2800" dirty="0">
                <a:latin typeface="+mj-lt"/>
                <a:ea typeface="ヒラギノ角ゴ Pro W3" charset="-128"/>
              </a:rPr>
              <a:t>(3 of 9)</a:t>
            </a:r>
            <a:endParaRPr lang="en-US" sz="2800" dirty="0">
              <a:latin typeface="+mj-lt"/>
            </a:endParaRPr>
          </a:p>
        </p:txBody>
      </p:sp>
      <p:sp>
        <p:nvSpPr>
          <p:cNvPr id="10" name="Content Placeholder 9"/>
          <p:cNvSpPr>
            <a:spLocks noGrp="1"/>
          </p:cNvSpPr>
          <p:nvPr>
            <p:ph idx="1"/>
          </p:nvPr>
        </p:nvSpPr>
        <p:spPr>
          <a:xfrm>
            <a:off x="457200" y="1432560"/>
            <a:ext cx="8229600" cy="990976"/>
          </a:xfrm>
        </p:spPr>
        <p:txBody>
          <a:bodyPr/>
          <a:lstStyle/>
          <a:p>
            <a:pPr marL="0" indent="0">
              <a:spcBef>
                <a:spcPts val="600"/>
              </a:spcBef>
              <a:buNone/>
            </a:pPr>
            <a:r>
              <a:rPr lang="en-US" altLang="en-US" sz="2000" b="1" dirty="0">
                <a:cs typeface="Arial" panose="020B0604020202020204" pitchFamily="34" charset="0"/>
              </a:rPr>
              <a:t>Customer-Engagement</a:t>
            </a:r>
            <a:r>
              <a:rPr lang="en-US" altLang="en-US" sz="1800" b="1" dirty="0">
                <a:cs typeface="Arial" panose="020B0604020202020204" pitchFamily="34" charset="0"/>
              </a:rPr>
              <a:t> Marketing </a:t>
            </a:r>
          </a:p>
          <a:p>
            <a:pPr marL="0" indent="0">
              <a:spcBef>
                <a:spcPts val="600"/>
              </a:spcBef>
              <a:buNone/>
            </a:pPr>
            <a:r>
              <a:rPr lang="en-US" altLang="en-US" sz="1800" dirty="0">
                <a:cs typeface="Arial" panose="020B0604020202020204" pitchFamily="34" charset="0"/>
              </a:rPr>
              <a:t>Fosters direct and continuous customer involvement in shaping brand conversations, experiences, and community.</a:t>
            </a:r>
          </a:p>
        </p:txBody>
      </p:sp>
      <p:sp>
        <p:nvSpPr>
          <p:cNvPr id="6" name="Content Placeholder 5"/>
          <p:cNvSpPr>
            <a:spLocks noGrp="1"/>
          </p:cNvSpPr>
          <p:nvPr>
            <p:ph idx="13"/>
          </p:nvPr>
        </p:nvSpPr>
        <p:spPr>
          <a:xfrm>
            <a:off x="457200" y="2514600"/>
            <a:ext cx="8229600" cy="906069"/>
          </a:xfrm>
        </p:spPr>
        <p:txBody>
          <a:bodyPr/>
          <a:lstStyle/>
          <a:p>
            <a:pPr marL="0" indent="0">
              <a:buNone/>
            </a:pPr>
            <a:r>
              <a:rPr lang="en-IN" sz="1800" b="1" dirty="0"/>
              <a:t>Engaging customers: </a:t>
            </a:r>
            <a:r>
              <a:rPr lang="en-US" sz="1800" dirty="0"/>
              <a:t>Rather than using intrusive, hard-sell product pitches, Innocent Drinks interacts with customers in humorous ways, inspiring conversations and fostering relationships.</a:t>
            </a:r>
            <a:endParaRPr lang="en-IN" sz="1800" dirty="0"/>
          </a:p>
        </p:txBody>
      </p:sp>
      <p:pic>
        <p:nvPicPr>
          <p:cNvPr id="7" name="Picture Placeholder 6" descr="Photo of chilled Innocent branded fruit juice bottles in a row for sale in shop.">
            <a:extLst>
              <a:ext uri="{FF2B5EF4-FFF2-40B4-BE49-F238E27FC236}">
                <a16:creationId xmlns:a16="http://schemas.microsoft.com/office/drawing/2014/main" id="{4D558BCC-F3F9-4546-9C19-81D05524859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p:blipFill>
        <p:spPr>
          <a:xfrm>
            <a:off x="2849880" y="3723181"/>
            <a:ext cx="3441469" cy="2459638"/>
          </a:xfrm>
          <a:prstGeom prst="rect">
            <a:avLst/>
          </a:prstGeom>
        </p:spPr>
      </p:pic>
    </p:spTree>
    <p:extLst>
      <p:ext uri="{BB962C8B-B14F-4D97-AF65-F5344CB8AC3E}">
        <p14:creationId xmlns:p14="http://schemas.microsoft.com/office/powerpoint/2010/main" val="20661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08253"/>
          </a:xfrm>
        </p:spPr>
        <p:txBody>
          <a:bodyPr wrap="square">
            <a:noAutofit/>
          </a:bodyPr>
          <a:lstStyle/>
          <a:p>
            <a:r>
              <a:rPr lang="en-IN" altLang="en-US" sz="3600" dirty="0">
                <a:latin typeface="+mj-lt"/>
                <a:ea typeface="ヒラギノ角ゴ Pro W3" charset="-128"/>
              </a:rPr>
              <a:t>Managing Customer Relationships and Capturing Customer Value </a:t>
            </a:r>
            <a:r>
              <a:rPr lang="en-IN" altLang="en-US" sz="2800" dirty="0">
                <a:latin typeface="+mj-lt"/>
                <a:ea typeface="ヒラギノ角ゴ Pro W3" charset="-128"/>
              </a:rPr>
              <a:t>(4 of 9)</a:t>
            </a:r>
            <a:endParaRPr lang="en-US" sz="2800" dirty="0">
              <a:latin typeface="+mj-lt"/>
            </a:endParaRPr>
          </a:p>
        </p:txBody>
      </p:sp>
      <p:sp>
        <p:nvSpPr>
          <p:cNvPr id="10" name="Content Placeholder 9"/>
          <p:cNvSpPr>
            <a:spLocks noGrp="1"/>
          </p:cNvSpPr>
          <p:nvPr>
            <p:ph idx="1"/>
          </p:nvPr>
        </p:nvSpPr>
        <p:spPr>
          <a:xfrm>
            <a:off x="457200" y="1447800"/>
            <a:ext cx="8229600" cy="1026898"/>
          </a:xfrm>
        </p:spPr>
        <p:txBody>
          <a:bodyPr/>
          <a:lstStyle/>
          <a:p>
            <a:pPr marL="0" indent="0">
              <a:spcBef>
                <a:spcPts val="600"/>
              </a:spcBef>
              <a:buNone/>
            </a:pPr>
            <a:r>
              <a:rPr lang="en-US" altLang="en-US" sz="1800" b="1" dirty="0">
                <a:cs typeface="Arial" panose="020B0604020202020204" pitchFamily="34" charset="0"/>
              </a:rPr>
              <a:t>Consumer-Generated Marketing</a:t>
            </a:r>
          </a:p>
          <a:p>
            <a:pPr marL="0" indent="0">
              <a:spcBef>
                <a:spcPts val="600"/>
              </a:spcBef>
              <a:buNone/>
            </a:pPr>
            <a:r>
              <a:rPr lang="en-US" altLang="en-US" sz="1800" dirty="0">
                <a:cs typeface="Arial" panose="020B0604020202020204" pitchFamily="34" charset="0"/>
              </a:rPr>
              <a:t>Brand exchanges created by consumers themselves.</a:t>
            </a:r>
          </a:p>
          <a:p>
            <a:pPr marL="0" indent="0">
              <a:spcBef>
                <a:spcPts val="600"/>
              </a:spcBef>
              <a:buNone/>
            </a:pPr>
            <a:r>
              <a:rPr lang="en-US" altLang="en-US" sz="1800" dirty="0">
                <a:cs typeface="Arial" panose="020B0604020202020204" pitchFamily="34" charset="0"/>
              </a:rPr>
              <a:t>Consumers are playing an increasing role in shaping brand experiences.</a:t>
            </a:r>
          </a:p>
        </p:txBody>
      </p:sp>
      <p:sp>
        <p:nvSpPr>
          <p:cNvPr id="8" name="İçerik Yer Tutucusu 7">
            <a:extLst>
              <a:ext uri="{FF2B5EF4-FFF2-40B4-BE49-F238E27FC236}">
                <a16:creationId xmlns:a16="http://schemas.microsoft.com/office/drawing/2014/main" id="{813BF635-A225-F117-DAA7-8A1300ECF2FA}"/>
              </a:ext>
            </a:extLst>
          </p:cNvPr>
          <p:cNvSpPr>
            <a:spLocks noGrp="1"/>
          </p:cNvSpPr>
          <p:nvPr>
            <p:ph idx="13"/>
          </p:nvPr>
        </p:nvSpPr>
        <p:spPr>
          <a:xfrm>
            <a:off x="914400" y="2971800"/>
            <a:ext cx="7772400" cy="1567351"/>
          </a:xfrm>
        </p:spPr>
        <p:txBody>
          <a:bodyPr/>
          <a:lstStyle/>
          <a:p>
            <a:r>
              <a:rPr lang="en-US" sz="1800" dirty="0"/>
              <a:t>Oreo recently ran a #MyOreoCreation contest asking fans to come up with new flavor ideas. Three finalist flavors hit the stores for two months before fans voted online for a winner, who received $500,000.</a:t>
            </a:r>
            <a:endParaRPr lang="tr-TR" sz="1800" dirty="0"/>
          </a:p>
          <a:p>
            <a:r>
              <a:rPr lang="tr-TR" sz="1800" dirty="0"/>
              <a:t>A</a:t>
            </a:r>
            <a:r>
              <a:rPr lang="en-US" sz="1800" dirty="0"/>
              <a:t>t the My Starbucks Idea site, Starbucks collects ideas from customers on new products, store changes, and just about anything else that might make their Starbucks experience better. “You know better than anyone else what you want from Starbucks,” says the company at the website. “So tell us. What’s your Starbucks idea? Revolutionary or simple—we want to hear it.” The site invites customers to share their ideas, vote on and discuss the ideas of others, and see which ideas Starbucks has implemented</a:t>
            </a:r>
            <a:r>
              <a:rPr lang="tr-TR" sz="1800" dirty="0"/>
              <a:t>.</a:t>
            </a:r>
          </a:p>
          <a:p>
            <a:endParaRPr lang="tr-TR" sz="1800" dirty="0"/>
          </a:p>
        </p:txBody>
      </p:sp>
    </p:spTree>
    <p:extLst>
      <p:ext uri="{BB962C8B-B14F-4D97-AF65-F5344CB8AC3E}">
        <p14:creationId xmlns:p14="http://schemas.microsoft.com/office/powerpoint/2010/main" val="164995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wrap="square">
            <a:noAutofit/>
          </a:bodyPr>
          <a:lstStyle/>
          <a:p>
            <a:r>
              <a:rPr lang="en-US" sz="3600" dirty="0">
                <a:latin typeface="+mj-lt"/>
                <a:ea typeface="Times New Roman"/>
                <a:cs typeface="Times New Roman"/>
                <a:sym typeface="Times New Roman"/>
              </a:rPr>
              <a:t>Managing Customer Relationships and Capturing Customer Value </a:t>
            </a:r>
            <a:r>
              <a:rPr lang="en-US" sz="2800" dirty="0">
                <a:latin typeface="+mj-lt"/>
                <a:ea typeface="Times New Roman"/>
                <a:cs typeface="Times New Roman"/>
                <a:sym typeface="Times New Roman"/>
              </a:rPr>
              <a:t>(5 of 9)</a:t>
            </a:r>
            <a:endParaRPr lang="en-US" sz="2800" dirty="0">
              <a:latin typeface="+mj-lt"/>
            </a:endParaRPr>
          </a:p>
        </p:txBody>
      </p:sp>
      <p:sp>
        <p:nvSpPr>
          <p:cNvPr id="3" name="Content Placeholder 2"/>
          <p:cNvSpPr>
            <a:spLocks noGrp="1"/>
          </p:cNvSpPr>
          <p:nvPr>
            <p:ph idx="1"/>
          </p:nvPr>
        </p:nvSpPr>
        <p:spPr>
          <a:xfrm>
            <a:off x="457200" y="1600200"/>
            <a:ext cx="8229600" cy="1219200"/>
          </a:xfrm>
        </p:spPr>
        <p:txBody>
          <a:bodyPr/>
          <a:lstStyle/>
          <a:p>
            <a:pPr marL="0" indent="0">
              <a:buNone/>
            </a:pPr>
            <a:r>
              <a:rPr lang="en-US" altLang="en-US" sz="2400" b="1" dirty="0">
                <a:cs typeface="Arial" panose="020B0604020202020204" pitchFamily="34" charset="0"/>
              </a:rPr>
              <a:t>Partner relationship management </a:t>
            </a:r>
            <a:r>
              <a:rPr lang="en-US" altLang="en-US" sz="2400" dirty="0">
                <a:cs typeface="Arial" panose="020B0604020202020204" pitchFamily="34" charset="0"/>
              </a:rPr>
              <a:t>involves working closely with partners in other company departments and outside the company to jointly bring greater value to customers.</a:t>
            </a:r>
            <a:endParaRPr lang="tr-TR" altLang="en-US" sz="2400" dirty="0">
              <a:cs typeface="Arial" panose="020B0604020202020204" pitchFamily="34" charset="0"/>
            </a:endParaRPr>
          </a:p>
          <a:p>
            <a:pPr marL="0" indent="0">
              <a:buNone/>
            </a:pPr>
            <a:endParaRPr lang="tr-TR" altLang="en-US" sz="2400" dirty="0">
              <a:cs typeface="Arial" panose="020B0604020202020204" pitchFamily="34" charset="0"/>
            </a:endParaRPr>
          </a:p>
          <a:p>
            <a:pPr marL="0" indent="0">
              <a:buNone/>
            </a:pPr>
            <a:r>
              <a:rPr lang="en-US" altLang="en-US" sz="2400" dirty="0">
                <a:cs typeface="Arial" panose="020B0604020202020204" pitchFamily="34" charset="0"/>
                <a:sym typeface="Arial" panose="020B0604020202020204" pitchFamily="34" charset="0"/>
              </a:rPr>
              <a:t>Marketers must also partner with suppliers, channel partners, and others outside the company. </a:t>
            </a:r>
          </a:p>
          <a:p>
            <a:pPr marL="0" indent="0">
              <a:buNone/>
            </a:pPr>
            <a:endParaRPr lang="en-US" altLang="en-US" sz="2400" dirty="0">
              <a:cs typeface="Arial" panose="020B0604020202020204" pitchFamily="34" charset="0"/>
            </a:endParaRPr>
          </a:p>
        </p:txBody>
      </p:sp>
    </p:spTree>
    <p:extLst>
      <p:ext uri="{BB962C8B-B14F-4D97-AF65-F5344CB8AC3E}">
        <p14:creationId xmlns:p14="http://schemas.microsoft.com/office/powerpoint/2010/main" val="1480375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19336"/>
          </a:xfrm>
        </p:spPr>
        <p:txBody>
          <a:bodyPr wrap="square">
            <a:noAutofit/>
          </a:bodyPr>
          <a:lstStyle/>
          <a:p>
            <a:r>
              <a:rPr lang="en-US" sz="3600" dirty="0">
                <a:latin typeface="+mj-lt"/>
                <a:ea typeface="Times New Roman"/>
                <a:cs typeface="Times New Roman"/>
                <a:sym typeface="Times New Roman"/>
              </a:rPr>
              <a:t>Managing Customer Relationships and Capturing Customer Value</a:t>
            </a:r>
            <a:r>
              <a:rPr lang="en-US" sz="2800" dirty="0">
                <a:latin typeface="+mj-lt"/>
                <a:ea typeface="Times New Roman"/>
                <a:cs typeface="Times New Roman"/>
                <a:sym typeface="Times New Roman"/>
              </a:rPr>
              <a:t> (6 of 9)</a:t>
            </a:r>
            <a:r>
              <a:rPr lang="en-US" sz="3600" dirty="0">
                <a:latin typeface="+mj-lt"/>
                <a:ea typeface="Times New Roman"/>
                <a:cs typeface="Times New Roman"/>
                <a:sym typeface="Times New Roman"/>
              </a:rPr>
              <a:t> </a:t>
            </a:r>
            <a:endParaRPr lang="en-US" sz="2800" dirty="0">
              <a:latin typeface="+mj-lt"/>
            </a:endParaRPr>
          </a:p>
        </p:txBody>
      </p:sp>
      <p:sp>
        <p:nvSpPr>
          <p:cNvPr id="3" name="Content Placeholder 2"/>
          <p:cNvSpPr>
            <a:spLocks noGrp="1"/>
          </p:cNvSpPr>
          <p:nvPr>
            <p:ph idx="1"/>
          </p:nvPr>
        </p:nvSpPr>
        <p:spPr>
          <a:xfrm>
            <a:off x="457200" y="1447800"/>
            <a:ext cx="8229600" cy="615318"/>
          </a:xfrm>
        </p:spPr>
        <p:txBody>
          <a:bodyPr/>
          <a:lstStyle/>
          <a:p>
            <a:pPr marL="0" indent="0">
              <a:buNone/>
            </a:pPr>
            <a:r>
              <a:rPr lang="en-US" altLang="en-US" sz="1800" b="1" dirty="0">
                <a:cs typeface="Arial" panose="020B0604020202020204" pitchFamily="34" charset="0"/>
              </a:rPr>
              <a:t>Customer lifetime value </a:t>
            </a:r>
            <a:r>
              <a:rPr lang="en-US" altLang="en-US" sz="1800" dirty="0">
                <a:cs typeface="Arial" panose="020B0604020202020204" pitchFamily="34" charset="0"/>
              </a:rPr>
              <a:t>is the value of the entire stream of purchases that the customer would make over a lifetime of patronage.</a:t>
            </a:r>
          </a:p>
        </p:txBody>
      </p:sp>
      <p:sp>
        <p:nvSpPr>
          <p:cNvPr id="4" name="Content Placeholder 3"/>
          <p:cNvSpPr>
            <a:spLocks noGrp="1"/>
          </p:cNvSpPr>
          <p:nvPr>
            <p:ph idx="13"/>
          </p:nvPr>
        </p:nvSpPr>
        <p:spPr>
          <a:xfrm>
            <a:off x="457200" y="2148840"/>
            <a:ext cx="8229600" cy="883117"/>
          </a:xfrm>
        </p:spPr>
        <p:txBody>
          <a:bodyPr/>
          <a:lstStyle/>
          <a:p>
            <a:pPr marL="0" indent="0">
              <a:buNone/>
            </a:pPr>
            <a:r>
              <a:rPr lang="en-IN" sz="1800" dirty="0"/>
              <a:t>Customer lifetime value: To keep customers coming back, Stew Leonard’s has created the “Disneyland of dairy stores.” Rule #1—The customer is always right. Rule #2—If the customer is ever wrong, reread Rule #1.</a:t>
            </a:r>
          </a:p>
        </p:txBody>
      </p:sp>
      <p:pic>
        <p:nvPicPr>
          <p:cNvPr id="8" name="Picture Placeholder 7" descr="A photo shows Stew Leonard standing beside a concrete slab on which his two rules are painted. The slab reads &quot;Our Policy: Rule 1, The customer is always right! Rule 2, If the customer is ever wrong reread rule 1.&quot; ">
            <a:extLst>
              <a:ext uri="{FF2B5EF4-FFF2-40B4-BE49-F238E27FC236}">
                <a16:creationId xmlns:a16="http://schemas.microsoft.com/office/drawing/2014/main" id="{D793CFD7-98ED-4DD9-B211-8BE829F3B5F3}"/>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2558814" y="3171767"/>
            <a:ext cx="4013902" cy="3159299"/>
          </a:xfrm>
          <a:prstGeom prst="rect">
            <a:avLst/>
          </a:prstGeom>
        </p:spPr>
      </p:pic>
    </p:spTree>
    <p:extLst>
      <p:ext uri="{BB962C8B-B14F-4D97-AF65-F5344CB8AC3E}">
        <p14:creationId xmlns:p14="http://schemas.microsoft.com/office/powerpoint/2010/main" val="2833419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73" y="157316"/>
            <a:ext cx="8229600" cy="1097280"/>
          </a:xfrm>
        </p:spPr>
        <p:txBody>
          <a:bodyPr wrap="square">
            <a:noAutofit/>
          </a:bodyPr>
          <a:lstStyle/>
          <a:p>
            <a:r>
              <a:rPr lang="en-IN" altLang="en-US" sz="3600" dirty="0">
                <a:latin typeface="+mj-lt"/>
                <a:ea typeface="ヒラギノ角ゴ Pro W3" charset="-128"/>
              </a:rPr>
              <a:t>Managing Customer Relationships and Capturing Customer Value </a:t>
            </a:r>
            <a:r>
              <a:rPr lang="en-IN" altLang="en-US" sz="2800" dirty="0">
                <a:latin typeface="+mj-lt"/>
                <a:ea typeface="ヒラギノ角ゴ Pro W3" charset="-128"/>
              </a:rPr>
              <a:t>(7 of 9)</a:t>
            </a:r>
            <a:endParaRPr lang="en-US" sz="2800" dirty="0">
              <a:latin typeface="+mj-lt"/>
            </a:endParaRPr>
          </a:p>
        </p:txBody>
      </p:sp>
      <p:sp>
        <p:nvSpPr>
          <p:cNvPr id="3" name="Content Placeholder 2"/>
          <p:cNvSpPr>
            <a:spLocks noGrp="1"/>
          </p:cNvSpPr>
          <p:nvPr>
            <p:ph idx="1"/>
          </p:nvPr>
        </p:nvSpPr>
        <p:spPr>
          <a:xfrm>
            <a:off x="457200" y="1600200"/>
            <a:ext cx="8229600" cy="762000"/>
          </a:xfrm>
        </p:spPr>
        <p:txBody>
          <a:bodyPr/>
          <a:lstStyle/>
          <a:p>
            <a:pPr marL="0" indent="0">
              <a:buNone/>
            </a:pPr>
            <a:r>
              <a:rPr lang="en-US" altLang="en-US" sz="2400" b="1" dirty="0">
                <a:cs typeface="Arial" panose="020B0604020202020204" pitchFamily="34" charset="0"/>
              </a:rPr>
              <a:t>Share of customer </a:t>
            </a:r>
            <a:r>
              <a:rPr lang="en-US" altLang="en-US" sz="2400" dirty="0">
                <a:cs typeface="Arial" panose="020B0604020202020204" pitchFamily="34" charset="0"/>
              </a:rPr>
              <a:t>is the portion of the customer’s purchasing that a company gets in its product categories.</a:t>
            </a:r>
            <a:endParaRPr lang="tr-TR" altLang="en-US" sz="2400" dirty="0">
              <a:cs typeface="Arial" panose="020B0604020202020204" pitchFamily="34" charset="0"/>
            </a:endParaRPr>
          </a:p>
          <a:p>
            <a:pPr marL="0" indent="0">
              <a:buNone/>
            </a:pPr>
            <a:r>
              <a:rPr lang="en-US" altLang="en-US" sz="2400" u="sng" dirty="0">
                <a:cs typeface="Arial" panose="020B0604020202020204" pitchFamily="34" charset="0"/>
              </a:rPr>
              <a:t>To increase share of customer</a:t>
            </a:r>
            <a:r>
              <a:rPr lang="en-US" altLang="en-US" sz="2400" dirty="0">
                <a:cs typeface="Arial" panose="020B0604020202020204" pitchFamily="34" charset="0"/>
              </a:rPr>
              <a:t>, </a:t>
            </a:r>
            <a:r>
              <a:rPr lang="en-US" altLang="en-US" sz="2400" b="1" dirty="0">
                <a:cs typeface="Arial" panose="020B0604020202020204" pitchFamily="34" charset="0"/>
              </a:rPr>
              <a:t>firms can offer greater variety to current customers. </a:t>
            </a:r>
            <a:r>
              <a:rPr lang="en-US" altLang="en-US" sz="2400" dirty="0">
                <a:cs typeface="Arial" panose="020B0604020202020204" pitchFamily="34" charset="0"/>
              </a:rPr>
              <a:t>Or</a:t>
            </a:r>
            <a:r>
              <a:rPr lang="tr-TR" altLang="en-US" sz="2400" dirty="0">
                <a:cs typeface="Arial" panose="020B0604020202020204" pitchFamily="34" charset="0"/>
              </a:rPr>
              <a:t> </a:t>
            </a:r>
            <a:r>
              <a:rPr lang="en-US" altLang="en-US" sz="2400" dirty="0">
                <a:cs typeface="Arial" panose="020B0604020202020204" pitchFamily="34" charset="0"/>
              </a:rPr>
              <a:t>they can create programs to </a:t>
            </a:r>
            <a:r>
              <a:rPr lang="en-US" altLang="en-US" sz="2400" b="1" dirty="0">
                <a:cs typeface="Arial" panose="020B0604020202020204" pitchFamily="34" charset="0"/>
              </a:rPr>
              <a:t>cross-sell</a:t>
            </a:r>
            <a:r>
              <a:rPr lang="en-US" altLang="en-US" sz="2400" dirty="0">
                <a:cs typeface="Arial" panose="020B0604020202020204" pitchFamily="34" charset="0"/>
              </a:rPr>
              <a:t> and </a:t>
            </a:r>
            <a:r>
              <a:rPr lang="en-US" altLang="en-US" sz="2400" b="1" dirty="0">
                <a:cs typeface="Arial" panose="020B0604020202020204" pitchFamily="34" charset="0"/>
              </a:rPr>
              <a:t>up-sell </a:t>
            </a:r>
            <a:r>
              <a:rPr lang="en-US" altLang="en-US" sz="2400" dirty="0">
                <a:cs typeface="Arial" panose="020B0604020202020204" pitchFamily="34" charset="0"/>
              </a:rPr>
              <a:t>to market more products and services to existing customers. </a:t>
            </a:r>
            <a:endParaRPr lang="tr-TR" altLang="en-US" sz="2400" dirty="0">
              <a:cs typeface="Arial" panose="020B0604020202020204" pitchFamily="34" charset="0"/>
            </a:endParaRPr>
          </a:p>
          <a:p>
            <a:pPr marL="0" indent="0">
              <a:buNone/>
            </a:pPr>
            <a:r>
              <a:rPr lang="en-US" altLang="en-US" sz="2400" dirty="0">
                <a:cs typeface="Arial" panose="020B0604020202020204" pitchFamily="34" charset="0"/>
              </a:rPr>
              <a:t>For example, Amazon is highly skilled at leveraging relationships with its more than 310 million customers worldwide to increase its share of each customer’s spending budget</a:t>
            </a:r>
          </a:p>
        </p:txBody>
      </p:sp>
    </p:spTree>
    <p:extLst>
      <p:ext uri="{BB962C8B-B14F-4D97-AF65-F5344CB8AC3E}">
        <p14:creationId xmlns:p14="http://schemas.microsoft.com/office/powerpoint/2010/main" val="6450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What Is Marketing? </a:t>
            </a:r>
            <a:r>
              <a:rPr lang="en-IN" altLang="en-US" sz="2800" dirty="0">
                <a:latin typeface="+mj-lt"/>
                <a:ea typeface="ヒラギノ角ゴ Pro W3" charset="-128"/>
              </a:rPr>
              <a:t>(1 of 2)</a:t>
            </a:r>
            <a:r>
              <a:rPr lang="en-IN" altLang="en-US" sz="3600" dirty="0">
                <a:latin typeface="+mj-lt"/>
                <a:ea typeface="ヒラギノ角ゴ Pro W3" charset="-128"/>
              </a:rPr>
              <a:t> </a:t>
            </a:r>
            <a:endParaRPr lang="en-US" sz="2800" dirty="0">
              <a:latin typeface="+mj-lt"/>
            </a:endParaRPr>
          </a:p>
        </p:txBody>
      </p:sp>
      <p:sp>
        <p:nvSpPr>
          <p:cNvPr id="3" name="Content Placeholder 2"/>
          <p:cNvSpPr>
            <a:spLocks noGrp="1"/>
          </p:cNvSpPr>
          <p:nvPr>
            <p:ph idx="1"/>
          </p:nvPr>
        </p:nvSpPr>
        <p:spPr>
          <a:xfrm>
            <a:off x="457200" y="996741"/>
            <a:ext cx="8229600" cy="1107996"/>
          </a:xfrm>
        </p:spPr>
        <p:txBody>
          <a:bodyPr>
            <a:spAutoFit/>
          </a:bodyPr>
          <a:lstStyle/>
          <a:p>
            <a:pPr marL="0" indent="0">
              <a:buNone/>
            </a:pPr>
            <a:r>
              <a:rPr lang="en-US" altLang="en-US" sz="2400" b="1" dirty="0">
                <a:cs typeface="Arial" panose="020B0604020202020204" pitchFamily="34" charset="0"/>
              </a:rPr>
              <a:t>Marketing</a:t>
            </a:r>
            <a:r>
              <a:rPr lang="en-US" altLang="en-US" sz="2400" dirty="0">
                <a:cs typeface="Arial" panose="020B0604020202020204" pitchFamily="34" charset="0"/>
              </a:rPr>
              <a:t> is</a:t>
            </a:r>
            <a:r>
              <a:rPr lang="en-US" altLang="en-US" sz="2400" b="1" dirty="0">
                <a:cs typeface="Arial" panose="020B0604020202020204" pitchFamily="34" charset="0"/>
              </a:rPr>
              <a:t> </a:t>
            </a:r>
            <a:r>
              <a:rPr lang="en-US" altLang="en-US" sz="2400" dirty="0">
                <a:cs typeface="Arial" panose="020B0604020202020204" pitchFamily="34" charset="0"/>
              </a:rPr>
              <a:t>a process by which companies </a:t>
            </a:r>
            <a:r>
              <a:rPr lang="en-US" altLang="en-US" sz="2400" b="1" dirty="0">
                <a:cs typeface="Arial" panose="020B0604020202020204" pitchFamily="34" charset="0"/>
              </a:rPr>
              <a:t>create value </a:t>
            </a:r>
            <a:r>
              <a:rPr lang="en-US" altLang="en-US" sz="2400" dirty="0">
                <a:cs typeface="Arial" panose="020B0604020202020204" pitchFamily="34" charset="0"/>
              </a:rPr>
              <a:t>for customers and build strong customer relationships in order to </a:t>
            </a:r>
            <a:r>
              <a:rPr lang="en-US" altLang="en-US" sz="2400" b="1" dirty="0">
                <a:cs typeface="Arial" panose="020B0604020202020204" pitchFamily="34" charset="0"/>
              </a:rPr>
              <a:t>capture value</a:t>
            </a:r>
            <a:r>
              <a:rPr lang="en-US" altLang="en-US" sz="2400" dirty="0">
                <a:cs typeface="Arial" panose="020B0604020202020204" pitchFamily="34" charset="0"/>
              </a:rPr>
              <a:t> from customers in return. </a:t>
            </a:r>
          </a:p>
        </p:txBody>
      </p:sp>
    </p:spTree>
    <p:extLst>
      <p:ext uri="{BB962C8B-B14F-4D97-AF65-F5344CB8AC3E}">
        <p14:creationId xmlns:p14="http://schemas.microsoft.com/office/powerpoint/2010/main" val="407741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457200" y="121920"/>
            <a:ext cx="8229600" cy="1141834"/>
          </a:xfrm>
        </p:spPr>
        <p:txBody>
          <a:bodyPr>
            <a:noAutofit/>
          </a:bodyPr>
          <a:lstStyle/>
          <a:p>
            <a:pPr>
              <a:spcBef>
                <a:spcPts val="0"/>
              </a:spcBef>
              <a:buClr>
                <a:srgbClr val="007FA3"/>
              </a:buClr>
              <a:defRPr/>
            </a:pPr>
            <a:r>
              <a:rPr lang="en-US" sz="3600" dirty="0">
                <a:solidFill>
                  <a:srgbClr val="007FA3"/>
                </a:solidFill>
                <a:latin typeface="+mj-lt"/>
                <a:ea typeface="Times New Roman"/>
                <a:cs typeface="Times New Roman"/>
                <a:sym typeface="Times New Roman"/>
              </a:rPr>
              <a:t>Managing Customer Relationships and Capturing Customer Value </a:t>
            </a:r>
            <a:r>
              <a:rPr lang="en-IN" altLang="en-US" sz="2800" dirty="0">
                <a:latin typeface="+mj-lt"/>
                <a:ea typeface="ヒラギノ角ゴ Pro W3" charset="-128"/>
              </a:rPr>
              <a:t>(8 of 9)</a:t>
            </a:r>
            <a:endParaRPr lang="en-US" sz="3600" dirty="0">
              <a:solidFill>
                <a:srgbClr val="007FA3"/>
              </a:solidFill>
              <a:latin typeface="+mj-lt"/>
              <a:ea typeface="Times New Roman"/>
              <a:cs typeface="Times New Roman"/>
              <a:sym typeface="Times New Roman"/>
            </a:endParaRPr>
          </a:p>
        </p:txBody>
      </p:sp>
      <p:sp>
        <p:nvSpPr>
          <p:cNvPr id="76803" name="Content Placeholder 2"/>
          <p:cNvSpPr txBox="1">
            <a:spLocks noGrp="1"/>
          </p:cNvSpPr>
          <p:nvPr>
            <p:ph idx="1"/>
          </p:nvPr>
        </p:nvSpPr>
        <p:spPr>
          <a:xfrm>
            <a:off x="475785" y="1905000"/>
            <a:ext cx="8229600" cy="633963"/>
          </a:xfrm>
        </p:spPr>
        <p:txBody>
          <a:bodyPr/>
          <a:lstStyle/>
          <a:p>
            <a:pPr marL="0" indent="-153988">
              <a:spcBef>
                <a:spcPts val="1500"/>
              </a:spcBef>
              <a:buClr>
                <a:srgbClr val="007FA3"/>
              </a:buClr>
              <a:buNone/>
            </a:pPr>
            <a:r>
              <a:rPr lang="tr-TR" altLang="en-US" sz="2000" b="1" dirty="0" err="1">
                <a:cs typeface="Arial" panose="020B0604020202020204" pitchFamily="34" charset="0"/>
              </a:rPr>
              <a:t>The</a:t>
            </a:r>
            <a:r>
              <a:rPr lang="tr-TR" altLang="en-US" sz="2000" b="1" dirty="0">
                <a:cs typeface="Arial" panose="020B0604020202020204" pitchFamily="34" charset="0"/>
              </a:rPr>
              <a:t> </a:t>
            </a:r>
            <a:r>
              <a:rPr lang="tr-TR" altLang="en-US" sz="2000" b="1" dirty="0" err="1">
                <a:cs typeface="Arial" panose="020B0604020202020204" pitchFamily="34" charset="0"/>
              </a:rPr>
              <a:t>ultimate</a:t>
            </a:r>
            <a:r>
              <a:rPr lang="tr-TR" altLang="en-US" sz="2000" b="1" dirty="0">
                <a:cs typeface="Arial" panose="020B0604020202020204" pitchFamily="34" charset="0"/>
              </a:rPr>
              <a:t> </a:t>
            </a:r>
            <a:r>
              <a:rPr lang="tr-TR" altLang="en-US" sz="2000" b="1" dirty="0" err="1">
                <a:cs typeface="Arial" panose="020B0604020202020204" pitchFamily="34" charset="0"/>
              </a:rPr>
              <a:t>aim</a:t>
            </a:r>
            <a:r>
              <a:rPr lang="tr-TR" altLang="en-US" sz="2000" b="1" dirty="0">
                <a:cs typeface="Arial" panose="020B0604020202020204" pitchFamily="34" charset="0"/>
              </a:rPr>
              <a:t> of </a:t>
            </a:r>
            <a:r>
              <a:rPr lang="tr-TR" altLang="en-US" sz="2000" b="1" dirty="0" err="1">
                <a:cs typeface="Arial" panose="020B0604020202020204" pitchFamily="34" charset="0"/>
              </a:rPr>
              <a:t>customer</a:t>
            </a:r>
            <a:r>
              <a:rPr lang="tr-TR" altLang="en-US" sz="2000" b="1" dirty="0">
                <a:cs typeface="Arial" panose="020B0604020202020204" pitchFamily="34" charset="0"/>
              </a:rPr>
              <a:t> </a:t>
            </a:r>
            <a:r>
              <a:rPr lang="tr-TR" altLang="en-US" sz="2000" b="1" dirty="0" err="1">
                <a:cs typeface="Arial" panose="020B0604020202020204" pitchFamily="34" charset="0"/>
              </a:rPr>
              <a:t>relationship</a:t>
            </a:r>
            <a:r>
              <a:rPr lang="tr-TR" altLang="en-US" sz="2000" b="1" dirty="0">
                <a:cs typeface="Arial" panose="020B0604020202020204" pitchFamily="34" charset="0"/>
              </a:rPr>
              <a:t> </a:t>
            </a:r>
            <a:r>
              <a:rPr lang="tr-TR" altLang="en-US" sz="2000" b="1" dirty="0" err="1">
                <a:cs typeface="Arial" panose="020B0604020202020204" pitchFamily="34" charset="0"/>
              </a:rPr>
              <a:t>management</a:t>
            </a:r>
            <a:r>
              <a:rPr lang="tr-TR" altLang="en-US" sz="2000" b="1" dirty="0">
                <a:cs typeface="Arial" panose="020B0604020202020204" pitchFamily="34" charset="0"/>
              </a:rPr>
              <a:t> is </a:t>
            </a:r>
            <a:r>
              <a:rPr lang="tr-TR" altLang="en-US" sz="2000" b="1" dirty="0" err="1">
                <a:cs typeface="Arial" panose="020B0604020202020204" pitchFamily="34" charset="0"/>
              </a:rPr>
              <a:t>to</a:t>
            </a:r>
            <a:r>
              <a:rPr lang="tr-TR" altLang="en-US" sz="2000" b="1" dirty="0">
                <a:cs typeface="Arial" panose="020B0604020202020204" pitchFamily="34" charset="0"/>
              </a:rPr>
              <a:t> </a:t>
            </a:r>
            <a:r>
              <a:rPr lang="tr-TR" altLang="en-US" sz="2000" b="1" dirty="0" err="1">
                <a:cs typeface="Arial" panose="020B0604020202020204" pitchFamily="34" charset="0"/>
              </a:rPr>
              <a:t>produce</a:t>
            </a:r>
            <a:r>
              <a:rPr lang="tr-TR" altLang="en-US" sz="2000" b="1" dirty="0">
                <a:cs typeface="Arial" panose="020B0604020202020204" pitchFamily="34" charset="0"/>
              </a:rPr>
              <a:t> </a:t>
            </a:r>
            <a:r>
              <a:rPr lang="tr-TR" altLang="en-US" sz="2000" b="1" dirty="0" err="1">
                <a:cs typeface="Arial" panose="020B0604020202020204" pitchFamily="34" charset="0"/>
              </a:rPr>
              <a:t>high</a:t>
            </a:r>
            <a:r>
              <a:rPr lang="tr-TR" altLang="en-US" sz="2000" b="1" dirty="0">
                <a:cs typeface="Arial" panose="020B0604020202020204" pitchFamily="34" charset="0"/>
              </a:rPr>
              <a:t> </a:t>
            </a:r>
            <a:r>
              <a:rPr lang="tr-TR" altLang="en-US" sz="2000" b="1" dirty="0" err="1">
                <a:cs typeface="Arial" panose="020B0604020202020204" pitchFamily="34" charset="0"/>
              </a:rPr>
              <a:t>customer</a:t>
            </a:r>
            <a:r>
              <a:rPr lang="tr-TR" altLang="en-US" sz="2000" b="1" dirty="0">
                <a:cs typeface="Arial" panose="020B0604020202020204" pitchFamily="34" charset="0"/>
              </a:rPr>
              <a:t> </a:t>
            </a:r>
            <a:r>
              <a:rPr lang="tr-TR" altLang="en-US" sz="2000" b="1" dirty="0" err="1">
                <a:cs typeface="Arial" panose="020B0604020202020204" pitchFamily="34" charset="0"/>
              </a:rPr>
              <a:t>equity</a:t>
            </a:r>
            <a:r>
              <a:rPr lang="tr-TR" altLang="en-US" sz="2000" b="1" dirty="0">
                <a:cs typeface="Arial" panose="020B0604020202020204" pitchFamily="34" charset="0"/>
              </a:rPr>
              <a:t>. </a:t>
            </a:r>
            <a:r>
              <a:rPr lang="en-US" altLang="en-US" sz="2000" b="1" dirty="0">
                <a:cs typeface="Arial" panose="020B0604020202020204" pitchFamily="34" charset="0"/>
              </a:rPr>
              <a:t>Customer equity </a:t>
            </a:r>
            <a:r>
              <a:rPr lang="en-US" altLang="en-US" sz="2000" dirty="0">
                <a:cs typeface="Arial" panose="020B0604020202020204" pitchFamily="34" charset="0"/>
              </a:rPr>
              <a:t>is the total combined customer lifetime values of all of the company’s customers.</a:t>
            </a:r>
            <a:endParaRPr lang="tr-TR" altLang="en-US" sz="2000" dirty="0">
              <a:cs typeface="Arial" panose="020B0604020202020204" pitchFamily="34" charset="0"/>
            </a:endParaRPr>
          </a:p>
          <a:p>
            <a:pPr marL="0" indent="-153988">
              <a:spcBef>
                <a:spcPts val="1500"/>
              </a:spcBef>
              <a:buClr>
                <a:srgbClr val="007FA3"/>
              </a:buClr>
              <a:buNone/>
            </a:pPr>
            <a:r>
              <a:rPr lang="tr-TR" altLang="en-US" sz="2000" dirty="0" err="1">
                <a:cs typeface="Arial" panose="020B0604020202020204" pitchFamily="34" charset="0"/>
              </a:rPr>
              <a:t>It’s</a:t>
            </a:r>
            <a:r>
              <a:rPr lang="tr-TR" altLang="en-US" sz="2000" dirty="0">
                <a:cs typeface="Arial" panose="020B0604020202020204" pitchFamily="34" charset="0"/>
              </a:rPr>
              <a:t> </a:t>
            </a:r>
            <a:r>
              <a:rPr lang="tr-TR" altLang="en-US" sz="2000" dirty="0" err="1">
                <a:cs typeface="Arial" panose="020B0604020202020204" pitchFamily="34" charset="0"/>
              </a:rPr>
              <a:t>the</a:t>
            </a:r>
            <a:r>
              <a:rPr lang="tr-TR" altLang="en-US" sz="2000" dirty="0">
                <a:cs typeface="Arial" panose="020B0604020202020204" pitchFamily="34" charset="0"/>
              </a:rPr>
              <a:t> </a:t>
            </a:r>
            <a:r>
              <a:rPr lang="tr-TR" altLang="en-US" sz="2000" dirty="0" err="1">
                <a:cs typeface="Arial" panose="020B0604020202020204" pitchFamily="34" charset="0"/>
              </a:rPr>
              <a:t>potential</a:t>
            </a:r>
            <a:r>
              <a:rPr lang="tr-TR" altLang="en-US" sz="2000" dirty="0">
                <a:cs typeface="Arial" panose="020B0604020202020204" pitchFamily="34" charset="0"/>
              </a:rPr>
              <a:t> </a:t>
            </a:r>
            <a:r>
              <a:rPr lang="tr-TR" altLang="en-US" sz="2000" dirty="0" err="1">
                <a:cs typeface="Arial" panose="020B0604020202020204" pitchFamily="34" charset="0"/>
              </a:rPr>
              <a:t>profit</a:t>
            </a:r>
            <a:r>
              <a:rPr lang="tr-TR" altLang="en-US" sz="2000" dirty="0">
                <a:cs typeface="Arial" panose="020B0604020202020204" pitchFamily="34" charset="0"/>
              </a:rPr>
              <a:t> </a:t>
            </a:r>
            <a:r>
              <a:rPr lang="tr-TR" altLang="en-US" sz="2000" dirty="0" err="1">
                <a:cs typeface="Arial" panose="020B0604020202020204" pitchFamily="34" charset="0"/>
              </a:rPr>
              <a:t>company</a:t>
            </a:r>
            <a:r>
              <a:rPr lang="tr-TR" altLang="en-US" sz="2000" dirty="0">
                <a:cs typeface="Arial" panose="020B0604020202020204" pitchFamily="34" charset="0"/>
              </a:rPr>
              <a:t> </a:t>
            </a:r>
            <a:r>
              <a:rPr lang="tr-TR" altLang="en-US" sz="2000" dirty="0" err="1">
                <a:cs typeface="Arial" panose="020B0604020202020204" pitchFamily="34" charset="0"/>
              </a:rPr>
              <a:t>earns</a:t>
            </a:r>
            <a:r>
              <a:rPr lang="tr-TR" altLang="en-US" sz="2000" dirty="0">
                <a:cs typeface="Arial" panose="020B0604020202020204" pitchFamily="34" charset="0"/>
              </a:rPr>
              <a:t> </a:t>
            </a:r>
            <a:r>
              <a:rPr lang="tr-TR" altLang="en-US" sz="2000" dirty="0" err="1">
                <a:cs typeface="Arial" panose="020B0604020202020204" pitchFamily="34" charset="0"/>
              </a:rPr>
              <a:t>from</a:t>
            </a:r>
            <a:r>
              <a:rPr lang="tr-TR" altLang="en-US" sz="2000" dirty="0">
                <a:cs typeface="Arial" panose="020B0604020202020204" pitchFamily="34" charset="0"/>
              </a:rPr>
              <a:t> </a:t>
            </a:r>
            <a:r>
              <a:rPr lang="tr-TR" altLang="en-US" sz="2000" dirty="0" err="1">
                <a:cs typeface="Arial" panose="020B0604020202020204" pitchFamily="34" charset="0"/>
              </a:rPr>
              <a:t>all</a:t>
            </a:r>
            <a:r>
              <a:rPr lang="tr-TR" altLang="en-US" sz="2000" dirty="0">
                <a:cs typeface="Arial" panose="020B0604020202020204" pitchFamily="34" charset="0"/>
              </a:rPr>
              <a:t> </a:t>
            </a:r>
            <a:r>
              <a:rPr lang="tr-TR" altLang="en-US" sz="2000" dirty="0" err="1">
                <a:cs typeface="Arial" panose="020B0604020202020204" pitchFamily="34" charset="0"/>
              </a:rPr>
              <a:t>its</a:t>
            </a:r>
            <a:r>
              <a:rPr lang="tr-TR" altLang="en-US" sz="2000" dirty="0">
                <a:cs typeface="Arial" panose="020B0604020202020204" pitchFamily="34" charset="0"/>
              </a:rPr>
              <a:t> </a:t>
            </a:r>
            <a:r>
              <a:rPr lang="tr-TR" altLang="en-US" sz="2000" dirty="0" err="1">
                <a:cs typeface="Arial" panose="020B0604020202020204" pitchFamily="34" charset="0"/>
              </a:rPr>
              <a:t>customers</a:t>
            </a:r>
            <a:r>
              <a:rPr lang="tr-TR" altLang="en-US" sz="2000" dirty="0">
                <a:cs typeface="Arial" panose="020B0604020202020204" pitchFamily="34" charset="0"/>
              </a:rPr>
              <a:t>, </a:t>
            </a:r>
            <a:r>
              <a:rPr lang="tr-TR" altLang="en-US" sz="2000" dirty="0" err="1">
                <a:cs typeface="Arial" panose="020B0604020202020204" pitchFamily="34" charset="0"/>
              </a:rPr>
              <a:t>during</a:t>
            </a:r>
            <a:r>
              <a:rPr lang="tr-TR" altLang="en-US" sz="2000" dirty="0">
                <a:cs typeface="Arial" panose="020B0604020202020204" pitchFamily="34" charset="0"/>
              </a:rPr>
              <a:t> </a:t>
            </a:r>
            <a:r>
              <a:rPr lang="tr-TR" altLang="en-US" sz="2000" dirty="0" err="1">
                <a:cs typeface="Arial" panose="020B0604020202020204" pitchFamily="34" charset="0"/>
              </a:rPr>
              <a:t>customer-company</a:t>
            </a:r>
            <a:r>
              <a:rPr lang="tr-TR" altLang="en-US" sz="2000" dirty="0">
                <a:cs typeface="Arial" panose="020B0604020202020204" pitchFamily="34" charset="0"/>
              </a:rPr>
              <a:t> </a:t>
            </a:r>
            <a:r>
              <a:rPr lang="tr-TR" altLang="en-US" sz="2000" dirty="0" err="1">
                <a:cs typeface="Arial" panose="020B0604020202020204" pitchFamily="34" charset="0"/>
              </a:rPr>
              <a:t>relationship</a:t>
            </a:r>
            <a:r>
              <a:rPr lang="tr-TR" altLang="en-US" sz="2000" dirty="0">
                <a:cs typeface="Arial" panose="020B0604020202020204" pitchFamily="34" charset="0"/>
              </a:rPr>
              <a:t>.</a:t>
            </a:r>
          </a:p>
          <a:p>
            <a:pPr marL="0" indent="-153988">
              <a:buNone/>
            </a:pPr>
            <a:r>
              <a:rPr lang="tr-TR" altLang="en-US" sz="2000" dirty="0">
                <a:sym typeface="Arial" panose="020B0604020202020204" pitchFamily="34" charset="0"/>
              </a:rPr>
              <a:t>T</a:t>
            </a:r>
            <a:r>
              <a:rPr lang="en-US" altLang="en-US" sz="2000" dirty="0">
                <a:sym typeface="Arial" panose="020B0604020202020204" pitchFamily="34" charset="0"/>
              </a:rPr>
              <a:t>he more loyal the firm’s profitable customers, the higher its customer equity. Customer equity may be a better measure of a firm’s performance than current sales or market share. </a:t>
            </a:r>
            <a:endParaRPr lang="tr-TR" altLang="en-US" sz="2000" dirty="0">
              <a:sym typeface="Arial" panose="020B0604020202020204" pitchFamily="34" charset="0"/>
            </a:endParaRPr>
          </a:p>
          <a:p>
            <a:pPr marL="0" indent="-153988">
              <a:buNone/>
            </a:pPr>
            <a:r>
              <a:rPr lang="en-US" altLang="en-US" sz="2000" b="1" dirty="0">
                <a:sym typeface="Arial" panose="020B0604020202020204" pitchFamily="34" charset="0"/>
              </a:rPr>
              <a:t>Whereas sales and market share reflect the past, customer equity suggests the future. </a:t>
            </a:r>
          </a:p>
          <a:p>
            <a:pPr marL="0" indent="-153988">
              <a:spcBef>
                <a:spcPts val="1500"/>
              </a:spcBef>
              <a:buClr>
                <a:srgbClr val="007FA3"/>
              </a:buClr>
              <a:buNone/>
            </a:pPr>
            <a:endParaRPr lang="tr-TR" altLang="en-US" sz="2000" dirty="0">
              <a:cs typeface="Arial" panose="020B0604020202020204" pitchFamily="34" charset="0"/>
            </a:endParaRPr>
          </a:p>
          <a:p>
            <a:pPr marL="0" indent="-153988">
              <a:spcBef>
                <a:spcPts val="1500"/>
              </a:spcBef>
              <a:buClr>
                <a:srgbClr val="007FA3"/>
              </a:buClr>
              <a:buNone/>
            </a:pPr>
            <a:endParaRPr lang="en-US" altLang="en-US" sz="2000" b="1" dirty="0">
              <a:cs typeface="Arial" panose="020B0604020202020204" pitchFamily="34" charset="0"/>
            </a:endParaRPr>
          </a:p>
        </p:txBody>
      </p:sp>
    </p:spTree>
    <p:extLst>
      <p:ext uri="{BB962C8B-B14F-4D97-AF65-F5344CB8AC3E}">
        <p14:creationId xmlns:p14="http://schemas.microsoft.com/office/powerpoint/2010/main" val="2868097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wipe(down)">
                                      <p:cBhvr>
                                        <p:cTn id="7" dur="500"/>
                                        <p:tgtEl>
                                          <p:spTgt spid="768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wipe(down)">
                                      <p:cBhvr>
                                        <p:cTn id="12" dur="500"/>
                                        <p:tgtEl>
                                          <p:spTgt spid="768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Effect transition="in" filter="wipe(down)">
                                      <p:cBhvr>
                                        <p:cTn id="17"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4020D9-0308-9708-69AD-F7E89A473FE9}"/>
              </a:ext>
            </a:extLst>
          </p:cNvPr>
          <p:cNvSpPr>
            <a:spLocks noGrp="1"/>
          </p:cNvSpPr>
          <p:nvPr>
            <p:ph type="title"/>
          </p:nvPr>
        </p:nvSpPr>
        <p:spPr/>
        <p:txBody>
          <a:bodyPr/>
          <a:lstStyle/>
          <a:p>
            <a:r>
              <a:rPr lang="tr-TR" dirty="0" err="1"/>
              <a:t>Customer</a:t>
            </a:r>
            <a:r>
              <a:rPr lang="tr-TR" dirty="0"/>
              <a:t> </a:t>
            </a:r>
            <a:r>
              <a:rPr lang="tr-TR" dirty="0" err="1"/>
              <a:t>Equity</a:t>
            </a:r>
            <a:r>
              <a:rPr lang="tr-TR" dirty="0"/>
              <a:t> </a:t>
            </a:r>
            <a:r>
              <a:rPr lang="tr-TR" dirty="0" err="1"/>
              <a:t>Example</a:t>
            </a:r>
            <a:endParaRPr lang="tr-TR" dirty="0"/>
          </a:p>
        </p:txBody>
      </p:sp>
      <p:sp>
        <p:nvSpPr>
          <p:cNvPr id="6" name="Content Placeholder 1">
            <a:extLst>
              <a:ext uri="{FF2B5EF4-FFF2-40B4-BE49-F238E27FC236}">
                <a16:creationId xmlns:a16="http://schemas.microsoft.com/office/drawing/2014/main" id="{B87FBC6C-EF22-1EC2-513B-087F81646FF9}"/>
              </a:ext>
            </a:extLst>
          </p:cNvPr>
          <p:cNvSpPr>
            <a:spLocks noGrp="1"/>
          </p:cNvSpPr>
          <p:nvPr>
            <p:ph idx="1"/>
          </p:nvPr>
        </p:nvSpPr>
        <p:spPr>
          <a:xfrm>
            <a:off x="457200" y="1600200"/>
            <a:ext cx="8229600" cy="1346200"/>
          </a:xfrm>
        </p:spPr>
        <p:txBody>
          <a:bodyPr/>
          <a:lstStyle/>
          <a:p>
            <a:pPr marL="0" indent="0">
              <a:buNone/>
            </a:pPr>
            <a:r>
              <a:rPr lang="en-IN" sz="2000" dirty="0"/>
              <a:t>Managing customer equity: </a:t>
            </a:r>
            <a:r>
              <a:rPr lang="en-US" sz="2000" dirty="0"/>
              <a:t>To increase customer equity, Cadillac is making the classic car cool again among younger buyers. For example, says GM, “Cadillac will lead the company to an all-electric future.”</a:t>
            </a:r>
            <a:endParaRPr lang="en-IN" sz="2000" dirty="0"/>
          </a:p>
        </p:txBody>
      </p:sp>
      <p:pic>
        <p:nvPicPr>
          <p:cNvPr id="7" name="Picture Placeholder 6" descr="A photo of a Cadillac. ">
            <a:extLst>
              <a:ext uri="{FF2B5EF4-FFF2-40B4-BE49-F238E27FC236}">
                <a16:creationId xmlns:a16="http://schemas.microsoft.com/office/drawing/2014/main" id="{2BC737AA-94D8-8A21-DD17-D001BA087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048000"/>
            <a:ext cx="5962402" cy="2648007"/>
          </a:xfrm>
          <a:prstGeom prst="rect">
            <a:avLst/>
          </a:prstGeom>
        </p:spPr>
      </p:pic>
    </p:spTree>
    <p:extLst>
      <p:ext uri="{BB962C8B-B14F-4D97-AF65-F5344CB8AC3E}">
        <p14:creationId xmlns:p14="http://schemas.microsoft.com/office/powerpoint/2010/main" val="2829015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41FB8E-3E4A-0905-1089-38A105496C5C}"/>
              </a:ext>
            </a:extLst>
          </p:cNvPr>
          <p:cNvSpPr>
            <a:spLocks noGrp="1"/>
          </p:cNvSpPr>
          <p:nvPr>
            <p:ph type="title"/>
          </p:nvPr>
        </p:nvSpPr>
        <p:spPr/>
        <p:txBody>
          <a:bodyPr/>
          <a:lstStyle/>
          <a:p>
            <a:r>
              <a:rPr lang="tr-TR" dirty="0"/>
              <a:t>How </a:t>
            </a:r>
            <a:r>
              <a:rPr lang="tr-TR" dirty="0" err="1"/>
              <a:t>to</a:t>
            </a:r>
            <a:r>
              <a:rPr lang="tr-TR" dirty="0"/>
              <a:t> </a:t>
            </a:r>
            <a:r>
              <a:rPr lang="tr-TR" dirty="0" err="1"/>
              <a:t>measure</a:t>
            </a:r>
            <a:r>
              <a:rPr lang="tr-TR" dirty="0"/>
              <a:t> </a:t>
            </a:r>
            <a:r>
              <a:rPr lang="tr-TR" dirty="0" err="1"/>
              <a:t>customer</a:t>
            </a:r>
            <a:r>
              <a:rPr lang="tr-TR" dirty="0"/>
              <a:t> </a:t>
            </a:r>
            <a:r>
              <a:rPr lang="tr-TR" dirty="0" err="1"/>
              <a:t>equity</a:t>
            </a:r>
            <a:r>
              <a:rPr lang="tr-TR" dirty="0"/>
              <a:t>?</a:t>
            </a:r>
          </a:p>
        </p:txBody>
      </p:sp>
      <p:sp>
        <p:nvSpPr>
          <p:cNvPr id="3" name="İçerik Yer Tutucusu 2">
            <a:extLst>
              <a:ext uri="{FF2B5EF4-FFF2-40B4-BE49-F238E27FC236}">
                <a16:creationId xmlns:a16="http://schemas.microsoft.com/office/drawing/2014/main" id="{4F4C6D36-9396-1FA8-E711-E6509AC455E6}"/>
              </a:ext>
            </a:extLst>
          </p:cNvPr>
          <p:cNvSpPr>
            <a:spLocks noGrp="1"/>
          </p:cNvSpPr>
          <p:nvPr>
            <p:ph idx="1"/>
          </p:nvPr>
        </p:nvSpPr>
        <p:spPr>
          <a:xfrm>
            <a:off x="457200" y="1600200"/>
            <a:ext cx="8229600" cy="2819399"/>
          </a:xfrm>
        </p:spPr>
        <p:txBody>
          <a:bodyPr/>
          <a:lstStyle/>
          <a:p>
            <a:r>
              <a:rPr lang="tr-TR" sz="2400" dirty="0" err="1"/>
              <a:t>Let’s</a:t>
            </a:r>
            <a:r>
              <a:rPr lang="tr-TR" sz="2400" dirty="0"/>
              <a:t> say </a:t>
            </a:r>
            <a:r>
              <a:rPr lang="tr-TR" sz="2400" dirty="0" err="1"/>
              <a:t>the</a:t>
            </a:r>
            <a:r>
              <a:rPr lang="tr-TR" sz="2400" dirty="0"/>
              <a:t> </a:t>
            </a:r>
            <a:r>
              <a:rPr lang="tr-TR" sz="2400" dirty="0" err="1"/>
              <a:t>average</a:t>
            </a:r>
            <a:r>
              <a:rPr lang="tr-TR" sz="2400" dirty="0"/>
              <a:t> of </a:t>
            </a:r>
            <a:r>
              <a:rPr lang="tr-TR" sz="2400" dirty="0" err="1"/>
              <a:t>loyal</a:t>
            </a:r>
            <a:r>
              <a:rPr lang="tr-TR" sz="2400" dirty="0"/>
              <a:t> </a:t>
            </a:r>
            <a:r>
              <a:rPr lang="tr-TR" sz="2400" dirty="0" err="1"/>
              <a:t>customer</a:t>
            </a:r>
            <a:r>
              <a:rPr lang="tr-TR" sz="2400" dirty="0"/>
              <a:t> is 6 </a:t>
            </a:r>
            <a:r>
              <a:rPr lang="tr-TR" sz="2400" dirty="0" err="1"/>
              <a:t>years</a:t>
            </a:r>
            <a:r>
              <a:rPr lang="tr-TR" sz="2400" dirty="0"/>
              <a:t>. They </a:t>
            </a:r>
            <a:r>
              <a:rPr lang="tr-TR" sz="2400" dirty="0" err="1"/>
              <a:t>purchase</a:t>
            </a:r>
            <a:r>
              <a:rPr lang="tr-TR" sz="2400" dirty="0"/>
              <a:t> $100 </a:t>
            </a:r>
            <a:r>
              <a:rPr lang="tr-TR" sz="2400" dirty="0" err="1"/>
              <a:t>per</a:t>
            </a:r>
            <a:r>
              <a:rPr lang="tr-TR" sz="2400" dirty="0"/>
              <a:t> </a:t>
            </a:r>
            <a:r>
              <a:rPr lang="tr-TR" sz="2400" dirty="0" err="1"/>
              <a:t>transaction</a:t>
            </a:r>
            <a:r>
              <a:rPr lang="tr-TR" sz="2400" dirty="0"/>
              <a:t>. They </a:t>
            </a:r>
            <a:r>
              <a:rPr lang="tr-TR" sz="2400" dirty="0" err="1"/>
              <a:t>make</a:t>
            </a:r>
            <a:r>
              <a:rPr lang="tr-TR" sz="2400" dirty="0"/>
              <a:t> 3 </a:t>
            </a:r>
            <a:r>
              <a:rPr lang="tr-TR" sz="2400" dirty="0" err="1"/>
              <a:t>transactions</a:t>
            </a:r>
            <a:r>
              <a:rPr lang="tr-TR" sz="2400" dirty="0"/>
              <a:t>  </a:t>
            </a:r>
            <a:r>
              <a:rPr lang="tr-TR" sz="2400" dirty="0" err="1"/>
              <a:t>per</a:t>
            </a:r>
            <a:r>
              <a:rPr lang="tr-TR" sz="2400" dirty="0"/>
              <a:t> </a:t>
            </a:r>
            <a:r>
              <a:rPr lang="tr-TR" sz="2400" dirty="0" err="1"/>
              <a:t>year</a:t>
            </a:r>
            <a:r>
              <a:rPr lang="tr-TR" sz="2400" dirty="0"/>
              <a:t>. </a:t>
            </a:r>
            <a:r>
              <a:rPr lang="tr-TR" sz="2400" dirty="0" err="1"/>
              <a:t>Your</a:t>
            </a:r>
            <a:r>
              <a:rPr lang="tr-TR" sz="2400" dirty="0"/>
              <a:t> </a:t>
            </a:r>
            <a:r>
              <a:rPr lang="tr-TR" sz="2400" dirty="0" err="1"/>
              <a:t>customer</a:t>
            </a:r>
            <a:r>
              <a:rPr lang="tr-TR" sz="2400" dirty="0"/>
              <a:t> </a:t>
            </a:r>
            <a:r>
              <a:rPr lang="tr-TR" sz="2400" dirty="0" err="1"/>
              <a:t>lifetime</a:t>
            </a:r>
            <a:r>
              <a:rPr lang="tr-TR" sz="2400" dirty="0"/>
              <a:t> </a:t>
            </a:r>
            <a:r>
              <a:rPr lang="tr-TR" sz="2400" dirty="0" err="1"/>
              <a:t>value</a:t>
            </a:r>
            <a:r>
              <a:rPr lang="tr-TR" sz="2400" dirty="0"/>
              <a:t> </a:t>
            </a:r>
            <a:r>
              <a:rPr lang="tr-TR" sz="2400" dirty="0" err="1"/>
              <a:t>will</a:t>
            </a:r>
            <a:r>
              <a:rPr lang="tr-TR" sz="2400" dirty="0"/>
              <a:t> be 6 </a:t>
            </a:r>
            <a:r>
              <a:rPr lang="tr-TR" sz="2400" dirty="0" err="1"/>
              <a:t>times</a:t>
            </a:r>
            <a:r>
              <a:rPr lang="tr-TR" sz="2400" dirty="0"/>
              <a:t> 100 </a:t>
            </a:r>
            <a:r>
              <a:rPr lang="tr-TR" sz="2400" dirty="0" err="1"/>
              <a:t>times</a:t>
            </a:r>
            <a:r>
              <a:rPr lang="tr-TR" sz="2400" dirty="0"/>
              <a:t> 3, </a:t>
            </a:r>
            <a:r>
              <a:rPr lang="tr-TR" sz="2400" dirty="0" err="1"/>
              <a:t>which</a:t>
            </a:r>
            <a:r>
              <a:rPr lang="tr-TR" sz="2400" dirty="0"/>
              <a:t> is $1800. </a:t>
            </a:r>
            <a:r>
              <a:rPr lang="tr-TR" sz="2400" dirty="0" err="1"/>
              <a:t>If</a:t>
            </a:r>
            <a:r>
              <a:rPr lang="tr-TR" sz="2400" dirty="0"/>
              <a:t> </a:t>
            </a:r>
            <a:r>
              <a:rPr lang="tr-TR" sz="2400" dirty="0" err="1"/>
              <a:t>your</a:t>
            </a:r>
            <a:r>
              <a:rPr lang="tr-TR" sz="2400" dirty="0"/>
              <a:t> </a:t>
            </a:r>
            <a:r>
              <a:rPr lang="tr-TR" sz="2400" dirty="0" err="1"/>
              <a:t>profitiability</a:t>
            </a:r>
            <a:r>
              <a:rPr lang="tr-TR" sz="2400" dirty="0"/>
              <a:t> is 20%, </a:t>
            </a:r>
            <a:r>
              <a:rPr lang="tr-TR" sz="2400" dirty="0" err="1"/>
              <a:t>you</a:t>
            </a:r>
            <a:r>
              <a:rPr lang="tr-TR" sz="2400" dirty="0"/>
              <a:t> </a:t>
            </a:r>
            <a:r>
              <a:rPr lang="tr-TR" sz="2400" dirty="0" err="1"/>
              <a:t>know</a:t>
            </a:r>
            <a:r>
              <a:rPr lang="tr-TR" sz="2400" dirty="0"/>
              <a:t> </a:t>
            </a:r>
            <a:r>
              <a:rPr lang="tr-TR" sz="2400" dirty="0" err="1"/>
              <a:t>each</a:t>
            </a:r>
            <a:r>
              <a:rPr lang="tr-TR" sz="2400" dirty="0"/>
              <a:t> </a:t>
            </a:r>
            <a:r>
              <a:rPr lang="tr-TR" sz="2400" dirty="0" err="1"/>
              <a:t>customer</a:t>
            </a:r>
            <a:r>
              <a:rPr lang="tr-TR" sz="2400" dirty="0"/>
              <a:t> </a:t>
            </a:r>
            <a:r>
              <a:rPr lang="tr-TR" sz="2400" dirty="0" err="1"/>
              <a:t>generates</a:t>
            </a:r>
            <a:r>
              <a:rPr lang="tr-TR" sz="2400" dirty="0"/>
              <a:t> $360.</a:t>
            </a:r>
          </a:p>
        </p:txBody>
      </p:sp>
    </p:spTree>
    <p:extLst>
      <p:ext uri="{BB962C8B-B14F-4D97-AF65-F5344CB8AC3E}">
        <p14:creationId xmlns:p14="http://schemas.microsoft.com/office/powerpoint/2010/main" val="947652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txBox="1">
            <a:spLocks noGrp="1"/>
          </p:cNvSpPr>
          <p:nvPr>
            <p:ph type="title"/>
          </p:nvPr>
        </p:nvSpPr>
        <p:spPr>
          <a:xfrm>
            <a:off x="457200" y="106680"/>
            <a:ext cx="8229600" cy="1153252"/>
          </a:xfrm>
        </p:spPr>
        <p:txBody>
          <a:bodyPr/>
          <a:lstStyle/>
          <a:p>
            <a:pPr>
              <a:buClr>
                <a:srgbClr val="007FA3"/>
              </a:buClr>
            </a:pPr>
            <a:r>
              <a:rPr lang="en-US" altLang="en-US" sz="3600" b="1" dirty="0">
                <a:solidFill>
                  <a:srgbClr val="007FA3"/>
                </a:solidFill>
                <a:latin typeface="+mj-lt"/>
                <a:cs typeface="Times New Roman" panose="02020603050405020304" pitchFamily="18" charset="0"/>
                <a:sym typeface="Times New Roman" panose="02020603050405020304" pitchFamily="18" charset="0"/>
              </a:rPr>
              <a:t>Managing Customer Relationships and Capturing Customer Value </a:t>
            </a:r>
            <a:r>
              <a:rPr lang="en-IN" altLang="en-US" sz="2800" dirty="0">
                <a:latin typeface="+mj-lt"/>
                <a:ea typeface="ヒラギノ角ゴ Pro W3" charset="-128"/>
              </a:rPr>
              <a:t>(9 of 9)</a:t>
            </a:r>
            <a:endParaRPr lang="en-US" altLang="en-US" sz="3600" b="1" dirty="0">
              <a:solidFill>
                <a:srgbClr val="007FA3"/>
              </a:solidFill>
              <a:latin typeface="+mj-lt"/>
              <a:cs typeface="Times New Roman" panose="02020603050405020304" pitchFamily="18" charset="0"/>
              <a:sym typeface="Times New Roman" panose="02020603050405020304" pitchFamily="18" charset="0"/>
            </a:endParaRPr>
          </a:p>
        </p:txBody>
      </p:sp>
      <p:sp>
        <p:nvSpPr>
          <p:cNvPr id="2" name="Content Placeholder 1"/>
          <p:cNvSpPr>
            <a:spLocks noGrp="1"/>
          </p:cNvSpPr>
          <p:nvPr>
            <p:ph idx="1"/>
          </p:nvPr>
        </p:nvSpPr>
        <p:spPr>
          <a:xfrm>
            <a:off x="457200" y="1386840"/>
            <a:ext cx="8229600" cy="389744"/>
          </a:xfrm>
        </p:spPr>
        <p:txBody>
          <a:bodyPr/>
          <a:lstStyle/>
          <a:p>
            <a:pPr marL="0" indent="0">
              <a:buNone/>
            </a:pPr>
            <a:r>
              <a:rPr lang="en-IN" sz="2400" b="1" dirty="0"/>
              <a:t>Figure 1.5 </a:t>
            </a:r>
            <a:r>
              <a:rPr lang="en-IN" sz="2400" dirty="0"/>
              <a:t>Customer Relationship Groups</a:t>
            </a:r>
          </a:p>
        </p:txBody>
      </p:sp>
      <p:pic>
        <p:nvPicPr>
          <p:cNvPr id="11" name="Picture Placeholder 10" descr="A matrix diagram shows the customer relationship groups.&#10;Long description is available in notes, press F6">
            <a:extLst>
              <a:ext uri="{FF2B5EF4-FFF2-40B4-BE49-F238E27FC236}">
                <a16:creationId xmlns:a16="http://schemas.microsoft.com/office/drawing/2014/main" id="{B5660EF8-8A88-4FD6-990D-7FC4A2B0877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624850" y="2024202"/>
            <a:ext cx="5918950" cy="4337407"/>
          </a:xfrm>
          <a:prstGeom prst="rect">
            <a:avLst/>
          </a:prstGeom>
        </p:spPr>
      </p:pic>
      <p:sp>
        <p:nvSpPr>
          <p:cNvPr id="3" name="Metin kutusu 2">
            <a:extLst>
              <a:ext uri="{FF2B5EF4-FFF2-40B4-BE49-F238E27FC236}">
                <a16:creationId xmlns:a16="http://schemas.microsoft.com/office/drawing/2014/main" id="{9B42FCF1-3104-1FDD-3727-71626D7A2E60}"/>
              </a:ext>
            </a:extLst>
          </p:cNvPr>
          <p:cNvSpPr txBox="1"/>
          <p:nvPr/>
        </p:nvSpPr>
        <p:spPr>
          <a:xfrm>
            <a:off x="7239000" y="2133600"/>
            <a:ext cx="1828800" cy="1785104"/>
          </a:xfrm>
          <a:prstGeom prst="rect">
            <a:avLst/>
          </a:prstGeom>
          <a:noFill/>
        </p:spPr>
        <p:txBody>
          <a:bodyPr wrap="square" rtlCol="0">
            <a:spAutoFit/>
          </a:bodyPr>
          <a:lstStyle/>
          <a:p>
            <a:r>
              <a:rPr lang="tr-TR" i="1" dirty="0" err="1">
                <a:solidFill>
                  <a:srgbClr val="0070C0"/>
                </a:solidFill>
              </a:rPr>
              <a:t>Different</a:t>
            </a:r>
            <a:r>
              <a:rPr lang="tr-TR" i="1" dirty="0">
                <a:solidFill>
                  <a:srgbClr val="0070C0"/>
                </a:solidFill>
              </a:rPr>
              <a:t> </a:t>
            </a:r>
            <a:r>
              <a:rPr lang="tr-TR" i="1" dirty="0" err="1">
                <a:solidFill>
                  <a:srgbClr val="0070C0"/>
                </a:solidFill>
              </a:rPr>
              <a:t>customers</a:t>
            </a:r>
            <a:r>
              <a:rPr lang="tr-TR" i="1" dirty="0">
                <a:solidFill>
                  <a:srgbClr val="0070C0"/>
                </a:solidFill>
              </a:rPr>
              <a:t> </a:t>
            </a:r>
            <a:r>
              <a:rPr lang="tr-TR" i="1" dirty="0" err="1">
                <a:solidFill>
                  <a:srgbClr val="0070C0"/>
                </a:solidFill>
              </a:rPr>
              <a:t>require</a:t>
            </a:r>
            <a:r>
              <a:rPr lang="tr-TR" i="1" dirty="0">
                <a:solidFill>
                  <a:srgbClr val="0070C0"/>
                </a:solidFill>
              </a:rPr>
              <a:t> </a:t>
            </a:r>
            <a:r>
              <a:rPr lang="tr-TR" i="1" dirty="0" err="1">
                <a:solidFill>
                  <a:srgbClr val="0070C0"/>
                </a:solidFill>
              </a:rPr>
              <a:t>different</a:t>
            </a:r>
            <a:r>
              <a:rPr lang="tr-TR" i="1" dirty="0">
                <a:solidFill>
                  <a:srgbClr val="0070C0"/>
                </a:solidFill>
              </a:rPr>
              <a:t> </a:t>
            </a:r>
            <a:r>
              <a:rPr lang="tr-TR" i="1" dirty="0" err="1">
                <a:solidFill>
                  <a:srgbClr val="0070C0"/>
                </a:solidFill>
              </a:rPr>
              <a:t>engagement</a:t>
            </a:r>
            <a:r>
              <a:rPr lang="tr-TR" i="1" dirty="0">
                <a:solidFill>
                  <a:srgbClr val="0070C0"/>
                </a:solidFill>
              </a:rPr>
              <a:t> </a:t>
            </a:r>
            <a:r>
              <a:rPr lang="tr-TR" i="1" dirty="0" err="1">
                <a:solidFill>
                  <a:srgbClr val="0070C0"/>
                </a:solidFill>
              </a:rPr>
              <a:t>and</a:t>
            </a:r>
            <a:r>
              <a:rPr lang="tr-TR" i="1" dirty="0">
                <a:solidFill>
                  <a:srgbClr val="0070C0"/>
                </a:solidFill>
              </a:rPr>
              <a:t> </a:t>
            </a:r>
            <a:r>
              <a:rPr lang="tr-TR" i="1" dirty="0" err="1">
                <a:solidFill>
                  <a:srgbClr val="0070C0"/>
                </a:solidFill>
              </a:rPr>
              <a:t>relationship</a:t>
            </a:r>
            <a:r>
              <a:rPr lang="tr-TR" i="1" dirty="0">
                <a:solidFill>
                  <a:srgbClr val="0070C0"/>
                </a:solidFill>
              </a:rPr>
              <a:t> </a:t>
            </a:r>
            <a:r>
              <a:rPr lang="tr-TR" i="1" dirty="0" err="1">
                <a:solidFill>
                  <a:srgbClr val="0070C0"/>
                </a:solidFill>
              </a:rPr>
              <a:t>management</a:t>
            </a:r>
            <a:r>
              <a:rPr lang="tr-TR" i="1" dirty="0">
                <a:solidFill>
                  <a:srgbClr val="0070C0"/>
                </a:solidFill>
              </a:rPr>
              <a:t> </a:t>
            </a:r>
            <a:r>
              <a:rPr lang="tr-TR" sz="2000" dirty="0"/>
              <a:t>!</a:t>
            </a:r>
          </a:p>
        </p:txBody>
      </p:sp>
    </p:spTree>
    <p:extLst>
      <p:ext uri="{BB962C8B-B14F-4D97-AF65-F5344CB8AC3E}">
        <p14:creationId xmlns:p14="http://schemas.microsoft.com/office/powerpoint/2010/main" val="220168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457200" y="115528"/>
            <a:ext cx="8229600" cy="590759"/>
          </a:xfrm>
        </p:spPr>
        <p:txBody>
          <a:bodyPr>
            <a:noAutofit/>
          </a:bodyPr>
          <a:lstStyle/>
          <a:p>
            <a:pPr>
              <a:spcBef>
                <a:spcPts val="0"/>
              </a:spcBef>
              <a:buClr>
                <a:srgbClr val="007FA3"/>
              </a:buClr>
              <a:defRPr/>
            </a:pPr>
            <a:r>
              <a:rPr lang="en-US" sz="3600" b="1" dirty="0">
                <a:solidFill>
                  <a:srgbClr val="007FA3"/>
                </a:solidFill>
                <a:latin typeface="+mj-lt"/>
                <a:ea typeface="Times New Roman"/>
                <a:cs typeface="Times New Roman"/>
                <a:sym typeface="Times New Roman"/>
              </a:rPr>
              <a:t>Learning Objective 5</a:t>
            </a:r>
          </a:p>
        </p:txBody>
      </p:sp>
      <p:sp>
        <p:nvSpPr>
          <p:cNvPr id="80899" name="Placeholder 3"/>
          <p:cNvSpPr txBox="1">
            <a:spLocks noGrp="1" noChangeArrowheads="1"/>
          </p:cNvSpPr>
          <p:nvPr>
            <p:ph idx="1"/>
          </p:nvPr>
        </p:nvSpPr>
        <p:spPr>
          <a:xfrm>
            <a:off x="457200" y="991120"/>
            <a:ext cx="8229600" cy="837680"/>
          </a:xfrm>
        </p:spPr>
        <p:txBody>
          <a:bodyPr/>
          <a:lstStyle/>
          <a:p>
            <a:pPr marL="0" indent="0">
              <a:spcBef>
                <a:spcPts val="1500"/>
              </a:spcBef>
              <a:buClr>
                <a:srgbClr val="007FA3"/>
              </a:buClr>
              <a:buNone/>
            </a:pPr>
            <a:r>
              <a:rPr lang="en-US" altLang="en-US" sz="2400" dirty="0">
                <a:cs typeface="Arial" panose="020B0604020202020204" pitchFamily="34" charset="0"/>
              </a:rPr>
              <a:t>Describe the major trends and forces that are changing the marketing landscape in this age of relationships.</a:t>
            </a:r>
          </a:p>
        </p:txBody>
      </p:sp>
    </p:spTree>
    <p:extLst>
      <p:ext uri="{BB962C8B-B14F-4D97-AF65-F5344CB8AC3E}">
        <p14:creationId xmlns:p14="http://schemas.microsoft.com/office/powerpoint/2010/main" val="157898689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8545"/>
            <a:ext cx="8229600" cy="984885"/>
          </a:xfrm>
        </p:spPr>
        <p:txBody>
          <a:bodyPr>
            <a:spAutoFit/>
          </a:bodyPr>
          <a:lstStyle/>
          <a:p>
            <a:r>
              <a:rPr lang="en-US" altLang="en-US" sz="3600" dirty="0">
                <a:latin typeface="+mj-lt"/>
              </a:rPr>
              <a:t>The Changing Marketing Landscape </a:t>
            </a:r>
            <a:r>
              <a:rPr lang="en-US" altLang="en-US" sz="2800" dirty="0">
                <a:latin typeface="+mj-lt"/>
              </a:rPr>
              <a:t>(1 of 5)</a:t>
            </a:r>
            <a:endParaRPr lang="en-US" sz="2800" dirty="0">
              <a:latin typeface="+mj-lt"/>
            </a:endParaRPr>
          </a:p>
        </p:txBody>
      </p:sp>
      <p:sp>
        <p:nvSpPr>
          <p:cNvPr id="7" name="Content Placeholder 2"/>
          <p:cNvSpPr>
            <a:spLocks noGrp="1"/>
          </p:cNvSpPr>
          <p:nvPr>
            <p:ph idx="1"/>
          </p:nvPr>
        </p:nvSpPr>
        <p:spPr>
          <a:xfrm>
            <a:off x="457200" y="1387665"/>
            <a:ext cx="8229600" cy="2616101"/>
          </a:xfrm>
        </p:spPr>
        <p:txBody>
          <a:bodyPr>
            <a:spAutoFit/>
          </a:bodyPr>
          <a:lstStyle/>
          <a:p>
            <a:r>
              <a:rPr lang="en-US" altLang="en-US" sz="2400" dirty="0"/>
              <a:t>Digital Age</a:t>
            </a:r>
          </a:p>
          <a:p>
            <a:r>
              <a:rPr lang="en-US" altLang="en-US" sz="2400" dirty="0"/>
              <a:t>Changing Economic Environment</a:t>
            </a:r>
          </a:p>
          <a:p>
            <a:r>
              <a:rPr lang="en-US" altLang="en-US" sz="2400" dirty="0"/>
              <a:t>Growth of Not-for-Profit Marketing</a:t>
            </a:r>
          </a:p>
          <a:p>
            <a:r>
              <a:rPr lang="en-US" altLang="en-US" sz="2400" dirty="0"/>
              <a:t>Rapid Globalization</a:t>
            </a:r>
          </a:p>
          <a:p>
            <a:r>
              <a:rPr lang="en-US" altLang="en-US" sz="2400" dirty="0"/>
              <a:t>Sustainable Marketing</a:t>
            </a:r>
            <a:endParaRPr lang="en-US" sz="2400" dirty="0"/>
          </a:p>
        </p:txBody>
      </p:sp>
    </p:spTree>
    <p:extLst>
      <p:ext uri="{BB962C8B-B14F-4D97-AF65-F5344CB8AC3E}">
        <p14:creationId xmlns:p14="http://schemas.microsoft.com/office/powerpoint/2010/main" val="4095828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txBox="1">
            <a:spLocks noGrp="1" noChangeArrowheads="1"/>
          </p:cNvSpPr>
          <p:nvPr>
            <p:ph type="title"/>
          </p:nvPr>
        </p:nvSpPr>
        <p:spPr>
          <a:xfrm>
            <a:off x="457200" y="152400"/>
            <a:ext cx="8229600" cy="1066800"/>
          </a:xfrm>
        </p:spPr>
        <p:txBody>
          <a:bodyPr anchor="t">
            <a:noAutofit/>
          </a:bodyPr>
          <a:lstStyle/>
          <a:p>
            <a:pPr eaLnBrk="1" hangingPunct="1">
              <a:buClr>
                <a:srgbClr val="007FA3"/>
              </a:buClr>
              <a:buFont typeface="Times New Roman" panose="02020603050405020304" pitchFamily="18" charset="0"/>
              <a:buNone/>
            </a:pPr>
            <a:r>
              <a:rPr lang="en-US" altLang="en-US" sz="3600" b="1" dirty="0">
                <a:solidFill>
                  <a:srgbClr val="007FA3"/>
                </a:solidFill>
                <a:latin typeface="+mj-lt"/>
                <a:cs typeface="Times New Roman" panose="02020603050405020304" pitchFamily="18" charset="0"/>
                <a:sym typeface="Times New Roman" panose="02020603050405020304" pitchFamily="18" charset="0"/>
              </a:rPr>
              <a:t>The Changing Marketing Landscape </a:t>
            </a:r>
            <a:r>
              <a:rPr lang="en-US" altLang="en-US" sz="2800" b="1" dirty="0">
                <a:solidFill>
                  <a:srgbClr val="007FA3"/>
                </a:solidFill>
                <a:latin typeface="+mj-lt"/>
                <a:cs typeface="Times New Roman" panose="02020603050405020304" pitchFamily="18" charset="0"/>
                <a:sym typeface="Times New Roman" panose="02020603050405020304" pitchFamily="18" charset="0"/>
              </a:rPr>
              <a:t>(2 of 5)</a:t>
            </a:r>
            <a:endParaRPr lang="en-US" altLang="en-US" sz="3600" b="1" dirty="0">
              <a:solidFill>
                <a:srgbClr val="0070C0"/>
              </a:solidFill>
              <a:latin typeface="+mj-lt"/>
              <a:cs typeface="Times New Roman" panose="02020603050405020304" pitchFamily="18" charset="0"/>
              <a:sym typeface="Times New Roman" panose="02020603050405020304" pitchFamily="18" charset="0"/>
            </a:endParaRPr>
          </a:p>
        </p:txBody>
      </p:sp>
      <p:sp>
        <p:nvSpPr>
          <p:cNvPr id="2" name="Content Placeholder 1">
            <a:extLst>
              <a:ext uri="{FF2B5EF4-FFF2-40B4-BE49-F238E27FC236}">
                <a16:creationId xmlns:a16="http://schemas.microsoft.com/office/drawing/2014/main" id="{FA0919E0-A4C1-49FA-969D-778FD3735D38}"/>
              </a:ext>
            </a:extLst>
          </p:cNvPr>
          <p:cNvSpPr>
            <a:spLocks noGrp="1"/>
          </p:cNvSpPr>
          <p:nvPr>
            <p:ph idx="1"/>
          </p:nvPr>
        </p:nvSpPr>
        <p:spPr>
          <a:xfrm>
            <a:off x="457200" y="1385455"/>
            <a:ext cx="8229600" cy="2445327"/>
          </a:xfrm>
        </p:spPr>
        <p:txBody>
          <a:bodyPr/>
          <a:lstStyle/>
          <a:p>
            <a:pPr marL="0" indent="0">
              <a:buNone/>
            </a:pPr>
            <a:r>
              <a:rPr lang="en-US" altLang="en-US" sz="2400" dirty="0">
                <a:cs typeface="Arial" panose="020B0604020202020204" pitchFamily="34" charset="0"/>
              </a:rPr>
              <a:t>We live in the age of Internet of Things, where everything is connected to everything else.</a:t>
            </a:r>
          </a:p>
          <a:p>
            <a:pPr marL="0" indent="0">
              <a:buNone/>
            </a:pPr>
            <a:r>
              <a:rPr lang="en-US" altLang="en-US" sz="2400" dirty="0">
                <a:cs typeface="Arial" panose="020B0604020202020204" pitchFamily="34" charset="0"/>
              </a:rPr>
              <a:t>Digital and social media marketing involves using digital marketing tools such as websites, social media, mobile ads and apps, online videos, email, and blogs that engage consumers anywhere, at any time, via their digital devices.</a:t>
            </a:r>
          </a:p>
        </p:txBody>
      </p:sp>
    </p:spTree>
    <p:extLst>
      <p:ext uri="{BB962C8B-B14F-4D97-AF65-F5344CB8AC3E}">
        <p14:creationId xmlns:p14="http://schemas.microsoft.com/office/powerpoint/2010/main" val="49929666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3E98399-683E-4B6B-BFF4-9AEDC5BC69F2}"/>
              </a:ext>
            </a:extLst>
          </p:cNvPr>
          <p:cNvSpPr txBox="1">
            <a:spLocks noGrp="1" noChangeArrowheads="1"/>
          </p:cNvSpPr>
          <p:nvPr>
            <p:ph type="title"/>
          </p:nvPr>
        </p:nvSpPr>
        <p:spPr>
          <a:xfrm>
            <a:off x="457200" y="152400"/>
            <a:ext cx="8229600" cy="1149859"/>
          </a:xfrm>
        </p:spPr>
        <p:txBody>
          <a:bodyPr anchor="t">
            <a:noAutofit/>
          </a:bodyPr>
          <a:lstStyle/>
          <a:p>
            <a:pPr eaLnBrk="1" hangingPunct="1">
              <a:buClr>
                <a:srgbClr val="007FA3"/>
              </a:buClr>
              <a:buFont typeface="Times New Roman" panose="02020603050405020304" pitchFamily="18" charset="0"/>
              <a:buNone/>
            </a:pPr>
            <a:r>
              <a:rPr lang="en-US" altLang="en-US" sz="3600" b="1" dirty="0">
                <a:solidFill>
                  <a:srgbClr val="007FA3"/>
                </a:solidFill>
                <a:latin typeface="+mj-lt"/>
                <a:cs typeface="Times New Roman" panose="02020603050405020304" pitchFamily="18" charset="0"/>
                <a:sym typeface="Times New Roman" panose="02020603050405020304" pitchFamily="18" charset="0"/>
              </a:rPr>
              <a:t>The Changing Marketing Landscape </a:t>
            </a:r>
            <a:r>
              <a:rPr lang="en-US" altLang="en-US" sz="2800" b="1" dirty="0">
                <a:solidFill>
                  <a:srgbClr val="007FA3"/>
                </a:solidFill>
                <a:latin typeface="+mj-lt"/>
                <a:cs typeface="Times New Roman" panose="02020603050405020304" pitchFamily="18" charset="0"/>
                <a:sym typeface="Times New Roman" panose="02020603050405020304" pitchFamily="18" charset="0"/>
              </a:rPr>
              <a:t>(3 of 5)</a:t>
            </a:r>
            <a:endParaRPr lang="en-US" altLang="en-US" sz="3600" b="1" dirty="0">
              <a:solidFill>
                <a:srgbClr val="0070C0"/>
              </a:solidFill>
              <a:latin typeface="+mj-lt"/>
              <a:cs typeface="Times New Roman" panose="02020603050405020304" pitchFamily="18" charset="0"/>
              <a:sym typeface="Times New Roman" panose="02020603050405020304" pitchFamily="18" charset="0"/>
            </a:endParaRPr>
          </a:p>
        </p:txBody>
      </p:sp>
      <p:sp>
        <p:nvSpPr>
          <p:cNvPr id="7" name="Content Placeholder 2"/>
          <p:cNvSpPr>
            <a:spLocks noGrp="1"/>
          </p:cNvSpPr>
          <p:nvPr>
            <p:ph idx="1"/>
          </p:nvPr>
        </p:nvSpPr>
        <p:spPr>
          <a:xfrm>
            <a:off x="457200" y="1609344"/>
            <a:ext cx="8229600" cy="3708708"/>
          </a:xfrm>
        </p:spPr>
        <p:txBody>
          <a:bodyPr>
            <a:spAutoFit/>
          </a:bodyPr>
          <a:lstStyle/>
          <a:p>
            <a:r>
              <a:rPr lang="en-US" altLang="en-US" sz="2400" b="1" dirty="0">
                <a:solidFill>
                  <a:srgbClr val="000000"/>
                </a:solidFill>
              </a:rPr>
              <a:t>Social media </a:t>
            </a:r>
            <a:r>
              <a:rPr lang="en-US" altLang="en-US" sz="2400" dirty="0">
                <a:solidFill>
                  <a:srgbClr val="000000"/>
                </a:solidFill>
              </a:rPr>
              <a:t>provide exciting opportunities to extend customer engagement and get people talking about a brand.</a:t>
            </a:r>
          </a:p>
          <a:p>
            <a:r>
              <a:rPr lang="en-US" altLang="en-US" sz="2400" b="1" dirty="0">
                <a:solidFill>
                  <a:srgbClr val="000000"/>
                </a:solidFill>
              </a:rPr>
              <a:t>Mobile marketing:</a:t>
            </a:r>
            <a:r>
              <a:rPr lang="en-US" altLang="en-US" sz="2400" dirty="0">
                <a:solidFill>
                  <a:srgbClr val="000000"/>
                </a:solidFill>
              </a:rPr>
              <a:t> Using mobile channels to stimulate immediate buying, make shopping easier, and enrich the brand experience.</a:t>
            </a:r>
          </a:p>
          <a:p>
            <a:r>
              <a:rPr lang="en-US" altLang="en-US" sz="2400" b="1" dirty="0">
                <a:solidFill>
                  <a:srgbClr val="000000"/>
                </a:solidFill>
              </a:rPr>
              <a:t>Big Data and AI:</a:t>
            </a:r>
            <a:r>
              <a:rPr lang="en-US" altLang="en-US" sz="2400" dirty="0">
                <a:solidFill>
                  <a:srgbClr val="000000"/>
                </a:solidFill>
              </a:rPr>
              <a:t> </a:t>
            </a:r>
            <a:r>
              <a:rPr lang="en-US" sz="2400" dirty="0"/>
              <a:t>Brands can use big data to gain deep customer insights, personalize marketing offers, and improve customer engagements and service.</a:t>
            </a:r>
            <a:endParaRPr lang="en-US" altLang="en-US" sz="2400" dirty="0">
              <a:solidFill>
                <a:srgbClr val="000000"/>
              </a:solidFill>
            </a:endParaRPr>
          </a:p>
        </p:txBody>
      </p:sp>
    </p:spTree>
    <p:extLst>
      <p:ext uri="{BB962C8B-B14F-4D97-AF65-F5344CB8AC3E}">
        <p14:creationId xmlns:p14="http://schemas.microsoft.com/office/powerpoint/2010/main" val="3707585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C4D9FD-F241-4CC4-B4CC-F8D5286AAFB6}"/>
              </a:ext>
            </a:extLst>
          </p:cNvPr>
          <p:cNvSpPr>
            <a:spLocks noGrp="1"/>
          </p:cNvSpPr>
          <p:nvPr>
            <p:ph type="title"/>
          </p:nvPr>
        </p:nvSpPr>
        <p:spPr>
          <a:xfrm>
            <a:off x="457200" y="228600"/>
            <a:ext cx="8229600" cy="915912"/>
          </a:xfrm>
        </p:spPr>
        <p:txBody>
          <a:bodyPr/>
          <a:lstStyle/>
          <a:p>
            <a:r>
              <a:rPr lang="en-US" altLang="en-US" dirty="0">
                <a:sym typeface="Times New Roman" panose="02020603050405020304" pitchFamily="18" charset="0"/>
              </a:rPr>
              <a:t>The Changing Marketing Landscape </a:t>
            </a:r>
            <a:r>
              <a:rPr lang="en-US" altLang="en-US" sz="2800" dirty="0">
                <a:sym typeface="Times New Roman" panose="02020603050405020304" pitchFamily="18" charset="0"/>
              </a:rPr>
              <a:t>(4 of 5)</a:t>
            </a:r>
            <a:endParaRPr lang="en-US" altLang="en-US" dirty="0">
              <a:solidFill>
                <a:srgbClr val="0070C0"/>
              </a:solidFill>
              <a:sym typeface="Times New Roman" panose="02020603050405020304" pitchFamily="18" charset="0"/>
            </a:endParaRPr>
          </a:p>
        </p:txBody>
      </p:sp>
      <p:sp>
        <p:nvSpPr>
          <p:cNvPr id="6" name="Content Placeholder 2"/>
          <p:cNvSpPr>
            <a:spLocks noGrp="1"/>
          </p:cNvSpPr>
          <p:nvPr>
            <p:ph idx="1"/>
          </p:nvPr>
        </p:nvSpPr>
        <p:spPr>
          <a:xfrm>
            <a:off x="457200" y="1386840"/>
            <a:ext cx="8229600" cy="1107996"/>
          </a:xfrm>
        </p:spPr>
        <p:txBody>
          <a:bodyPr wrap="square">
            <a:spAutoFit/>
          </a:bodyPr>
          <a:lstStyle/>
          <a:p>
            <a:pPr marL="0" indent="0">
              <a:buNone/>
            </a:pPr>
            <a:r>
              <a:rPr lang="en-US" altLang="en-US" sz="2400" b="1" dirty="0">
                <a:solidFill>
                  <a:srgbClr val="000000"/>
                </a:solidFill>
              </a:rPr>
              <a:t>Not-for-profit marketing </a:t>
            </a:r>
            <a:r>
              <a:rPr lang="en-US" altLang="en-US" sz="2400" dirty="0">
                <a:solidFill>
                  <a:srgbClr val="000000"/>
                </a:solidFill>
              </a:rPr>
              <a:t>is growing, as sound marketing can help organizations attract membership, funds, and support.</a:t>
            </a:r>
          </a:p>
        </p:txBody>
      </p:sp>
      <p:pic>
        <p:nvPicPr>
          <p:cNvPr id="12" name="Picture Placeholder 11" descr="A photo of a poster for St. Jude Children’s Research Hospital shows a physician with his arm around a young girl.">
            <a:extLst>
              <a:ext uri="{FF2B5EF4-FFF2-40B4-BE49-F238E27FC236}">
                <a16:creationId xmlns:a16="http://schemas.microsoft.com/office/drawing/2014/main" id="{9F1C2AAD-3CF2-4A1A-A889-0EF59578174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62584" y="2692956"/>
            <a:ext cx="7443216" cy="3535680"/>
          </a:xfrm>
          <a:prstGeom prst="rect">
            <a:avLst/>
          </a:prstGeom>
        </p:spPr>
      </p:pic>
    </p:spTree>
    <p:extLst>
      <p:ext uri="{BB962C8B-B14F-4D97-AF65-F5344CB8AC3E}">
        <p14:creationId xmlns:p14="http://schemas.microsoft.com/office/powerpoint/2010/main" val="1270493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4679-8581-4704-B702-7BC1A62A6A79}"/>
              </a:ext>
            </a:extLst>
          </p:cNvPr>
          <p:cNvSpPr>
            <a:spLocks noGrp="1"/>
          </p:cNvSpPr>
          <p:nvPr>
            <p:ph type="title"/>
          </p:nvPr>
        </p:nvSpPr>
        <p:spPr>
          <a:xfrm>
            <a:off x="457200" y="152400"/>
            <a:ext cx="8229600" cy="977871"/>
          </a:xfrm>
        </p:spPr>
        <p:txBody>
          <a:bodyPr/>
          <a:lstStyle/>
          <a:p>
            <a:r>
              <a:rPr lang="en-US" altLang="en-US" dirty="0">
                <a:sym typeface="Times New Roman" panose="02020603050405020304" pitchFamily="18" charset="0"/>
              </a:rPr>
              <a:t>The Changing Marketing Landscape </a:t>
            </a:r>
            <a:r>
              <a:rPr lang="en-US" altLang="en-US" sz="2800" dirty="0">
                <a:sym typeface="Times New Roman" panose="02020603050405020304" pitchFamily="18" charset="0"/>
              </a:rPr>
              <a:t>(5 of 5)</a:t>
            </a:r>
            <a:endParaRPr lang="en-US" altLang="en-US" dirty="0">
              <a:solidFill>
                <a:srgbClr val="0070C0"/>
              </a:solidFill>
              <a:sym typeface="Times New Roman" panose="02020603050405020304" pitchFamily="18" charset="0"/>
            </a:endParaRPr>
          </a:p>
        </p:txBody>
      </p:sp>
      <p:sp>
        <p:nvSpPr>
          <p:cNvPr id="7" name="Content Placeholder 2"/>
          <p:cNvSpPr>
            <a:spLocks noGrp="1"/>
          </p:cNvSpPr>
          <p:nvPr>
            <p:ph idx="1"/>
          </p:nvPr>
        </p:nvSpPr>
        <p:spPr>
          <a:xfrm>
            <a:off x="457200" y="1630681"/>
            <a:ext cx="8229600" cy="3078480"/>
          </a:xfrm>
        </p:spPr>
        <p:txBody>
          <a:bodyPr>
            <a:noAutofit/>
          </a:bodyPr>
          <a:lstStyle/>
          <a:p>
            <a:r>
              <a:rPr lang="en-US" altLang="en-US" sz="2400" b="1" dirty="0"/>
              <a:t>Rapid Globalization: </a:t>
            </a:r>
            <a:r>
              <a:rPr lang="en-US" altLang="en-US" sz="2400" dirty="0"/>
              <a:t>Managers around the world are taking both local and global views of the company’s:</a:t>
            </a:r>
            <a:endParaRPr lang="en-US" altLang="en-US" sz="2400" dirty="0">
              <a:solidFill>
                <a:srgbClr val="000000"/>
              </a:solidFill>
            </a:endParaRPr>
          </a:p>
          <a:p>
            <a:pPr lvl="1"/>
            <a:r>
              <a:rPr lang="en-US" altLang="en-US" sz="2400" dirty="0"/>
              <a:t>Industry</a:t>
            </a:r>
            <a:endParaRPr lang="en-US" altLang="en-US" sz="2400" dirty="0">
              <a:solidFill>
                <a:srgbClr val="000000"/>
              </a:solidFill>
            </a:endParaRPr>
          </a:p>
          <a:p>
            <a:pPr lvl="1"/>
            <a:r>
              <a:rPr lang="en-US" altLang="en-US" sz="2400" dirty="0"/>
              <a:t>Competitors</a:t>
            </a:r>
            <a:endParaRPr lang="en-US" altLang="en-US" sz="2400" dirty="0">
              <a:solidFill>
                <a:srgbClr val="000000"/>
              </a:solidFill>
            </a:endParaRPr>
          </a:p>
          <a:p>
            <a:pPr lvl="1"/>
            <a:r>
              <a:rPr lang="en-US" altLang="en-US" sz="2400" dirty="0"/>
              <a:t>Opportunities</a:t>
            </a:r>
          </a:p>
          <a:p>
            <a:r>
              <a:rPr lang="en-US" altLang="en-US" sz="2400" b="1" dirty="0"/>
              <a:t>Sustainable Marketing: </a:t>
            </a:r>
            <a:r>
              <a:rPr lang="en-US" altLang="en-US" sz="2400" dirty="0"/>
              <a:t>Corporate ethics and social responsibility have become important for every business.</a:t>
            </a:r>
            <a:endParaRPr lang="en-US" altLang="en-US" sz="2400" dirty="0">
              <a:solidFill>
                <a:srgbClr val="000000"/>
              </a:solidFill>
            </a:endParaRPr>
          </a:p>
        </p:txBody>
      </p:sp>
    </p:spTree>
    <p:extLst>
      <p:ext uri="{BB962C8B-B14F-4D97-AF65-F5344CB8AC3E}">
        <p14:creationId xmlns:p14="http://schemas.microsoft.com/office/powerpoint/2010/main" val="224770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454"/>
            <a:ext cx="8229600" cy="511889"/>
          </a:xfrm>
        </p:spPr>
        <p:txBody>
          <a:bodyPr wrap="square">
            <a:noAutofit/>
          </a:bodyPr>
          <a:lstStyle/>
          <a:p>
            <a:r>
              <a:rPr lang="en-IN" altLang="en-US" sz="3600" dirty="0">
                <a:ea typeface="ヒラギノ角ゴ Pro W3" charset="-128"/>
              </a:rPr>
              <a:t>What Is Marketing? </a:t>
            </a:r>
            <a:r>
              <a:rPr lang="en-IN" altLang="en-US" sz="2800" dirty="0">
                <a:ea typeface="ヒラギノ角ゴ Pro W3" charset="-128"/>
              </a:rPr>
              <a:t>(2 of 2)</a:t>
            </a:r>
            <a:r>
              <a:rPr lang="en-IN" altLang="en-US" sz="3600" dirty="0">
                <a:ea typeface="ヒラギノ角ゴ Pro W3" charset="-128"/>
              </a:rPr>
              <a:t> </a:t>
            </a:r>
            <a:endParaRPr lang="en-US" sz="2800" dirty="0"/>
          </a:p>
        </p:txBody>
      </p:sp>
      <p:sp>
        <p:nvSpPr>
          <p:cNvPr id="3" name="Content Placeholder 2"/>
          <p:cNvSpPr>
            <a:spLocks noGrp="1"/>
          </p:cNvSpPr>
          <p:nvPr>
            <p:ph idx="1"/>
          </p:nvPr>
        </p:nvSpPr>
        <p:spPr>
          <a:xfrm>
            <a:off x="457199" y="1005114"/>
            <a:ext cx="8229601" cy="1107996"/>
          </a:xfrm>
        </p:spPr>
        <p:txBody>
          <a:bodyPr wrap="square">
            <a:spAutoFit/>
          </a:bodyPr>
          <a:lstStyle/>
          <a:p>
            <a:pPr marL="0" indent="0">
              <a:buNone/>
            </a:pPr>
            <a:r>
              <a:rPr lang="en-IN" altLang="en-US" sz="2400" dirty="0">
                <a:cs typeface="Arial" panose="020B0604020202020204" pitchFamily="34" charset="0"/>
              </a:rPr>
              <a:t>Marketing is all around you, in good old traditional forms and in a host of new forms, from websites and mobile apps to online videos and social media.</a:t>
            </a:r>
            <a:endParaRPr lang="en-US" altLang="en-US" sz="2400" dirty="0">
              <a:cs typeface="Arial" panose="020B0604020202020204" pitchFamily="34" charset="0"/>
            </a:endParaRPr>
          </a:p>
        </p:txBody>
      </p:sp>
      <p:pic>
        <p:nvPicPr>
          <p:cNvPr id="6" name="Picture Placeholder 5" descr="A photo shows a young woman checking her mobile phone.">
            <a:extLst>
              <a:ext uri="{FF2B5EF4-FFF2-40B4-BE49-F238E27FC236}">
                <a16:creationId xmlns:a16="http://schemas.microsoft.com/office/drawing/2014/main" id="{CDA30407-F1A8-4655-949E-07CCC630EB3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631000" y="2242162"/>
            <a:ext cx="5879746" cy="4081235"/>
          </a:xfrm>
          <a:prstGeom prst="rect">
            <a:avLst/>
          </a:prstGeom>
        </p:spPr>
      </p:pic>
    </p:spTree>
    <p:extLst>
      <p:ext uri="{BB962C8B-B14F-4D97-AF65-F5344CB8AC3E}">
        <p14:creationId xmlns:p14="http://schemas.microsoft.com/office/powerpoint/2010/main" val="3715607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txBox="1">
            <a:spLocks noGrp="1"/>
          </p:cNvSpPr>
          <p:nvPr>
            <p:ph type="title"/>
          </p:nvPr>
        </p:nvSpPr>
        <p:spPr>
          <a:xfrm>
            <a:off x="457200" y="274320"/>
            <a:ext cx="8229600" cy="423049"/>
          </a:xfrm>
        </p:spPr>
        <p:txBody>
          <a:bodyPr>
            <a:noAutofit/>
          </a:bodyPr>
          <a:lstStyle/>
          <a:p>
            <a:pPr eaLnBrk="1" hangingPunct="1">
              <a:buClr>
                <a:srgbClr val="007FA3"/>
              </a:buClr>
              <a:buFont typeface="Times New Roman" panose="02020603050405020304" pitchFamily="18" charset="0"/>
              <a:buNone/>
            </a:pPr>
            <a:r>
              <a:rPr lang="en-US" altLang="en-US" sz="3000" b="1" dirty="0">
                <a:solidFill>
                  <a:srgbClr val="007FA3"/>
                </a:solidFill>
                <a:latin typeface="+mj-lt"/>
                <a:cs typeface="Times New Roman" panose="02020603050405020304" pitchFamily="18" charset="0"/>
                <a:sym typeface="Times New Roman" panose="02020603050405020304" pitchFamily="18" charset="0"/>
              </a:rPr>
              <a:t>So, What Is Marketing? Pulling It All Together</a:t>
            </a:r>
          </a:p>
        </p:txBody>
      </p:sp>
      <p:sp>
        <p:nvSpPr>
          <p:cNvPr id="2" name="Content Placeholder 1"/>
          <p:cNvSpPr>
            <a:spLocks noGrp="1"/>
          </p:cNvSpPr>
          <p:nvPr>
            <p:ph idx="1"/>
          </p:nvPr>
        </p:nvSpPr>
        <p:spPr>
          <a:xfrm>
            <a:off x="457200" y="1021080"/>
            <a:ext cx="8229600" cy="389744"/>
          </a:xfrm>
        </p:spPr>
        <p:txBody>
          <a:bodyPr/>
          <a:lstStyle/>
          <a:p>
            <a:pPr marL="0" indent="0">
              <a:buNone/>
            </a:pPr>
            <a:r>
              <a:rPr lang="en-IN" sz="2400" b="1" dirty="0"/>
              <a:t>Figure 1.6  </a:t>
            </a:r>
            <a:r>
              <a:rPr lang="en-IN" sz="2400" dirty="0"/>
              <a:t>An Expanded Model of the Marketing Process</a:t>
            </a:r>
          </a:p>
        </p:txBody>
      </p:sp>
      <p:pic>
        <p:nvPicPr>
          <p:cNvPr id="7" name="Picture Placeholder 6" descr="A flowchart depicts an expanded model of the marketing process. &#10;Long description is available in notes, press F6">
            <a:extLst>
              <a:ext uri="{FF2B5EF4-FFF2-40B4-BE49-F238E27FC236}">
                <a16:creationId xmlns:a16="http://schemas.microsoft.com/office/drawing/2014/main" id="{676D2F2E-0938-43F5-B371-7B1F75B00A5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290276" y="1600200"/>
            <a:ext cx="6609801" cy="4646406"/>
          </a:xfrm>
          <a:prstGeom prst="rect">
            <a:avLst/>
          </a:prstGeom>
        </p:spPr>
      </p:pic>
    </p:spTree>
    <p:extLst>
      <p:ext uri="{BB962C8B-B14F-4D97-AF65-F5344CB8AC3E}">
        <p14:creationId xmlns:p14="http://schemas.microsoft.com/office/powerpoint/2010/main" val="943583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363632-A250-F7AB-C456-63C3D0E13839}"/>
              </a:ext>
            </a:extLst>
          </p:cNvPr>
          <p:cNvSpPr>
            <a:spLocks noGrp="1"/>
          </p:cNvSpPr>
          <p:nvPr>
            <p:ph type="title"/>
          </p:nvPr>
        </p:nvSpPr>
        <p:spPr/>
        <p:txBody>
          <a:bodyPr/>
          <a:lstStyle/>
          <a:p>
            <a:r>
              <a:rPr lang="tr-TR" dirty="0"/>
              <a:t>Critical </a:t>
            </a:r>
            <a:r>
              <a:rPr lang="tr-TR" dirty="0" err="1"/>
              <a:t>Thinking</a:t>
            </a:r>
            <a:r>
              <a:rPr lang="tr-TR" dirty="0"/>
              <a:t> </a:t>
            </a:r>
            <a:r>
              <a:rPr lang="tr-TR" dirty="0" err="1"/>
              <a:t>Exercies</a:t>
            </a:r>
            <a:endParaRPr lang="tr-TR" dirty="0"/>
          </a:p>
        </p:txBody>
      </p:sp>
      <p:sp>
        <p:nvSpPr>
          <p:cNvPr id="3" name="İçerik Yer Tutucusu 2">
            <a:extLst>
              <a:ext uri="{FF2B5EF4-FFF2-40B4-BE49-F238E27FC236}">
                <a16:creationId xmlns:a16="http://schemas.microsoft.com/office/drawing/2014/main" id="{9274CD03-5E6B-76C6-9B0F-B9F6F91C9092}"/>
              </a:ext>
            </a:extLst>
          </p:cNvPr>
          <p:cNvSpPr>
            <a:spLocks noGrp="1"/>
          </p:cNvSpPr>
          <p:nvPr>
            <p:ph idx="1"/>
          </p:nvPr>
        </p:nvSpPr>
        <p:spPr/>
        <p:txBody>
          <a:bodyPr/>
          <a:lstStyle/>
          <a:p>
            <a:r>
              <a:rPr lang="en-US" sz="2000" dirty="0"/>
              <a:t>Select an FTSE 100 company. How much did the company spend on marketing activities in the most recent year for which data are available? What percentage of sales does marketing expenditure represent for the company? Have these expenditures increased or decreased over the past five years?</a:t>
            </a:r>
            <a:endParaRPr lang="tr-TR" sz="2000" dirty="0"/>
          </a:p>
        </p:txBody>
      </p:sp>
      <p:sp>
        <p:nvSpPr>
          <p:cNvPr id="4" name="İçerik Yer Tutucusu 3">
            <a:extLst>
              <a:ext uri="{FF2B5EF4-FFF2-40B4-BE49-F238E27FC236}">
                <a16:creationId xmlns:a16="http://schemas.microsoft.com/office/drawing/2014/main" id="{71427897-C746-01D1-1FC1-3E079E31D5AF}"/>
              </a:ext>
            </a:extLst>
          </p:cNvPr>
          <p:cNvSpPr>
            <a:spLocks noGrp="1"/>
          </p:cNvSpPr>
          <p:nvPr>
            <p:ph idx="13"/>
          </p:nvPr>
        </p:nvSpPr>
        <p:spPr/>
        <p:txBody>
          <a:bodyPr/>
          <a:lstStyle/>
          <a:p>
            <a:r>
              <a:rPr lang="en-US" sz="2000" dirty="0"/>
              <a:t> Use the internet to search for salary information regarding jobs in marketing in your region. What is the national average salary for five different jobs in marketing? How do the averages compare in different areas of the region</a:t>
            </a:r>
            <a:endParaRPr lang="tr-TR" sz="2000" dirty="0"/>
          </a:p>
        </p:txBody>
      </p:sp>
      <p:sp>
        <p:nvSpPr>
          <p:cNvPr id="7" name="Metin kutusu 6">
            <a:extLst>
              <a:ext uri="{FF2B5EF4-FFF2-40B4-BE49-F238E27FC236}">
                <a16:creationId xmlns:a16="http://schemas.microsoft.com/office/drawing/2014/main" id="{72E7738C-0F44-8B0B-01CD-918AA2063A90}"/>
              </a:ext>
            </a:extLst>
          </p:cNvPr>
          <p:cNvSpPr txBox="1"/>
          <p:nvPr/>
        </p:nvSpPr>
        <p:spPr>
          <a:xfrm>
            <a:off x="609600" y="4470466"/>
            <a:ext cx="8382000" cy="1631216"/>
          </a:xfrm>
          <a:prstGeom prst="rect">
            <a:avLst/>
          </a:prstGeom>
          <a:noFill/>
        </p:spPr>
        <p:txBody>
          <a:bodyPr wrap="square">
            <a:spAutoFit/>
          </a:bodyPr>
          <a:lstStyle/>
          <a:p>
            <a:r>
              <a:rPr lang="tr-TR" sz="2000" dirty="0"/>
              <a:t>S</a:t>
            </a:r>
            <a:r>
              <a:rPr lang="en-US" sz="2000" dirty="0" err="1"/>
              <a:t>ome</a:t>
            </a:r>
            <a:r>
              <a:rPr lang="en-US" sz="2000" dirty="0"/>
              <a:t> believe that social marketing is primarily effective only for bigger companies with the time and capacity to manage and update their media content. Choose a local business</a:t>
            </a:r>
          </a:p>
          <a:p>
            <a:r>
              <a:rPr lang="en-US" sz="2000" dirty="0"/>
              <a:t>and evaluate its effectiveness in creating customer engagement. Is the content up-to-date and relevant? How does it manage its content?</a:t>
            </a:r>
            <a:endParaRPr lang="tr-TR" sz="2000" dirty="0"/>
          </a:p>
        </p:txBody>
      </p:sp>
    </p:spTree>
    <p:extLst>
      <p:ext uri="{BB962C8B-B14F-4D97-AF65-F5344CB8AC3E}">
        <p14:creationId xmlns:p14="http://schemas.microsoft.com/office/powerpoint/2010/main" val="155717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E63EF3-EAB5-F26E-16EA-BD86D3E28298}"/>
              </a:ext>
            </a:extLst>
          </p:cNvPr>
          <p:cNvSpPr>
            <a:spLocks noGrp="1"/>
          </p:cNvSpPr>
          <p:nvPr>
            <p:ph type="title"/>
          </p:nvPr>
        </p:nvSpPr>
        <p:spPr/>
        <p:txBody>
          <a:bodyPr/>
          <a:lstStyle/>
          <a:p>
            <a:r>
              <a:rPr lang="tr-TR" dirty="0" err="1"/>
              <a:t>Examples</a:t>
            </a:r>
            <a:r>
              <a:rPr lang="tr-TR" dirty="0"/>
              <a:t> of Value-</a:t>
            </a:r>
            <a:r>
              <a:rPr lang="tr-TR" dirty="0" err="1"/>
              <a:t>driven</a:t>
            </a:r>
            <a:r>
              <a:rPr lang="tr-TR" dirty="0"/>
              <a:t> Marketing </a:t>
            </a:r>
            <a:r>
              <a:rPr lang="tr-TR" dirty="0" err="1"/>
              <a:t>Approaches</a:t>
            </a:r>
            <a:endParaRPr lang="tr-TR" dirty="0"/>
          </a:p>
        </p:txBody>
      </p:sp>
      <p:sp>
        <p:nvSpPr>
          <p:cNvPr id="3" name="İçerik Yer Tutucusu 2">
            <a:extLst>
              <a:ext uri="{FF2B5EF4-FFF2-40B4-BE49-F238E27FC236}">
                <a16:creationId xmlns:a16="http://schemas.microsoft.com/office/drawing/2014/main" id="{843ACF23-87C0-9AFB-8078-23E8D5AD91E9}"/>
              </a:ext>
            </a:extLst>
          </p:cNvPr>
          <p:cNvSpPr>
            <a:spLocks noGrp="1"/>
          </p:cNvSpPr>
          <p:nvPr>
            <p:ph idx="1"/>
          </p:nvPr>
        </p:nvSpPr>
        <p:spPr/>
        <p:txBody>
          <a:bodyPr/>
          <a:lstStyle/>
          <a:p>
            <a:pPr marL="0" indent="0" algn="just">
              <a:buNone/>
            </a:pPr>
            <a:r>
              <a:rPr lang="en-US" b="1" dirty="0"/>
              <a:t>Amazon</a:t>
            </a:r>
            <a:r>
              <a:rPr lang="en-US" dirty="0"/>
              <a:t> dominates the online marketplace by creating a world-class on-line buying experience that helps customers to “find and discover anything they might want to buy online.”</a:t>
            </a:r>
            <a:endParaRPr lang="tr-TR" dirty="0"/>
          </a:p>
          <a:p>
            <a:pPr marL="0" indent="0" algn="just">
              <a:buNone/>
            </a:pPr>
            <a:r>
              <a:rPr lang="en-US" b="1" dirty="0"/>
              <a:t>Facebook </a:t>
            </a:r>
            <a:r>
              <a:rPr lang="en-US" dirty="0"/>
              <a:t>has attracted more than 2 billion monthly active web and mobile users worldwide by helping them to “connect and share with the people in their lives.”</a:t>
            </a:r>
            <a:endParaRPr lang="tr-TR" dirty="0"/>
          </a:p>
          <a:p>
            <a:pPr marL="0" indent="0" algn="just">
              <a:buNone/>
            </a:pPr>
            <a:r>
              <a:rPr lang="en-US" b="1" dirty="0"/>
              <a:t>Starbucks </a:t>
            </a:r>
            <a:r>
              <a:rPr lang="en-US" dirty="0"/>
              <a:t>dominates the U.S. out-of-home coffee market by “creating a culture of warmth and belonging, where everyone is welcome</a:t>
            </a:r>
            <a:endParaRPr lang="tr-TR" dirty="0"/>
          </a:p>
        </p:txBody>
      </p:sp>
      <p:pic>
        <p:nvPicPr>
          <p:cNvPr id="4" name="Resim 3">
            <a:extLst>
              <a:ext uri="{FF2B5EF4-FFF2-40B4-BE49-F238E27FC236}">
                <a16:creationId xmlns:a16="http://schemas.microsoft.com/office/drawing/2014/main" id="{23FC4BFD-8C89-98CC-8C3B-CB38DBC93FD3}"/>
              </a:ext>
            </a:extLst>
          </p:cNvPr>
          <p:cNvPicPr>
            <a:picLocks noChangeAspect="1"/>
          </p:cNvPicPr>
          <p:nvPr/>
        </p:nvPicPr>
        <p:blipFill>
          <a:blip r:embed="rId2"/>
          <a:stretch>
            <a:fillRect/>
          </a:stretch>
        </p:blipFill>
        <p:spPr>
          <a:xfrm>
            <a:off x="5734050" y="1093547"/>
            <a:ext cx="3097670" cy="1628775"/>
          </a:xfrm>
          <a:prstGeom prst="rect">
            <a:avLst/>
          </a:prstGeom>
        </p:spPr>
      </p:pic>
      <p:pic>
        <p:nvPicPr>
          <p:cNvPr id="5" name="Resim 4">
            <a:extLst>
              <a:ext uri="{FF2B5EF4-FFF2-40B4-BE49-F238E27FC236}">
                <a16:creationId xmlns:a16="http://schemas.microsoft.com/office/drawing/2014/main" id="{40D5134A-3013-1174-A80F-9C11B3F5E0F4}"/>
              </a:ext>
            </a:extLst>
          </p:cNvPr>
          <p:cNvPicPr>
            <a:picLocks noChangeAspect="1"/>
          </p:cNvPicPr>
          <p:nvPr/>
        </p:nvPicPr>
        <p:blipFill>
          <a:blip r:embed="rId3"/>
          <a:stretch>
            <a:fillRect/>
          </a:stretch>
        </p:blipFill>
        <p:spPr>
          <a:xfrm>
            <a:off x="6400800" y="3656147"/>
            <a:ext cx="1918671" cy="1663910"/>
          </a:xfrm>
          <a:prstGeom prst="rect">
            <a:avLst/>
          </a:prstGeom>
        </p:spPr>
      </p:pic>
      <p:pic>
        <p:nvPicPr>
          <p:cNvPr id="6" name="Resim 5">
            <a:extLst>
              <a:ext uri="{FF2B5EF4-FFF2-40B4-BE49-F238E27FC236}">
                <a16:creationId xmlns:a16="http://schemas.microsoft.com/office/drawing/2014/main" id="{16064F48-537D-05A0-7F39-8485BEDB25A5}"/>
              </a:ext>
            </a:extLst>
          </p:cNvPr>
          <p:cNvPicPr>
            <a:picLocks noChangeAspect="1"/>
          </p:cNvPicPr>
          <p:nvPr/>
        </p:nvPicPr>
        <p:blipFill>
          <a:blip r:embed="rId4"/>
          <a:stretch>
            <a:fillRect/>
          </a:stretch>
        </p:blipFill>
        <p:spPr>
          <a:xfrm>
            <a:off x="6040748" y="2591497"/>
            <a:ext cx="2484274" cy="874096"/>
          </a:xfrm>
          <a:prstGeom prst="rect">
            <a:avLst/>
          </a:prstGeom>
        </p:spPr>
      </p:pic>
    </p:spTree>
    <p:extLst>
      <p:ext uri="{BB962C8B-B14F-4D97-AF65-F5344CB8AC3E}">
        <p14:creationId xmlns:p14="http://schemas.microsoft.com/office/powerpoint/2010/main" val="127660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92972"/>
            <a:ext cx="8229600" cy="1606528"/>
          </a:xfrm>
        </p:spPr>
        <p:txBody>
          <a:bodyPr>
            <a:spAutoFit/>
          </a:bodyPr>
          <a:lstStyle/>
          <a:p>
            <a:r>
              <a:rPr lang="en-US" sz="3600" dirty="0">
                <a:latin typeface="+mj-lt"/>
              </a:rPr>
              <a:t>Figure 1.1</a:t>
            </a:r>
            <a:r>
              <a:rPr lang="en-IN" sz="3600" dirty="0"/>
              <a:t> </a:t>
            </a:r>
            <a:r>
              <a:rPr lang="en-US" sz="3600" dirty="0">
                <a:latin typeface="+mj-lt"/>
              </a:rPr>
              <a:t>The Marketing Process: Creating and Capturing Customer Value</a:t>
            </a:r>
          </a:p>
        </p:txBody>
      </p:sp>
      <p:pic>
        <p:nvPicPr>
          <p:cNvPr id="8" name="Picture Placeholder 7" descr="A flowchart explains the marketing process of creating and capturing customer value.&#10;Long description is available in notes, press F6">
            <a:extLst>
              <a:ext uri="{FF2B5EF4-FFF2-40B4-BE49-F238E27FC236}">
                <a16:creationId xmlns:a16="http://schemas.microsoft.com/office/drawing/2014/main" id="{C8C77420-2C6B-45EF-87A2-6E6972B7758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05098" y="2344056"/>
            <a:ext cx="8138160" cy="2182368"/>
          </a:xfrm>
          <a:prstGeom prst="rect">
            <a:avLst/>
          </a:prstGeom>
        </p:spPr>
      </p:pic>
    </p:spTree>
    <p:extLst>
      <p:ext uri="{BB962C8B-B14F-4D97-AF65-F5344CB8AC3E}">
        <p14:creationId xmlns:p14="http://schemas.microsoft.com/office/powerpoint/2010/main" val="2023379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Learning Objective 2</a:t>
            </a:r>
            <a:endParaRPr lang="en-US" sz="2800" dirty="0">
              <a:latin typeface="+mj-lt"/>
            </a:endParaRPr>
          </a:p>
        </p:txBody>
      </p:sp>
      <p:sp>
        <p:nvSpPr>
          <p:cNvPr id="3" name="Content Placeholder 2"/>
          <p:cNvSpPr>
            <a:spLocks noGrp="1"/>
          </p:cNvSpPr>
          <p:nvPr>
            <p:ph idx="1"/>
          </p:nvPr>
        </p:nvSpPr>
        <p:spPr>
          <a:xfrm>
            <a:off x="457200" y="996741"/>
            <a:ext cx="8229600" cy="1107996"/>
          </a:xfrm>
        </p:spPr>
        <p:txBody>
          <a:bodyPr>
            <a:spAutoFit/>
          </a:bodyPr>
          <a:lstStyle/>
          <a:p>
            <a:pPr marL="0" indent="0">
              <a:buNone/>
            </a:pPr>
            <a:r>
              <a:rPr lang="en-US" altLang="en-US" sz="2400" dirty="0">
                <a:cs typeface="Arial" panose="020B0604020202020204" pitchFamily="34" charset="0"/>
              </a:rPr>
              <a:t>Explain the importance of understanding the marketplace and customers and identify the five core marketplace concepts.</a:t>
            </a:r>
          </a:p>
        </p:txBody>
      </p:sp>
    </p:spTree>
    <p:extLst>
      <p:ext uri="{BB962C8B-B14F-4D97-AF65-F5344CB8AC3E}">
        <p14:creationId xmlns:p14="http://schemas.microsoft.com/office/powerpoint/2010/main" val="251483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7F06394-127B-17BF-20D1-24BC8D47F457}"/>
              </a:ext>
            </a:extLst>
          </p:cNvPr>
          <p:cNvSpPr>
            <a:spLocks noGrp="1"/>
          </p:cNvSpPr>
          <p:nvPr>
            <p:ph idx="1"/>
          </p:nvPr>
        </p:nvSpPr>
        <p:spPr>
          <a:xfrm>
            <a:off x="457200" y="609600"/>
            <a:ext cx="8382000" cy="5592763"/>
          </a:xfrm>
        </p:spPr>
        <p:txBody>
          <a:bodyPr/>
          <a:lstStyle/>
          <a:p>
            <a:r>
              <a:rPr lang="en-US" sz="2400" dirty="0"/>
              <a:t> We examine five core customer and marketplace concepts:</a:t>
            </a:r>
            <a:endParaRPr lang="tr-TR" sz="2400" dirty="0"/>
          </a:p>
          <a:p>
            <a:r>
              <a:rPr lang="en-US" sz="2400" b="1" dirty="0"/>
              <a:t>(1) needs, wants, and demands; </a:t>
            </a:r>
            <a:endParaRPr lang="tr-TR" sz="2400" b="1" dirty="0"/>
          </a:p>
          <a:p>
            <a:r>
              <a:rPr lang="en-US" sz="2400" b="1" dirty="0"/>
              <a:t>(2) market offerings (products, services, and experiences);</a:t>
            </a:r>
            <a:endParaRPr lang="tr-TR" sz="2400" b="1" dirty="0"/>
          </a:p>
          <a:p>
            <a:r>
              <a:rPr lang="en-US" sz="2400" b="1" dirty="0"/>
              <a:t>(3) value and satisfaction;</a:t>
            </a:r>
            <a:endParaRPr lang="tr-TR" sz="2400" b="1" dirty="0"/>
          </a:p>
          <a:p>
            <a:r>
              <a:rPr lang="en-US" sz="2400" b="1" dirty="0"/>
              <a:t>(4) exchanges and relationships;</a:t>
            </a:r>
            <a:r>
              <a:rPr lang="tr-TR" sz="2400" b="1" dirty="0"/>
              <a:t> </a:t>
            </a:r>
            <a:r>
              <a:rPr lang="en-US" sz="2400" b="1" dirty="0"/>
              <a:t>and </a:t>
            </a:r>
            <a:endParaRPr lang="tr-TR" sz="2400" b="1" dirty="0"/>
          </a:p>
          <a:p>
            <a:r>
              <a:rPr lang="en-US" sz="2400" b="1" dirty="0"/>
              <a:t>(5) markets</a:t>
            </a:r>
            <a:r>
              <a:rPr lang="en-US" b="1" dirty="0"/>
              <a:t>.</a:t>
            </a:r>
            <a:endParaRPr lang="tr-TR" b="1" dirty="0"/>
          </a:p>
        </p:txBody>
      </p:sp>
    </p:spTree>
    <p:extLst>
      <p:ext uri="{BB962C8B-B14F-4D97-AF65-F5344CB8AC3E}">
        <p14:creationId xmlns:p14="http://schemas.microsoft.com/office/powerpoint/2010/main" val="164537778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3045</TotalTime>
  <Words>4011</Words>
  <Application>Microsoft Office PowerPoint</Application>
  <PresentationFormat>Ekran Gösterisi (4:3)</PresentationFormat>
  <Paragraphs>307</Paragraphs>
  <Slides>51</Slides>
  <Notes>36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51</vt:i4>
      </vt:variant>
    </vt:vector>
  </HeadingPairs>
  <TitlesOfParts>
    <vt:vector size="57" baseType="lpstr">
      <vt:lpstr>Arial</vt:lpstr>
      <vt:lpstr>Calibri</vt:lpstr>
      <vt:lpstr>Times New Roman</vt:lpstr>
      <vt:lpstr>Verdana</vt:lpstr>
      <vt:lpstr>Wingdings</vt:lpstr>
      <vt:lpstr>508 Lecture</vt:lpstr>
      <vt:lpstr>Principles of Marketing</vt:lpstr>
      <vt:lpstr>Learning Objectives</vt:lpstr>
      <vt:lpstr>Learning Objective 1</vt:lpstr>
      <vt:lpstr>What Is Marketing? (1 of 2) </vt:lpstr>
      <vt:lpstr>What Is Marketing? (2 of 2) </vt:lpstr>
      <vt:lpstr>Examples of Value-driven Marketing Approaches</vt:lpstr>
      <vt:lpstr>Figure 1.1 The Marketing Process: Creating and Capturing Customer Value</vt:lpstr>
      <vt:lpstr>Learning Objective 2</vt:lpstr>
      <vt:lpstr>PowerPoint Sunusu</vt:lpstr>
      <vt:lpstr>Understanding the Marketplace and Customer Needs (1 of 5)</vt:lpstr>
      <vt:lpstr>Understanding the Marketplace and Customer Needs (2 of 5)</vt:lpstr>
      <vt:lpstr>Smart marketers look beyond the atributes of the productst and services </vt:lpstr>
      <vt:lpstr>Understanding the Marketplace and Customer Needs (3 of 5)</vt:lpstr>
      <vt:lpstr>Understanding the Marketplace and Customer Needs (4 of 5)</vt:lpstr>
      <vt:lpstr>Understanding the Marketplace and Customer Needs (5 of 5)</vt:lpstr>
      <vt:lpstr>Learning Objective 3</vt:lpstr>
      <vt:lpstr>Designing a Customer Value-Driven Marketing Strategy (1 of 6)</vt:lpstr>
      <vt:lpstr>PowerPoint Sunusu</vt:lpstr>
      <vt:lpstr>Designing a Customer Value-Driven Marketing Strategy (2 of 6)</vt:lpstr>
      <vt:lpstr>Let’s discuss some value propositions…</vt:lpstr>
      <vt:lpstr>Designing a Customer Value-Driven Marketing Strategy (3 of 6)</vt:lpstr>
      <vt:lpstr>Five Eras of Marketing History</vt:lpstr>
      <vt:lpstr>The Production Era</vt:lpstr>
      <vt:lpstr>The Sales Era</vt:lpstr>
      <vt:lpstr>The Marketing Era</vt:lpstr>
      <vt:lpstr>The Relationship Era</vt:lpstr>
      <vt:lpstr>The Social Era</vt:lpstr>
      <vt:lpstr>Designing a Customer Value-Driven Marketing Strategy (4 of 6)</vt:lpstr>
      <vt:lpstr>Designing a Customer Value-Driven Marketing Strategy (5 of 6)</vt:lpstr>
      <vt:lpstr>How does societal marketing concept influence your buying behavior ?   What companies can you identify with social marketing ?  </vt:lpstr>
      <vt:lpstr>Designing a Customer Value-Driven Marketing Strategy (6 of 6)</vt:lpstr>
      <vt:lpstr>Learning Objective 4</vt:lpstr>
      <vt:lpstr>Managing Customer Relationships and Capturing Customer Value (1 of 9)</vt:lpstr>
      <vt:lpstr>Managing Customer Relationships and Capturing Customer Value (2 of 9)</vt:lpstr>
      <vt:lpstr>Managing Customer Relationships and Capturing Customer Value (3 of 9)</vt:lpstr>
      <vt:lpstr>Managing Customer Relationships and Capturing Customer Value (4 of 9)</vt:lpstr>
      <vt:lpstr>Managing Customer Relationships and Capturing Customer Value (5 of 9)</vt:lpstr>
      <vt:lpstr>Managing Customer Relationships and Capturing Customer Value (6 of 9) </vt:lpstr>
      <vt:lpstr>Managing Customer Relationships and Capturing Customer Value (7 of 9)</vt:lpstr>
      <vt:lpstr>Managing Customer Relationships and Capturing Customer Value (8 of 9)</vt:lpstr>
      <vt:lpstr>Customer Equity Example</vt:lpstr>
      <vt:lpstr>How to measure customer equity?</vt:lpstr>
      <vt:lpstr>Managing Customer Relationships and Capturing Customer Value (9 of 9)</vt:lpstr>
      <vt:lpstr>Learning Objective 5</vt:lpstr>
      <vt:lpstr>The Changing Marketing Landscape (1 of 5)</vt:lpstr>
      <vt:lpstr>The Changing Marketing Landscape (2 of 5)</vt:lpstr>
      <vt:lpstr>The Changing Marketing Landscape (3 of 5)</vt:lpstr>
      <vt:lpstr>The Changing Marketing Landscape (4 of 5)</vt:lpstr>
      <vt:lpstr>The Changing Marketing Landscape (5 of 5)</vt:lpstr>
      <vt:lpstr>So, What Is Marketing? Pulling It All Together</vt:lpstr>
      <vt:lpstr>Critical Thinking Exercies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Eighteenth Edition, Chapter 1, Marketing: Creating Customer Value and Engagement</dc:title>
  <dc:subject>Marketing</dc:subject>
  <dc:creator>Kotler</dc:creator>
  <cp:keywords>Marketing</cp:keywords>
  <cp:lastModifiedBy>duygu gur</cp:lastModifiedBy>
  <cp:revision>4930</cp:revision>
  <dcterms:created xsi:type="dcterms:W3CDTF">2014-07-14T20:04:21Z</dcterms:created>
  <dcterms:modified xsi:type="dcterms:W3CDTF">2022-10-20T14:27:22Z</dcterms:modified>
</cp:coreProperties>
</file>