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8" r:id="rId3"/>
    <p:sldId id="259" r:id="rId4"/>
    <p:sldId id="260" r:id="rId5"/>
    <p:sldId id="261" r:id="rId6"/>
    <p:sldId id="262" r:id="rId7"/>
    <p:sldId id="306" r:id="rId8"/>
    <p:sldId id="263" r:id="rId9"/>
    <p:sldId id="264" r:id="rId10"/>
    <p:sldId id="265" r:id="rId11"/>
    <p:sldId id="307" r:id="rId12"/>
    <p:sldId id="266" r:id="rId13"/>
    <p:sldId id="267" r:id="rId14"/>
    <p:sldId id="308" r:id="rId15"/>
    <p:sldId id="309" r:id="rId16"/>
    <p:sldId id="268" r:id="rId17"/>
    <p:sldId id="269" r:id="rId18"/>
    <p:sldId id="270" r:id="rId19"/>
    <p:sldId id="272" r:id="rId20"/>
    <p:sldId id="273" r:id="rId21"/>
    <p:sldId id="275" r:id="rId22"/>
    <p:sldId id="310" r:id="rId23"/>
    <p:sldId id="276" r:id="rId24"/>
    <p:sldId id="277" r:id="rId25"/>
    <p:sldId id="278" r:id="rId26"/>
    <p:sldId id="279" r:id="rId27"/>
    <p:sldId id="281" r:id="rId28"/>
    <p:sldId id="282" r:id="rId29"/>
    <p:sldId id="283" r:id="rId30"/>
    <p:sldId id="312" r:id="rId31"/>
    <p:sldId id="284" r:id="rId32"/>
    <p:sldId id="288" r:id="rId33"/>
    <p:sldId id="297" r:id="rId34"/>
    <p:sldId id="298" r:id="rId35"/>
    <p:sldId id="29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8"/>
    <p:restoredTop sz="94590"/>
  </p:normalViewPr>
  <p:slideViewPr>
    <p:cSldViewPr snapToGrid="0" snapToObjects="1">
      <p:cViewPr varScale="1">
        <p:scale>
          <a:sx n="115" d="100"/>
          <a:sy n="115" d="100"/>
        </p:scale>
        <p:origin x="3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78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a:t>Asıl başlık stilini düzenlemek için tıklayın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a:t>Resim eklemek için simgeye tıklayın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8C79C5D-2A6F-F04D-97DA-BEF2467B64E4}" type="datetimeFigureOut">
              <a:rPr lang="en-US" smtClean="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831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DFA1846-DA80-1C48-A609-854EA85C59AD}" type="datetimeFigureOut">
              <a:rPr lang="en-US" smtClean="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082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a:t>Asıl başlık stilini düzenlemek için tıklayın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a:t>Asıl metin stillerini düzenlemek için tıklayın</a:t>
            </a:r>
          </a:p>
        </p:txBody>
      </p:sp>
      <p:sp>
        <p:nvSpPr>
          <p:cNvPr id="2" name="Date Placeholder 1"/>
          <p:cNvSpPr>
            <a:spLocks noGrp="1"/>
          </p:cNvSpPr>
          <p:nvPr>
            <p:ph type="dt" sz="half" idx="10"/>
          </p:nvPr>
        </p:nvSpPr>
        <p:spPr/>
        <p:txBody>
          <a:bodyPr/>
          <a:lstStyle/>
          <a:p>
            <a:fld id="{FBF54567-0DE4-3F47-BF90-CB84690072F9}" type="datetimeFigureOut">
              <a:rPr lang="en-US" smtClean="0"/>
              <a:pPr/>
              <a:t>12/4/23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489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8858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6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56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DFA1846-DA80-1C48-A609-854EA85C59AD}" type="datetimeFigureOut">
              <a:rPr lang="en-US" smtClean="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47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242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3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062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28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0DF5E60-9974-AC48-9591-99C2BB44B7CF}" type="datetimeFigureOut">
              <a:rPr lang="en-US" smtClean="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215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a:t>Asıl başlık stilini düzenlemek için tıklayın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a:t>Resim eklemek için simgeye tıklayın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12/4/23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689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12/4/23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1804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arademirez@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5DEE04-7435-6B4A-8737-068B89910026}"/>
              </a:ext>
            </a:extLst>
          </p:cNvPr>
          <p:cNvSpPr>
            <a:spLocks noGrp="1"/>
          </p:cNvSpPr>
          <p:nvPr>
            <p:ph type="ctrTitle"/>
          </p:nvPr>
        </p:nvSpPr>
        <p:spPr>
          <a:xfrm>
            <a:off x="215154" y="779929"/>
            <a:ext cx="11725834" cy="3640269"/>
          </a:xfrm>
        </p:spPr>
        <p:txBody>
          <a:bodyPr/>
          <a:lstStyle/>
          <a:p>
            <a:r>
              <a:rPr lang="tr-TR" b="0" dirty="0">
                <a:cs typeface="Arial" panose="020B0604020202020204" pitchFamily="34" charset="0"/>
              </a:rPr>
              <a:t>BNK 201 </a:t>
            </a:r>
            <a:br>
              <a:rPr lang="tr-TR" dirty="0">
                <a:cs typeface="Arial" panose="020B0604020202020204" pitchFamily="34" charset="0"/>
              </a:rPr>
            </a:br>
            <a:r>
              <a:rPr lang="tr-TR" dirty="0">
                <a:cs typeface="Arial" panose="020B0604020202020204" pitchFamily="34" charset="0"/>
              </a:rPr>
              <a:t>TEMEL BANKACILIK HİZMETLERİ</a:t>
            </a:r>
            <a:br>
              <a:rPr lang="tr-TR" dirty="0">
                <a:cs typeface="Arial" panose="020B0604020202020204" pitchFamily="34" charset="0"/>
              </a:rPr>
            </a:br>
            <a:endParaRPr lang="tr-TR" dirty="0">
              <a:cs typeface="Arial" panose="020B0604020202020204" pitchFamily="34" charset="0"/>
            </a:endParaRPr>
          </a:p>
        </p:txBody>
      </p:sp>
      <p:sp>
        <p:nvSpPr>
          <p:cNvPr id="3" name="Alt Başlık 2">
            <a:extLst>
              <a:ext uri="{FF2B5EF4-FFF2-40B4-BE49-F238E27FC236}">
                <a16:creationId xmlns:a16="http://schemas.microsoft.com/office/drawing/2014/main" id="{B3345A61-2CE5-2540-AD87-419968C03044}"/>
              </a:ext>
            </a:extLst>
          </p:cNvPr>
          <p:cNvSpPr>
            <a:spLocks noGrp="1"/>
          </p:cNvSpPr>
          <p:nvPr>
            <p:ph type="subTitle" idx="1"/>
          </p:nvPr>
        </p:nvSpPr>
        <p:spPr>
          <a:xfrm>
            <a:off x="810001" y="5217460"/>
            <a:ext cx="10572000" cy="1640540"/>
          </a:xfrm>
        </p:spPr>
        <p:txBody>
          <a:bodyPr>
            <a:normAutofit/>
          </a:bodyPr>
          <a:lstStyle/>
          <a:p>
            <a:r>
              <a:rPr lang="tr-TR" dirty="0" err="1">
                <a:latin typeface="+mj-lt"/>
                <a:cs typeface="Arial" panose="020B0604020202020204" pitchFamily="34" charset="0"/>
              </a:rPr>
              <a:t>Öğr</a:t>
            </a:r>
            <a:r>
              <a:rPr lang="tr-TR" dirty="0">
                <a:latin typeface="+mj-lt"/>
                <a:cs typeface="Arial" panose="020B0604020202020204" pitchFamily="34" charset="0"/>
              </a:rPr>
              <a:t>. Gör. Dilara </a:t>
            </a:r>
            <a:r>
              <a:rPr lang="tr-TR" dirty="0" err="1">
                <a:latin typeface="+mj-lt"/>
                <a:cs typeface="Arial" panose="020B0604020202020204" pitchFamily="34" charset="0"/>
              </a:rPr>
              <a:t>Demirez</a:t>
            </a:r>
            <a:endParaRPr lang="tr-TR" dirty="0">
              <a:latin typeface="+mj-lt"/>
              <a:cs typeface="Arial" panose="020B0604020202020204" pitchFamily="34" charset="0"/>
            </a:endParaRPr>
          </a:p>
          <a:p>
            <a:r>
              <a:rPr lang="tr-TR" dirty="0">
                <a:latin typeface="+mj-lt"/>
                <a:cs typeface="Arial" panose="020B0604020202020204" pitchFamily="34" charset="0"/>
                <a:hlinkClick r:id="rId2"/>
              </a:rPr>
              <a:t>dilarademirez@cag.edu.tr</a:t>
            </a:r>
            <a:endParaRPr lang="tr-TR" dirty="0">
              <a:latin typeface="+mj-lt"/>
              <a:cs typeface="Arial" panose="020B0604020202020204" pitchFamily="34" charset="0"/>
            </a:endParaRPr>
          </a:p>
          <a:p>
            <a:r>
              <a:rPr lang="tr-TR" dirty="0">
                <a:latin typeface="+mj-lt"/>
                <a:cs typeface="Arial" panose="020B0604020202020204" pitchFamily="34" charset="0"/>
              </a:rPr>
              <a:t>Ders notları sistemden indirilebilir.</a:t>
            </a:r>
          </a:p>
          <a:p>
            <a:endParaRPr lang="tr-TR" dirty="0">
              <a:latin typeface="+mj-lt"/>
              <a:cs typeface="Arial" panose="020B0604020202020204" pitchFamily="34" charset="0"/>
            </a:endParaRPr>
          </a:p>
        </p:txBody>
      </p:sp>
    </p:spTree>
    <p:extLst>
      <p:ext uri="{BB962C8B-B14F-4D97-AF65-F5344CB8AC3E}">
        <p14:creationId xmlns:p14="http://schemas.microsoft.com/office/powerpoint/2010/main" val="373167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Senet Tahsil İşlemleri</a:t>
            </a:r>
          </a:p>
          <a:p>
            <a:r>
              <a:rPr lang="tr-TR" sz="2000" b="1" dirty="0"/>
              <a:t>e. Vadelerini takip etmek: </a:t>
            </a:r>
            <a:r>
              <a:rPr lang="tr-TR" sz="2000" dirty="0"/>
              <a:t>Portföyde bulunan tüm senetler arasında tahsile alınmış olan senetler, yazılımların olanakları ölçüsünde bilgisayar ekranına düşürülerek izlenir, gerektiğinde dökümleri alınır; vadeleri geldikçe vezneye çıkarılarak borçluların ödeme başvurularına sunulur.</a:t>
            </a:r>
          </a:p>
          <a:p>
            <a:r>
              <a:rPr lang="tr-TR" sz="2000" b="1" dirty="0"/>
              <a:t>f. Yapılan tahsilatları müşterinin mevduat hesabına aktarıp değerlendirmek: </a:t>
            </a:r>
            <a:r>
              <a:rPr lang="tr-TR" sz="2000" dirty="0"/>
              <a:t>Senet tahsilat hizmetlerinin bankalara alınan komisyonlar dışında sağladığı ikincil kazanç mevduat oluşumuna katkısıdır.</a:t>
            </a:r>
          </a:p>
          <a:p>
            <a:r>
              <a:rPr lang="tr-TR" sz="2000" b="1" dirty="0"/>
              <a:t>g. Ödenmeyen senetleri, müşteri talimatı doğrultusunda protesto ettirerek yasal takip koşullarını hazırlamak: </a:t>
            </a:r>
            <a:r>
              <a:rPr lang="tr-TR" sz="2000" dirty="0"/>
              <a:t>Vadesini izleyen iki iş gününde ödenmeyen senetler –müşterinin talimatı doğrultusunda- notere gönderip protesto ettirilir. Protesto işlemi senedin yasal takip süreci için ilk adımdır.</a:t>
            </a:r>
          </a:p>
        </p:txBody>
      </p:sp>
    </p:spTree>
    <p:extLst>
      <p:ext uri="{BB962C8B-B14F-4D97-AF65-F5344CB8AC3E}">
        <p14:creationId xmlns:p14="http://schemas.microsoft.com/office/powerpoint/2010/main" val="86372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Senet Tahsil İşlemleri</a:t>
            </a:r>
          </a:p>
          <a:p>
            <a:r>
              <a:rPr lang="tr-TR" sz="2000" dirty="0"/>
              <a:t>Senetler protestoya gönderilirken, ihbarnamenin borçluya ulaşıp ulaşmadığından emin olmak gerekir. İyi hizmet anlayışı kapsamında borçlunun telefonla aranıp bilgilendirilmesi yararlı olur.</a:t>
            </a:r>
          </a:p>
          <a:p>
            <a:r>
              <a:rPr lang="tr-TR" sz="2000" b="1" dirty="0"/>
              <a:t>h. Ödenmeyen senetlerin müşterilere iadesi: </a:t>
            </a:r>
            <a:r>
              <a:rPr lang="tr-TR" sz="2000" dirty="0"/>
              <a:t>Protestolu ya da protestosuz, tahsil edilmeyen senetler müşteriye, belge karşılığı iade edilir.</a:t>
            </a:r>
          </a:p>
          <a:p>
            <a:r>
              <a:rPr lang="tr-TR" sz="2000" b="1" dirty="0"/>
              <a:t>i. Senet tahsil ücretlerinin alınması: </a:t>
            </a:r>
            <a:r>
              <a:rPr lang="tr-TR" sz="2000" dirty="0"/>
              <a:t>Senet tahsil ücretleri, genellikle senet tutarlarının belli bir yüzdesi olarak hesaplanan “komisyon”, “posta masrafları” ve “Banka ve Sigorta Muameleleri </a:t>
            </a:r>
            <a:r>
              <a:rPr lang="tr-TR" sz="2000" dirty="0" err="1"/>
              <a:t>Vergisi”nden</a:t>
            </a:r>
            <a:r>
              <a:rPr lang="tr-TR" sz="2000" dirty="0"/>
              <a:t> oluşmaktadır. Bu işlemde BSMV oranı %5’tir. Senet komisyon ve masrafları toplamı üzerinden hesaplanır.</a:t>
            </a:r>
          </a:p>
        </p:txBody>
      </p:sp>
    </p:spTree>
    <p:extLst>
      <p:ext uri="{BB962C8B-B14F-4D97-AF65-F5344CB8AC3E}">
        <p14:creationId xmlns:p14="http://schemas.microsoft.com/office/powerpoint/2010/main" val="184188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Senet Karşılığı Kredi İşlemleri</a:t>
            </a:r>
          </a:p>
          <a:p>
            <a:r>
              <a:rPr lang="tr-TR" sz="2000" b="1" dirty="0"/>
              <a:t>a. Kredinin Açılması:</a:t>
            </a:r>
            <a:r>
              <a:rPr lang="tr-TR" sz="2000" dirty="0"/>
              <a:t> Kredi değerlemesiyle ilgili genel uygulamaların dışında özel olarak kredi isteminde bulunan firmanın elinde gerçek ticari alışveriş ürünü senetlerin yeterince bulunup bulunmadığına bakılır.</a:t>
            </a:r>
          </a:p>
          <a:p>
            <a:r>
              <a:rPr lang="tr-TR" sz="2000" b="1" dirty="0"/>
              <a:t>b. Senetlerin Teminata Alınması: </a:t>
            </a:r>
            <a:r>
              <a:rPr lang="tr-TR" sz="2000" dirty="0"/>
              <a:t>Kredinin güvencesini oluşturacak senetler, müşterinin rehin cirosu ile alınır. Böylece banka senetler üzerinde rehin hakkı tesis etmiş olur. </a:t>
            </a:r>
          </a:p>
          <a:p>
            <a:r>
              <a:rPr lang="tr-TR" sz="2000" b="1" dirty="0"/>
              <a:t>c. Ödenmeyen Senetlerin İadesi: </a:t>
            </a:r>
            <a:r>
              <a:rPr lang="tr-TR" sz="2000" dirty="0"/>
              <a:t>Ödenmeyen senetler, eğer kredi ilişkisinin yeni alınacak senetlerle sürdürülmesi uygun görülürse, iade edilir. Yoksa banka kendi kredi alacağı için bunları kanun takibe aktarmak zorundadır.</a:t>
            </a:r>
          </a:p>
        </p:txBody>
      </p:sp>
    </p:spTree>
    <p:extLst>
      <p:ext uri="{BB962C8B-B14F-4D97-AF65-F5344CB8AC3E}">
        <p14:creationId xmlns:p14="http://schemas.microsoft.com/office/powerpoint/2010/main" val="47054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Senet Karşılığı Kredi İşlemleri</a:t>
            </a:r>
          </a:p>
          <a:p>
            <a:r>
              <a:rPr lang="tr-TR" sz="2000" b="1" dirty="0"/>
              <a:t>d. Kredinin Kullandırılması: </a:t>
            </a:r>
            <a:r>
              <a:rPr lang="tr-TR" sz="2000" dirty="0"/>
              <a:t>Verilecek kredi tutarı ile teminata alınan senetler arasında, daha önce poliçelerle ilgili olarak açıklandığı gibi, bir marj (orantı) uygulanır. Örneğin, 100 Bin TL’lik senet teminata alınmışsa karşılığında bunun %75’i kadar; yani 75 Bin TL kredi verilir.</a:t>
            </a:r>
          </a:p>
          <a:p>
            <a:r>
              <a:rPr lang="tr-TR" sz="2000" b="1" dirty="0"/>
              <a:t>e. Senetlerin Tahsil Edilip Borçtan Düşülmesi: </a:t>
            </a:r>
            <a:r>
              <a:rPr lang="tr-TR" sz="2000" dirty="0"/>
              <a:t>Tıpkı tahsil senetlerinde olduğu gibi gerekli işlemler yapılarak senetlerin tahsilatı gerçekleştirilir. İşlem masrafları ve komisyon müşteriden tahsil edilir. Senet bedelleri kredi hesabına alacak kaydedilerek bakiye düşürülür; fazlası müşterinin mevduat hesabına aktarılır.</a:t>
            </a:r>
          </a:p>
        </p:txBody>
      </p:sp>
    </p:spTree>
    <p:extLst>
      <p:ext uri="{BB962C8B-B14F-4D97-AF65-F5344CB8AC3E}">
        <p14:creationId xmlns:p14="http://schemas.microsoft.com/office/powerpoint/2010/main" val="113382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Senet Karşılığı Kredi İşlemleri</a:t>
            </a:r>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p:txBody>
      </p:sp>
      <p:pic>
        <p:nvPicPr>
          <p:cNvPr id="5" name="Resim 4">
            <a:extLst>
              <a:ext uri="{FF2B5EF4-FFF2-40B4-BE49-F238E27FC236}">
                <a16:creationId xmlns:a16="http://schemas.microsoft.com/office/drawing/2014/main" id="{E5DD553E-818C-C54E-88CD-613DA492FABC}"/>
              </a:ext>
            </a:extLst>
          </p:cNvPr>
          <p:cNvPicPr>
            <a:picLocks noChangeAspect="1"/>
          </p:cNvPicPr>
          <p:nvPr/>
        </p:nvPicPr>
        <p:blipFill>
          <a:blip r:embed="rId2"/>
          <a:stretch>
            <a:fillRect/>
          </a:stretch>
        </p:blipFill>
        <p:spPr>
          <a:xfrm>
            <a:off x="810000" y="2877350"/>
            <a:ext cx="4508500" cy="3695700"/>
          </a:xfrm>
          <a:prstGeom prst="rect">
            <a:avLst/>
          </a:prstGeom>
        </p:spPr>
      </p:pic>
    </p:spTree>
    <p:extLst>
      <p:ext uri="{BB962C8B-B14F-4D97-AF65-F5344CB8AC3E}">
        <p14:creationId xmlns:p14="http://schemas.microsoft.com/office/powerpoint/2010/main" val="96795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Senet </a:t>
            </a:r>
            <a:r>
              <a:rPr lang="tr-TR" sz="2400" b="1" dirty="0" err="1"/>
              <a:t>İskonto</a:t>
            </a:r>
            <a:r>
              <a:rPr lang="tr-TR" sz="2400" b="1" dirty="0"/>
              <a:t> ve İştira İşlemleri</a:t>
            </a:r>
          </a:p>
          <a:p>
            <a:r>
              <a:rPr lang="tr-TR" sz="2000" dirty="0"/>
              <a:t>Krediler bölümünde de değinildiği gibi bankaların müşterilerinden, lehtarı ya da hamili oldukları senetlerini “temlik cirosu” ile devralmaları durumunda </a:t>
            </a:r>
            <a:r>
              <a:rPr lang="tr-TR" sz="2000" b="1" dirty="0" err="1"/>
              <a:t>iskonto</a:t>
            </a:r>
            <a:r>
              <a:rPr lang="tr-TR" sz="2000" dirty="0"/>
              <a:t> işlemi söz konusudur.</a:t>
            </a:r>
          </a:p>
          <a:p>
            <a:r>
              <a:rPr lang="tr-TR" sz="2000" dirty="0"/>
              <a:t>Günlük ticari dilde </a:t>
            </a:r>
            <a:r>
              <a:rPr lang="tr-TR" sz="2000" b="1" dirty="0"/>
              <a:t>“senet kırdırılması” </a:t>
            </a:r>
            <a:r>
              <a:rPr lang="tr-TR" sz="2000" dirty="0"/>
              <a:t>olarak da adlandırılan bu uygulamada; banka senedi rehin etmeyip tüm haklarıyla mülkiyetini almakta ve bedelini belli bir </a:t>
            </a:r>
            <a:r>
              <a:rPr lang="tr-TR" sz="2000" dirty="0" err="1"/>
              <a:t>iskonto</a:t>
            </a:r>
            <a:r>
              <a:rPr lang="tr-TR" sz="2000" dirty="0"/>
              <a:t> ile ödemektedir.</a:t>
            </a:r>
          </a:p>
          <a:p>
            <a:r>
              <a:rPr lang="tr-TR" sz="2000" dirty="0" err="1"/>
              <a:t>İskonto</a:t>
            </a:r>
            <a:r>
              <a:rPr lang="tr-TR" sz="2000" dirty="0"/>
              <a:t> edilen senedin borçlu adresi, dolayısıyla ödenme yeri, başka bir şehir ise bu işlem </a:t>
            </a:r>
            <a:r>
              <a:rPr lang="tr-TR" sz="2000" b="1" dirty="0"/>
              <a:t>“iştira” </a:t>
            </a:r>
            <a:r>
              <a:rPr lang="tr-TR" sz="2000" dirty="0"/>
              <a:t>işlemi olarak adlandırılmaktadır.</a:t>
            </a:r>
          </a:p>
          <a:p>
            <a:r>
              <a:rPr lang="tr-TR" sz="2000" dirty="0"/>
              <a:t>Bu kredilendirme yöntemi, küçük esnaf ve tarım işletmeleri için uygun olup senette çok sayıda kefil olması da aktif kalitesi açısından önemlidir.</a:t>
            </a:r>
          </a:p>
        </p:txBody>
      </p:sp>
    </p:spTree>
    <p:extLst>
      <p:ext uri="{BB962C8B-B14F-4D97-AF65-F5344CB8AC3E}">
        <p14:creationId xmlns:p14="http://schemas.microsoft.com/office/powerpoint/2010/main" val="60546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Senetlerin Protestosu, Protestonun Kaldırılması ve Sonuçları</a:t>
            </a:r>
          </a:p>
          <a:p>
            <a:r>
              <a:rPr lang="tr-TR" sz="2000" dirty="0"/>
              <a:t>Senetlerin vadesini (ödeme gününü) izleyen </a:t>
            </a:r>
            <a:r>
              <a:rPr lang="tr-TR" sz="2000" b="1" dirty="0"/>
              <a:t>iki işgününde </a:t>
            </a:r>
            <a:r>
              <a:rPr lang="tr-TR" sz="2000" dirty="0"/>
              <a:t>ödenmemeleri durumunda, noter aracılığıyla protesto edilmeleri gerekmektedir. Poliçeler için de geçerli olan bu işlem olası bir yasal takibin ilk adımı olarak çok önemlidir. </a:t>
            </a:r>
          </a:p>
          <a:p>
            <a:r>
              <a:rPr lang="tr-TR" sz="2000" dirty="0"/>
              <a:t>Protestolu senetler, aynı zamanda bir makroekonomik göstergedir. Listenin genişlemesi; ekonomik durgunluk, finansal kriz belirtisi anlamına gelir, bir </a:t>
            </a:r>
            <a:r>
              <a:rPr lang="tr-TR" sz="2000" b="1" dirty="0"/>
              <a:t>erken uyarı </a:t>
            </a:r>
            <a:r>
              <a:rPr lang="tr-TR" sz="2000" dirty="0"/>
              <a:t>sistemi öğesi olarak kabul edilir.</a:t>
            </a:r>
          </a:p>
          <a:p>
            <a:r>
              <a:rPr lang="tr-TR" sz="2000" dirty="0"/>
              <a:t>Protesto edilmiş bir senet sonradan ödenebilir. Bu ödeme, yasal olarak protestonun kaldırılmasını gerektirmese de </a:t>
            </a:r>
            <a:r>
              <a:rPr lang="tr-TR" sz="2000" b="1" dirty="0"/>
              <a:t>bankacılık sistemimizdeki uygulama</a:t>
            </a:r>
            <a:r>
              <a:rPr lang="tr-TR" sz="2000" dirty="0"/>
              <a:t>; senetlerin sonradan ödenmesi durumunda protestonun kaldırılması doğrultusundadır. </a:t>
            </a:r>
          </a:p>
        </p:txBody>
      </p:sp>
    </p:spTree>
    <p:extLst>
      <p:ext uri="{BB962C8B-B14F-4D97-AF65-F5344CB8AC3E}">
        <p14:creationId xmlns:p14="http://schemas.microsoft.com/office/powerpoint/2010/main" val="11276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 Tanımı</a:t>
            </a:r>
          </a:p>
          <a:p>
            <a:r>
              <a:rPr lang="tr-TR" sz="2000" dirty="0"/>
              <a:t>Çek, bankalardaki hesaplar üzerine, hesap sahipleri tarafından, yasal biçim koşullarına bağlı kalınarak, belli tutardaki bir paranın, kayıtsız şartsız ödenmesi için yazılabilen, ticari senetler kapsamında yer alan, </a:t>
            </a:r>
            <a:r>
              <a:rPr lang="tr-TR" sz="2000" b="1" dirty="0"/>
              <a:t>kıymetli evrak </a:t>
            </a:r>
            <a:r>
              <a:rPr lang="tr-TR" sz="2000" dirty="0"/>
              <a:t>niteliğindeki bir ödeme aracıdır.</a:t>
            </a:r>
          </a:p>
          <a:p>
            <a:r>
              <a:rPr lang="tr-TR" sz="2000" dirty="0"/>
              <a:t>Ülkemizde, çekler sadece bankalardaki mevduat hesaplarından ödenmek üzere, bankalara hitaben yazılmaktadır. </a:t>
            </a:r>
            <a:r>
              <a:rPr lang="tr-TR" sz="2000" b="1" dirty="0"/>
              <a:t>“Çek yazmak” , “çek keşide etmek” ve “çek kesmek” </a:t>
            </a:r>
            <a:r>
              <a:rPr lang="tr-TR" sz="2000" dirty="0"/>
              <a:t>aynı anlamı taşır. Birinin lehine çek yazmakla, bankadaki hesaptan ona </a:t>
            </a:r>
            <a:r>
              <a:rPr lang="tr-TR" sz="2000" b="1" dirty="0"/>
              <a:t>ödeme yapılması </a:t>
            </a:r>
            <a:r>
              <a:rPr lang="tr-TR" sz="2000" dirty="0"/>
              <a:t>sağlanmış olmaktadır.</a:t>
            </a:r>
          </a:p>
        </p:txBody>
      </p:sp>
    </p:spTree>
    <p:extLst>
      <p:ext uri="{BB962C8B-B14F-4D97-AF65-F5344CB8AC3E}">
        <p14:creationId xmlns:p14="http://schemas.microsoft.com/office/powerpoint/2010/main" val="347615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Çekte Taraflar</a:t>
            </a:r>
          </a:p>
          <a:p>
            <a:r>
              <a:rPr lang="tr-TR" sz="2000" dirty="0"/>
              <a:t>Çek uygulamasında, poliçedeki durumla çok benzerlik gösteren; üç taraf ve üçlü bir ilişki vardır:</a:t>
            </a:r>
          </a:p>
          <a:p>
            <a:r>
              <a:rPr lang="tr-TR" sz="2000" b="1" dirty="0"/>
              <a:t>a. Keşideci: </a:t>
            </a:r>
            <a:r>
              <a:rPr lang="tr-TR" sz="2000" dirty="0"/>
              <a:t>Çeki düzenleyen hesap sahibi olup muhatap bankaya çekte yazılı tutarın bir başka kişiye (lehtara) ödenmesini emret- </a:t>
            </a:r>
            <a:r>
              <a:rPr lang="tr-TR" sz="2000" dirty="0" err="1"/>
              <a:t>mektedir</a:t>
            </a:r>
            <a:r>
              <a:rPr lang="tr-TR" sz="2000" dirty="0"/>
              <a:t>.</a:t>
            </a:r>
          </a:p>
          <a:p>
            <a:r>
              <a:rPr lang="tr-TR" sz="2000" b="1" dirty="0"/>
              <a:t>b. Muhatap: </a:t>
            </a:r>
            <a:r>
              <a:rPr lang="tr-TR" sz="2000" dirty="0"/>
              <a:t>Çekin üzerine keşide edildiği mevduat hesabının bulunduğu ve dolayısıyla gerekli koşulların varlığı durumunda çeki ödeyecek olan banka şubesidir.</a:t>
            </a:r>
          </a:p>
          <a:p>
            <a:r>
              <a:rPr lang="tr-TR" sz="2000" b="1" dirty="0"/>
              <a:t>c. Lehtar / Hamil: </a:t>
            </a:r>
            <a:r>
              <a:rPr lang="tr-TR" sz="2000" dirty="0"/>
              <a:t>Kedisine ödenmek üzere çek yazılan, çeki elinde bulunduran kişidir. </a:t>
            </a:r>
          </a:p>
        </p:txBody>
      </p:sp>
    </p:spTree>
    <p:extLst>
      <p:ext uri="{BB962C8B-B14F-4D97-AF65-F5344CB8AC3E}">
        <p14:creationId xmlns:p14="http://schemas.microsoft.com/office/powerpoint/2010/main" val="126483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fontScale="92500" lnSpcReduction="20000"/>
          </a:bodyPr>
          <a:lstStyle/>
          <a:p>
            <a:pPr marL="0" indent="0">
              <a:buNone/>
            </a:pPr>
            <a:r>
              <a:rPr lang="tr-TR" sz="2600" b="1" dirty="0"/>
              <a:t>Çekler ve Ekonomik İşlevleri</a:t>
            </a:r>
          </a:p>
          <a:p>
            <a:r>
              <a:rPr lang="tr-TR" sz="2200" dirty="0"/>
              <a:t>Çek, bankadaki mevduat hesaplarına dayanılarak, ödemeleri gerçekleştirmek üzere kullanılan </a:t>
            </a:r>
            <a:r>
              <a:rPr lang="tr-TR" sz="2200" b="1" dirty="0"/>
              <a:t>modern bir ödeme aracı</a:t>
            </a:r>
            <a:r>
              <a:rPr lang="tr-TR" sz="2200" dirty="0"/>
              <a:t>dır. Kredi kartlarının yaygınlaşmasıyla çeklerin küçük tutarlı tüketim harcamalarında kullanımı azalmış, çek daha ticari bir yapıya dönüşmüştür. </a:t>
            </a:r>
          </a:p>
          <a:p>
            <a:r>
              <a:rPr lang="tr-TR" sz="2200" dirty="0"/>
              <a:t>Çeklerin para yerine kullanılmasıyla birçok uygulama kolaylığı sağlanmakta, para taşımaktan kaynaklanan birçok riski önlemektedir.</a:t>
            </a:r>
          </a:p>
          <a:p>
            <a:r>
              <a:rPr lang="tr-TR" sz="2200" b="1" dirty="0"/>
              <a:t>Görüldüğünde ödenmesi gereken bir ödeme emri </a:t>
            </a:r>
            <a:r>
              <a:rPr lang="tr-TR" sz="2200" dirty="0"/>
              <a:t>olmasına karşın, ticari hayatta çekin düzenlenme tarihi yerine ileri bir tarih yazılarak, Vadeli Çek (İleri Tarihli Çek) uygulaması ortaya çıkarılmaktadır.</a:t>
            </a:r>
          </a:p>
          <a:p>
            <a:r>
              <a:rPr lang="tr-TR" sz="2200" dirty="0"/>
              <a:t>Vadeli ödemeler için oluşturulmuş ödeme araçları bonolar (senet) ve poliçeler olduğu halde bunların yerine, bu yapay vadeli ödeme aracı, </a:t>
            </a:r>
            <a:r>
              <a:rPr lang="tr-TR" sz="2200" b="1" dirty="0"/>
              <a:t>ödenmemesi durumunda daha kolay ve etkin bir takip süreci</a:t>
            </a:r>
            <a:r>
              <a:rPr lang="tr-TR" sz="2200" dirty="0"/>
              <a:t>ne sahip olduğu için tercih edilmektedir. Çek kullanan kişilerin bir banka nezdinde hesabı ve itibarı olduğuna dair varsayım da çek kabulünü desteklemektedir.</a:t>
            </a:r>
          </a:p>
        </p:txBody>
      </p:sp>
    </p:spTree>
    <p:extLst>
      <p:ext uri="{BB962C8B-B14F-4D97-AF65-F5344CB8AC3E}">
        <p14:creationId xmlns:p14="http://schemas.microsoft.com/office/powerpoint/2010/main" val="280602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Bono (Senet) Tanımı</a:t>
            </a:r>
          </a:p>
          <a:p>
            <a:r>
              <a:rPr lang="tr-TR" sz="2000" dirty="0"/>
              <a:t>Borçlusu tarafından, yasanın öngördüğü biçimsel koşullara uygun olarak düzenlenip imzalanarak alacaklıya verilen ve belli bir paranın, belli bir süre sonra kayıtsız şartsız ödeneceğini taahhüt eden kıymetli evrak niteliğindeki ticari senetlere; </a:t>
            </a:r>
            <a:r>
              <a:rPr lang="tr-TR" sz="2000" b="1" dirty="0"/>
              <a:t>“bono” </a:t>
            </a:r>
            <a:r>
              <a:rPr lang="tr-TR" sz="2000" dirty="0"/>
              <a:t>(emre muharrer senet) denmektedir. </a:t>
            </a:r>
          </a:p>
          <a:p>
            <a:r>
              <a:rPr lang="tr-TR" sz="2000" dirty="0"/>
              <a:t>Ticari senetlerin ülkemizde en çok kullanılan türü “bonolar” olup bu yaygın kullanım alışkanlığı nedeniyle günlük ticaret ve bankacılık dilinde genel olarak doğrudan </a:t>
            </a:r>
            <a:r>
              <a:rPr lang="tr-TR" sz="2000" b="1" dirty="0"/>
              <a:t>“senet” </a:t>
            </a:r>
            <a:r>
              <a:rPr lang="tr-TR" sz="2000" dirty="0"/>
              <a:t>olarak anılmaktadır. </a:t>
            </a:r>
          </a:p>
          <a:p>
            <a:r>
              <a:rPr lang="tr-TR" sz="2000" dirty="0"/>
              <a:t>Bono </a:t>
            </a:r>
            <a:r>
              <a:rPr lang="tr-TR" sz="2000" b="1" dirty="0"/>
              <a:t>vadeli işlemlerde </a:t>
            </a:r>
            <a:r>
              <a:rPr lang="tr-TR" sz="2000" dirty="0"/>
              <a:t>kullanılan bir senettir. Ödemesi ertelenen borçlar için düzenlenen bono sayesinde vadeli ticaret güvenli bir biçimde gerçekleşmiş olur.</a:t>
            </a:r>
          </a:p>
          <a:p>
            <a:r>
              <a:rPr lang="tr-TR" sz="2000" dirty="0"/>
              <a:t>Poliçe metninde cümle “ödeyiniz” biçiminde biterken, senet metni </a:t>
            </a:r>
            <a:r>
              <a:rPr lang="tr-TR" sz="2000" b="1" dirty="0"/>
              <a:t>“ödeyeceğim” </a:t>
            </a:r>
            <a:r>
              <a:rPr lang="tr-TR" sz="2000" dirty="0"/>
              <a:t>ifadesiyle bitmektedir. Bu, senedin bir ödeme vaadi olmasının sonucudur. </a:t>
            </a:r>
          </a:p>
        </p:txBody>
      </p:sp>
    </p:spTree>
    <p:extLst>
      <p:ext uri="{BB962C8B-B14F-4D97-AF65-F5344CB8AC3E}">
        <p14:creationId xmlns:p14="http://schemas.microsoft.com/office/powerpoint/2010/main" val="175572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 Düzenlenmesi ve Biçimsel Unsurlar</a:t>
            </a:r>
          </a:p>
          <a:p>
            <a:r>
              <a:rPr lang="tr-TR" sz="2000" dirty="0"/>
              <a:t>a. Senet metninde “çek” kelimesini ve eğer senet </a:t>
            </a:r>
            <a:r>
              <a:rPr lang="tr-TR" sz="2000" dirty="0" err="1"/>
              <a:t>Türkçe’den</a:t>
            </a:r>
            <a:r>
              <a:rPr lang="tr-TR" sz="2000" dirty="0"/>
              <a:t> başka bir dille yazılmış ise o dilde “çek” karşılığı olarak kullanılan kelime. (Örneğin, İngilizce: </a:t>
            </a:r>
            <a:r>
              <a:rPr lang="tr-TR" sz="2000" dirty="0" err="1"/>
              <a:t>Check</a:t>
            </a:r>
            <a:r>
              <a:rPr lang="tr-TR" sz="2000" dirty="0"/>
              <a:t>, </a:t>
            </a:r>
            <a:r>
              <a:rPr lang="tr-TR" sz="2000" dirty="0" err="1"/>
              <a:t>Fransızca:Cheque</a:t>
            </a:r>
            <a:r>
              <a:rPr lang="tr-TR" sz="2000" dirty="0"/>
              <a:t>.)</a:t>
            </a:r>
          </a:p>
          <a:p>
            <a:r>
              <a:rPr lang="tr-TR" sz="2000" dirty="0"/>
              <a:t>b. Kayıtsız ve şartsız belirli bir bedelin ödenmesine yönelik havale unsuru.</a:t>
            </a:r>
          </a:p>
          <a:p>
            <a:r>
              <a:rPr lang="tr-TR" sz="2000" dirty="0"/>
              <a:t>c. Ödeyecek kişinin, “bankanın / muhatabın” ticaret unvanı.</a:t>
            </a:r>
          </a:p>
          <a:p>
            <a:r>
              <a:rPr lang="tr-TR" sz="2000" dirty="0"/>
              <a:t>d. Ödeme yeri.</a:t>
            </a:r>
          </a:p>
          <a:p>
            <a:r>
              <a:rPr lang="tr-TR" sz="2000" dirty="0"/>
              <a:t>e. Düzenlenme tarihi ve yeri.</a:t>
            </a:r>
          </a:p>
          <a:p>
            <a:r>
              <a:rPr lang="tr-TR" sz="2000" dirty="0"/>
              <a:t>f. Düzenleyenin imzası.</a:t>
            </a:r>
          </a:p>
          <a:p>
            <a:r>
              <a:rPr lang="tr-TR" sz="2000" dirty="0"/>
              <a:t>g. Banka tarafından verilen seri numarası.</a:t>
            </a:r>
          </a:p>
          <a:p>
            <a:r>
              <a:rPr lang="tr-TR" sz="2000" dirty="0"/>
              <a:t>h. </a:t>
            </a:r>
            <a:r>
              <a:rPr lang="tr-TR" sz="2000" dirty="0" err="1"/>
              <a:t>Karekodu</a:t>
            </a:r>
            <a:r>
              <a:rPr lang="tr-TR" sz="2000" dirty="0"/>
              <a:t>.</a:t>
            </a:r>
          </a:p>
        </p:txBody>
      </p:sp>
    </p:spTree>
    <p:extLst>
      <p:ext uri="{BB962C8B-B14F-4D97-AF65-F5344CB8AC3E}">
        <p14:creationId xmlns:p14="http://schemas.microsoft.com/office/powerpoint/2010/main" val="323361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Çekte Süreler</a:t>
            </a:r>
          </a:p>
          <a:p>
            <a:pPr marL="0" indent="0">
              <a:buNone/>
            </a:pPr>
            <a:r>
              <a:rPr lang="tr-TR" sz="2400" b="1" dirty="0"/>
              <a:t>Çekte Sunum (İbraz) Süresi</a:t>
            </a:r>
          </a:p>
          <a:p>
            <a:r>
              <a:rPr lang="tr-TR" sz="2000" dirty="0"/>
              <a:t>Çekin bankaya tahsil için sunulması için, düzenlenme tarihini izleyen belli bir zaman dilimi belirlenmiştir. </a:t>
            </a:r>
            <a:r>
              <a:rPr lang="tr-TR" sz="2000" b="1" dirty="0"/>
              <a:t>Bu süre aşıldığında </a:t>
            </a:r>
            <a:r>
              <a:rPr lang="tr-TR" sz="2000" dirty="0"/>
              <a:t>artık hesap sahibinin hesapta karşılık bulundurma zorunluluğu kalmadığından, eğer karşılığı bulunmazsa “</a:t>
            </a:r>
            <a:r>
              <a:rPr lang="tr-TR" sz="2000" dirty="0" err="1"/>
              <a:t>karşılıksızlık</a:t>
            </a:r>
            <a:r>
              <a:rPr lang="tr-TR" sz="2000" dirty="0"/>
              <a:t>” işlemi yapılamaz. Ayrıca bu süre aşıldıktan sonra çekin ödenebilmesi için bankanın çek keşidecisi müşterisinden yazılı onay alması gerekmektedir.</a:t>
            </a:r>
          </a:p>
          <a:p>
            <a:r>
              <a:rPr lang="tr-TR" sz="2000" dirty="0"/>
              <a:t>Çekin ibraz (sunum) süresi, hesaplanırken çekin düzenlenme tarihi sayılmayıp; “ertesi gün” birinci gün, sayılarak hesap yapılır.</a:t>
            </a:r>
          </a:p>
        </p:txBody>
      </p:sp>
    </p:spTree>
    <p:extLst>
      <p:ext uri="{BB962C8B-B14F-4D97-AF65-F5344CB8AC3E}">
        <p14:creationId xmlns:p14="http://schemas.microsoft.com/office/powerpoint/2010/main" val="322487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Çekte Sunum (İbraz) Süresi</a:t>
            </a:r>
          </a:p>
          <a:p>
            <a:r>
              <a:rPr lang="tr-TR" sz="2000" dirty="0"/>
              <a:t>Çekin ibraz (sunum) süresi, belli coğrafi ölçütlere göre sınıflandırılmış olup, şu şekilde farklılaşmaktadır:</a:t>
            </a:r>
          </a:p>
          <a:p>
            <a:r>
              <a:rPr lang="tr-TR" sz="2000" dirty="0"/>
              <a:t>1. Çekin keşide yeri ile muhatap banka şubesi </a:t>
            </a:r>
            <a:r>
              <a:rPr lang="tr-TR" sz="2000" b="1" dirty="0"/>
              <a:t>aynı ilçe </a:t>
            </a:r>
            <a:r>
              <a:rPr lang="tr-TR" sz="2000" dirty="0"/>
              <a:t>sınırları içinde ise: 10 gün,</a:t>
            </a:r>
          </a:p>
          <a:p>
            <a:r>
              <a:rPr lang="tr-TR" sz="2000" dirty="0"/>
              <a:t>2. Çekin keşide yeri ile muhatap banka şubesi </a:t>
            </a:r>
            <a:r>
              <a:rPr lang="tr-TR" sz="2000" b="1" dirty="0"/>
              <a:t>aynı şehir </a:t>
            </a:r>
            <a:r>
              <a:rPr lang="tr-TR" sz="2000" dirty="0"/>
              <a:t>sınırları içinde ise: 10 gün,</a:t>
            </a:r>
          </a:p>
          <a:p>
            <a:r>
              <a:rPr lang="tr-TR" sz="2000" dirty="0"/>
              <a:t>3. Çekin keşide yeri ile muhatap banka şubesi </a:t>
            </a:r>
            <a:r>
              <a:rPr lang="tr-TR" sz="2000" b="1" dirty="0"/>
              <a:t>farklı şehir </a:t>
            </a:r>
            <a:r>
              <a:rPr lang="tr-TR" sz="2000" dirty="0"/>
              <a:t>sınırları içinde ise: 1 ay,</a:t>
            </a:r>
          </a:p>
          <a:p>
            <a:r>
              <a:rPr lang="tr-TR" sz="2000" dirty="0"/>
              <a:t>4. Çekin keşide yeri ile muhatap banka şubesi </a:t>
            </a:r>
            <a:r>
              <a:rPr lang="tr-TR" sz="2000" b="1" dirty="0"/>
              <a:t>aynı kıtada</a:t>
            </a:r>
            <a:r>
              <a:rPr lang="tr-TR" sz="2000" dirty="0"/>
              <a:t> ise: 1 ay,</a:t>
            </a:r>
          </a:p>
          <a:p>
            <a:r>
              <a:rPr lang="tr-TR" sz="2000" dirty="0"/>
              <a:t>5. Çekin keşide yeri ile muhatap banka şubesi </a:t>
            </a:r>
            <a:r>
              <a:rPr lang="tr-TR" sz="2000" b="1" dirty="0"/>
              <a:t>Akdeniz’e sahili olan ülkelerde </a:t>
            </a:r>
            <a:r>
              <a:rPr lang="tr-TR" sz="2000" dirty="0"/>
              <a:t>ise: 1 ay,</a:t>
            </a:r>
          </a:p>
          <a:p>
            <a:r>
              <a:rPr lang="tr-TR" sz="2000" dirty="0"/>
              <a:t>6. Çekin keşide yeri ile muhatap banka şubesi </a:t>
            </a:r>
            <a:r>
              <a:rPr lang="tr-TR" sz="2000" b="1" dirty="0"/>
              <a:t>farklı kıtalarda </a:t>
            </a:r>
            <a:r>
              <a:rPr lang="tr-TR" sz="2000" dirty="0"/>
              <a:t>ise: 3 ay.</a:t>
            </a:r>
          </a:p>
        </p:txBody>
      </p:sp>
    </p:spTree>
    <p:extLst>
      <p:ext uri="{BB962C8B-B14F-4D97-AF65-F5344CB8AC3E}">
        <p14:creationId xmlns:p14="http://schemas.microsoft.com/office/powerpoint/2010/main" val="413677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endParaRPr lang="tr-TR" sz="2400" b="1" dirty="0"/>
          </a:p>
          <a:p>
            <a:pPr marL="0" indent="0">
              <a:buNone/>
            </a:pPr>
            <a:r>
              <a:rPr lang="tr-TR" sz="2400" b="1" dirty="0"/>
              <a:t>Çekte Zamanaşımı</a:t>
            </a:r>
          </a:p>
          <a:p>
            <a:r>
              <a:rPr lang="tr-TR" sz="2000" dirty="0"/>
              <a:t>Çek hamilinin, cirantalara, düzenleyene ve diğer çek borçlularına karşı sahip olduğu başvurma hakları, </a:t>
            </a:r>
            <a:r>
              <a:rPr lang="tr-TR" sz="2000" b="1" dirty="0"/>
              <a:t>ibraz süresinin bitiminden itibaren üç yıl </a:t>
            </a:r>
            <a:r>
              <a:rPr lang="tr-TR" sz="2000" dirty="0"/>
              <a:t>geçmekle zamanaşımına uğramaktadır. </a:t>
            </a:r>
          </a:p>
          <a:p>
            <a:r>
              <a:rPr lang="tr-TR" sz="2000" dirty="0"/>
              <a:t>Çek borçlularından birinin diğerine karşı sahip olduğu başvurma hakkı da bu çek borçlusunun çeki ödemesinden ya da çekin dava yolu ile kendisine karşı ileri sürüldüğü tarihten itibaren üç yıl geçmekle zamanaşımına uğramaktadır.</a:t>
            </a:r>
          </a:p>
        </p:txBody>
      </p:sp>
    </p:spTree>
    <p:extLst>
      <p:ext uri="{BB962C8B-B14F-4D97-AF65-F5344CB8AC3E}">
        <p14:creationId xmlns:p14="http://schemas.microsoft.com/office/powerpoint/2010/main" val="261413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endParaRPr lang="tr-TR" sz="2400" b="1" dirty="0"/>
          </a:p>
          <a:p>
            <a:pPr marL="0" indent="0">
              <a:buNone/>
            </a:pPr>
            <a:r>
              <a:rPr lang="tr-TR" sz="2400" b="1" dirty="0"/>
              <a:t>Çekten Cayma</a:t>
            </a:r>
          </a:p>
          <a:p>
            <a:r>
              <a:rPr lang="tr-TR" sz="2000" dirty="0"/>
              <a:t>“Çekten caymak”, çeki ödemekten vazgeçmektir.</a:t>
            </a:r>
          </a:p>
          <a:p>
            <a:r>
              <a:rPr lang="tr-TR" sz="2000" dirty="0"/>
              <a:t>TTK 799. maddesinde; çekten caymanın ancak ibraz süresi geçtikten sonra hüküm ifade edeceği belirtilmekte; ancak çekten cayılmamışsa muhatabın, yani bankanın ibraz süresinden sonra da çeki ödeyebileceği hükme bağlanmaktadır.</a:t>
            </a:r>
          </a:p>
          <a:p>
            <a:r>
              <a:rPr lang="tr-TR" sz="2000" dirty="0"/>
              <a:t>Bu durumda yasal olarak bankalar eğer çekten cayıldığı bildirilmemişse ibraz süresinden sonra da karşılığı varsa çeki ödeyebilirler. </a:t>
            </a:r>
          </a:p>
          <a:p>
            <a:r>
              <a:rPr lang="tr-TR" sz="2000" dirty="0"/>
              <a:t>Ancak uygulamada bunun müşteri ilişkileri açısından sakıncaları olabileceğinden, bankaların yapması gereken ibraz süresinden sonra ödeme yapmak için müşterinin yazılı onayını almaktır.</a:t>
            </a:r>
          </a:p>
          <a:p>
            <a:endParaRPr lang="tr-TR" sz="2000" dirty="0"/>
          </a:p>
        </p:txBody>
      </p:sp>
    </p:spTree>
    <p:extLst>
      <p:ext uri="{BB962C8B-B14F-4D97-AF65-F5344CB8AC3E}">
        <p14:creationId xmlns:p14="http://schemas.microsoft.com/office/powerpoint/2010/main" val="165620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Ödeme Yasaklı Çekler (Çekte Ödemeden Men)</a:t>
            </a:r>
          </a:p>
          <a:p>
            <a:r>
              <a:rPr lang="tr-TR" sz="2000" dirty="0"/>
              <a:t>Eğer bir çek, kişinin isteği dışında elinden çıktıysa, bu kişi (Müşteri) tarafından bu durum, hesabın bulunduğu banka şubesine yazılı olarak bildirilerek o çekin ödenmesini durdurması</a:t>
            </a:r>
            <a:r>
              <a:rPr lang="tr-TR" sz="2000" b="1" dirty="0"/>
              <a:t>, ‘çekin ödemeden men edilmesi’ </a:t>
            </a:r>
            <a:r>
              <a:rPr lang="tr-TR" sz="2000" dirty="0"/>
              <a:t>olarak bilinen yaygın bir uygulama iken 5941 </a:t>
            </a:r>
            <a:r>
              <a:rPr lang="tr-TR" sz="2000" dirty="0" err="1"/>
              <a:t>nolu</a:t>
            </a:r>
            <a:r>
              <a:rPr lang="tr-TR" sz="2000" dirty="0"/>
              <a:t> çek yasasıyla değiştirilmiştir.</a:t>
            </a:r>
          </a:p>
          <a:p>
            <a:r>
              <a:rPr lang="tr-TR" sz="2000" dirty="0"/>
              <a:t>Yeni yasa ile 2009 yılından itibaren bu durumdaki bir çekin ödenmesinin yasaklanabilmesi için, müşterinin </a:t>
            </a:r>
            <a:r>
              <a:rPr lang="tr-TR" sz="2000" b="1" dirty="0"/>
              <a:t>mahkeme kararı </a:t>
            </a:r>
            <a:r>
              <a:rPr lang="tr-TR" sz="2000" dirty="0"/>
              <a:t>getirmesi şart koşulmuştur.</a:t>
            </a:r>
          </a:p>
          <a:p>
            <a:r>
              <a:rPr lang="tr-TR" sz="2000" dirty="0"/>
              <a:t>Bankaların, mahkeme kararına dayanmayan ödemeden men isteklerini </a:t>
            </a:r>
            <a:r>
              <a:rPr lang="tr-TR" sz="2000" b="1" dirty="0"/>
              <a:t>kabul etmemeleri </a:t>
            </a:r>
            <a:r>
              <a:rPr lang="tr-TR" sz="2000" dirty="0"/>
              <a:t>gerekmektedir. Öte yandan, çek ödemesi yaparlarken kendilerine ibraz edilen çek hakkında bir </a:t>
            </a:r>
            <a:r>
              <a:rPr lang="tr-TR" sz="2000" b="1" dirty="0"/>
              <a:t>ödeme yasağı kararı </a:t>
            </a:r>
            <a:r>
              <a:rPr lang="tr-TR" sz="2000" dirty="0"/>
              <a:t>olup olmadığına bakmak zorundadırlar.</a:t>
            </a:r>
          </a:p>
        </p:txBody>
      </p:sp>
    </p:spTree>
    <p:extLst>
      <p:ext uri="{BB962C8B-B14F-4D97-AF65-F5344CB8AC3E}">
        <p14:creationId xmlns:p14="http://schemas.microsoft.com/office/powerpoint/2010/main" val="1139301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Çekte Devir (Ciro) İşlemi</a:t>
            </a:r>
          </a:p>
          <a:p>
            <a:r>
              <a:rPr lang="tr-TR" sz="2000" b="1" dirty="0"/>
              <a:t>1. Hamiline yazılı çeklerde ciro:</a:t>
            </a:r>
            <a:r>
              <a:rPr lang="tr-TR" sz="2000" dirty="0"/>
              <a:t> Hamiline yazılı çeklerde herhangi bir ciro işlemi zorunu olmayıp çek teslim suretiyle devredilebilmektedir. İstenirse, çek üzerinde ciranta adının gözükmesinde yarar görülürse ciro kaydı yazılabilir.</a:t>
            </a:r>
          </a:p>
          <a:p>
            <a:r>
              <a:rPr lang="tr-TR" sz="2000" b="1" dirty="0"/>
              <a:t>2. Emre yazılı çeklerde ciro: </a:t>
            </a:r>
            <a:r>
              <a:rPr lang="tr-TR" sz="2000" dirty="0"/>
              <a:t>Emre yazılı çeklerde, çekin arkasına ciro kaydı yazılıp sonra teslim edilmesi gerekmektedir.</a:t>
            </a:r>
          </a:p>
          <a:p>
            <a:r>
              <a:rPr lang="tr-TR" sz="2000" b="1" dirty="0"/>
              <a:t>3. Nama yazılı çekler ve çizgili çeklerde ciro: </a:t>
            </a:r>
            <a:r>
              <a:rPr lang="tr-TR" sz="2000" dirty="0"/>
              <a:t>Nama yazılı çekler ve çizgili çekler ciro edilememektedir. Bu çekler ancak alacağın temliki yoluyla devredilebilmektedirler. Temlik cirosu genellikle çekin arkasına “Temlik edilmiştir” notu ile yazılmaktadır.</a:t>
            </a:r>
          </a:p>
        </p:txBody>
      </p:sp>
    </p:spTree>
    <p:extLst>
      <p:ext uri="{BB962C8B-B14F-4D97-AF65-F5344CB8AC3E}">
        <p14:creationId xmlns:p14="http://schemas.microsoft.com/office/powerpoint/2010/main" val="275564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Çek Uygulaması ve Çeklerle İlgili İşlemler</a:t>
            </a:r>
          </a:p>
          <a:p>
            <a:r>
              <a:rPr lang="tr-TR" sz="2000" dirty="0"/>
              <a:t>Çeklerle ilgili tüm işlemler bankalarca yapılır. Başlıca çek işlemleri şöyle sayılabilir:</a:t>
            </a:r>
          </a:p>
          <a:p>
            <a:r>
              <a:rPr lang="tr-TR" sz="2000" dirty="0"/>
              <a:t>a. Çek verilecek müşterilerin seçilmesi,</a:t>
            </a:r>
          </a:p>
          <a:p>
            <a:r>
              <a:rPr lang="tr-TR" sz="2000" dirty="0"/>
              <a:t>b. Çekin bir matbua olarak basılması,</a:t>
            </a:r>
          </a:p>
          <a:p>
            <a:r>
              <a:rPr lang="tr-TR" sz="2000" dirty="0"/>
              <a:t>c. Sunulan çeklerin ödenmesi,</a:t>
            </a:r>
          </a:p>
          <a:p>
            <a:r>
              <a:rPr lang="tr-TR" sz="2000" dirty="0"/>
              <a:t>d. Ödenmeyecek nitelikteki çeklerin reddi,</a:t>
            </a:r>
          </a:p>
          <a:p>
            <a:r>
              <a:rPr lang="tr-TR" sz="2000" dirty="0"/>
              <a:t>e. Hesapta karşılıklarının bulunmaması durumunda “karşılıksız” işlemi yapılması,</a:t>
            </a:r>
          </a:p>
          <a:p>
            <a:r>
              <a:rPr lang="tr-TR" sz="2000" dirty="0"/>
              <a:t>f. Özel form kullanılmadan hamiline yazılmış çeklerle ilgili bildirimlerin yapılması,</a:t>
            </a:r>
          </a:p>
          <a:p>
            <a:r>
              <a:rPr lang="tr-TR" sz="2000" dirty="0"/>
              <a:t>g. Müşterilerin tahsile verdikleri çeklerle ilgili takas ve tahsil işlemlerinin gerçekleştirilmesi.</a:t>
            </a:r>
          </a:p>
        </p:txBody>
      </p:sp>
    </p:spTree>
    <p:extLst>
      <p:ext uri="{BB962C8B-B14F-4D97-AF65-F5344CB8AC3E}">
        <p14:creationId xmlns:p14="http://schemas.microsoft.com/office/powerpoint/2010/main" val="1323199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 Hesapları ve Çek Verilecek Kişilerin Seçimi</a:t>
            </a:r>
          </a:p>
          <a:p>
            <a:r>
              <a:rPr lang="tr-TR" sz="2000" dirty="0"/>
              <a:t>1. Bankalar, çek hesabı açtırmak isteyen müşterilerin çek kullanım yasaklısı olup olmadığını araştırmak zorundadırlar.</a:t>
            </a:r>
          </a:p>
          <a:p>
            <a:r>
              <a:rPr lang="tr-TR" sz="2000" dirty="0"/>
              <a:t>2. Bankalar, çek karnesi verilecek müşterilerin ekonomik ve sosyal durumunun belirlenmesinde de gerekli basiret ve özeni göstermek durumundadırlar.</a:t>
            </a:r>
          </a:p>
          <a:p>
            <a:r>
              <a:rPr lang="tr-TR" sz="2000" dirty="0"/>
              <a:t>3. Bankalar, çek hesabı açtırmak isteyenlerin yasaklılık durumuna ilişkin TCMB kayıtlarını, açık kimliklerini saptamak için fotoğraflı nüfus cüzdanı, pasaport ya da sürücü belgesi örneklerini, yerleşim yeri belgelerini, vergi kimlik numaralarını, tacir olanların ayrıca ticaret sicili kayıtlarını, esnaf ve sanatkâr olanların ise esnaf ve </a:t>
            </a:r>
            <a:r>
              <a:rPr lang="tr-TR" sz="2000" dirty="0" err="1"/>
              <a:t>sanâtkar</a:t>
            </a:r>
            <a:r>
              <a:rPr lang="tr-TR" sz="2000" dirty="0"/>
              <a:t> sicili kayıtlarını almak ve çek hesabının kapatılması durumunda bu belgeleri, hesabın kapatıldığı tarihten itibaren on yıl süreyle saklamakla yükümlüdürler.</a:t>
            </a:r>
          </a:p>
        </p:txBody>
      </p:sp>
    </p:spTree>
    <p:extLst>
      <p:ext uri="{BB962C8B-B14F-4D97-AF65-F5344CB8AC3E}">
        <p14:creationId xmlns:p14="http://schemas.microsoft.com/office/powerpoint/2010/main" val="1154967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 Hesapları ve Çek Verilecek Kişilerin Seçimi</a:t>
            </a:r>
          </a:p>
          <a:p>
            <a:r>
              <a:rPr lang="tr-TR" sz="2000" dirty="0"/>
              <a:t>4. Yerleşim yeri yurt dışında bulunan müşteriler, çek karnesi almak isterlerse bankaya kendileri ile ilgili olarak Türkiye’de bir adres bildirmek zorundadır.</a:t>
            </a:r>
          </a:p>
          <a:p>
            <a:r>
              <a:rPr lang="tr-TR" sz="2000" dirty="0"/>
              <a:t>5. Çek hesabı açılmasını veya mevcut çek hesabından çek defteri verilmesini isteyen kişi, her defasında tacir veya esnaf ve sanatkâr olup olmadığı ve kendisi hakkında çek düzenleme ve çek hesabı açma yasağı bulunmadığı hususunda bankaya yazılı beyanda bulunmalıdır. Tüzel kişiler adına verilecek beyannamede ayrıca, tüzel kişinin yönetim organında görev yapan, temsilcisi olan veya imza yetkilisi olan kişilerin çek düzenleme ve çek hesabı açma yasağı bulunmadığı belirtilmelidir.</a:t>
            </a:r>
          </a:p>
          <a:p>
            <a:r>
              <a:rPr lang="tr-TR" sz="2000" dirty="0"/>
              <a:t>6. Hakkında çek düzenleme ve çek hesabı açma yasağı kararı bulunan gerçek kişinin, yönetim organında görev yaptığı, temsilcisi veya imza yetkilisi olduğu tüzel kişiye çek defteri verilememektedir.</a:t>
            </a:r>
          </a:p>
        </p:txBody>
      </p:sp>
    </p:spTree>
    <p:extLst>
      <p:ext uri="{BB962C8B-B14F-4D97-AF65-F5344CB8AC3E}">
        <p14:creationId xmlns:p14="http://schemas.microsoft.com/office/powerpoint/2010/main" val="291940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Bonoda (Senette) Taraflar</a:t>
            </a:r>
          </a:p>
          <a:p>
            <a:r>
              <a:rPr lang="tr-TR" sz="2000" dirty="0"/>
              <a:t>Senette iki taraf bulunmaktadır:</a:t>
            </a:r>
          </a:p>
          <a:p>
            <a:r>
              <a:rPr lang="tr-TR" sz="2000" b="1" dirty="0"/>
              <a:t>1. Borçlu (muhatap): </a:t>
            </a:r>
            <a:r>
              <a:rPr lang="tr-TR" sz="2000" dirty="0"/>
              <a:t>Senedi düzenleyip imzalayan ve vadesinde bedelini ödeyecek kişidir. Senedin borçlusudur. Vadesinde ödemesi için kendisine ihbar çıkarılıp başvurulacağından aynı zamanda “muhatap” olarak anılmaktadır.</a:t>
            </a:r>
          </a:p>
          <a:p>
            <a:r>
              <a:rPr lang="tr-TR" sz="2000" b="1" dirty="0"/>
              <a:t>2. Alacaklı (lehtar): </a:t>
            </a:r>
            <a:r>
              <a:rPr lang="tr-TR" sz="2000" dirty="0"/>
              <a:t>Alacaklı olması nedeniyle adına ve emrine senet yazılan kişidir. Yaptığı bir hizmet ya da sattığı bir mal nedeniyle doğan alacağını vadesi geldiğinde senedin bedelini tahsil ederek elde edecektir. Ama ilerde detaylı olarak açıklanacağı gibi banka kredileri, faktöring işlemleri ve ciro sistemi sayesinde vadesini beklemeksizin senedi paraya çevirme olanakları vardır.</a:t>
            </a:r>
          </a:p>
        </p:txBody>
      </p:sp>
    </p:spTree>
    <p:extLst>
      <p:ext uri="{BB962C8B-B14F-4D97-AF65-F5344CB8AC3E}">
        <p14:creationId xmlns:p14="http://schemas.microsoft.com/office/powerpoint/2010/main" val="2547258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 Hesapları ve Çek Verilecek Kişilerin Seçimi</a:t>
            </a:r>
          </a:p>
          <a:p>
            <a:r>
              <a:rPr lang="tr-TR" sz="2000" dirty="0"/>
              <a:t>7. Çek hesapları; müşterinin, vekilinin ya da yasal temsilcisinin imzası olmadan açılamamaktadır.</a:t>
            </a:r>
          </a:p>
          <a:p>
            <a:r>
              <a:rPr lang="tr-TR" sz="2000" dirty="0"/>
              <a:t>8. Hamiline düzenlenecek çekler için, müşterilere, sadece bu çeklere ilişkin işlemlerin işlendiği ayrı bir çek hesabı açılması zorunludur.</a:t>
            </a:r>
          </a:p>
          <a:p>
            <a:r>
              <a:rPr lang="tr-TR" sz="2000" dirty="0"/>
              <a:t>9. Hamiline düzenlenecek çekler için bu amaçla bastırılmış olan, hamiline çek defteri yapraklarının kullanılması gerekmektedir. Bu çek yapraklarının üzerinde “hamiline” ibaresi matbu olarak yazılmak zorundadır.</a:t>
            </a:r>
          </a:p>
          <a:p>
            <a:r>
              <a:rPr lang="tr-TR" sz="2000" i="1" dirty="0"/>
              <a:t>**Çek hesapları, ancak sahibinin yazılı talebi üzerine ya da zamanaşımı süresinin dolması üzerine kapatılabilmekte; ancak çek hesaplarının kapatılmasından sonra bile, üzerinde yazılı bulunan düzenleme tarihine göre yasal ibraz süresi içinde ibraz edilen çekler için “ karşılıksızdır” şerhi verilerek </a:t>
            </a:r>
            <a:r>
              <a:rPr lang="tr-TR" sz="2000" i="1" dirty="0" err="1"/>
              <a:t>karşılıksızlık</a:t>
            </a:r>
            <a:r>
              <a:rPr lang="tr-TR" sz="2000" i="1" dirty="0"/>
              <a:t> işlemi yapılabilmektedir.</a:t>
            </a:r>
          </a:p>
        </p:txBody>
      </p:sp>
    </p:spTree>
    <p:extLst>
      <p:ext uri="{BB962C8B-B14F-4D97-AF65-F5344CB8AC3E}">
        <p14:creationId xmlns:p14="http://schemas.microsoft.com/office/powerpoint/2010/main" val="416486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endParaRPr lang="tr-TR" sz="2400" b="1" dirty="0"/>
          </a:p>
          <a:p>
            <a:pPr marL="0" indent="0">
              <a:buNone/>
            </a:pPr>
            <a:r>
              <a:rPr lang="tr-TR" sz="2400" b="1" dirty="0"/>
              <a:t>Çek Defterlerinin Bankalarca Bastırılması ve Baskı Koşuları</a:t>
            </a:r>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p:txBody>
      </p:sp>
      <p:pic>
        <p:nvPicPr>
          <p:cNvPr id="5" name="Resim 4">
            <a:extLst>
              <a:ext uri="{FF2B5EF4-FFF2-40B4-BE49-F238E27FC236}">
                <a16:creationId xmlns:a16="http://schemas.microsoft.com/office/drawing/2014/main" id="{1A3AB616-A133-644E-982C-1AF32BDBFA99}"/>
              </a:ext>
            </a:extLst>
          </p:cNvPr>
          <p:cNvPicPr>
            <a:picLocks noChangeAspect="1"/>
          </p:cNvPicPr>
          <p:nvPr/>
        </p:nvPicPr>
        <p:blipFill>
          <a:blip r:embed="rId2"/>
          <a:stretch>
            <a:fillRect/>
          </a:stretch>
        </p:blipFill>
        <p:spPr>
          <a:xfrm>
            <a:off x="810000" y="2875254"/>
            <a:ext cx="9766300" cy="3759200"/>
          </a:xfrm>
          <a:prstGeom prst="rect">
            <a:avLst/>
          </a:prstGeom>
        </p:spPr>
      </p:pic>
    </p:spTree>
    <p:extLst>
      <p:ext uri="{BB962C8B-B14F-4D97-AF65-F5344CB8AC3E}">
        <p14:creationId xmlns:p14="http://schemas.microsoft.com/office/powerpoint/2010/main" val="60384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Çeklerin Ödenmesi</a:t>
            </a:r>
          </a:p>
          <a:p>
            <a:r>
              <a:rPr lang="tr-TR" sz="2000" dirty="0"/>
              <a:t>Bir banka şubesindeki hesap üzerine yazılmış olan çeklerin ödenmesine ilişkin işlemler, çekin ibraz edildiği yere göre farklılıklar gösterir. Üç ayrı ibraz ve ödeme yeri söz konusu olabilmektedir:</a:t>
            </a:r>
          </a:p>
          <a:p>
            <a:r>
              <a:rPr lang="tr-TR" sz="2000" dirty="0"/>
              <a:t>1. Hesabın bulunduğu şube</a:t>
            </a:r>
          </a:p>
          <a:p>
            <a:r>
              <a:rPr lang="tr-TR" sz="2000" dirty="0"/>
              <a:t>2. Aynı bankanın bir başka şubesi</a:t>
            </a:r>
          </a:p>
          <a:p>
            <a:r>
              <a:rPr lang="tr-TR" sz="2000" dirty="0"/>
              <a:t>3. Başka bir banka aracılığıyla takas</a:t>
            </a:r>
          </a:p>
        </p:txBody>
      </p:sp>
    </p:spTree>
    <p:extLst>
      <p:ext uri="{BB962C8B-B14F-4D97-AF65-F5344CB8AC3E}">
        <p14:creationId xmlns:p14="http://schemas.microsoft.com/office/powerpoint/2010/main" val="901282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Çeklerde Karşılık</a:t>
            </a:r>
          </a:p>
          <a:p>
            <a:r>
              <a:rPr lang="tr-TR" sz="2000" dirty="0"/>
              <a:t>İlke olarak çeklerde </a:t>
            </a:r>
            <a:r>
              <a:rPr lang="tr-TR" sz="2000" dirty="0" err="1"/>
              <a:t>karşılıksızlık</a:t>
            </a:r>
            <a:r>
              <a:rPr lang="tr-TR" sz="2000" dirty="0"/>
              <a:t> diye bir sorunun olmaması gerekir. Ancak ülkemizdeki yoğun ticari faaliyet çabaları arasında oldukça yaygın bir durum olarak rastlanmakta tüm taraflara önemli oranlarda iş yükü yaratmaktadır.</a:t>
            </a:r>
          </a:p>
          <a:p>
            <a:r>
              <a:rPr lang="tr-TR" sz="2000" dirty="0"/>
              <a:t>Yasal yaklaşım; bir çekin düzenlenmesi için, muhatap banka nezdindeki mevduat hesabında yeterli bir karşılık bulunması ve düzenleyenin bu karşılık üzerine çek yazmak suretiyle belli bir tutarın ödeneceğine dair muhatapla aralarında açık ya da zımni bir anlaşma bulunmasının şart olduğu doğrultusundadır. </a:t>
            </a:r>
          </a:p>
        </p:txBody>
      </p:sp>
    </p:spTree>
    <p:extLst>
      <p:ext uri="{BB962C8B-B14F-4D97-AF65-F5344CB8AC3E}">
        <p14:creationId xmlns:p14="http://schemas.microsoft.com/office/powerpoint/2010/main" val="2977113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Çeklerde </a:t>
            </a:r>
            <a:r>
              <a:rPr lang="tr-TR" sz="2400" b="1" dirty="0" err="1"/>
              <a:t>Karşılıksızlık</a:t>
            </a:r>
            <a:endParaRPr lang="tr-TR" sz="2400" b="1" dirty="0"/>
          </a:p>
          <a:p>
            <a:r>
              <a:rPr lang="tr-TR" sz="2000" dirty="0"/>
              <a:t>Çeklerin, üzerine keşide edildikleri hesapta karşılığının bulunmaması durumunda; muhatap banka tarafından çekin arkasına “karşılıksız” olduğuna dair bir not yazılıp hamille birlikte imzalanarak bu durumun belgelenmesi gerekmektedir.</a:t>
            </a:r>
          </a:p>
          <a:p>
            <a:r>
              <a:rPr lang="tr-TR" sz="2000" dirty="0"/>
              <a:t>Bankanın yasal olarak sorumlu olması nedeniyle hesapta olmadığı halde, çek hamilinin isteği üzerine, banka tarafından ödenen tutar düşüldükten sonra karşılıksız kalan tutar açıkça belirtilir. Hesapta, karşılığın bulunmaması şu iki biçimlerde olabilir:</a:t>
            </a:r>
          </a:p>
          <a:p>
            <a:r>
              <a:rPr lang="tr-TR" sz="2000" dirty="0"/>
              <a:t>1. Çek hesabında hiç karşılık (Bakiye) bulunmayabilir,</a:t>
            </a:r>
          </a:p>
          <a:p>
            <a:r>
              <a:rPr lang="tr-TR" sz="2000" dirty="0"/>
              <a:t>2. Çek tutarını tamamen karşılamaya yetmese bile hesapta kısmi bakiye bulunabilir.</a:t>
            </a:r>
          </a:p>
        </p:txBody>
      </p:sp>
    </p:spTree>
    <p:extLst>
      <p:ext uri="{BB962C8B-B14F-4D97-AF65-F5344CB8AC3E}">
        <p14:creationId xmlns:p14="http://schemas.microsoft.com/office/powerpoint/2010/main" val="412673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Çekler Ve Çeklerle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fontScale="92500" lnSpcReduction="10000"/>
          </a:bodyPr>
          <a:lstStyle/>
          <a:p>
            <a:pPr marL="0" indent="0">
              <a:buNone/>
            </a:pPr>
            <a:r>
              <a:rPr lang="tr-TR" sz="2600" b="1" dirty="0"/>
              <a:t>Bir ‘Çekte Karşılıksız İşlemi’ Kayıt Seçeneği Örneği</a:t>
            </a:r>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r>
              <a:rPr lang="tr-TR" sz="2200" dirty="0"/>
              <a:t>Yukarıda örneği verilen “</a:t>
            </a:r>
            <a:r>
              <a:rPr lang="tr-TR" sz="2200" dirty="0" err="1"/>
              <a:t>karşılıksızlık</a:t>
            </a:r>
            <a:r>
              <a:rPr lang="tr-TR" sz="2200" dirty="0"/>
              <a:t>” kaydı, muhatap banka şubesine sunulmuş kısmi karşılığı olan ve bankanın sorumlu olduğu tutarın talep edildiği bir olay için geçerlidir. Bankalarda, farklı </a:t>
            </a:r>
            <a:r>
              <a:rPr lang="tr-TR" sz="2200" dirty="0" err="1"/>
              <a:t>karşılıksızlık</a:t>
            </a:r>
            <a:r>
              <a:rPr lang="tr-TR" sz="2200" dirty="0"/>
              <a:t> durumlarının her biri için ayrı bir “kayıt kaşesi” hazırlanmıştır. Banka çalışanlarınca uygun olan kayıt seçeneğinin kullanılmasına dikkat edilmelidir.</a:t>
            </a:r>
          </a:p>
        </p:txBody>
      </p:sp>
      <p:pic>
        <p:nvPicPr>
          <p:cNvPr id="5" name="Resim 4">
            <a:extLst>
              <a:ext uri="{FF2B5EF4-FFF2-40B4-BE49-F238E27FC236}">
                <a16:creationId xmlns:a16="http://schemas.microsoft.com/office/drawing/2014/main" id="{2582B886-8B33-3A47-8DBD-0383F20B756F}"/>
              </a:ext>
            </a:extLst>
          </p:cNvPr>
          <p:cNvPicPr>
            <a:picLocks noChangeAspect="1"/>
          </p:cNvPicPr>
          <p:nvPr/>
        </p:nvPicPr>
        <p:blipFill>
          <a:blip r:embed="rId2"/>
          <a:stretch>
            <a:fillRect/>
          </a:stretch>
        </p:blipFill>
        <p:spPr>
          <a:xfrm>
            <a:off x="861153" y="2701200"/>
            <a:ext cx="8681241" cy="2566727"/>
          </a:xfrm>
          <a:prstGeom prst="rect">
            <a:avLst/>
          </a:prstGeom>
        </p:spPr>
      </p:pic>
    </p:spTree>
    <p:extLst>
      <p:ext uri="{BB962C8B-B14F-4D97-AF65-F5344CB8AC3E}">
        <p14:creationId xmlns:p14="http://schemas.microsoft.com/office/powerpoint/2010/main" val="196525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Bonoda (Senet) Örneği</a:t>
            </a:r>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p:txBody>
      </p:sp>
      <p:pic>
        <p:nvPicPr>
          <p:cNvPr id="5" name="Resim 4">
            <a:extLst>
              <a:ext uri="{FF2B5EF4-FFF2-40B4-BE49-F238E27FC236}">
                <a16:creationId xmlns:a16="http://schemas.microsoft.com/office/drawing/2014/main" id="{9D4B9222-1C5A-2747-AA45-68F424B6C258}"/>
              </a:ext>
            </a:extLst>
          </p:cNvPr>
          <p:cNvPicPr>
            <a:picLocks noChangeAspect="1"/>
          </p:cNvPicPr>
          <p:nvPr/>
        </p:nvPicPr>
        <p:blipFill>
          <a:blip r:embed="rId2"/>
          <a:stretch>
            <a:fillRect/>
          </a:stretch>
        </p:blipFill>
        <p:spPr>
          <a:xfrm>
            <a:off x="818712" y="2649998"/>
            <a:ext cx="8238202" cy="4208002"/>
          </a:xfrm>
          <a:prstGeom prst="rect">
            <a:avLst/>
          </a:prstGeom>
        </p:spPr>
      </p:pic>
    </p:spTree>
    <p:extLst>
      <p:ext uri="{BB962C8B-B14F-4D97-AF65-F5344CB8AC3E}">
        <p14:creationId xmlns:p14="http://schemas.microsoft.com/office/powerpoint/2010/main" val="105601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Bonoda (Senette) Bulunması Zorunlu Biçim Koşulları</a:t>
            </a:r>
          </a:p>
          <a:p>
            <a:r>
              <a:rPr lang="tr-TR" sz="2000" dirty="0"/>
              <a:t>1. Senet Metninde “Bono” ya da “Emre Yazılı Senet” Sözcüğü</a:t>
            </a:r>
          </a:p>
          <a:p>
            <a:r>
              <a:rPr lang="tr-TR" sz="2000" dirty="0"/>
              <a:t>2. Belirli Bir Tutarın Kayıtsız ve Şartsız Ödenme Vaadi</a:t>
            </a:r>
          </a:p>
          <a:p>
            <a:r>
              <a:rPr lang="tr-TR" sz="2000" dirty="0"/>
              <a:t>3. Vade</a:t>
            </a:r>
          </a:p>
          <a:p>
            <a:r>
              <a:rPr lang="tr-TR" sz="2000" dirty="0"/>
              <a:t>4. Ödeme Yeri</a:t>
            </a:r>
          </a:p>
          <a:p>
            <a:r>
              <a:rPr lang="tr-TR" sz="2000" dirty="0"/>
              <a:t>5. Kime ve Kimin Emrine Ödenecekse Onun Ad ve Soyadı</a:t>
            </a:r>
          </a:p>
          <a:p>
            <a:r>
              <a:rPr lang="tr-TR" sz="2000" dirty="0"/>
              <a:t>6. Senedin Düzenlendiği Tarih</a:t>
            </a:r>
          </a:p>
          <a:p>
            <a:r>
              <a:rPr lang="tr-TR" sz="2000" dirty="0"/>
              <a:t>7. Senedin Düzenlendiği Yer</a:t>
            </a:r>
          </a:p>
          <a:p>
            <a:r>
              <a:rPr lang="tr-TR" sz="2000" dirty="0"/>
              <a:t>8. Senedi Düzenleyenin İmzası</a:t>
            </a:r>
          </a:p>
        </p:txBody>
      </p:sp>
    </p:spTree>
    <p:extLst>
      <p:ext uri="{BB962C8B-B14F-4D97-AF65-F5344CB8AC3E}">
        <p14:creationId xmlns:p14="http://schemas.microsoft.com/office/powerpoint/2010/main" val="385234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Bonoların (Senetlerin) Ekonomik İşlevleri</a:t>
            </a:r>
          </a:p>
          <a:p>
            <a:r>
              <a:rPr lang="tr-TR" sz="2000" dirty="0"/>
              <a:t>Senetler, bir </a:t>
            </a:r>
            <a:r>
              <a:rPr lang="tr-TR" sz="2000" b="1" dirty="0"/>
              <a:t>ödeme aracı </a:t>
            </a:r>
            <a:r>
              <a:rPr lang="tr-TR" sz="2000" dirty="0"/>
              <a:t>olmanın yanı sıra aynı zamanda bir </a:t>
            </a:r>
            <a:r>
              <a:rPr lang="tr-TR" sz="2000" b="1" dirty="0"/>
              <a:t>kredi aracı </a:t>
            </a:r>
            <a:r>
              <a:rPr lang="tr-TR" sz="2000" dirty="0"/>
              <a:t>olarak da işlevseldirler. </a:t>
            </a:r>
          </a:p>
          <a:p>
            <a:r>
              <a:rPr lang="tr-TR" sz="2000" dirty="0"/>
              <a:t>Öncelikle senet borçlusu yapılan ticaretten doğan borcunu hemen ödememekte, ödemeyi bir süre sonra yapmak sureti ile satıcı kredisi sağlamış olmaktadır. </a:t>
            </a:r>
          </a:p>
          <a:p>
            <a:r>
              <a:rPr lang="tr-TR" sz="2000" dirty="0"/>
              <a:t>Aynı şekilde alacaklı da senedi bir bankaya </a:t>
            </a:r>
            <a:r>
              <a:rPr lang="tr-TR" sz="2000" dirty="0" err="1"/>
              <a:t>iskonto</a:t>
            </a:r>
            <a:r>
              <a:rPr lang="tr-TR" sz="2000" dirty="0"/>
              <a:t> ettirmek ya da teminat göstermek suretiyle bankadan kredi sağlayabilmektedir. </a:t>
            </a:r>
          </a:p>
          <a:p>
            <a:r>
              <a:rPr lang="tr-TR" sz="2000" dirty="0"/>
              <a:t>Bu durum senetlerin bankacılık ve bankaların </a:t>
            </a:r>
            <a:r>
              <a:rPr lang="tr-TR" sz="2000" b="1" dirty="0"/>
              <a:t>reel sektörü finanse etme </a:t>
            </a:r>
            <a:r>
              <a:rPr lang="tr-TR" sz="2000" dirty="0"/>
              <a:t>olanakları etkinliğini açıkça göstermektedir.</a:t>
            </a:r>
          </a:p>
        </p:txBody>
      </p:sp>
    </p:spTree>
    <p:extLst>
      <p:ext uri="{BB962C8B-B14F-4D97-AF65-F5344CB8AC3E}">
        <p14:creationId xmlns:p14="http://schemas.microsoft.com/office/powerpoint/2010/main" val="247146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Bonoların (Senetlerin) Ekonomik İşlevleri</a:t>
            </a:r>
          </a:p>
          <a:p>
            <a:r>
              <a:rPr lang="tr-TR" sz="2000" dirty="0"/>
              <a:t>Tüm bu yararlarına karşın senetlerin de poliçeler gibi kullanım alanları –oransal olarak- giderek daralmaktadır.</a:t>
            </a:r>
          </a:p>
          <a:p>
            <a:r>
              <a:rPr lang="tr-TR" sz="2000" dirty="0"/>
              <a:t>Finansal yenilikler ve özellikle ticari piyasaların ekonomik anlamda güvenli ve kolay çalışma isteğinin sonucu olarak; kredi kartlarının ve çek kullanımının yaygınlaşması nedeniyle, senetler genellikle büyük tutarlardaki ödemelerde yoğunlaşmaktadır.</a:t>
            </a:r>
          </a:p>
          <a:p>
            <a:r>
              <a:rPr lang="tr-TR" sz="2000" dirty="0"/>
              <a:t>Özellikle dayanıklı tüketim mallarına yönelik harcamalarda; tüketici finansman şirketlerinin etkinliklerinin artması ve sağladıkları kurumsallaşmış taksitlendirme olanakları da senet kullanımının azalmasına bir başka açıdan yol açmaktadır.</a:t>
            </a:r>
          </a:p>
        </p:txBody>
      </p:sp>
    </p:spTree>
    <p:extLst>
      <p:ext uri="{BB962C8B-B14F-4D97-AF65-F5344CB8AC3E}">
        <p14:creationId xmlns:p14="http://schemas.microsoft.com/office/powerpoint/2010/main" val="398698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a:bodyPr>
          <a:lstStyle/>
          <a:p>
            <a:pPr marL="0" indent="0">
              <a:buNone/>
            </a:pPr>
            <a:r>
              <a:rPr lang="tr-TR" sz="2400" b="1" dirty="0"/>
              <a:t>Bankalarda Bonolarla (Senetlerle) İlgili İşlemler</a:t>
            </a:r>
          </a:p>
          <a:p>
            <a:r>
              <a:rPr lang="tr-TR" sz="2000" dirty="0"/>
              <a:t>Bankaların senetlerle (bonolarla) ilgili olarak yaptıkları hizmetler, poliçelerle ilgili olarak ilgili bölümde anlatılanlara çok benzer. </a:t>
            </a:r>
          </a:p>
          <a:p>
            <a:r>
              <a:rPr lang="tr-TR" sz="2000" dirty="0"/>
              <a:t>Senetler özellikle yurt içi ticari faaliyetlerde, düşük tutarlı taksitlendirmeler de bile yaygın olarak kullanılan bir ödeme aracıdır.</a:t>
            </a:r>
          </a:p>
          <a:p>
            <a:r>
              <a:rPr lang="tr-TR" sz="2000" dirty="0"/>
              <a:t>Vadeye bırakılan ödemeler için olduğu gibi nakit borçlanmaların güvenceye bağlanması içinde senet düzenlenmektedir.</a:t>
            </a:r>
          </a:p>
          <a:p>
            <a:r>
              <a:rPr lang="tr-TR" sz="2000" dirty="0"/>
              <a:t>Bankalar senetler üzerinde </a:t>
            </a:r>
            <a:r>
              <a:rPr lang="tr-TR" sz="2000" b="1" dirty="0"/>
              <a:t>başlıca üç tür işlem </a:t>
            </a:r>
            <a:r>
              <a:rPr lang="tr-TR" sz="2000" dirty="0"/>
              <a:t>yaparlar:</a:t>
            </a:r>
          </a:p>
          <a:p>
            <a:pPr lvl="1"/>
            <a:r>
              <a:rPr lang="tr-TR" sz="1800" dirty="0"/>
              <a:t>1. Senet Tahsil İşlemleri,</a:t>
            </a:r>
          </a:p>
          <a:p>
            <a:pPr lvl="1"/>
            <a:r>
              <a:rPr lang="tr-TR" sz="1800" dirty="0"/>
              <a:t>2. Senet Karşılığı Krediler,</a:t>
            </a:r>
          </a:p>
          <a:p>
            <a:pPr lvl="1"/>
            <a:r>
              <a:rPr lang="tr-TR" sz="1800" dirty="0"/>
              <a:t>3. Senet </a:t>
            </a:r>
            <a:r>
              <a:rPr lang="tr-TR" sz="1800" dirty="0" err="1"/>
              <a:t>İskonto</a:t>
            </a:r>
            <a:r>
              <a:rPr lang="tr-TR" sz="1800" dirty="0"/>
              <a:t> ve İştiraları.</a:t>
            </a:r>
          </a:p>
        </p:txBody>
      </p:sp>
    </p:spTree>
    <p:extLst>
      <p:ext uri="{BB962C8B-B14F-4D97-AF65-F5344CB8AC3E}">
        <p14:creationId xmlns:p14="http://schemas.microsoft.com/office/powerpoint/2010/main" val="247253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AB491-7E63-B347-9125-193A0154A28C}"/>
              </a:ext>
            </a:extLst>
          </p:cNvPr>
          <p:cNvSpPr>
            <a:spLocks noGrp="1"/>
          </p:cNvSpPr>
          <p:nvPr>
            <p:ph type="title"/>
          </p:nvPr>
        </p:nvSpPr>
        <p:spPr>
          <a:xfrm>
            <a:off x="810000" y="447187"/>
            <a:ext cx="11382000" cy="1436041"/>
          </a:xfrm>
        </p:spPr>
        <p:txBody>
          <a:bodyPr/>
          <a:lstStyle/>
          <a:p>
            <a:r>
              <a:rPr lang="tr-TR" dirty="0">
                <a:cs typeface="Arial" panose="020B0604020202020204" pitchFamily="34" charset="0"/>
              </a:rPr>
              <a:t>5. Ticari Senetlere Dayalı Bankacılık İşlemler</a:t>
            </a:r>
            <a:br>
              <a:rPr lang="tr-TR" dirty="0">
                <a:cs typeface="Arial" panose="020B0604020202020204" pitchFamily="34" charset="0"/>
              </a:rPr>
            </a:br>
            <a:r>
              <a:rPr lang="tr-TR" sz="3200" dirty="0">
                <a:cs typeface="Arial" panose="020B0604020202020204" pitchFamily="34" charset="0"/>
              </a:rPr>
              <a:t>Bonolar (Senetler) Ve Bonolarla İlgili Bankacılık Hizmetleri</a:t>
            </a:r>
          </a:p>
        </p:txBody>
      </p:sp>
      <p:sp>
        <p:nvSpPr>
          <p:cNvPr id="4" name="İçerik Yer Tutucusu 3">
            <a:extLst>
              <a:ext uri="{FF2B5EF4-FFF2-40B4-BE49-F238E27FC236}">
                <a16:creationId xmlns:a16="http://schemas.microsoft.com/office/drawing/2014/main" id="{B2758FC2-C79D-AF42-9205-F3C67DC90C71}"/>
              </a:ext>
            </a:extLst>
          </p:cNvPr>
          <p:cNvSpPr>
            <a:spLocks noGrp="1"/>
          </p:cNvSpPr>
          <p:nvPr>
            <p:ph idx="1"/>
          </p:nvPr>
        </p:nvSpPr>
        <p:spPr>
          <a:xfrm>
            <a:off x="818712" y="2222287"/>
            <a:ext cx="10554574" cy="4635713"/>
          </a:xfrm>
        </p:spPr>
        <p:txBody>
          <a:bodyPr>
            <a:normAutofit lnSpcReduction="10000"/>
          </a:bodyPr>
          <a:lstStyle/>
          <a:p>
            <a:pPr marL="0" indent="0">
              <a:buNone/>
            </a:pPr>
            <a:r>
              <a:rPr lang="tr-TR" sz="2400" b="1" dirty="0"/>
              <a:t>Bankalarda Senet Tahsil İşlemleri</a:t>
            </a:r>
          </a:p>
          <a:p>
            <a:r>
              <a:rPr lang="tr-TR" sz="2000" b="1" dirty="0"/>
              <a:t>a. Senetleri incelemeye (</a:t>
            </a:r>
            <a:r>
              <a:rPr lang="tr-TR" sz="2000" b="1" dirty="0" err="1"/>
              <a:t>triyaj’a</a:t>
            </a:r>
            <a:r>
              <a:rPr lang="tr-TR" sz="2000" b="1" dirty="0"/>
              <a:t>) tabi tutarak almak: </a:t>
            </a:r>
            <a:r>
              <a:rPr lang="tr-TR" sz="2000" dirty="0"/>
              <a:t>Tahsil için ya da başka bir nedenle senetlerin işleme alınmasında müşteri kimliğinin saptanması ve belgenin saklanması gerekmektedir.</a:t>
            </a:r>
          </a:p>
          <a:p>
            <a:r>
              <a:rPr lang="tr-TR" sz="2000" b="1" dirty="0"/>
              <a:t>b. Vadesine kadar saklamak: </a:t>
            </a:r>
            <a:r>
              <a:rPr lang="tr-TR" sz="2000" dirty="0"/>
              <a:t>Senetler müşterilerden alınırken “Senet Tevdi Bordrosu” denen bir listeye dökümleri yapılarak alınır. Bu bordro sayesinde hem müşteri talimatı sağlanmakta hem bir kopyası müşteriye verilerek takibi kolaylaştırılmaktadır. </a:t>
            </a:r>
          </a:p>
          <a:p>
            <a:r>
              <a:rPr lang="tr-TR" sz="2000" b="1" dirty="0"/>
              <a:t>c. Borçlu adreslerine göre bankanın diğer şubelerine göndermek: </a:t>
            </a:r>
            <a:r>
              <a:rPr lang="tr-TR" sz="2000" dirty="0"/>
              <a:t>Müşterilerden alınan senetler, borçlu adreslerine göre uygun yerlerdeki şubelere gönderilir.</a:t>
            </a:r>
          </a:p>
          <a:p>
            <a:r>
              <a:rPr lang="tr-TR" sz="2000" b="1" dirty="0"/>
              <a:t>d. Borçlularına ihbarname göndermek:</a:t>
            </a:r>
            <a:r>
              <a:rPr lang="tr-TR" sz="2000" dirty="0"/>
              <a:t> Tahsile alınan ya da başka şubelerden tahsile gönderilen senetlerin borçlularına bir ihbar mektubu gönderilerek senedin bulunduğu yer bildirilir ve vadesi hatırlatılır.</a:t>
            </a:r>
          </a:p>
        </p:txBody>
      </p:sp>
    </p:spTree>
    <p:extLst>
      <p:ext uri="{BB962C8B-B14F-4D97-AF65-F5344CB8AC3E}">
        <p14:creationId xmlns:p14="http://schemas.microsoft.com/office/powerpoint/2010/main" val="1208130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lif">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klif">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klif">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{33D45ACA-79A4-FC40-9155-466E2E915E17}tf10001121</Template>
  <TotalTime>382</TotalTime>
  <Words>3548</Words>
  <Application>Microsoft Macintosh PowerPoint</Application>
  <PresentationFormat>Geniş ekran</PresentationFormat>
  <Paragraphs>220</Paragraphs>
  <Slides>35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35</vt:i4>
      </vt:variant>
    </vt:vector>
  </HeadingPairs>
  <TitlesOfParts>
    <vt:vector size="38" baseType="lpstr">
      <vt:lpstr>Century Gothic</vt:lpstr>
      <vt:lpstr>Wingdings 2</vt:lpstr>
      <vt:lpstr>Teklif</vt:lpstr>
      <vt:lpstr>BNK 201  TEMEL BANKACILIK HİZMETLERİ </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Bonolar (Senetler) Ve Bonolarla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lpstr>5. Ticari Senetlere Dayalı Bankacılık İşlemler Çekler Ve Çeklerle İlgili Bankacılık Hizmetleri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BNK 201  TEMEL BANKACILIK HİZMETLERİ </dc:title>
  <dc:creator>Microsoft Office User</dc:creator>
  <cp:lastModifiedBy>Microsoft Office User</cp:lastModifiedBy>
  <cp:revision>23</cp:revision>
  <dcterms:created xsi:type="dcterms:W3CDTF">2020-09-28T08:09:58Z</dcterms:created>
  <dcterms:modified xsi:type="dcterms:W3CDTF">2023-12-04T08:05:08Z</dcterms:modified>
</cp:coreProperties>
</file>