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9" r:id="rId3"/>
    <p:sldId id="260" r:id="rId4"/>
    <p:sldId id="258" r:id="rId5"/>
    <p:sldId id="267" r:id="rId6"/>
    <p:sldId id="268" r:id="rId7"/>
    <p:sldId id="269" r:id="rId8"/>
    <p:sldId id="270" r:id="rId9"/>
    <p:sldId id="271" r:id="rId10"/>
    <p:sldId id="261" r:id="rId11"/>
    <p:sldId id="263" r:id="rId12"/>
    <p:sldId id="264" r:id="rId13"/>
    <p:sldId id="262" r:id="rId14"/>
    <p:sldId id="266" r:id="rId1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667" autoAdjust="0"/>
    <p:restoredTop sz="94680" autoAdjust="0"/>
  </p:normalViewPr>
  <p:slideViewPr>
    <p:cSldViewPr>
      <p:cViewPr>
        <p:scale>
          <a:sx n="89" d="100"/>
          <a:sy n="89" d="100"/>
        </p:scale>
        <p:origin x="-1210" y="154"/>
      </p:cViewPr>
      <p:guideLst>
        <p:guide orient="horz" pos="2160"/>
        <p:guide pos="2880"/>
      </p:guideLst>
    </p:cSldViewPr>
  </p:slideViewPr>
  <p:outlineViewPr>
    <p:cViewPr>
      <p:scale>
        <a:sx n="33" d="100"/>
        <a:sy n="33" d="100"/>
      </p:scale>
      <p:origin x="0" y="8928"/>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Başlık 7"/>
          <p:cNvSpPr>
            <a:spLocks noGrp="1"/>
          </p:cNvSpPr>
          <p:nvPr>
            <p:ph type="ctrTitle"/>
          </p:nvPr>
        </p:nvSpPr>
        <p:spPr>
          <a:xfrm>
            <a:off x="2286000" y="3124200"/>
            <a:ext cx="6172200" cy="1894362"/>
          </a:xfrm>
        </p:spPr>
        <p:txBody>
          <a:bodyPr/>
          <a:lstStyle>
            <a:lvl1pPr>
              <a:defRPr b="1"/>
            </a:lvl1pPr>
          </a:lstStyle>
          <a:p>
            <a:r>
              <a:rPr kumimoji="0" lang="tr-TR" smtClean="0"/>
              <a:t>Asıl başlık stili için tıklatın</a:t>
            </a:r>
            <a:endParaRPr kumimoji="0" lang="en-US"/>
          </a:p>
        </p:txBody>
      </p:sp>
      <p:sp>
        <p:nvSpPr>
          <p:cNvPr id="9" name="Alt Başlık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Veri Yer Tutucusu 27"/>
          <p:cNvSpPr>
            <a:spLocks noGrp="1"/>
          </p:cNvSpPr>
          <p:nvPr>
            <p:ph type="dt" sz="half" idx="10"/>
          </p:nvPr>
        </p:nvSpPr>
        <p:spPr bwMode="auto">
          <a:xfrm rot="5400000">
            <a:off x="7764621" y="1174097"/>
            <a:ext cx="2286000" cy="381000"/>
          </a:xfrm>
        </p:spPr>
        <p:txBody>
          <a:bodyPr/>
          <a:lstStyle/>
          <a:p>
            <a:fld id="{A23720DD-5B6D-40BF-8493-A6B52D484E6B}" type="datetimeFigureOut">
              <a:rPr lang="tr-TR" smtClean="0"/>
              <a:t>4.10.2024</a:t>
            </a:fld>
            <a:endParaRPr lang="tr-TR"/>
          </a:p>
        </p:txBody>
      </p:sp>
      <p:sp>
        <p:nvSpPr>
          <p:cNvPr id="17" name="Altbilgi Yer Tutucusu 16"/>
          <p:cNvSpPr>
            <a:spLocks noGrp="1"/>
          </p:cNvSpPr>
          <p:nvPr>
            <p:ph type="ftr" sz="quarter" idx="11"/>
          </p:nvPr>
        </p:nvSpPr>
        <p:spPr bwMode="auto">
          <a:xfrm rot="5400000">
            <a:off x="7077269" y="4181669"/>
            <a:ext cx="3657600" cy="384048"/>
          </a:xfrm>
        </p:spPr>
        <p:txBody>
          <a:bodyPr/>
          <a:lstStyle/>
          <a:p>
            <a:endParaRPr lang="tr-TR"/>
          </a:p>
        </p:txBody>
      </p:sp>
      <p:sp>
        <p:nvSpPr>
          <p:cNvPr id="10" name="Dikdörtgen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ikdörtgen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Dikdörtgen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Dikdörtgen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üz Bağlayıcı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Düz Bağlayıcı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Düz Bağlayıcı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Düz Bağlayıcı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Düz Bağlayıcı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Düz Bağlayıcı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Dikdörtgen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ayt Numarası Yer Tutucusu 28"/>
          <p:cNvSpPr>
            <a:spLocks noGrp="1"/>
          </p:cNvSpPr>
          <p:nvPr>
            <p:ph type="sldNum" sz="quarter" idx="12"/>
          </p:nvPr>
        </p:nvSpPr>
        <p:spPr bwMode="auto">
          <a:xfrm>
            <a:off x="1325544" y="4928702"/>
            <a:ext cx="609600" cy="517524"/>
          </a:xfrm>
        </p:spPr>
        <p:txBody>
          <a:bodyPr/>
          <a:lstStyle/>
          <a:p>
            <a:fld id="{F302176B-0E47-46AC-8F43-DAB4B8A37D06}" type="slidenum">
              <a:rPr lang="tr-TR" smtClean="0"/>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A23720DD-5B6D-40BF-8493-A6B52D484E6B}" type="datetimeFigureOut">
              <a:rPr lang="tr-TR" smtClean="0"/>
              <a:t>4.10.2024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9"/>
            <a:ext cx="1676400" cy="5851525"/>
          </a:xfrm>
        </p:spPr>
        <p:txBody>
          <a:bodyPr vert="eaVer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A23720DD-5B6D-40BF-8493-A6B52D484E6B}" type="datetimeFigureOut">
              <a:rPr lang="tr-TR" smtClean="0"/>
              <a:t>4.10.2024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8" name="İçerik Yer Tutucusu 7"/>
          <p:cNvSpPr>
            <a:spLocks noGrp="1"/>
          </p:cNvSpPr>
          <p:nvPr>
            <p:ph sz="quarter" idx="1"/>
          </p:nvPr>
        </p:nvSpPr>
        <p:spPr>
          <a:xfrm>
            <a:off x="457200" y="1600200"/>
            <a:ext cx="74676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Veri Yer Tutucusu 6"/>
          <p:cNvSpPr>
            <a:spLocks noGrp="1"/>
          </p:cNvSpPr>
          <p:nvPr>
            <p:ph type="dt" sz="half" idx="14"/>
          </p:nvPr>
        </p:nvSpPr>
        <p:spPr/>
        <p:txBody>
          <a:bodyPr rtlCol="0"/>
          <a:lstStyle/>
          <a:p>
            <a:fld id="{A23720DD-5B6D-40BF-8493-A6B52D484E6B}" type="datetimeFigureOut">
              <a:rPr lang="tr-TR" smtClean="0"/>
              <a:t>4.10.2024</a:t>
            </a:fld>
            <a:endParaRPr lang="tr-TR"/>
          </a:p>
        </p:txBody>
      </p:sp>
      <p:sp>
        <p:nvSpPr>
          <p:cNvPr id="9" name="Slayt Numarası Yer Tutucusu 8"/>
          <p:cNvSpPr>
            <a:spLocks noGrp="1"/>
          </p:cNvSpPr>
          <p:nvPr>
            <p:ph type="sldNum" sz="quarter" idx="15"/>
          </p:nvPr>
        </p:nvSpPr>
        <p:spPr/>
        <p:txBody>
          <a:bodyPr rtlCol="0"/>
          <a:lstStyle/>
          <a:p>
            <a:fld id="{F302176B-0E47-46AC-8F43-DAB4B8A37D06}" type="slidenum">
              <a:rPr lang="tr-TR" smtClean="0"/>
              <a:t>‹#›</a:t>
            </a:fld>
            <a:endParaRPr lang="tr-TR"/>
          </a:p>
        </p:txBody>
      </p:sp>
      <p:sp>
        <p:nvSpPr>
          <p:cNvPr id="10" name="Altbilgi Yer Tutucusu 9"/>
          <p:cNvSpPr>
            <a:spLocks noGrp="1"/>
          </p:cNvSpPr>
          <p:nvPr>
            <p:ph type="ftr" sz="quarter" idx="16"/>
          </p:nvPr>
        </p:nvSpPr>
        <p:spPr/>
        <p:txBody>
          <a:bodyPr rtlCol="0"/>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Başlık 1"/>
          <p:cNvSpPr>
            <a:spLocks noGrp="1"/>
          </p:cNvSpPr>
          <p:nvPr>
            <p:ph type="title"/>
          </p:nvPr>
        </p:nvSpPr>
        <p:spPr>
          <a:xfrm>
            <a:off x="2286000" y="2895600"/>
            <a:ext cx="61722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Veri Yer Tutucusu 3"/>
          <p:cNvSpPr>
            <a:spLocks noGrp="1"/>
          </p:cNvSpPr>
          <p:nvPr>
            <p:ph type="dt" sz="half" idx="10"/>
          </p:nvPr>
        </p:nvSpPr>
        <p:spPr bwMode="auto">
          <a:xfrm rot="5400000">
            <a:off x="7763256" y="1170432"/>
            <a:ext cx="2286000" cy="381000"/>
          </a:xfrm>
        </p:spPr>
        <p:txBody>
          <a:bodyPr/>
          <a:lstStyle/>
          <a:p>
            <a:fld id="{A23720DD-5B6D-40BF-8493-A6B52D484E6B}" type="datetimeFigureOut">
              <a:rPr lang="tr-TR" smtClean="0"/>
              <a:t>4.10.2024</a:t>
            </a:fld>
            <a:endParaRPr lang="tr-TR"/>
          </a:p>
        </p:txBody>
      </p:sp>
      <p:sp>
        <p:nvSpPr>
          <p:cNvPr id="5" name="Altbilgi Yer Tutucusu 4"/>
          <p:cNvSpPr>
            <a:spLocks noGrp="1"/>
          </p:cNvSpPr>
          <p:nvPr>
            <p:ph type="ftr" sz="quarter" idx="11"/>
          </p:nvPr>
        </p:nvSpPr>
        <p:spPr bwMode="auto">
          <a:xfrm rot="5400000">
            <a:off x="7077456" y="4178808"/>
            <a:ext cx="3657600" cy="384048"/>
          </a:xfrm>
        </p:spPr>
        <p:txBody>
          <a:bodyPr/>
          <a:lstStyle/>
          <a:p>
            <a:endParaRPr lang="tr-TR"/>
          </a:p>
        </p:txBody>
      </p:sp>
      <p:sp>
        <p:nvSpPr>
          <p:cNvPr id="9" name="Dikdörtgen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Dikdörtgen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ikdörtgen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ikdörtgen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Düz Bağlayıcı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Düz Bağlayıcı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Düz Bağlayıcı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Düz Bağlayıcı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Düz Bağlayıcı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Dikdörtgen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Düz Bağlayıcı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ayt Numarası Yer Tutucusu 5"/>
          <p:cNvSpPr>
            <a:spLocks noGrp="1"/>
          </p:cNvSpPr>
          <p:nvPr>
            <p:ph type="sldNum" sz="quarter" idx="12"/>
          </p:nvPr>
        </p:nvSpPr>
        <p:spPr bwMode="auto">
          <a:xfrm>
            <a:off x="1340616" y="4928702"/>
            <a:ext cx="609600" cy="517524"/>
          </a:xfrm>
        </p:spPr>
        <p:txBody>
          <a:bodyPr/>
          <a:lstStyle/>
          <a:p>
            <a:fld id="{F302176B-0E47-46AC-8F43-DAB4B8A37D06}"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5" name="Veri Yer Tutucusu 4"/>
          <p:cNvSpPr>
            <a:spLocks noGrp="1"/>
          </p:cNvSpPr>
          <p:nvPr>
            <p:ph type="dt" sz="half" idx="10"/>
          </p:nvPr>
        </p:nvSpPr>
        <p:spPr/>
        <p:txBody>
          <a:bodyPr/>
          <a:lstStyle/>
          <a:p>
            <a:fld id="{A23720DD-5B6D-40BF-8493-A6B52D484E6B}" type="datetimeFigureOut">
              <a:rPr lang="tr-TR" smtClean="0"/>
              <a:t>4.10.2024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302176B-0E47-46AC-8F43-DAB4B8A37D06}" type="slidenum">
              <a:rPr lang="tr-TR" smtClean="0"/>
              <a:t>‹#›</a:t>
            </a:fld>
            <a:endParaRPr lang="tr-TR"/>
          </a:p>
        </p:txBody>
      </p:sp>
      <p:sp>
        <p:nvSpPr>
          <p:cNvPr id="9" name="İçerik Yer Tutucusu 8"/>
          <p:cNvSpPr>
            <a:spLocks noGrp="1"/>
          </p:cNvSpPr>
          <p:nvPr>
            <p:ph sz="quarter" idx="1"/>
          </p:nvPr>
        </p:nvSpPr>
        <p:spPr>
          <a:xfrm>
            <a:off x="457200"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İçerik Yer Tutucusu 10"/>
          <p:cNvSpPr>
            <a:spLocks noGrp="1"/>
          </p:cNvSpPr>
          <p:nvPr>
            <p:ph sz="quarter" idx="2"/>
          </p:nvPr>
        </p:nvSpPr>
        <p:spPr>
          <a:xfrm>
            <a:off x="4270248"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7543800" cy="1143000"/>
          </a:xfrm>
        </p:spPr>
        <p:txBody>
          <a:bodyPr anchor="b"/>
          <a:lstStyle>
            <a:lvl1pPr>
              <a:defRPr/>
            </a:lvl1pPr>
          </a:lstStyle>
          <a:p>
            <a:r>
              <a:rPr kumimoji="0" lang="tr-TR" smtClean="0"/>
              <a:t>Asıl başlık stili için tıklatın</a:t>
            </a:r>
            <a:endParaRPr kumimoji="0" lang="en-US"/>
          </a:p>
        </p:txBody>
      </p:sp>
      <p:sp>
        <p:nvSpPr>
          <p:cNvPr id="7" name="Veri Yer Tutucusu 6"/>
          <p:cNvSpPr>
            <a:spLocks noGrp="1"/>
          </p:cNvSpPr>
          <p:nvPr>
            <p:ph type="dt" sz="half" idx="10"/>
          </p:nvPr>
        </p:nvSpPr>
        <p:spPr/>
        <p:txBody>
          <a:bodyPr/>
          <a:lstStyle/>
          <a:p>
            <a:fld id="{A23720DD-5B6D-40BF-8493-A6B52D484E6B}" type="datetimeFigureOut">
              <a:rPr lang="tr-TR" smtClean="0"/>
              <a:t>4.10.2024</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F302176B-0E47-46AC-8F43-DAB4B8A37D06}" type="slidenum">
              <a:rPr lang="tr-TR" smtClean="0"/>
              <a:t>‹#›</a:t>
            </a:fld>
            <a:endParaRPr lang="tr-TR"/>
          </a:p>
        </p:txBody>
      </p:sp>
      <p:sp>
        <p:nvSpPr>
          <p:cNvPr id="11" name="İçerik Yer Tutucusu 10"/>
          <p:cNvSpPr>
            <a:spLocks noGrp="1"/>
          </p:cNvSpPr>
          <p:nvPr>
            <p:ph sz="quarter" idx="2"/>
          </p:nvPr>
        </p:nvSpPr>
        <p:spPr>
          <a:xfrm>
            <a:off x="457200"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İçerik Yer Tutucusu 12"/>
          <p:cNvSpPr>
            <a:spLocks noGrp="1"/>
          </p:cNvSpPr>
          <p:nvPr>
            <p:ph sz="quarter" idx="4"/>
          </p:nvPr>
        </p:nvSpPr>
        <p:spPr>
          <a:xfrm>
            <a:off x="4371975"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Metin Yer Tutucusu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Metin Yer Tutucusu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6" name="Veri Yer Tutucusu 5"/>
          <p:cNvSpPr>
            <a:spLocks noGrp="1"/>
          </p:cNvSpPr>
          <p:nvPr>
            <p:ph type="dt" sz="half" idx="10"/>
          </p:nvPr>
        </p:nvSpPr>
        <p:spPr/>
        <p:txBody>
          <a:bodyPr rtlCol="0"/>
          <a:lstStyle/>
          <a:p>
            <a:fld id="{A23720DD-5B6D-40BF-8493-A6B52D484E6B}" type="datetimeFigureOut">
              <a:rPr lang="tr-TR" smtClean="0"/>
              <a:t>4.10.2024</a:t>
            </a:fld>
            <a:endParaRPr lang="tr-TR"/>
          </a:p>
        </p:txBody>
      </p:sp>
      <p:sp>
        <p:nvSpPr>
          <p:cNvPr id="7" name="Slayt Numarası Yer Tutucusu 6"/>
          <p:cNvSpPr>
            <a:spLocks noGrp="1"/>
          </p:cNvSpPr>
          <p:nvPr>
            <p:ph type="sldNum" sz="quarter" idx="11"/>
          </p:nvPr>
        </p:nvSpPr>
        <p:spPr/>
        <p:txBody>
          <a:bodyPr rtlCol="0"/>
          <a:lstStyle/>
          <a:p>
            <a:fld id="{F302176B-0E47-46AC-8F43-DAB4B8A37D06}" type="slidenum">
              <a:rPr lang="tr-TR" smtClean="0"/>
              <a:t>‹#›</a:t>
            </a:fld>
            <a:endParaRPr lang="tr-TR"/>
          </a:p>
        </p:txBody>
      </p:sp>
      <p:sp>
        <p:nvSpPr>
          <p:cNvPr id="8" name="Altbilgi Yer Tutucusu 7"/>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23720DD-5B6D-40BF-8493-A6B52D484E6B}" type="datetimeFigureOut">
              <a:rPr lang="tr-TR" smtClean="0"/>
              <a:t>4.10.2024</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Düz Bağlayıcı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Başlık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Düz Bağlayıcı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Düz Bağlayıcı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Düz Bağlayıcı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Dikdörtgen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Düz Bağlayıcı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İçerik Yer Tutucusu 17"/>
          <p:cNvSpPr>
            <a:spLocks noGrp="1"/>
          </p:cNvSpPr>
          <p:nvPr>
            <p:ph sz="quarter" idx="1"/>
          </p:nvPr>
        </p:nvSpPr>
        <p:spPr>
          <a:xfrm>
            <a:off x="304800" y="274320"/>
            <a:ext cx="56388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Veri Yer Tutucusu 20"/>
          <p:cNvSpPr>
            <a:spLocks noGrp="1"/>
          </p:cNvSpPr>
          <p:nvPr>
            <p:ph type="dt" sz="half" idx="14"/>
          </p:nvPr>
        </p:nvSpPr>
        <p:spPr/>
        <p:txBody>
          <a:bodyPr rtlCol="0"/>
          <a:lstStyle/>
          <a:p>
            <a:fld id="{A23720DD-5B6D-40BF-8493-A6B52D484E6B}" type="datetimeFigureOut">
              <a:rPr lang="tr-TR" smtClean="0"/>
              <a:t>4.10.2024</a:t>
            </a:fld>
            <a:endParaRPr lang="tr-TR"/>
          </a:p>
        </p:txBody>
      </p:sp>
      <p:sp>
        <p:nvSpPr>
          <p:cNvPr id="22" name="Slayt Numarası Yer Tutucusu 21"/>
          <p:cNvSpPr>
            <a:spLocks noGrp="1"/>
          </p:cNvSpPr>
          <p:nvPr>
            <p:ph type="sldNum" sz="quarter" idx="15"/>
          </p:nvPr>
        </p:nvSpPr>
        <p:spPr/>
        <p:txBody>
          <a:bodyPr rtlCol="0"/>
          <a:lstStyle/>
          <a:p>
            <a:fld id="{F302176B-0E47-46AC-8F43-DAB4B8A37D06}" type="slidenum">
              <a:rPr lang="tr-TR" smtClean="0"/>
              <a:t>‹#›</a:t>
            </a:fld>
            <a:endParaRPr lang="tr-TR"/>
          </a:p>
        </p:txBody>
      </p:sp>
      <p:sp>
        <p:nvSpPr>
          <p:cNvPr id="23" name="Altbilgi Yer Tutucusu 22"/>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Düz Bağlayıcı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Başlık 1"/>
          <p:cNvSpPr>
            <a:spLocks noGrp="1"/>
          </p:cNvSpPr>
          <p:nvPr>
            <p:ph type="title"/>
          </p:nvPr>
        </p:nvSpPr>
        <p:spPr>
          <a:xfrm rot="5400000">
            <a:off x="3350133" y="3200400"/>
            <a:ext cx="6309360" cy="457200"/>
          </a:xfrm>
        </p:spPr>
        <p:txBody>
          <a:bodyPr anchor="b"/>
          <a:lstStyle>
            <a:lvl1pPr algn="l">
              <a:buNone/>
              <a:defRPr sz="2000" b="1"/>
            </a:lvl1pPr>
          </a:lstStyle>
          <a:p>
            <a:r>
              <a:rPr kumimoji="0" lang="tr-TR" smtClean="0"/>
              <a:t>Asıl başlık stili için tıklatın</a:t>
            </a:r>
            <a:endParaRPr kumimoji="0" lang="en-US"/>
          </a:p>
        </p:txBody>
      </p:sp>
      <p:sp>
        <p:nvSpPr>
          <p:cNvPr id="3" name="Resim Yer Tutucusu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Metin Yer Tutucusu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Düz Bağlayıcı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Dikdörtgen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üz Bağlayıcı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Düz Bağlayıcı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Düz Bağlayıcı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Veri Yer Tutucusu 16"/>
          <p:cNvSpPr>
            <a:spLocks noGrp="1"/>
          </p:cNvSpPr>
          <p:nvPr>
            <p:ph type="dt" sz="half" idx="10"/>
          </p:nvPr>
        </p:nvSpPr>
        <p:spPr/>
        <p:txBody>
          <a:bodyPr rtlCol="0"/>
          <a:lstStyle/>
          <a:p>
            <a:fld id="{A23720DD-5B6D-40BF-8493-A6B52D484E6B}" type="datetimeFigureOut">
              <a:rPr lang="tr-TR" smtClean="0"/>
              <a:t>4.10.2024</a:t>
            </a:fld>
            <a:endParaRPr lang="tr-TR"/>
          </a:p>
        </p:txBody>
      </p:sp>
      <p:sp>
        <p:nvSpPr>
          <p:cNvPr id="18" name="Slayt Numarası Yer Tutucusu 17"/>
          <p:cNvSpPr>
            <a:spLocks noGrp="1"/>
          </p:cNvSpPr>
          <p:nvPr>
            <p:ph type="sldNum" sz="quarter" idx="11"/>
          </p:nvPr>
        </p:nvSpPr>
        <p:spPr/>
        <p:txBody>
          <a:bodyPr rtlCol="0"/>
          <a:lstStyle/>
          <a:p>
            <a:fld id="{F302176B-0E47-46AC-8F43-DAB4B8A37D06}" type="slidenum">
              <a:rPr lang="tr-TR" smtClean="0"/>
              <a:t>‹#›</a:t>
            </a:fld>
            <a:endParaRPr lang="tr-TR"/>
          </a:p>
        </p:txBody>
      </p:sp>
      <p:sp>
        <p:nvSpPr>
          <p:cNvPr id="21" name="Altbilgi Yer Tutucusu 20"/>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Düz Bağlayıcı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Başlık Yer Tutucusu 21"/>
          <p:cNvSpPr>
            <a:spLocks noGrp="1"/>
          </p:cNvSpPr>
          <p:nvPr>
            <p:ph type="title"/>
          </p:nvPr>
        </p:nvSpPr>
        <p:spPr>
          <a:xfrm>
            <a:off x="457200" y="274638"/>
            <a:ext cx="74676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Metin Yer Tutucusu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Veri Yer Tutucusu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A23720DD-5B6D-40BF-8493-A6B52D484E6B}" type="datetimeFigureOut">
              <a:rPr lang="tr-TR" smtClean="0"/>
              <a:t>4.10.2024</a:t>
            </a:fld>
            <a:endParaRPr lang="tr-TR"/>
          </a:p>
        </p:txBody>
      </p:sp>
      <p:sp>
        <p:nvSpPr>
          <p:cNvPr id="3" name="Altbilgi Yer Tutucusu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Düz Bağlayıcı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Düz Bağlayıcı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Dikdörtgen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üz Bağlayıcı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ayt Numarası Yer Tutucusu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1691680" y="620688"/>
            <a:ext cx="6836296" cy="1686049"/>
          </a:xfrm>
        </p:spPr>
        <p:txBody>
          <a:bodyPr>
            <a:normAutofit/>
          </a:bodyPr>
          <a:lstStyle/>
          <a:p>
            <a:pPr algn="ctr"/>
            <a:r>
              <a:rPr lang="tr-TR" sz="2800" dirty="0" smtClean="0">
                <a:solidFill>
                  <a:schemeClr val="tx2"/>
                </a:solidFill>
                <a:latin typeface="Times New Roman" pitchFamily="18" charset="0"/>
                <a:cs typeface="Times New Roman" pitchFamily="18" charset="0"/>
              </a:rPr>
              <a:t>OSD 215 </a:t>
            </a:r>
            <a:br>
              <a:rPr lang="tr-TR" sz="2800" dirty="0" smtClean="0">
                <a:solidFill>
                  <a:schemeClr val="tx2"/>
                </a:solidFill>
                <a:latin typeface="Times New Roman" pitchFamily="18" charset="0"/>
                <a:cs typeface="Times New Roman" pitchFamily="18" charset="0"/>
              </a:rPr>
            </a:br>
            <a:r>
              <a:rPr lang="tr-TR" sz="2800" dirty="0" smtClean="0">
                <a:solidFill>
                  <a:schemeClr val="tx2"/>
                </a:solidFill>
                <a:latin typeface="Times New Roman" pitchFamily="18" charset="0"/>
                <a:cs typeface="Times New Roman" pitchFamily="18" charset="0"/>
              </a:rPr>
              <a:t>Sürdürülebilirlik </a:t>
            </a:r>
            <a:r>
              <a:rPr lang="tr-TR" sz="2800" dirty="0">
                <a:solidFill>
                  <a:schemeClr val="tx2"/>
                </a:solidFill>
                <a:latin typeface="Times New Roman" pitchFamily="18" charset="0"/>
                <a:cs typeface="Times New Roman" pitchFamily="18" charset="0"/>
              </a:rPr>
              <a:t>Okuryazarlığı </a:t>
            </a:r>
            <a:br>
              <a:rPr lang="tr-TR" sz="2800" dirty="0">
                <a:solidFill>
                  <a:schemeClr val="tx2"/>
                </a:solidFill>
                <a:latin typeface="Times New Roman" pitchFamily="18" charset="0"/>
                <a:cs typeface="Times New Roman" pitchFamily="18" charset="0"/>
              </a:rPr>
            </a:br>
            <a:endParaRPr lang="tr-TR" sz="2800" dirty="0">
              <a:solidFill>
                <a:schemeClr val="tx2"/>
              </a:solidFill>
              <a:latin typeface="Times New Roman" pitchFamily="18" charset="0"/>
              <a:cs typeface="Times New Roman" pitchFamily="18" charset="0"/>
            </a:endParaRPr>
          </a:p>
        </p:txBody>
      </p:sp>
      <p:sp>
        <p:nvSpPr>
          <p:cNvPr id="3" name="Alt Başlık 2"/>
          <p:cNvSpPr>
            <a:spLocks noGrp="1"/>
          </p:cNvSpPr>
          <p:nvPr>
            <p:ph type="subTitle" idx="1"/>
          </p:nvPr>
        </p:nvSpPr>
        <p:spPr>
          <a:xfrm>
            <a:off x="2195736" y="3429000"/>
            <a:ext cx="6688832" cy="2281808"/>
          </a:xfrm>
        </p:spPr>
        <p:txBody>
          <a:bodyPr>
            <a:normAutofit/>
          </a:bodyPr>
          <a:lstStyle/>
          <a:p>
            <a:pPr algn="just"/>
            <a:endParaRPr lang="tr-TR" sz="3000" b="1" dirty="0" smtClean="0">
              <a:solidFill>
                <a:schemeClr val="tx2"/>
              </a:solidFill>
              <a:latin typeface="Times New Roman" pitchFamily="18" charset="0"/>
              <a:cs typeface="Times New Roman" pitchFamily="18" charset="0"/>
            </a:endParaRPr>
          </a:p>
          <a:p>
            <a:pPr algn="just"/>
            <a:r>
              <a:rPr lang="tr-TR" sz="3000" b="1" dirty="0" smtClean="0">
                <a:solidFill>
                  <a:schemeClr val="tx2"/>
                </a:solidFill>
                <a:latin typeface="Times New Roman" pitchFamily="18" charset="0"/>
                <a:cs typeface="Times New Roman" pitchFamily="18" charset="0"/>
              </a:rPr>
              <a:t>Sürdürülebilirlik Kavramı</a:t>
            </a:r>
          </a:p>
          <a:p>
            <a:pPr algn="just"/>
            <a:endParaRPr lang="tr-TR" b="1" dirty="0">
              <a:solidFill>
                <a:schemeClr val="tx2"/>
              </a:solidFill>
              <a:latin typeface="Times New Roman" pitchFamily="18" charset="0"/>
              <a:cs typeface="Times New Roman" pitchFamily="18" charset="0"/>
            </a:endParaRPr>
          </a:p>
        </p:txBody>
      </p:sp>
    </p:spTree>
    <p:extLst>
      <p:ext uri="{BB962C8B-B14F-4D97-AF65-F5344CB8AC3E}">
        <p14:creationId xmlns:p14="http://schemas.microsoft.com/office/powerpoint/2010/main" val="30209672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lgn="ctr"/>
            <a:r>
              <a:rPr lang="en-US" b="1" dirty="0" err="1">
                <a:solidFill>
                  <a:schemeClr val="tx2"/>
                </a:solidFill>
                <a:latin typeface="Times New Roman" pitchFamily="18" charset="0"/>
                <a:cs typeface="Times New Roman" pitchFamily="18" charset="0"/>
              </a:rPr>
              <a:t>Sürdürülebilirlik</a:t>
            </a:r>
            <a:r>
              <a:rPr lang="en-US" b="1" dirty="0">
                <a:solidFill>
                  <a:schemeClr val="tx2"/>
                </a:solidFill>
                <a:latin typeface="Times New Roman" pitchFamily="18" charset="0"/>
                <a:cs typeface="Times New Roman" pitchFamily="18" charset="0"/>
              </a:rPr>
              <a:t> </a:t>
            </a:r>
            <a:r>
              <a:rPr lang="en-US" b="1" dirty="0" err="1">
                <a:solidFill>
                  <a:schemeClr val="tx2"/>
                </a:solidFill>
                <a:latin typeface="Times New Roman" pitchFamily="18" charset="0"/>
                <a:cs typeface="Times New Roman" pitchFamily="18" charset="0"/>
              </a:rPr>
              <a:t>İş</a:t>
            </a:r>
            <a:r>
              <a:rPr lang="en-US" b="1" dirty="0">
                <a:solidFill>
                  <a:schemeClr val="tx2"/>
                </a:solidFill>
                <a:latin typeface="Times New Roman" pitchFamily="18" charset="0"/>
                <a:cs typeface="Times New Roman" pitchFamily="18" charset="0"/>
              </a:rPr>
              <a:t> </a:t>
            </a:r>
            <a:r>
              <a:rPr lang="en-US" b="1" dirty="0" err="1">
                <a:solidFill>
                  <a:schemeClr val="tx2"/>
                </a:solidFill>
                <a:latin typeface="Times New Roman" pitchFamily="18" charset="0"/>
                <a:cs typeface="Times New Roman" pitchFamily="18" charset="0"/>
              </a:rPr>
              <a:t>Dünyası</a:t>
            </a:r>
            <a:r>
              <a:rPr lang="en-US" b="1" dirty="0">
                <a:solidFill>
                  <a:schemeClr val="tx2"/>
                </a:solidFill>
                <a:latin typeface="Times New Roman" pitchFamily="18" charset="0"/>
                <a:cs typeface="Times New Roman" pitchFamily="18" charset="0"/>
              </a:rPr>
              <a:t> </a:t>
            </a:r>
            <a:r>
              <a:rPr lang="en-US" b="1" dirty="0" err="1">
                <a:solidFill>
                  <a:schemeClr val="tx2"/>
                </a:solidFill>
                <a:latin typeface="Times New Roman" pitchFamily="18" charset="0"/>
                <a:cs typeface="Times New Roman" pitchFamily="18" charset="0"/>
              </a:rPr>
              <a:t>için</a:t>
            </a:r>
            <a:r>
              <a:rPr lang="en-US" b="1" dirty="0">
                <a:solidFill>
                  <a:schemeClr val="tx2"/>
                </a:solidFill>
                <a:latin typeface="Times New Roman" pitchFamily="18" charset="0"/>
                <a:cs typeface="Times New Roman" pitchFamily="18" charset="0"/>
              </a:rPr>
              <a:t> </a:t>
            </a:r>
            <a:r>
              <a:rPr lang="en-US" b="1" dirty="0" err="1">
                <a:solidFill>
                  <a:schemeClr val="tx2"/>
                </a:solidFill>
                <a:latin typeface="Times New Roman" pitchFamily="18" charset="0"/>
                <a:cs typeface="Times New Roman" pitchFamily="18" charset="0"/>
              </a:rPr>
              <a:t>neden</a:t>
            </a:r>
            <a:r>
              <a:rPr lang="en-US" b="1" dirty="0">
                <a:solidFill>
                  <a:schemeClr val="tx2"/>
                </a:solidFill>
                <a:latin typeface="Times New Roman" pitchFamily="18" charset="0"/>
                <a:cs typeface="Times New Roman" pitchFamily="18" charset="0"/>
              </a:rPr>
              <a:t> </a:t>
            </a:r>
            <a:r>
              <a:rPr lang="en-US" b="1" dirty="0" err="1">
                <a:solidFill>
                  <a:schemeClr val="tx2"/>
                </a:solidFill>
                <a:latin typeface="Times New Roman" pitchFamily="18" charset="0"/>
                <a:cs typeface="Times New Roman" pitchFamily="18" charset="0"/>
              </a:rPr>
              <a:t>önemli</a:t>
            </a:r>
            <a:r>
              <a:rPr lang="en-US" b="1" dirty="0" smtClean="0">
                <a:solidFill>
                  <a:schemeClr val="tx2"/>
                </a:solidFill>
                <a:latin typeface="Times New Roman" pitchFamily="18" charset="0"/>
                <a:cs typeface="Times New Roman" pitchFamily="18" charset="0"/>
              </a:rPr>
              <a:t>?</a:t>
            </a:r>
            <a:endParaRPr lang="en-US" b="1" dirty="0">
              <a:solidFill>
                <a:schemeClr val="tx2"/>
              </a:solidFill>
              <a:latin typeface="Times New Roman" pitchFamily="18" charset="0"/>
              <a:cs typeface="Times New Roman" pitchFamily="18" charset="0"/>
            </a:endParaRPr>
          </a:p>
        </p:txBody>
      </p:sp>
      <p:sp>
        <p:nvSpPr>
          <p:cNvPr id="3" name="İçerik Yer Tutucusu 2"/>
          <p:cNvSpPr>
            <a:spLocks noGrp="1"/>
          </p:cNvSpPr>
          <p:nvPr>
            <p:ph sz="quarter" idx="1"/>
          </p:nvPr>
        </p:nvSpPr>
        <p:spPr/>
        <p:txBody>
          <a:bodyPr/>
          <a:lstStyle/>
          <a:p>
            <a:pPr marL="0" indent="0" algn="just">
              <a:buNone/>
            </a:pPr>
            <a:endParaRPr lang="tr-TR" dirty="0" smtClean="0">
              <a:solidFill>
                <a:schemeClr val="tx2"/>
              </a:solidFill>
              <a:latin typeface="Times New Roman" pitchFamily="18" charset="0"/>
              <a:cs typeface="Times New Roman" pitchFamily="18" charset="0"/>
            </a:endParaRPr>
          </a:p>
          <a:p>
            <a:pPr marL="0" indent="0" algn="just">
              <a:buNone/>
            </a:pPr>
            <a:r>
              <a:rPr lang="en-US" dirty="0" err="1" smtClean="0">
                <a:solidFill>
                  <a:schemeClr val="tx2"/>
                </a:solidFill>
                <a:latin typeface="Times New Roman" pitchFamily="18" charset="0"/>
                <a:cs typeface="Times New Roman" pitchFamily="18" charset="0"/>
              </a:rPr>
              <a:t>İş</a:t>
            </a:r>
            <a:r>
              <a:rPr lang="en-US" dirty="0" smtClean="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dünyası</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daha</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önce</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benzeri</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görülmemiş</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hızlanan</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ve</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karmaşık</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riskleri</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ve</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fırsatları</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aynı</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anda</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yönetmektedir</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Şirketlerin</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faaliyet</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gösterdiği</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pazarlar</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yeni</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bir</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teknolojinin</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aniden</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ortaya</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çıkan</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doğal</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kaynak</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krizinin</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veya</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çatışmaların</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etkisiyle</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kısa</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sürede</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altüst</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olabilmektedir</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ya</a:t>
            </a:r>
            <a:r>
              <a:rPr lang="en-US" dirty="0">
                <a:solidFill>
                  <a:schemeClr val="tx2"/>
                </a:solidFill>
                <a:latin typeface="Times New Roman" pitchFamily="18" charset="0"/>
                <a:cs typeface="Times New Roman" pitchFamily="18" charset="0"/>
              </a:rPr>
              <a:t> da </a:t>
            </a:r>
            <a:r>
              <a:rPr lang="en-US" dirty="0" err="1">
                <a:solidFill>
                  <a:schemeClr val="tx2"/>
                </a:solidFill>
                <a:latin typeface="Times New Roman" pitchFamily="18" charset="0"/>
                <a:cs typeface="Times New Roman" pitchFamily="18" charset="0"/>
              </a:rPr>
              <a:t>bu</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riskler</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yeni</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ürünlerin</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hizmetlerin</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ve</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pazarların</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ortaya</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çıkmasına</a:t>
            </a:r>
            <a:r>
              <a:rPr lang="en-US" dirty="0">
                <a:solidFill>
                  <a:schemeClr val="tx2"/>
                </a:solidFill>
                <a:latin typeface="Times New Roman" pitchFamily="18" charset="0"/>
                <a:cs typeface="Times New Roman" pitchFamily="18" charset="0"/>
              </a:rPr>
              <a:t> da </a:t>
            </a:r>
            <a:r>
              <a:rPr lang="en-US" dirty="0" err="1">
                <a:solidFill>
                  <a:schemeClr val="tx2"/>
                </a:solidFill>
                <a:latin typeface="Times New Roman" pitchFamily="18" charset="0"/>
                <a:cs typeface="Times New Roman" pitchFamily="18" charset="0"/>
              </a:rPr>
              <a:t>zemin</a:t>
            </a:r>
            <a:r>
              <a:rPr lang="en-US" dirty="0">
                <a:solidFill>
                  <a:schemeClr val="tx2"/>
                </a:solidFill>
                <a:latin typeface="Times New Roman" pitchFamily="18" charset="0"/>
                <a:cs typeface="Times New Roman" pitchFamily="18" charset="0"/>
              </a:rPr>
              <a:t> </a:t>
            </a:r>
            <a:r>
              <a:rPr lang="en-US" dirty="0" err="1" smtClean="0">
                <a:solidFill>
                  <a:schemeClr val="tx2"/>
                </a:solidFill>
                <a:latin typeface="Times New Roman" pitchFamily="18" charset="0"/>
                <a:cs typeface="Times New Roman" pitchFamily="18" charset="0"/>
              </a:rPr>
              <a:t>hazırlayabilmektedir</a:t>
            </a:r>
            <a:r>
              <a:rPr lang="tr-TR" dirty="0" smtClean="0">
                <a:solidFill>
                  <a:schemeClr val="tx2"/>
                </a:solidFill>
                <a:latin typeface="Times New Roman" pitchFamily="18" charset="0"/>
                <a:cs typeface="Times New Roman" pitchFamily="18" charset="0"/>
              </a:rPr>
              <a:t>.</a:t>
            </a:r>
            <a:endParaRPr lang="en-US" dirty="0">
              <a:solidFill>
                <a:schemeClr val="tx2"/>
              </a:solidFill>
              <a:latin typeface="Times New Roman" pitchFamily="18" charset="0"/>
              <a:cs typeface="Times New Roman" pitchFamily="18" charset="0"/>
            </a:endParaRPr>
          </a:p>
        </p:txBody>
      </p:sp>
    </p:spTree>
    <p:extLst>
      <p:ext uri="{BB962C8B-B14F-4D97-AF65-F5344CB8AC3E}">
        <p14:creationId xmlns:p14="http://schemas.microsoft.com/office/powerpoint/2010/main" val="11614423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p:txBody>
          <a:bodyPr/>
          <a:lstStyle/>
          <a:p>
            <a:pPr marL="0" indent="0" algn="just">
              <a:buNone/>
            </a:pPr>
            <a:r>
              <a:rPr lang="en-US" dirty="0">
                <a:solidFill>
                  <a:schemeClr val="tx2"/>
                </a:solidFill>
                <a:latin typeface="Times New Roman" pitchFamily="18" charset="0"/>
                <a:cs typeface="Times New Roman" pitchFamily="18" charset="0"/>
              </a:rPr>
              <a:t>Bu </a:t>
            </a:r>
            <a:r>
              <a:rPr lang="en-US" dirty="0" err="1">
                <a:solidFill>
                  <a:schemeClr val="tx2"/>
                </a:solidFill>
                <a:latin typeface="Times New Roman" pitchFamily="18" charset="0"/>
                <a:cs typeface="Times New Roman" pitchFamily="18" charset="0"/>
              </a:rPr>
              <a:t>karmaşık</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ortamda</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işletmelerin</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sürdürülebilirlik</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çalışmaları</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üzerinde</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durması</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kaçınılmazdır</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Rekabet</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sadece</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fiyat</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ve</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kalite</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ile</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değil</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aynı</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zamanda</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çevresel</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ve</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sosyal</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sorumlulukları</a:t>
            </a:r>
            <a:r>
              <a:rPr lang="en-US" dirty="0">
                <a:solidFill>
                  <a:schemeClr val="tx2"/>
                </a:solidFill>
                <a:latin typeface="Times New Roman" pitchFamily="18" charset="0"/>
                <a:cs typeface="Times New Roman" pitchFamily="18" charset="0"/>
              </a:rPr>
              <a:t> da </a:t>
            </a:r>
            <a:r>
              <a:rPr lang="en-US" dirty="0" err="1">
                <a:solidFill>
                  <a:schemeClr val="tx2"/>
                </a:solidFill>
                <a:latin typeface="Times New Roman" pitchFamily="18" charset="0"/>
                <a:cs typeface="Times New Roman" pitchFamily="18" charset="0"/>
              </a:rPr>
              <a:t>göz</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önünde</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bulundurarak</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şekillenmektedir</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Müşteriler</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sürdürülebilir</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uygulamaları</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benimseyen</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markalara</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yönelmekte</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bu</a:t>
            </a:r>
            <a:r>
              <a:rPr lang="en-US" dirty="0">
                <a:solidFill>
                  <a:schemeClr val="tx2"/>
                </a:solidFill>
                <a:latin typeface="Times New Roman" pitchFamily="18" charset="0"/>
                <a:cs typeface="Times New Roman" pitchFamily="18" charset="0"/>
              </a:rPr>
              <a:t> da </a:t>
            </a:r>
            <a:r>
              <a:rPr lang="en-US" dirty="0" err="1">
                <a:solidFill>
                  <a:schemeClr val="tx2"/>
                </a:solidFill>
                <a:latin typeface="Times New Roman" pitchFamily="18" charset="0"/>
                <a:cs typeface="Times New Roman" pitchFamily="18" charset="0"/>
              </a:rPr>
              <a:t>işletmelerin</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uzun</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vadeli</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başarıları</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için</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sürdürülebilirlik</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stratejilerini</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hayata</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geçirmelerini</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zorunlu</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kılmaktadır</a:t>
            </a:r>
            <a:r>
              <a:rPr lang="en-US" dirty="0">
                <a:solidFill>
                  <a:schemeClr val="tx2"/>
                </a:solidFill>
                <a:latin typeface="Times New Roman" pitchFamily="18" charset="0"/>
                <a:cs typeface="Times New Roman" pitchFamily="18" charset="0"/>
              </a:rPr>
              <a:t>.</a:t>
            </a:r>
          </a:p>
        </p:txBody>
      </p:sp>
    </p:spTree>
    <p:extLst>
      <p:ext uri="{BB962C8B-B14F-4D97-AF65-F5344CB8AC3E}">
        <p14:creationId xmlns:p14="http://schemas.microsoft.com/office/powerpoint/2010/main" val="24351096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en-US" b="1" dirty="0" err="1">
                <a:solidFill>
                  <a:schemeClr val="tx2"/>
                </a:solidFill>
                <a:latin typeface="Times New Roman" pitchFamily="18" charset="0"/>
                <a:cs typeface="Times New Roman" pitchFamily="18" charset="0"/>
              </a:rPr>
              <a:t>Şirket</a:t>
            </a:r>
            <a:r>
              <a:rPr lang="en-US" b="1" dirty="0">
                <a:solidFill>
                  <a:schemeClr val="tx2"/>
                </a:solidFill>
                <a:latin typeface="Times New Roman" pitchFamily="18" charset="0"/>
                <a:cs typeface="Times New Roman" pitchFamily="18" charset="0"/>
              </a:rPr>
              <a:t> </a:t>
            </a:r>
            <a:r>
              <a:rPr lang="en-US" b="1" dirty="0" err="1">
                <a:solidFill>
                  <a:schemeClr val="tx2"/>
                </a:solidFill>
                <a:latin typeface="Times New Roman" pitchFamily="18" charset="0"/>
                <a:cs typeface="Times New Roman" pitchFamily="18" charset="0"/>
              </a:rPr>
              <a:t>Örnekleri</a:t>
            </a:r>
            <a:r>
              <a:rPr lang="en-US" b="1" dirty="0">
                <a:solidFill>
                  <a:schemeClr val="tx2"/>
                </a:solidFill>
                <a:latin typeface="Times New Roman" pitchFamily="18" charset="0"/>
                <a:cs typeface="Times New Roman" pitchFamily="18" charset="0"/>
              </a:rPr>
              <a:t> </a:t>
            </a:r>
            <a:r>
              <a:rPr lang="en-US" b="1" dirty="0" err="1">
                <a:solidFill>
                  <a:schemeClr val="tx2"/>
                </a:solidFill>
                <a:latin typeface="Times New Roman" pitchFamily="18" charset="0"/>
                <a:cs typeface="Times New Roman" pitchFamily="18" charset="0"/>
              </a:rPr>
              <a:t>ve</a:t>
            </a:r>
            <a:r>
              <a:rPr lang="en-US" b="1" dirty="0">
                <a:solidFill>
                  <a:schemeClr val="tx2"/>
                </a:solidFill>
                <a:latin typeface="Times New Roman" pitchFamily="18" charset="0"/>
                <a:cs typeface="Times New Roman" pitchFamily="18" charset="0"/>
              </a:rPr>
              <a:t> </a:t>
            </a:r>
            <a:r>
              <a:rPr lang="en-US" b="1" dirty="0" err="1">
                <a:solidFill>
                  <a:schemeClr val="tx2"/>
                </a:solidFill>
                <a:latin typeface="Times New Roman" pitchFamily="18" charset="0"/>
                <a:cs typeface="Times New Roman" pitchFamily="18" charset="0"/>
              </a:rPr>
              <a:t>Sürdürülebilirlik</a:t>
            </a:r>
            <a:r>
              <a:rPr lang="en-US" b="1" dirty="0">
                <a:solidFill>
                  <a:schemeClr val="tx2"/>
                </a:solidFill>
                <a:latin typeface="Times New Roman" pitchFamily="18" charset="0"/>
                <a:cs typeface="Times New Roman" pitchFamily="18" charset="0"/>
              </a:rPr>
              <a:t> </a:t>
            </a:r>
            <a:r>
              <a:rPr lang="en-US" b="1" dirty="0" err="1">
                <a:solidFill>
                  <a:schemeClr val="tx2"/>
                </a:solidFill>
                <a:latin typeface="Times New Roman" pitchFamily="18" charset="0"/>
                <a:cs typeface="Times New Roman" pitchFamily="18" charset="0"/>
              </a:rPr>
              <a:t>Uygulamaları</a:t>
            </a:r>
            <a:endParaRPr lang="en-US" b="1" dirty="0">
              <a:solidFill>
                <a:schemeClr val="tx2"/>
              </a:solidFill>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20072" y="1772816"/>
            <a:ext cx="1847850" cy="205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7544" y="1543050"/>
            <a:ext cx="3362325" cy="1714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36519" y="4293096"/>
            <a:ext cx="4419600" cy="1933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712260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en-US" b="1" dirty="0" err="1">
                <a:solidFill>
                  <a:schemeClr val="tx2"/>
                </a:solidFill>
                <a:latin typeface="Times New Roman" pitchFamily="18" charset="0"/>
                <a:cs typeface="Times New Roman" pitchFamily="18" charset="0"/>
              </a:rPr>
              <a:t>Sürdürülebilir</a:t>
            </a:r>
            <a:r>
              <a:rPr lang="en-US" b="1" dirty="0">
                <a:solidFill>
                  <a:schemeClr val="tx2"/>
                </a:solidFill>
                <a:latin typeface="Times New Roman" pitchFamily="18" charset="0"/>
                <a:cs typeface="Times New Roman" pitchFamily="18" charset="0"/>
              </a:rPr>
              <a:t> </a:t>
            </a:r>
            <a:r>
              <a:rPr lang="en-US" b="1" dirty="0" err="1">
                <a:solidFill>
                  <a:schemeClr val="tx2"/>
                </a:solidFill>
                <a:latin typeface="Times New Roman" pitchFamily="18" charset="0"/>
                <a:cs typeface="Times New Roman" pitchFamily="18" charset="0"/>
              </a:rPr>
              <a:t>Kalkınma</a:t>
            </a:r>
            <a:r>
              <a:rPr lang="en-US" b="1" dirty="0">
                <a:solidFill>
                  <a:schemeClr val="tx2"/>
                </a:solidFill>
                <a:latin typeface="Times New Roman" pitchFamily="18" charset="0"/>
                <a:cs typeface="Times New Roman" pitchFamily="18" charset="0"/>
              </a:rPr>
              <a:t> </a:t>
            </a:r>
            <a:r>
              <a:rPr lang="en-US" b="1" dirty="0" err="1">
                <a:solidFill>
                  <a:schemeClr val="tx2"/>
                </a:solidFill>
                <a:latin typeface="Times New Roman" pitchFamily="18" charset="0"/>
                <a:cs typeface="Times New Roman" pitchFamily="18" charset="0"/>
              </a:rPr>
              <a:t>Amaçları</a:t>
            </a:r>
            <a:endParaRPr lang="en-US" b="1" dirty="0">
              <a:solidFill>
                <a:schemeClr val="tx2"/>
              </a:solidFill>
              <a:latin typeface="Times New Roman" pitchFamily="18" charset="0"/>
              <a:cs typeface="Times New Roman" pitchFamily="18" charset="0"/>
            </a:endParaRPr>
          </a:p>
        </p:txBody>
      </p:sp>
      <p:sp>
        <p:nvSpPr>
          <p:cNvPr id="3" name="İçerik Yer Tutucusu 2"/>
          <p:cNvSpPr>
            <a:spLocks noGrp="1"/>
          </p:cNvSpPr>
          <p:nvPr>
            <p:ph sz="quarter" idx="1"/>
          </p:nvPr>
        </p:nvSpPr>
        <p:spPr/>
        <p:txBody>
          <a:bodyPr/>
          <a:lstStyle/>
          <a:p>
            <a:pPr marL="0" indent="0" algn="just">
              <a:buNone/>
            </a:pPr>
            <a:endParaRPr lang="tr-TR" dirty="0" smtClean="0">
              <a:solidFill>
                <a:schemeClr val="tx2"/>
              </a:solidFill>
              <a:latin typeface="Times New Roman" pitchFamily="18" charset="0"/>
              <a:cs typeface="Times New Roman" pitchFamily="18" charset="0"/>
            </a:endParaRPr>
          </a:p>
          <a:p>
            <a:pPr marL="0" indent="0" algn="just">
              <a:buNone/>
            </a:pPr>
            <a:r>
              <a:rPr lang="en-US" dirty="0" smtClean="0">
                <a:solidFill>
                  <a:schemeClr val="tx2"/>
                </a:solidFill>
                <a:latin typeface="Times New Roman" pitchFamily="18" charset="0"/>
                <a:cs typeface="Times New Roman" pitchFamily="18" charset="0"/>
              </a:rPr>
              <a:t>2015 </a:t>
            </a:r>
            <a:r>
              <a:rPr lang="en-US" dirty="0" err="1">
                <a:solidFill>
                  <a:schemeClr val="tx2"/>
                </a:solidFill>
                <a:latin typeface="Times New Roman" pitchFamily="18" charset="0"/>
                <a:cs typeface="Times New Roman" pitchFamily="18" charset="0"/>
              </a:rPr>
              <a:t>yılında</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Birleşmiş</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Milletler’e</a:t>
            </a:r>
            <a:r>
              <a:rPr lang="en-US" dirty="0">
                <a:solidFill>
                  <a:schemeClr val="tx2"/>
                </a:solidFill>
                <a:latin typeface="Times New Roman" pitchFamily="18" charset="0"/>
                <a:cs typeface="Times New Roman" pitchFamily="18" charset="0"/>
              </a:rPr>
              <a:t> (BM)  </a:t>
            </a:r>
            <a:r>
              <a:rPr lang="en-US" dirty="0" err="1">
                <a:solidFill>
                  <a:schemeClr val="tx2"/>
                </a:solidFill>
                <a:latin typeface="Times New Roman" pitchFamily="18" charset="0"/>
                <a:cs typeface="Times New Roman" pitchFamily="18" charset="0"/>
              </a:rPr>
              <a:t>üye</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ülkeler</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yoksulluğu</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ortadan</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kaldırmak</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gezegenimizi</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korumak</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eşitsizlik</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ve</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adaletsizlikle</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mücadele</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etmek</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hedefiyle</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Sürdürülebilir</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Kalkınma</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Amaçlarını</a:t>
            </a:r>
            <a:r>
              <a:rPr lang="en-US" dirty="0">
                <a:solidFill>
                  <a:schemeClr val="tx2"/>
                </a:solidFill>
                <a:latin typeface="Times New Roman" pitchFamily="18" charset="0"/>
                <a:cs typeface="Times New Roman" pitchFamily="18" charset="0"/>
              </a:rPr>
              <a:t> (SKA) 2030 </a:t>
            </a:r>
            <a:r>
              <a:rPr lang="en-US" dirty="0" err="1">
                <a:solidFill>
                  <a:schemeClr val="tx2"/>
                </a:solidFill>
                <a:latin typeface="Times New Roman" pitchFamily="18" charset="0"/>
                <a:cs typeface="Times New Roman" pitchFamily="18" charset="0"/>
              </a:rPr>
              <a:t>yılında</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tamamlanacak</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bir</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yol</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haritası</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olarak</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kabul</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etmiştir</a:t>
            </a:r>
            <a:r>
              <a:rPr lang="en-US" dirty="0">
                <a:solidFill>
                  <a:schemeClr val="tx2"/>
                </a:solidFill>
                <a:latin typeface="Times New Roman" pitchFamily="18" charset="0"/>
                <a:cs typeface="Times New Roman" pitchFamily="18" charset="0"/>
              </a:rPr>
              <a:t>. </a:t>
            </a:r>
          </a:p>
        </p:txBody>
      </p:sp>
    </p:spTree>
    <p:extLst>
      <p:ext uri="{BB962C8B-B14F-4D97-AF65-F5344CB8AC3E}">
        <p14:creationId xmlns:p14="http://schemas.microsoft.com/office/powerpoint/2010/main" val="9609050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en-US" b="1" dirty="0" err="1">
                <a:solidFill>
                  <a:schemeClr val="tx2"/>
                </a:solidFill>
                <a:latin typeface="Times New Roman" pitchFamily="18" charset="0"/>
                <a:cs typeface="Times New Roman" pitchFamily="18" charset="0"/>
              </a:rPr>
              <a:t>Sürdürülebilir</a:t>
            </a:r>
            <a:r>
              <a:rPr lang="en-US" b="1" dirty="0">
                <a:solidFill>
                  <a:schemeClr val="tx2"/>
                </a:solidFill>
                <a:latin typeface="Times New Roman" pitchFamily="18" charset="0"/>
                <a:cs typeface="Times New Roman" pitchFamily="18" charset="0"/>
              </a:rPr>
              <a:t> </a:t>
            </a:r>
            <a:r>
              <a:rPr lang="en-US" b="1" dirty="0" err="1">
                <a:solidFill>
                  <a:schemeClr val="tx2"/>
                </a:solidFill>
                <a:latin typeface="Times New Roman" pitchFamily="18" charset="0"/>
                <a:cs typeface="Times New Roman" pitchFamily="18" charset="0"/>
              </a:rPr>
              <a:t>Kalkınma</a:t>
            </a:r>
            <a:r>
              <a:rPr lang="en-US" b="1" dirty="0">
                <a:solidFill>
                  <a:schemeClr val="tx2"/>
                </a:solidFill>
                <a:latin typeface="Times New Roman" pitchFamily="18" charset="0"/>
                <a:cs typeface="Times New Roman" pitchFamily="18" charset="0"/>
              </a:rPr>
              <a:t> </a:t>
            </a:r>
            <a:r>
              <a:rPr lang="en-US" b="1" dirty="0" err="1">
                <a:solidFill>
                  <a:schemeClr val="tx2"/>
                </a:solidFill>
                <a:latin typeface="Times New Roman" pitchFamily="18" charset="0"/>
                <a:cs typeface="Times New Roman" pitchFamily="18" charset="0"/>
              </a:rPr>
              <a:t>Amaçları</a:t>
            </a:r>
            <a:endParaRPr lang="en-US" b="1" dirty="0">
              <a:solidFill>
                <a:schemeClr val="tx2"/>
              </a:solidFill>
              <a:latin typeface="Times New Roman" pitchFamily="18" charset="0"/>
              <a:cs typeface="Times New Roman" pitchFamily="18" charset="0"/>
            </a:endParaRPr>
          </a:p>
        </p:txBody>
      </p:sp>
      <p:sp>
        <p:nvSpPr>
          <p:cNvPr id="3" name="İçerik Yer Tutucusu 2"/>
          <p:cNvSpPr>
            <a:spLocks noGrp="1"/>
          </p:cNvSpPr>
          <p:nvPr>
            <p:ph sz="quarter" idx="1"/>
          </p:nvPr>
        </p:nvSpPr>
        <p:spPr/>
        <p:txBody>
          <a:bodyPr/>
          <a:lstStyle/>
          <a:p>
            <a:pPr marL="0" indent="0" algn="just">
              <a:buNone/>
            </a:pPr>
            <a:r>
              <a:rPr lang="en-US" dirty="0" err="1" smtClean="0">
                <a:solidFill>
                  <a:schemeClr val="tx2"/>
                </a:solidFill>
                <a:latin typeface="Times New Roman" pitchFamily="18" charset="0"/>
                <a:cs typeface="Times New Roman" pitchFamily="18" charset="0"/>
              </a:rPr>
              <a:t>SKA’lar</a:t>
            </a:r>
            <a:r>
              <a:rPr lang="en-US" dirty="0" smtClean="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farklı</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gelişmişlik</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seviyesindeki</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tüm</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ülkeler</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için</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geçerli</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ve</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kimseyi</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geride</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bırakmayacak</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şekilde</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tasarlanmış</a:t>
            </a:r>
            <a:r>
              <a:rPr lang="en-US" dirty="0">
                <a:solidFill>
                  <a:schemeClr val="tx2"/>
                </a:solidFill>
                <a:latin typeface="Times New Roman" pitchFamily="18" charset="0"/>
                <a:cs typeface="Times New Roman" pitchFamily="18" charset="0"/>
              </a:rPr>
              <a:t> 17 </a:t>
            </a:r>
            <a:r>
              <a:rPr lang="en-US" dirty="0" err="1">
                <a:solidFill>
                  <a:schemeClr val="tx2"/>
                </a:solidFill>
                <a:latin typeface="Times New Roman" pitchFamily="18" charset="0"/>
                <a:cs typeface="Times New Roman" pitchFamily="18" charset="0"/>
              </a:rPr>
              <a:t>evrensel</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amaçtan</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oluşan</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bir</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eylem</a:t>
            </a:r>
            <a:r>
              <a:rPr lang="en-US" dirty="0">
                <a:solidFill>
                  <a:schemeClr val="tx2"/>
                </a:solidFill>
                <a:latin typeface="Times New Roman" pitchFamily="18" charset="0"/>
                <a:cs typeface="Times New Roman" pitchFamily="18" charset="0"/>
              </a:rPr>
              <a:t> çağrısıdır.17 </a:t>
            </a:r>
            <a:r>
              <a:rPr lang="en-US" dirty="0" err="1">
                <a:solidFill>
                  <a:schemeClr val="tx2"/>
                </a:solidFill>
                <a:latin typeface="Times New Roman" pitchFamily="18" charset="0"/>
                <a:cs typeface="Times New Roman" pitchFamily="18" charset="0"/>
              </a:rPr>
              <a:t>Sürdürülebilir</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Kalkınma</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Amacı</a:t>
            </a:r>
            <a:r>
              <a:rPr lang="en-US" dirty="0">
                <a:solidFill>
                  <a:schemeClr val="tx2"/>
                </a:solidFill>
                <a:latin typeface="Times New Roman" pitchFamily="18" charset="0"/>
                <a:cs typeface="Times New Roman" pitchFamily="18" charset="0"/>
              </a:rPr>
              <a:t> 169 </a:t>
            </a:r>
            <a:r>
              <a:rPr lang="en-US" dirty="0" err="1">
                <a:solidFill>
                  <a:schemeClr val="tx2"/>
                </a:solidFill>
                <a:latin typeface="Times New Roman" pitchFamily="18" charset="0"/>
                <a:cs typeface="Times New Roman" pitchFamily="18" charset="0"/>
              </a:rPr>
              <a:t>gösterge</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ile</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takip</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edilmektedir</a:t>
            </a:r>
            <a:r>
              <a:rPr lang="en-US" dirty="0">
                <a:solidFill>
                  <a:schemeClr val="tx2"/>
                </a:solidFill>
                <a:latin typeface="Times New Roman" pitchFamily="18" charset="0"/>
                <a:cs typeface="Times New Roman" pitchFamily="18" charset="0"/>
              </a:rPr>
              <a:t>. </a:t>
            </a:r>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76626" y="3645024"/>
            <a:ext cx="4607742" cy="22916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322357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850106"/>
          </a:xfrm>
        </p:spPr>
        <p:txBody>
          <a:bodyPr/>
          <a:lstStyle/>
          <a:p>
            <a:pPr algn="ctr"/>
            <a:r>
              <a:rPr lang="tr-TR" b="1" dirty="0" smtClean="0">
                <a:solidFill>
                  <a:schemeClr val="tx2"/>
                </a:solidFill>
                <a:latin typeface="Times New Roman" pitchFamily="18" charset="0"/>
                <a:cs typeface="Times New Roman" pitchFamily="18" charset="0"/>
              </a:rPr>
              <a:t>Vize projesi</a:t>
            </a:r>
            <a:endParaRPr lang="tr-TR" b="1" dirty="0">
              <a:solidFill>
                <a:schemeClr val="tx2"/>
              </a:solidFill>
              <a:latin typeface="Times New Roman" pitchFamily="18" charset="0"/>
              <a:cs typeface="Times New Roman" pitchFamily="18" charset="0"/>
            </a:endParaRPr>
          </a:p>
        </p:txBody>
      </p:sp>
      <p:sp>
        <p:nvSpPr>
          <p:cNvPr id="3" name="İçerik Yer Tutucusu 2"/>
          <p:cNvSpPr>
            <a:spLocks noGrp="1"/>
          </p:cNvSpPr>
          <p:nvPr>
            <p:ph sz="quarter" idx="1"/>
          </p:nvPr>
        </p:nvSpPr>
        <p:spPr>
          <a:xfrm>
            <a:off x="457200" y="1412776"/>
            <a:ext cx="7467600" cy="5061176"/>
          </a:xfrm>
        </p:spPr>
        <p:txBody>
          <a:bodyPr>
            <a:normAutofit fontScale="62500" lnSpcReduction="20000"/>
          </a:bodyPr>
          <a:lstStyle/>
          <a:p>
            <a:pPr marL="0" indent="0" algn="just">
              <a:buNone/>
            </a:pPr>
            <a:r>
              <a:rPr lang="tr-TR" b="1" dirty="0">
                <a:solidFill>
                  <a:schemeClr val="tx2"/>
                </a:solidFill>
                <a:latin typeface="Times New Roman" pitchFamily="18" charset="0"/>
                <a:cs typeface="Times New Roman" pitchFamily="18" charset="0"/>
              </a:rPr>
              <a:t>Proje</a:t>
            </a:r>
            <a:r>
              <a:rPr lang="tr-TR" dirty="0">
                <a:solidFill>
                  <a:schemeClr val="tx2"/>
                </a:solidFill>
                <a:latin typeface="Times New Roman" pitchFamily="18" charset="0"/>
                <a:cs typeface="Times New Roman" pitchFamily="18" charset="0"/>
              </a:rPr>
              <a:t>: Kampüste Sürdürülebilir Kalkınma Amaçları (SKA) Farkındalığı ile İlgili </a:t>
            </a:r>
            <a:r>
              <a:rPr lang="tr-TR" dirty="0" smtClean="0">
                <a:solidFill>
                  <a:schemeClr val="tx2"/>
                </a:solidFill>
                <a:latin typeface="Times New Roman" pitchFamily="18" charset="0"/>
                <a:cs typeface="Times New Roman" pitchFamily="18" charset="0"/>
              </a:rPr>
              <a:t>proje Hazırlanması</a:t>
            </a:r>
          </a:p>
          <a:p>
            <a:pPr marL="0" indent="0" algn="just">
              <a:buNone/>
            </a:pPr>
            <a:endParaRPr lang="tr-TR" dirty="0">
              <a:solidFill>
                <a:schemeClr val="tx2"/>
              </a:solidFill>
              <a:latin typeface="Times New Roman" pitchFamily="18" charset="0"/>
              <a:cs typeface="Times New Roman" pitchFamily="18" charset="0"/>
            </a:endParaRPr>
          </a:p>
          <a:p>
            <a:pPr marL="0" indent="0" algn="just">
              <a:buNone/>
            </a:pPr>
            <a:r>
              <a:rPr lang="tr-TR" dirty="0">
                <a:solidFill>
                  <a:schemeClr val="tx2"/>
                </a:solidFill>
                <a:latin typeface="Times New Roman" pitchFamily="18" charset="0"/>
                <a:cs typeface="Times New Roman" pitchFamily="18" charset="0"/>
              </a:rPr>
              <a:t>Bu projede, kampüs içinde Sürdürülebilir Kalkınma </a:t>
            </a:r>
            <a:r>
              <a:rPr lang="tr-TR" dirty="0" err="1">
                <a:solidFill>
                  <a:schemeClr val="tx2"/>
                </a:solidFill>
                <a:latin typeface="Times New Roman" pitchFamily="18" charset="0"/>
                <a:cs typeface="Times New Roman" pitchFamily="18" charset="0"/>
              </a:rPr>
              <a:t>Amaçları'ndan</a:t>
            </a:r>
            <a:r>
              <a:rPr lang="tr-TR" dirty="0">
                <a:solidFill>
                  <a:schemeClr val="tx2"/>
                </a:solidFill>
                <a:latin typeface="Times New Roman" pitchFamily="18" charset="0"/>
                <a:cs typeface="Times New Roman" pitchFamily="18" charset="0"/>
              </a:rPr>
              <a:t> (SKA) biriyle ilgili bir farkındalık kampanyası planlanacak, uygulanacak ve raporlanacaktır. Proje, afiş hazırlama, bilgilendirme saatleri düzenleme, sosyal medya kampanyaları gibi çeşitli farkındalık artırıcı etkinlikler içererek geniş bir kitleye ulaşmayı hedeflemelidir. Proje grupları, seçtikleri SKA ile ilgili bilgilendirici ve etkili bir kampanya yürütmelidir. Projenin tüm adımları planlanmalı, uygulamaları kanıtlarla (fotoğraf, video, afiş vb.) desteklenmeli ve rapor haline getirilmelidir</a:t>
            </a:r>
            <a:r>
              <a:rPr lang="tr-TR" dirty="0" smtClean="0">
                <a:solidFill>
                  <a:schemeClr val="tx2"/>
                </a:solidFill>
                <a:latin typeface="Times New Roman" pitchFamily="18" charset="0"/>
                <a:cs typeface="Times New Roman" pitchFamily="18" charset="0"/>
              </a:rPr>
              <a:t>.</a:t>
            </a:r>
            <a:endParaRPr lang="tr-TR" dirty="0">
              <a:solidFill>
                <a:schemeClr val="tx2"/>
              </a:solidFill>
              <a:latin typeface="Times New Roman" pitchFamily="18" charset="0"/>
              <a:cs typeface="Times New Roman" pitchFamily="18" charset="0"/>
            </a:endParaRPr>
          </a:p>
          <a:p>
            <a:pPr marL="0" indent="0" algn="just">
              <a:buNone/>
            </a:pPr>
            <a:r>
              <a:rPr lang="tr-TR" dirty="0" smtClean="0">
                <a:solidFill>
                  <a:schemeClr val="tx2"/>
                </a:solidFill>
                <a:latin typeface="Times New Roman" pitchFamily="18" charset="0"/>
                <a:cs typeface="Times New Roman" pitchFamily="18" charset="0"/>
              </a:rPr>
              <a:t>Grup </a:t>
            </a:r>
            <a:r>
              <a:rPr lang="tr-TR" dirty="0">
                <a:solidFill>
                  <a:schemeClr val="tx2"/>
                </a:solidFill>
                <a:latin typeface="Times New Roman" pitchFamily="18" charset="0"/>
                <a:cs typeface="Times New Roman" pitchFamily="18" charset="0"/>
              </a:rPr>
              <a:t>Üyeleri: 1-5 kişi</a:t>
            </a:r>
          </a:p>
          <a:p>
            <a:pPr marL="0" indent="0" algn="just">
              <a:buNone/>
            </a:pPr>
            <a:r>
              <a:rPr lang="tr-TR" b="1" dirty="0" smtClean="0">
                <a:solidFill>
                  <a:schemeClr val="tx2"/>
                </a:solidFill>
                <a:latin typeface="Times New Roman" pitchFamily="18" charset="0"/>
                <a:cs typeface="Times New Roman" pitchFamily="18" charset="0"/>
              </a:rPr>
              <a:t>Proje </a:t>
            </a:r>
            <a:r>
              <a:rPr lang="tr-TR" b="1" dirty="0">
                <a:solidFill>
                  <a:schemeClr val="tx2"/>
                </a:solidFill>
                <a:latin typeface="Times New Roman" pitchFamily="18" charset="0"/>
                <a:cs typeface="Times New Roman" pitchFamily="18" charset="0"/>
              </a:rPr>
              <a:t>Adımları:</a:t>
            </a:r>
          </a:p>
          <a:p>
            <a:pPr marL="0" indent="0" algn="just">
              <a:buNone/>
            </a:pPr>
            <a:r>
              <a:rPr lang="tr-TR" dirty="0" smtClean="0">
                <a:solidFill>
                  <a:schemeClr val="tx2"/>
                </a:solidFill>
                <a:latin typeface="Times New Roman" pitchFamily="18" charset="0"/>
                <a:cs typeface="Times New Roman" pitchFamily="18" charset="0"/>
              </a:rPr>
              <a:t>Seçilen </a:t>
            </a:r>
            <a:r>
              <a:rPr lang="tr-TR" dirty="0">
                <a:solidFill>
                  <a:schemeClr val="tx2"/>
                </a:solidFill>
                <a:latin typeface="Times New Roman" pitchFamily="18" charset="0"/>
                <a:cs typeface="Times New Roman" pitchFamily="18" charset="0"/>
              </a:rPr>
              <a:t>SKA doğrultusunda bir kampanya stratejisi belirlenmesi</a:t>
            </a:r>
          </a:p>
          <a:p>
            <a:pPr marL="0" indent="0" algn="just">
              <a:buNone/>
            </a:pPr>
            <a:r>
              <a:rPr lang="tr-TR" dirty="0" smtClean="0">
                <a:solidFill>
                  <a:schemeClr val="tx2"/>
                </a:solidFill>
                <a:latin typeface="Times New Roman" pitchFamily="18" charset="0"/>
                <a:cs typeface="Times New Roman" pitchFamily="18" charset="0"/>
              </a:rPr>
              <a:t>Kampüs </a:t>
            </a:r>
            <a:r>
              <a:rPr lang="tr-TR" dirty="0">
                <a:solidFill>
                  <a:schemeClr val="tx2"/>
                </a:solidFill>
                <a:latin typeface="Times New Roman" pitchFamily="18" charset="0"/>
                <a:cs typeface="Times New Roman" pitchFamily="18" charset="0"/>
              </a:rPr>
              <a:t>içi etkinliklerin planlanması (afişler, bilgilendirme oturumları, sosyal medya kullanımı vb.)</a:t>
            </a:r>
          </a:p>
          <a:p>
            <a:pPr marL="0" indent="0" algn="just">
              <a:buNone/>
            </a:pPr>
            <a:r>
              <a:rPr lang="tr-TR" dirty="0" smtClean="0">
                <a:solidFill>
                  <a:schemeClr val="tx2"/>
                </a:solidFill>
                <a:latin typeface="Times New Roman" pitchFamily="18" charset="0"/>
                <a:cs typeface="Times New Roman" pitchFamily="18" charset="0"/>
              </a:rPr>
              <a:t>Proje </a:t>
            </a:r>
            <a:r>
              <a:rPr lang="tr-TR" dirty="0">
                <a:solidFill>
                  <a:schemeClr val="tx2"/>
                </a:solidFill>
                <a:latin typeface="Times New Roman" pitchFamily="18" charset="0"/>
                <a:cs typeface="Times New Roman" pitchFamily="18" charset="0"/>
              </a:rPr>
              <a:t>sürecinin fotoğraf, video ve diğer materyallerle kanıtlanarak </a:t>
            </a:r>
            <a:r>
              <a:rPr lang="tr-TR" dirty="0" smtClean="0">
                <a:solidFill>
                  <a:schemeClr val="tx2"/>
                </a:solidFill>
                <a:latin typeface="Times New Roman" pitchFamily="18" charset="0"/>
                <a:cs typeface="Times New Roman" pitchFamily="18" charset="0"/>
              </a:rPr>
              <a:t>raporlanması</a:t>
            </a:r>
          </a:p>
          <a:p>
            <a:pPr marL="0" indent="0" algn="just">
              <a:buNone/>
            </a:pPr>
            <a:r>
              <a:rPr lang="tr-TR" dirty="0" smtClean="0">
                <a:solidFill>
                  <a:schemeClr val="tx2"/>
                </a:solidFill>
                <a:latin typeface="Times New Roman" pitchFamily="18" charset="0"/>
                <a:cs typeface="Times New Roman" pitchFamily="18" charset="0"/>
              </a:rPr>
              <a:t>Grup </a:t>
            </a:r>
            <a:r>
              <a:rPr lang="tr-TR" dirty="0">
                <a:solidFill>
                  <a:schemeClr val="tx2"/>
                </a:solidFill>
                <a:latin typeface="Times New Roman" pitchFamily="18" charset="0"/>
                <a:cs typeface="Times New Roman" pitchFamily="18" charset="0"/>
              </a:rPr>
              <a:t>ve Amaç Bildirimi: 24 Ekim 2024 tarihine kadar, grup üyelerinin isimleri ve seçilen SKA hedefi </a:t>
            </a:r>
            <a:r>
              <a:rPr lang="tr-TR" b="1" dirty="0">
                <a:solidFill>
                  <a:schemeClr val="tx2"/>
                </a:solidFill>
                <a:latin typeface="Times New Roman" pitchFamily="18" charset="0"/>
                <a:cs typeface="Times New Roman" pitchFamily="18" charset="0"/>
              </a:rPr>
              <a:t>suzanoguz@cag.edu.tr </a:t>
            </a:r>
            <a:r>
              <a:rPr lang="tr-TR" dirty="0">
                <a:solidFill>
                  <a:schemeClr val="tx2"/>
                </a:solidFill>
                <a:latin typeface="Times New Roman" pitchFamily="18" charset="0"/>
                <a:cs typeface="Times New Roman" pitchFamily="18" charset="0"/>
              </a:rPr>
              <a:t>adresine gönderilmelidir. </a:t>
            </a:r>
            <a:endParaRPr lang="tr-TR" dirty="0" smtClean="0">
              <a:solidFill>
                <a:schemeClr val="tx2"/>
              </a:solidFill>
              <a:latin typeface="Times New Roman" pitchFamily="18" charset="0"/>
              <a:cs typeface="Times New Roman" pitchFamily="18" charset="0"/>
            </a:endParaRPr>
          </a:p>
          <a:p>
            <a:pPr marL="0" indent="0" algn="just">
              <a:buNone/>
            </a:pPr>
            <a:r>
              <a:rPr lang="tr-TR" dirty="0" smtClean="0">
                <a:solidFill>
                  <a:schemeClr val="tx2"/>
                </a:solidFill>
                <a:latin typeface="Times New Roman" pitchFamily="18" charset="0"/>
                <a:cs typeface="Times New Roman" pitchFamily="18" charset="0"/>
              </a:rPr>
              <a:t>Ödevler </a:t>
            </a:r>
            <a:r>
              <a:rPr lang="tr-TR" dirty="0">
                <a:solidFill>
                  <a:schemeClr val="tx2"/>
                </a:solidFill>
                <a:latin typeface="Times New Roman" pitchFamily="18" charset="0"/>
                <a:cs typeface="Times New Roman" pitchFamily="18" charset="0"/>
              </a:rPr>
              <a:t>Word formatında hazırlanarak (1-3 sayfa aralığında) mail yoluyla teslim edilecektir. Yazı stili: Times New Roman, 12 punto, Türkçe</a:t>
            </a:r>
          </a:p>
          <a:p>
            <a:pPr marL="0" indent="0" algn="just">
              <a:buNone/>
            </a:pPr>
            <a:r>
              <a:rPr lang="tr-TR" b="1" dirty="0">
                <a:solidFill>
                  <a:schemeClr val="tx2"/>
                </a:solidFill>
                <a:latin typeface="Times New Roman" pitchFamily="18" charset="0"/>
                <a:cs typeface="Times New Roman" pitchFamily="18" charset="0"/>
              </a:rPr>
              <a:t>Teslim Tarihi: </a:t>
            </a:r>
            <a:r>
              <a:rPr lang="tr-TR" dirty="0">
                <a:solidFill>
                  <a:schemeClr val="tx2"/>
                </a:solidFill>
                <a:latin typeface="Times New Roman" pitchFamily="18" charset="0"/>
                <a:cs typeface="Times New Roman" pitchFamily="18" charset="0"/>
              </a:rPr>
              <a:t>7 Kasım 2024</a:t>
            </a:r>
          </a:p>
          <a:p>
            <a:pPr algn="just"/>
            <a:endParaRPr lang="tr-TR" dirty="0">
              <a:solidFill>
                <a:schemeClr val="tx2"/>
              </a:solidFill>
              <a:latin typeface="Times New Roman" pitchFamily="18" charset="0"/>
              <a:cs typeface="Times New Roman" pitchFamily="18" charset="0"/>
            </a:endParaRPr>
          </a:p>
        </p:txBody>
      </p:sp>
    </p:spTree>
    <p:extLst>
      <p:ext uri="{BB962C8B-B14F-4D97-AF65-F5344CB8AC3E}">
        <p14:creationId xmlns:p14="http://schemas.microsoft.com/office/powerpoint/2010/main" val="11157180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922114"/>
          </a:xfrm>
        </p:spPr>
        <p:txBody>
          <a:bodyPr/>
          <a:lstStyle/>
          <a:p>
            <a:pPr algn="ctr"/>
            <a:r>
              <a:rPr lang="tr-TR" b="1" dirty="0" smtClean="0">
                <a:solidFill>
                  <a:schemeClr val="tx2"/>
                </a:solidFill>
                <a:latin typeface="Times New Roman" pitchFamily="18" charset="0"/>
                <a:cs typeface="Times New Roman" pitchFamily="18" charset="0"/>
              </a:rPr>
              <a:t>Final projesi</a:t>
            </a:r>
            <a:endParaRPr lang="tr-TR" b="1" dirty="0">
              <a:solidFill>
                <a:schemeClr val="tx2"/>
              </a:solidFill>
              <a:latin typeface="Times New Roman" pitchFamily="18" charset="0"/>
              <a:cs typeface="Times New Roman" pitchFamily="18" charset="0"/>
            </a:endParaRPr>
          </a:p>
        </p:txBody>
      </p:sp>
      <p:sp>
        <p:nvSpPr>
          <p:cNvPr id="3" name="İçerik Yer Tutucusu 2"/>
          <p:cNvSpPr>
            <a:spLocks noGrp="1"/>
          </p:cNvSpPr>
          <p:nvPr>
            <p:ph sz="quarter" idx="1"/>
          </p:nvPr>
        </p:nvSpPr>
        <p:spPr>
          <a:xfrm>
            <a:off x="457200" y="1268760"/>
            <a:ext cx="7467600" cy="5205192"/>
          </a:xfrm>
        </p:spPr>
        <p:txBody>
          <a:bodyPr>
            <a:normAutofit fontScale="70000" lnSpcReduction="20000"/>
          </a:bodyPr>
          <a:lstStyle/>
          <a:p>
            <a:pPr marL="0" indent="0" algn="just">
              <a:buNone/>
            </a:pPr>
            <a:r>
              <a:rPr lang="tr-TR" b="1" dirty="0">
                <a:solidFill>
                  <a:schemeClr val="tx2"/>
                </a:solidFill>
                <a:latin typeface="Times New Roman" pitchFamily="18" charset="0"/>
                <a:cs typeface="Times New Roman" pitchFamily="18" charset="0"/>
              </a:rPr>
              <a:t>Proje: </a:t>
            </a:r>
            <a:r>
              <a:rPr lang="tr-TR" dirty="0">
                <a:solidFill>
                  <a:schemeClr val="tx2"/>
                </a:solidFill>
                <a:latin typeface="Times New Roman" pitchFamily="18" charset="0"/>
                <a:cs typeface="Times New Roman" pitchFamily="18" charset="0"/>
              </a:rPr>
              <a:t>Bir işletmenin Sürdürülebilir Kalkınma Amaçları ile ilgili bir ödev hazırlanacaktır. </a:t>
            </a:r>
            <a:endParaRPr lang="tr-TR" dirty="0" smtClean="0">
              <a:solidFill>
                <a:schemeClr val="tx2"/>
              </a:solidFill>
              <a:latin typeface="Times New Roman" pitchFamily="18" charset="0"/>
              <a:cs typeface="Times New Roman" pitchFamily="18" charset="0"/>
            </a:endParaRPr>
          </a:p>
          <a:p>
            <a:pPr marL="0" indent="0" algn="just">
              <a:buNone/>
            </a:pPr>
            <a:r>
              <a:rPr lang="tr-TR" dirty="0" smtClean="0">
                <a:solidFill>
                  <a:schemeClr val="tx2"/>
                </a:solidFill>
                <a:latin typeface="Times New Roman" pitchFamily="18" charset="0"/>
                <a:cs typeface="Times New Roman" pitchFamily="18" charset="0"/>
              </a:rPr>
              <a:t>Ödevde</a:t>
            </a:r>
            <a:r>
              <a:rPr lang="tr-TR" dirty="0">
                <a:solidFill>
                  <a:schemeClr val="tx2"/>
                </a:solidFill>
                <a:latin typeface="Times New Roman" pitchFamily="18" charset="0"/>
                <a:cs typeface="Times New Roman" pitchFamily="18" charset="0"/>
              </a:rPr>
              <a:t>, Sürdürülebilir Kalkınma Amaçlarını (SKA) uygulayan bir işletme seçip, bu işletmenin </a:t>
            </a:r>
            <a:r>
              <a:rPr lang="tr-TR" dirty="0" err="1">
                <a:solidFill>
                  <a:schemeClr val="tx2"/>
                </a:solidFill>
                <a:latin typeface="Times New Roman" pitchFamily="18" charset="0"/>
                <a:cs typeface="Times New Roman" pitchFamily="18" charset="0"/>
              </a:rPr>
              <a:t>SKA'ları</a:t>
            </a:r>
            <a:r>
              <a:rPr lang="tr-TR" dirty="0">
                <a:solidFill>
                  <a:schemeClr val="tx2"/>
                </a:solidFill>
                <a:latin typeface="Times New Roman" pitchFamily="18" charset="0"/>
                <a:cs typeface="Times New Roman" pitchFamily="18" charset="0"/>
              </a:rPr>
              <a:t> nasıl uyguladığını detaylı şekilde incelemeniz </a:t>
            </a:r>
            <a:r>
              <a:rPr lang="tr-TR" dirty="0" smtClean="0">
                <a:solidFill>
                  <a:schemeClr val="tx2"/>
                </a:solidFill>
                <a:latin typeface="Times New Roman" pitchFamily="18" charset="0"/>
                <a:cs typeface="Times New Roman" pitchFamily="18" charset="0"/>
              </a:rPr>
              <a:t>beklenmektedir (İşletmenin web sitelerinden, sürdürülebilirlik raporlarından faydalanabilirsiniz). </a:t>
            </a:r>
          </a:p>
          <a:p>
            <a:pPr algn="just">
              <a:buFont typeface="Wingdings" pitchFamily="2" charset="2"/>
              <a:buChar char="Ø"/>
            </a:pPr>
            <a:r>
              <a:rPr lang="tr-TR" dirty="0" smtClean="0">
                <a:solidFill>
                  <a:schemeClr val="tx2"/>
                </a:solidFill>
                <a:latin typeface="Times New Roman" pitchFamily="18" charset="0"/>
                <a:cs typeface="Times New Roman" pitchFamily="18" charset="0"/>
              </a:rPr>
              <a:t>Ödev</a:t>
            </a:r>
            <a:r>
              <a:rPr lang="tr-TR" dirty="0">
                <a:solidFill>
                  <a:schemeClr val="tx2"/>
                </a:solidFill>
                <a:latin typeface="Times New Roman" pitchFamily="18" charset="0"/>
                <a:cs typeface="Times New Roman" pitchFamily="18" charset="0"/>
              </a:rPr>
              <a:t>, hem Word hem de PowerPoint formatında sunulmalıdır</a:t>
            </a:r>
            <a:r>
              <a:rPr lang="tr-TR" dirty="0" smtClean="0">
                <a:solidFill>
                  <a:schemeClr val="tx2"/>
                </a:solidFill>
                <a:latin typeface="Times New Roman" pitchFamily="18" charset="0"/>
                <a:cs typeface="Times New Roman" pitchFamily="18" charset="0"/>
              </a:rPr>
              <a:t>.</a:t>
            </a:r>
          </a:p>
          <a:p>
            <a:pPr algn="just">
              <a:buFont typeface="Wingdings" pitchFamily="2" charset="2"/>
              <a:buChar char="Ø"/>
            </a:pPr>
            <a:endParaRPr lang="tr-TR" dirty="0" smtClean="0">
              <a:solidFill>
                <a:schemeClr val="tx2"/>
              </a:solidFill>
              <a:latin typeface="Times New Roman" pitchFamily="18" charset="0"/>
              <a:cs typeface="Times New Roman" pitchFamily="18" charset="0"/>
            </a:endParaRPr>
          </a:p>
          <a:p>
            <a:pPr marL="0" indent="0" algn="just">
              <a:buNone/>
            </a:pPr>
            <a:r>
              <a:rPr lang="tr-TR" dirty="0" smtClean="0">
                <a:solidFill>
                  <a:schemeClr val="tx2"/>
                </a:solidFill>
                <a:latin typeface="Times New Roman" pitchFamily="18" charset="0"/>
                <a:cs typeface="Times New Roman" pitchFamily="18" charset="0"/>
              </a:rPr>
              <a:t>Ödevlerin Word hali (2-4 </a:t>
            </a:r>
            <a:r>
              <a:rPr lang="tr-TR" dirty="0">
                <a:solidFill>
                  <a:schemeClr val="tx2"/>
                </a:solidFill>
                <a:latin typeface="Times New Roman" pitchFamily="18" charset="0"/>
                <a:cs typeface="Times New Roman" pitchFamily="18" charset="0"/>
              </a:rPr>
              <a:t>sayfa aralığında) mail yoluyla teslim edilecektir</a:t>
            </a:r>
            <a:r>
              <a:rPr lang="tr-TR" dirty="0" smtClean="0">
                <a:solidFill>
                  <a:schemeClr val="tx2"/>
                </a:solidFill>
                <a:latin typeface="Times New Roman" pitchFamily="18" charset="0"/>
                <a:cs typeface="Times New Roman" pitchFamily="18" charset="0"/>
              </a:rPr>
              <a:t>. </a:t>
            </a:r>
            <a:r>
              <a:rPr lang="tr-TR" dirty="0" err="1" smtClean="0">
                <a:solidFill>
                  <a:schemeClr val="tx2"/>
                </a:solidFill>
                <a:latin typeface="Times New Roman" pitchFamily="18" charset="0"/>
                <a:cs typeface="Times New Roman" pitchFamily="18" charset="0"/>
              </a:rPr>
              <a:t>Ppt</a:t>
            </a:r>
            <a:r>
              <a:rPr lang="tr-TR" dirty="0" smtClean="0">
                <a:solidFill>
                  <a:schemeClr val="tx2"/>
                </a:solidFill>
                <a:latin typeface="Times New Roman" pitchFamily="18" charset="0"/>
                <a:cs typeface="Times New Roman" pitchFamily="18" charset="0"/>
              </a:rPr>
              <a:t> hali ise sunum günlerinde teslim edilebilir.</a:t>
            </a:r>
          </a:p>
          <a:p>
            <a:pPr marL="0" indent="0" algn="just">
              <a:buNone/>
            </a:pPr>
            <a:r>
              <a:rPr lang="tr-TR" dirty="0">
                <a:solidFill>
                  <a:schemeClr val="tx2"/>
                </a:solidFill>
                <a:latin typeface="Times New Roman" pitchFamily="18" charset="0"/>
                <a:cs typeface="Times New Roman" pitchFamily="18" charset="0"/>
              </a:rPr>
              <a:t>Yazı stili: Times New Roman, 12 punto, </a:t>
            </a:r>
            <a:r>
              <a:rPr lang="tr-TR" dirty="0" smtClean="0">
                <a:solidFill>
                  <a:schemeClr val="tx2"/>
                </a:solidFill>
                <a:latin typeface="Times New Roman" pitchFamily="18" charset="0"/>
                <a:cs typeface="Times New Roman" pitchFamily="18" charset="0"/>
              </a:rPr>
              <a:t>Türkçe </a:t>
            </a:r>
          </a:p>
          <a:p>
            <a:pPr marL="0" indent="0" algn="just">
              <a:buNone/>
            </a:pPr>
            <a:r>
              <a:rPr lang="tr-TR" b="1" dirty="0">
                <a:solidFill>
                  <a:schemeClr val="tx2"/>
                </a:solidFill>
                <a:latin typeface="Times New Roman" pitchFamily="18" charset="0"/>
                <a:cs typeface="Times New Roman" pitchFamily="18" charset="0"/>
              </a:rPr>
              <a:t>Ödev teslim tarihi: </a:t>
            </a:r>
            <a:r>
              <a:rPr lang="tr-TR" dirty="0">
                <a:solidFill>
                  <a:schemeClr val="tx2"/>
                </a:solidFill>
                <a:latin typeface="Times New Roman" pitchFamily="18" charset="0"/>
                <a:cs typeface="Times New Roman" pitchFamily="18" charset="0"/>
              </a:rPr>
              <a:t>13 Aralık </a:t>
            </a:r>
            <a:r>
              <a:rPr lang="tr-TR" dirty="0" smtClean="0">
                <a:solidFill>
                  <a:schemeClr val="tx2"/>
                </a:solidFill>
                <a:latin typeface="Times New Roman" pitchFamily="18" charset="0"/>
                <a:cs typeface="Times New Roman" pitchFamily="18" charset="0"/>
              </a:rPr>
              <a:t>2024</a:t>
            </a:r>
          </a:p>
          <a:p>
            <a:pPr marL="0" indent="0" algn="just">
              <a:buNone/>
            </a:pPr>
            <a:r>
              <a:rPr lang="tr-TR" b="1" dirty="0" smtClean="0">
                <a:solidFill>
                  <a:schemeClr val="tx2"/>
                </a:solidFill>
                <a:latin typeface="Times New Roman" pitchFamily="18" charset="0"/>
                <a:cs typeface="Times New Roman" pitchFamily="18" charset="0"/>
              </a:rPr>
              <a:t>Sunum </a:t>
            </a:r>
            <a:r>
              <a:rPr lang="tr-TR" b="1" dirty="0">
                <a:solidFill>
                  <a:schemeClr val="tx2"/>
                </a:solidFill>
                <a:latin typeface="Times New Roman" pitchFamily="18" charset="0"/>
                <a:cs typeface="Times New Roman" pitchFamily="18" charset="0"/>
              </a:rPr>
              <a:t>tarihleri: </a:t>
            </a:r>
            <a:endParaRPr lang="tr-TR" b="1" dirty="0" smtClean="0">
              <a:solidFill>
                <a:schemeClr val="tx2"/>
              </a:solidFill>
              <a:latin typeface="Times New Roman" pitchFamily="18" charset="0"/>
              <a:cs typeface="Times New Roman" pitchFamily="18" charset="0"/>
            </a:endParaRPr>
          </a:p>
          <a:p>
            <a:pPr marL="0" indent="0" algn="just">
              <a:buNone/>
            </a:pPr>
            <a:r>
              <a:rPr lang="tr-TR" dirty="0" smtClean="0">
                <a:solidFill>
                  <a:schemeClr val="tx2"/>
                </a:solidFill>
                <a:latin typeface="Times New Roman" pitchFamily="18" charset="0"/>
                <a:cs typeface="Times New Roman" pitchFamily="18" charset="0"/>
              </a:rPr>
              <a:t>16 Aralık 2024</a:t>
            </a:r>
          </a:p>
          <a:p>
            <a:pPr marL="0" indent="0" algn="just">
              <a:buNone/>
            </a:pPr>
            <a:r>
              <a:rPr lang="tr-TR" dirty="0" smtClean="0">
                <a:solidFill>
                  <a:schemeClr val="tx2"/>
                </a:solidFill>
                <a:latin typeface="Times New Roman" pitchFamily="18" charset="0"/>
                <a:cs typeface="Times New Roman" pitchFamily="18" charset="0"/>
              </a:rPr>
              <a:t>20 </a:t>
            </a:r>
            <a:r>
              <a:rPr lang="tr-TR" dirty="0">
                <a:solidFill>
                  <a:schemeClr val="tx2"/>
                </a:solidFill>
                <a:latin typeface="Times New Roman" pitchFamily="18" charset="0"/>
                <a:cs typeface="Times New Roman" pitchFamily="18" charset="0"/>
              </a:rPr>
              <a:t>Aralık 2024</a:t>
            </a:r>
          </a:p>
          <a:p>
            <a:pPr marL="0" indent="0" algn="just">
              <a:buNone/>
            </a:pPr>
            <a:r>
              <a:rPr lang="tr-TR" dirty="0" smtClean="0">
                <a:solidFill>
                  <a:schemeClr val="tx2"/>
                </a:solidFill>
                <a:latin typeface="Times New Roman" pitchFamily="18" charset="0"/>
                <a:cs typeface="Times New Roman" pitchFamily="18" charset="0"/>
              </a:rPr>
              <a:t>27 </a:t>
            </a:r>
            <a:r>
              <a:rPr lang="tr-TR" dirty="0">
                <a:solidFill>
                  <a:schemeClr val="tx2"/>
                </a:solidFill>
                <a:latin typeface="Times New Roman" pitchFamily="18" charset="0"/>
                <a:cs typeface="Times New Roman" pitchFamily="18" charset="0"/>
              </a:rPr>
              <a:t>Aralık 2024</a:t>
            </a:r>
          </a:p>
          <a:p>
            <a:pPr marL="0" indent="0" algn="just">
              <a:buNone/>
            </a:pPr>
            <a:r>
              <a:rPr lang="tr-TR" dirty="0" smtClean="0">
                <a:solidFill>
                  <a:schemeClr val="tx2"/>
                </a:solidFill>
                <a:latin typeface="Times New Roman" pitchFamily="18" charset="0"/>
                <a:cs typeface="Times New Roman" pitchFamily="18" charset="0"/>
              </a:rPr>
              <a:t>3 </a:t>
            </a:r>
            <a:r>
              <a:rPr lang="tr-TR" dirty="0">
                <a:solidFill>
                  <a:schemeClr val="tx2"/>
                </a:solidFill>
                <a:latin typeface="Times New Roman" pitchFamily="18" charset="0"/>
                <a:cs typeface="Times New Roman" pitchFamily="18" charset="0"/>
              </a:rPr>
              <a:t>Ocak 2025</a:t>
            </a:r>
          </a:p>
          <a:p>
            <a:pPr marL="0" indent="0" algn="just">
              <a:buNone/>
            </a:pPr>
            <a:r>
              <a:rPr lang="tr-TR" b="1" dirty="0" smtClean="0">
                <a:solidFill>
                  <a:schemeClr val="tx2"/>
                </a:solidFill>
                <a:latin typeface="Times New Roman" pitchFamily="18" charset="0"/>
                <a:cs typeface="Times New Roman" pitchFamily="18" charset="0"/>
              </a:rPr>
              <a:t>Not</a:t>
            </a:r>
            <a:r>
              <a:rPr lang="tr-TR" b="1" dirty="0">
                <a:solidFill>
                  <a:schemeClr val="tx2"/>
                </a:solidFill>
                <a:latin typeface="Times New Roman" pitchFamily="18" charset="0"/>
                <a:cs typeface="Times New Roman" pitchFamily="18" charset="0"/>
              </a:rPr>
              <a:t>: </a:t>
            </a:r>
            <a:r>
              <a:rPr lang="tr-TR" dirty="0">
                <a:solidFill>
                  <a:schemeClr val="tx2"/>
                </a:solidFill>
                <a:latin typeface="Times New Roman" pitchFamily="18" charset="0"/>
                <a:cs typeface="Times New Roman" pitchFamily="18" charset="0"/>
              </a:rPr>
              <a:t>Lütfen seçtiğiniz işletmenin sürdürülebilirlik stratejilerini ve </a:t>
            </a:r>
            <a:r>
              <a:rPr lang="tr-TR" dirty="0" err="1">
                <a:solidFill>
                  <a:schemeClr val="tx2"/>
                </a:solidFill>
                <a:latin typeface="Times New Roman" pitchFamily="18" charset="0"/>
                <a:cs typeface="Times New Roman" pitchFamily="18" charset="0"/>
              </a:rPr>
              <a:t>SKA'lara</a:t>
            </a:r>
            <a:r>
              <a:rPr lang="tr-TR" dirty="0">
                <a:solidFill>
                  <a:schemeClr val="tx2"/>
                </a:solidFill>
                <a:latin typeface="Times New Roman" pitchFamily="18" charset="0"/>
                <a:cs typeface="Times New Roman" pitchFamily="18" charset="0"/>
              </a:rPr>
              <a:t> olan katkılarını somut örneklerle açıklayarak ödevinizi hazırlayınız.</a:t>
            </a:r>
          </a:p>
          <a:p>
            <a:pPr marL="0" indent="0" algn="just">
              <a:buNone/>
            </a:pPr>
            <a:endParaRPr lang="tr-TR" dirty="0">
              <a:solidFill>
                <a:schemeClr val="tx2"/>
              </a:solidFill>
              <a:latin typeface="Times New Roman" pitchFamily="18" charset="0"/>
              <a:cs typeface="Times New Roman" pitchFamily="18" charset="0"/>
            </a:endParaRPr>
          </a:p>
        </p:txBody>
      </p:sp>
    </p:spTree>
    <p:extLst>
      <p:ext uri="{BB962C8B-B14F-4D97-AF65-F5344CB8AC3E}">
        <p14:creationId xmlns:p14="http://schemas.microsoft.com/office/powerpoint/2010/main" val="16042918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332656"/>
            <a:ext cx="7467600" cy="6141296"/>
          </a:xfrm>
        </p:spPr>
        <p:txBody>
          <a:bodyPr/>
          <a:lstStyle/>
          <a:p>
            <a:pPr marL="0" indent="0" algn="ctr">
              <a:buNone/>
            </a:pPr>
            <a:r>
              <a:rPr lang="tr-TR" b="1" dirty="0" smtClean="0">
                <a:solidFill>
                  <a:schemeClr val="tx2"/>
                </a:solidFill>
                <a:latin typeface="Times New Roman" pitchFamily="18" charset="0"/>
                <a:cs typeface="Times New Roman" pitchFamily="18" charset="0"/>
              </a:rPr>
              <a:t>SÜRDÜRÜLEBİLİRLİK </a:t>
            </a:r>
          </a:p>
          <a:p>
            <a:pPr marL="0" indent="0" algn="just">
              <a:buNone/>
            </a:pPr>
            <a:endParaRPr lang="tr-TR" dirty="0">
              <a:solidFill>
                <a:schemeClr val="tx2"/>
              </a:solidFill>
              <a:latin typeface="Times New Roman" pitchFamily="18" charset="0"/>
              <a:cs typeface="Times New Roman" pitchFamily="18" charset="0"/>
            </a:endParaRPr>
          </a:p>
          <a:p>
            <a:pPr marL="0" indent="0" algn="just">
              <a:buNone/>
            </a:pPr>
            <a:r>
              <a:rPr lang="tr-TR" b="1" dirty="0">
                <a:solidFill>
                  <a:schemeClr val="tx2"/>
                </a:solidFill>
                <a:latin typeface="Times New Roman" pitchFamily="18" charset="0"/>
                <a:cs typeface="Times New Roman" pitchFamily="18" charset="0"/>
              </a:rPr>
              <a:t>Sürdürülebilirlik</a:t>
            </a:r>
            <a:r>
              <a:rPr lang="tr-TR" dirty="0">
                <a:solidFill>
                  <a:schemeClr val="tx2"/>
                </a:solidFill>
                <a:latin typeface="Times New Roman" pitchFamily="18" charset="0"/>
                <a:cs typeface="Times New Roman" pitchFamily="18" charset="0"/>
              </a:rPr>
              <a:t>, sadece çevreyi korumak değil, aynı zamanda toplumsal refahı artırmak ve ekonomik dengeleri sürdürülebilir kılmak demektir. </a:t>
            </a:r>
            <a:endParaRPr lang="tr-TR" dirty="0" smtClean="0">
              <a:solidFill>
                <a:schemeClr val="tx2"/>
              </a:solidFill>
              <a:latin typeface="Times New Roman" pitchFamily="18" charset="0"/>
              <a:cs typeface="Times New Roman" pitchFamily="18" charset="0"/>
            </a:endParaRPr>
          </a:p>
          <a:p>
            <a:pPr marL="0" indent="0" algn="just">
              <a:buNone/>
            </a:pPr>
            <a:endParaRPr lang="tr-TR" dirty="0">
              <a:solidFill>
                <a:schemeClr val="tx2"/>
              </a:solidFill>
              <a:latin typeface="Times New Roman" pitchFamily="18" charset="0"/>
              <a:cs typeface="Times New Roman" pitchFamily="18" charset="0"/>
            </a:endParaRPr>
          </a:p>
          <a:p>
            <a:pPr marL="0" indent="0" algn="just">
              <a:buNone/>
            </a:pPr>
            <a:r>
              <a:rPr lang="tr-TR" b="1" dirty="0" smtClean="0">
                <a:solidFill>
                  <a:schemeClr val="tx2"/>
                </a:solidFill>
                <a:latin typeface="Times New Roman" pitchFamily="18" charset="0"/>
                <a:cs typeface="Times New Roman" pitchFamily="18" charset="0"/>
              </a:rPr>
              <a:t>Sürdürülebilir </a:t>
            </a:r>
            <a:r>
              <a:rPr lang="tr-TR" b="1" dirty="0">
                <a:solidFill>
                  <a:schemeClr val="tx2"/>
                </a:solidFill>
                <a:latin typeface="Times New Roman" pitchFamily="18" charset="0"/>
                <a:cs typeface="Times New Roman" pitchFamily="18" charset="0"/>
              </a:rPr>
              <a:t>kalkınma </a:t>
            </a:r>
            <a:r>
              <a:rPr lang="tr-TR" dirty="0">
                <a:solidFill>
                  <a:schemeClr val="tx2"/>
                </a:solidFill>
                <a:latin typeface="Times New Roman" pitchFamily="18" charset="0"/>
                <a:cs typeface="Times New Roman" pitchFamily="18" charset="0"/>
              </a:rPr>
              <a:t>ise, bugünkü ihtiyaçlarımızı karşılarken, gelecek nesillerin de kendi ihtiyaçlarını karşılayabilme yetilerini tehlikeye atmadan kalkınmayı sağlamak anlamına </a:t>
            </a:r>
            <a:r>
              <a:rPr lang="tr-TR" dirty="0" smtClean="0">
                <a:solidFill>
                  <a:schemeClr val="tx2"/>
                </a:solidFill>
                <a:latin typeface="Times New Roman" pitchFamily="18" charset="0"/>
                <a:cs typeface="Times New Roman" pitchFamily="18" charset="0"/>
              </a:rPr>
              <a:t>gelmektedir.</a:t>
            </a:r>
            <a:endParaRPr lang="tr-TR" dirty="0">
              <a:solidFill>
                <a:schemeClr val="tx2"/>
              </a:solidFill>
              <a:latin typeface="Times New Roman" pitchFamily="18" charset="0"/>
              <a:cs typeface="Times New Roman" pitchFamily="18" charset="0"/>
            </a:endParaRPr>
          </a:p>
        </p:txBody>
      </p:sp>
      <p:pic>
        <p:nvPicPr>
          <p:cNvPr id="307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08104" y="4967702"/>
            <a:ext cx="3240360" cy="18902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502300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199" y="332656"/>
            <a:ext cx="7504931" cy="6141296"/>
          </a:xfrm>
        </p:spPr>
        <p:txBody>
          <a:bodyPr>
            <a:normAutofit/>
          </a:bodyPr>
          <a:lstStyle/>
          <a:p>
            <a:pPr marL="0" indent="0" algn="ctr">
              <a:buNone/>
            </a:pPr>
            <a:r>
              <a:rPr lang="tr-TR" b="1" dirty="0" smtClean="0">
                <a:solidFill>
                  <a:schemeClr val="tx2"/>
                </a:solidFill>
                <a:latin typeface="Times New Roman" pitchFamily="18" charset="0"/>
                <a:cs typeface="Times New Roman" pitchFamily="18" charset="0"/>
              </a:rPr>
              <a:t>SÜRDÜRÜLEBİLİRLİK </a:t>
            </a:r>
          </a:p>
          <a:p>
            <a:pPr marL="0" indent="0" algn="just">
              <a:buNone/>
            </a:pPr>
            <a:endParaRPr lang="tr-TR" dirty="0">
              <a:solidFill>
                <a:schemeClr val="tx2"/>
              </a:solidFill>
              <a:latin typeface="Times New Roman" pitchFamily="18" charset="0"/>
              <a:cs typeface="Times New Roman" pitchFamily="18" charset="0"/>
            </a:endParaRPr>
          </a:p>
          <a:p>
            <a:pPr marL="0" indent="0" algn="just">
              <a:buNone/>
            </a:pPr>
            <a:r>
              <a:rPr lang="tr-TR" b="1" dirty="0" smtClean="0">
                <a:solidFill>
                  <a:schemeClr val="tx2"/>
                </a:solidFill>
                <a:latin typeface="Times New Roman" pitchFamily="18" charset="0"/>
                <a:cs typeface="Times New Roman" pitchFamily="18" charset="0"/>
              </a:rPr>
              <a:t>Sürdürülebilirlik</a:t>
            </a:r>
            <a:r>
              <a:rPr lang="tr-TR" b="1" dirty="0">
                <a:solidFill>
                  <a:schemeClr val="tx2"/>
                </a:solidFill>
                <a:latin typeface="Times New Roman" pitchFamily="18" charset="0"/>
                <a:cs typeface="Times New Roman" pitchFamily="18" charset="0"/>
              </a:rPr>
              <a:t>, </a:t>
            </a:r>
            <a:r>
              <a:rPr lang="tr-TR" dirty="0">
                <a:solidFill>
                  <a:schemeClr val="tx2"/>
                </a:solidFill>
                <a:latin typeface="Times New Roman" pitchFamily="18" charset="0"/>
                <a:cs typeface="Times New Roman" pitchFamily="18" charset="0"/>
              </a:rPr>
              <a:t>çevresel, ekonomik ve sosyal boyutları bir araya getirerek, mevcut kaynakların gelecekteki nesillerin ihtiyaçlarını karşılamak üzere korunmasını amaçlayan bir yaklaşımdır. Bu kavram, doğal kaynakların dikkatli ve bilinçli bir şekilde kullanılması, ekosistemlerin dengede tutulması ve sosyal adaletin sağlanması gerektiğini </a:t>
            </a:r>
            <a:r>
              <a:rPr lang="tr-TR" dirty="0" smtClean="0">
                <a:solidFill>
                  <a:schemeClr val="tx2"/>
                </a:solidFill>
                <a:latin typeface="Times New Roman" pitchFamily="18" charset="0"/>
                <a:cs typeface="Times New Roman" pitchFamily="18" charset="0"/>
              </a:rPr>
              <a:t>vurgulamaktadır.</a:t>
            </a:r>
          </a:p>
          <a:p>
            <a:pPr marL="0" indent="0" algn="just">
              <a:buNone/>
            </a:pPr>
            <a:endParaRPr lang="tr-TR" dirty="0">
              <a:solidFill>
                <a:schemeClr val="tx2"/>
              </a:solidFill>
              <a:latin typeface="Times New Roman" pitchFamily="18" charset="0"/>
              <a:cs typeface="Times New Roman" pitchFamily="18" charset="0"/>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76056" y="4447106"/>
            <a:ext cx="2886075"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537380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just"/>
            <a:r>
              <a:rPr lang="en-US" b="1" dirty="0" err="1">
                <a:solidFill>
                  <a:schemeClr val="tx2"/>
                </a:solidFill>
                <a:latin typeface="Times New Roman" pitchFamily="18" charset="0"/>
                <a:cs typeface="Times New Roman" pitchFamily="18" charset="0"/>
              </a:rPr>
              <a:t>Sürdürülebilirliğin</a:t>
            </a:r>
            <a:r>
              <a:rPr lang="en-US" b="1" dirty="0">
                <a:solidFill>
                  <a:schemeClr val="tx2"/>
                </a:solidFill>
                <a:latin typeface="Times New Roman" pitchFamily="18" charset="0"/>
                <a:cs typeface="Times New Roman" pitchFamily="18" charset="0"/>
              </a:rPr>
              <a:t> </a:t>
            </a:r>
            <a:r>
              <a:rPr lang="en-US" b="1" dirty="0" err="1">
                <a:solidFill>
                  <a:schemeClr val="tx2"/>
                </a:solidFill>
                <a:latin typeface="Times New Roman" pitchFamily="18" charset="0"/>
                <a:cs typeface="Times New Roman" pitchFamily="18" charset="0"/>
              </a:rPr>
              <a:t>Temel</a:t>
            </a:r>
            <a:r>
              <a:rPr lang="en-US" b="1" dirty="0">
                <a:solidFill>
                  <a:schemeClr val="tx2"/>
                </a:solidFill>
                <a:latin typeface="Times New Roman" pitchFamily="18" charset="0"/>
                <a:cs typeface="Times New Roman" pitchFamily="18" charset="0"/>
              </a:rPr>
              <a:t> </a:t>
            </a:r>
            <a:r>
              <a:rPr lang="en-US" b="1" dirty="0" err="1">
                <a:solidFill>
                  <a:schemeClr val="tx2"/>
                </a:solidFill>
                <a:latin typeface="Times New Roman" pitchFamily="18" charset="0"/>
                <a:cs typeface="Times New Roman" pitchFamily="18" charset="0"/>
              </a:rPr>
              <a:t>Unsurları</a:t>
            </a:r>
            <a:endParaRPr lang="en-US" b="1" dirty="0">
              <a:solidFill>
                <a:schemeClr val="tx2"/>
              </a:solidFill>
              <a:latin typeface="Times New Roman" pitchFamily="18" charset="0"/>
              <a:cs typeface="Times New Roman" pitchFamily="18" charset="0"/>
            </a:endParaRPr>
          </a:p>
        </p:txBody>
      </p:sp>
      <p:sp>
        <p:nvSpPr>
          <p:cNvPr id="3" name="İçerik Yer Tutucusu 2"/>
          <p:cNvSpPr>
            <a:spLocks noGrp="1"/>
          </p:cNvSpPr>
          <p:nvPr>
            <p:ph sz="quarter" idx="1"/>
          </p:nvPr>
        </p:nvSpPr>
        <p:spPr/>
        <p:txBody>
          <a:bodyPr>
            <a:normAutofit/>
          </a:bodyPr>
          <a:lstStyle/>
          <a:p>
            <a:pPr algn="just">
              <a:buFont typeface="Wingdings" pitchFamily="2" charset="2"/>
              <a:buChar char="Ø"/>
            </a:pPr>
            <a:endParaRPr lang="tr-TR" b="1" dirty="0" smtClean="0">
              <a:solidFill>
                <a:schemeClr val="tx2"/>
              </a:solidFill>
              <a:latin typeface="Times New Roman" pitchFamily="18" charset="0"/>
              <a:cs typeface="Times New Roman" pitchFamily="18" charset="0"/>
            </a:endParaRPr>
          </a:p>
          <a:p>
            <a:pPr algn="just">
              <a:buFont typeface="Wingdings" pitchFamily="2" charset="2"/>
              <a:buChar char="Ø"/>
            </a:pPr>
            <a:endParaRPr lang="tr-TR" b="1" dirty="0">
              <a:solidFill>
                <a:schemeClr val="tx2"/>
              </a:solidFill>
              <a:latin typeface="Times New Roman" pitchFamily="18" charset="0"/>
              <a:cs typeface="Times New Roman" pitchFamily="18" charset="0"/>
            </a:endParaRPr>
          </a:p>
          <a:p>
            <a:pPr algn="just">
              <a:buFont typeface="Wingdings" pitchFamily="2" charset="2"/>
              <a:buChar char="Ø"/>
            </a:pPr>
            <a:endParaRPr lang="tr-TR" b="1" dirty="0" smtClean="0">
              <a:solidFill>
                <a:schemeClr val="tx2"/>
              </a:solidFill>
              <a:latin typeface="Times New Roman" pitchFamily="18" charset="0"/>
              <a:cs typeface="Times New Roman" pitchFamily="18" charset="0"/>
            </a:endParaRPr>
          </a:p>
          <a:p>
            <a:pPr algn="just">
              <a:buFont typeface="Wingdings" pitchFamily="2" charset="2"/>
              <a:buChar char="Ø"/>
            </a:pPr>
            <a:endParaRPr lang="tr-TR" b="1" dirty="0">
              <a:solidFill>
                <a:schemeClr val="tx2"/>
              </a:solidFill>
              <a:latin typeface="Times New Roman" pitchFamily="18" charset="0"/>
              <a:cs typeface="Times New Roman" pitchFamily="18" charset="0"/>
            </a:endParaRPr>
          </a:p>
          <a:p>
            <a:pPr algn="just">
              <a:buFont typeface="Wingdings" pitchFamily="2" charset="2"/>
              <a:buChar char="Ø"/>
            </a:pPr>
            <a:endParaRPr lang="tr-TR" b="1" dirty="0" smtClean="0">
              <a:solidFill>
                <a:schemeClr val="tx2"/>
              </a:solidFill>
              <a:latin typeface="Times New Roman" pitchFamily="18" charset="0"/>
              <a:cs typeface="Times New Roman" pitchFamily="18" charset="0"/>
            </a:endParaRPr>
          </a:p>
          <a:p>
            <a:pPr algn="just">
              <a:buFont typeface="Wingdings" pitchFamily="2" charset="2"/>
              <a:buChar char="Ø"/>
            </a:pPr>
            <a:endParaRPr lang="tr-TR" b="1" dirty="0">
              <a:solidFill>
                <a:schemeClr val="tx2"/>
              </a:solidFill>
              <a:latin typeface="Times New Roman" pitchFamily="18" charset="0"/>
              <a:cs typeface="Times New Roman" pitchFamily="18" charset="0"/>
            </a:endParaRPr>
          </a:p>
          <a:p>
            <a:pPr algn="just">
              <a:buFont typeface="Wingdings" pitchFamily="2" charset="2"/>
              <a:buChar char="Ø"/>
            </a:pPr>
            <a:r>
              <a:rPr lang="en-US" dirty="0" err="1" smtClean="0">
                <a:solidFill>
                  <a:schemeClr val="tx2"/>
                </a:solidFill>
                <a:latin typeface="Times New Roman" pitchFamily="18" charset="0"/>
                <a:cs typeface="Times New Roman" pitchFamily="18" charset="0"/>
              </a:rPr>
              <a:t>Çevresel</a:t>
            </a:r>
            <a:r>
              <a:rPr lang="en-US" dirty="0" smtClean="0">
                <a:solidFill>
                  <a:schemeClr val="tx2"/>
                </a:solidFill>
                <a:latin typeface="Times New Roman" pitchFamily="18" charset="0"/>
                <a:cs typeface="Times New Roman" pitchFamily="18" charset="0"/>
              </a:rPr>
              <a:t> </a:t>
            </a:r>
            <a:r>
              <a:rPr lang="en-US" dirty="0" err="1" smtClean="0">
                <a:solidFill>
                  <a:schemeClr val="tx2"/>
                </a:solidFill>
                <a:latin typeface="Times New Roman" pitchFamily="18" charset="0"/>
                <a:cs typeface="Times New Roman" pitchFamily="18" charset="0"/>
              </a:rPr>
              <a:t>Sürdürülebilirlik</a:t>
            </a:r>
            <a:endParaRPr lang="tr-TR" dirty="0">
              <a:solidFill>
                <a:schemeClr val="tx2"/>
              </a:solidFill>
              <a:latin typeface="Times New Roman" pitchFamily="18" charset="0"/>
              <a:cs typeface="Times New Roman" pitchFamily="18" charset="0"/>
            </a:endParaRPr>
          </a:p>
          <a:p>
            <a:pPr algn="just">
              <a:buFont typeface="Wingdings" pitchFamily="2" charset="2"/>
              <a:buChar char="Ø"/>
            </a:pPr>
            <a:r>
              <a:rPr lang="en-US" dirty="0" err="1" smtClean="0">
                <a:solidFill>
                  <a:schemeClr val="tx2"/>
                </a:solidFill>
                <a:latin typeface="Times New Roman" pitchFamily="18" charset="0"/>
                <a:cs typeface="Times New Roman" pitchFamily="18" charset="0"/>
              </a:rPr>
              <a:t>Ekonomik</a:t>
            </a:r>
            <a:r>
              <a:rPr lang="en-US" dirty="0" smtClean="0">
                <a:solidFill>
                  <a:schemeClr val="tx2"/>
                </a:solidFill>
                <a:latin typeface="Times New Roman" pitchFamily="18" charset="0"/>
                <a:cs typeface="Times New Roman" pitchFamily="18" charset="0"/>
              </a:rPr>
              <a:t> </a:t>
            </a:r>
            <a:r>
              <a:rPr lang="en-US" dirty="0" err="1" smtClean="0">
                <a:solidFill>
                  <a:schemeClr val="tx2"/>
                </a:solidFill>
                <a:latin typeface="Times New Roman" pitchFamily="18" charset="0"/>
                <a:cs typeface="Times New Roman" pitchFamily="18" charset="0"/>
              </a:rPr>
              <a:t>Sürdürülebilirlik</a:t>
            </a:r>
            <a:endParaRPr lang="tr-TR" dirty="0" smtClean="0">
              <a:solidFill>
                <a:schemeClr val="tx2"/>
              </a:solidFill>
              <a:latin typeface="Times New Roman" pitchFamily="18" charset="0"/>
              <a:cs typeface="Times New Roman" pitchFamily="18" charset="0"/>
            </a:endParaRPr>
          </a:p>
          <a:p>
            <a:pPr algn="just">
              <a:buFont typeface="Wingdings" pitchFamily="2" charset="2"/>
              <a:buChar char="Ø"/>
            </a:pPr>
            <a:r>
              <a:rPr lang="en-US" dirty="0" err="1" smtClean="0">
                <a:solidFill>
                  <a:schemeClr val="tx2"/>
                </a:solidFill>
                <a:latin typeface="Times New Roman" pitchFamily="18" charset="0"/>
                <a:cs typeface="Times New Roman" pitchFamily="18" charset="0"/>
              </a:rPr>
              <a:t>Sosyal</a:t>
            </a:r>
            <a:r>
              <a:rPr lang="en-US" dirty="0" smtClean="0">
                <a:solidFill>
                  <a:schemeClr val="tx2"/>
                </a:solidFill>
                <a:latin typeface="Times New Roman" pitchFamily="18" charset="0"/>
                <a:cs typeface="Times New Roman" pitchFamily="18" charset="0"/>
              </a:rPr>
              <a:t> </a:t>
            </a:r>
            <a:r>
              <a:rPr lang="en-US" dirty="0" err="1" smtClean="0">
                <a:solidFill>
                  <a:schemeClr val="tx2"/>
                </a:solidFill>
                <a:latin typeface="Times New Roman" pitchFamily="18" charset="0"/>
                <a:cs typeface="Times New Roman" pitchFamily="18" charset="0"/>
              </a:rPr>
              <a:t>Sürdürülebilirlik</a:t>
            </a:r>
            <a:endParaRPr lang="tr-TR" dirty="0" smtClean="0">
              <a:solidFill>
                <a:schemeClr val="tx2"/>
              </a:solidFill>
              <a:latin typeface="Times New Roman" pitchFamily="18" charset="0"/>
              <a:cs typeface="Times New Roman" pitchFamily="18" charset="0"/>
            </a:endParaRPr>
          </a:p>
          <a:p>
            <a:pPr algn="just">
              <a:buFont typeface="Wingdings" pitchFamily="2" charset="2"/>
              <a:buChar char="Ø"/>
            </a:pPr>
            <a:endParaRPr lang="en-US" dirty="0">
              <a:solidFill>
                <a:schemeClr val="tx2"/>
              </a:solidFill>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55776" y="1700808"/>
            <a:ext cx="2830155" cy="20714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510171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en-US" b="1" dirty="0" err="1" smtClean="0">
                <a:solidFill>
                  <a:schemeClr val="tx2"/>
                </a:solidFill>
                <a:latin typeface="Times New Roman" pitchFamily="18" charset="0"/>
                <a:cs typeface="Times New Roman" pitchFamily="18" charset="0"/>
              </a:rPr>
              <a:t>Çevresel</a:t>
            </a:r>
            <a:r>
              <a:rPr lang="en-US" b="1" dirty="0" smtClean="0">
                <a:solidFill>
                  <a:schemeClr val="tx2"/>
                </a:solidFill>
                <a:latin typeface="Times New Roman" pitchFamily="18" charset="0"/>
                <a:cs typeface="Times New Roman" pitchFamily="18" charset="0"/>
              </a:rPr>
              <a:t> </a:t>
            </a:r>
            <a:r>
              <a:rPr lang="en-US" b="1" dirty="0" err="1" smtClean="0">
                <a:solidFill>
                  <a:schemeClr val="tx2"/>
                </a:solidFill>
                <a:latin typeface="Times New Roman" pitchFamily="18" charset="0"/>
                <a:cs typeface="Times New Roman" pitchFamily="18" charset="0"/>
              </a:rPr>
              <a:t>Sürdürülebilirlik</a:t>
            </a:r>
            <a:r>
              <a:rPr lang="en-US" b="1" dirty="0">
                <a:solidFill>
                  <a:schemeClr val="tx2"/>
                </a:solidFill>
                <a:latin typeface="Times New Roman" pitchFamily="18" charset="0"/>
                <a:cs typeface="Times New Roman" pitchFamily="18" charset="0"/>
              </a:rPr>
              <a:t/>
            </a:r>
            <a:br>
              <a:rPr lang="en-US" b="1" dirty="0">
                <a:solidFill>
                  <a:schemeClr val="tx2"/>
                </a:solidFill>
                <a:latin typeface="Times New Roman" pitchFamily="18" charset="0"/>
                <a:cs typeface="Times New Roman" pitchFamily="18" charset="0"/>
              </a:rPr>
            </a:br>
            <a:endParaRPr lang="en-US" dirty="0">
              <a:solidFill>
                <a:schemeClr val="tx2"/>
              </a:solidFill>
              <a:latin typeface="Times New Roman" pitchFamily="18" charset="0"/>
              <a:cs typeface="Times New Roman" pitchFamily="18" charset="0"/>
            </a:endParaRPr>
          </a:p>
        </p:txBody>
      </p:sp>
      <p:sp>
        <p:nvSpPr>
          <p:cNvPr id="3" name="İçerik Yer Tutucusu 2"/>
          <p:cNvSpPr>
            <a:spLocks noGrp="1"/>
          </p:cNvSpPr>
          <p:nvPr>
            <p:ph sz="quarter" idx="1"/>
          </p:nvPr>
        </p:nvSpPr>
        <p:spPr/>
        <p:txBody>
          <a:bodyPr/>
          <a:lstStyle/>
          <a:p>
            <a:pPr algn="just"/>
            <a:endParaRPr lang="en-US" dirty="0">
              <a:solidFill>
                <a:schemeClr val="tx2"/>
              </a:solidFill>
              <a:latin typeface="Times New Roman" pitchFamily="18" charset="0"/>
              <a:cs typeface="Times New Roman" pitchFamily="18" charset="0"/>
            </a:endParaRPr>
          </a:p>
          <a:p>
            <a:pPr marL="0" indent="0" algn="just">
              <a:buNone/>
            </a:pPr>
            <a:r>
              <a:rPr lang="en-US" dirty="0" err="1" smtClean="0">
                <a:solidFill>
                  <a:schemeClr val="tx2"/>
                </a:solidFill>
                <a:latin typeface="Times New Roman" pitchFamily="18" charset="0"/>
                <a:cs typeface="Times New Roman" pitchFamily="18" charset="0"/>
              </a:rPr>
              <a:t>Çevresel</a:t>
            </a:r>
            <a:r>
              <a:rPr lang="en-US" dirty="0" smtClean="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sürdürülebilirlik</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doğal</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kaynakların</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korunması</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ve</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ekosistemlerin</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sağlıklı</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kalması</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ile</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ilgili</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bir</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anlayıştır</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Karbon</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salınımının</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azaltılması</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biyolojik</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çeşitliliğin</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korunması</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ve</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kirliliğin</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önlenmesi</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gibi</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hedeflerdir</a:t>
            </a:r>
            <a:r>
              <a:rPr lang="en-US" dirty="0">
                <a:solidFill>
                  <a:schemeClr val="tx2"/>
                </a:solidFill>
                <a:latin typeface="Times New Roman" pitchFamily="18" charset="0"/>
                <a:cs typeface="Times New Roman" pitchFamily="18" charset="0"/>
              </a:rPr>
              <a:t>.</a:t>
            </a:r>
          </a:p>
          <a:p>
            <a:pPr marL="0" indent="0" algn="just">
              <a:buNone/>
            </a:pPr>
            <a:endParaRPr lang="en-US" dirty="0">
              <a:solidFill>
                <a:schemeClr val="tx2"/>
              </a:solidFill>
              <a:latin typeface="Times New Roman" pitchFamily="18" charset="0"/>
              <a:cs typeface="Times New Roman" pitchFamily="18" charset="0"/>
            </a:endParaRPr>
          </a:p>
        </p:txBody>
      </p:sp>
    </p:spTree>
    <p:extLst>
      <p:ext uri="{BB962C8B-B14F-4D97-AF65-F5344CB8AC3E}">
        <p14:creationId xmlns:p14="http://schemas.microsoft.com/office/powerpoint/2010/main" val="28561842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en-US" b="1" dirty="0" err="1">
                <a:solidFill>
                  <a:schemeClr val="tx2"/>
                </a:solidFill>
                <a:latin typeface="Times New Roman" pitchFamily="18" charset="0"/>
                <a:cs typeface="Times New Roman" pitchFamily="18" charset="0"/>
              </a:rPr>
              <a:t>Ekonomik</a:t>
            </a:r>
            <a:r>
              <a:rPr lang="en-US" b="1" dirty="0">
                <a:solidFill>
                  <a:schemeClr val="tx2"/>
                </a:solidFill>
                <a:latin typeface="Times New Roman" pitchFamily="18" charset="0"/>
                <a:cs typeface="Times New Roman" pitchFamily="18" charset="0"/>
              </a:rPr>
              <a:t> </a:t>
            </a:r>
            <a:r>
              <a:rPr lang="en-US" b="1" dirty="0" err="1" smtClean="0">
                <a:solidFill>
                  <a:schemeClr val="tx2"/>
                </a:solidFill>
                <a:latin typeface="Times New Roman" pitchFamily="18" charset="0"/>
                <a:cs typeface="Times New Roman" pitchFamily="18" charset="0"/>
              </a:rPr>
              <a:t>Sürdürülebilirlik</a:t>
            </a:r>
            <a:endParaRPr lang="en-US" dirty="0">
              <a:solidFill>
                <a:schemeClr val="tx2"/>
              </a:solidFill>
              <a:latin typeface="Times New Roman" pitchFamily="18" charset="0"/>
              <a:cs typeface="Times New Roman" pitchFamily="18" charset="0"/>
            </a:endParaRPr>
          </a:p>
        </p:txBody>
      </p:sp>
      <p:sp>
        <p:nvSpPr>
          <p:cNvPr id="3" name="İçerik Yer Tutucusu 2"/>
          <p:cNvSpPr>
            <a:spLocks noGrp="1"/>
          </p:cNvSpPr>
          <p:nvPr>
            <p:ph sz="quarter" idx="1"/>
          </p:nvPr>
        </p:nvSpPr>
        <p:spPr/>
        <p:txBody>
          <a:bodyPr/>
          <a:lstStyle/>
          <a:p>
            <a:pPr marL="0" indent="0" algn="just">
              <a:buNone/>
            </a:pPr>
            <a:endParaRPr lang="tr-TR" dirty="0">
              <a:solidFill>
                <a:schemeClr val="tx2"/>
              </a:solidFill>
              <a:latin typeface="Times New Roman" pitchFamily="18" charset="0"/>
              <a:cs typeface="Times New Roman" pitchFamily="18" charset="0"/>
            </a:endParaRPr>
          </a:p>
          <a:p>
            <a:pPr marL="0" indent="0" algn="just">
              <a:buNone/>
            </a:pPr>
            <a:r>
              <a:rPr lang="en-US" dirty="0" err="1" smtClean="0">
                <a:solidFill>
                  <a:schemeClr val="tx2"/>
                </a:solidFill>
                <a:latin typeface="Times New Roman" pitchFamily="18" charset="0"/>
                <a:cs typeface="Times New Roman" pitchFamily="18" charset="0"/>
              </a:rPr>
              <a:t>Ekonomik</a:t>
            </a:r>
            <a:r>
              <a:rPr lang="en-US" dirty="0" smtClean="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sürdürülebilirlik</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ekonomik</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büyümenin</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sağlanmasıyla</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birlikte</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çevresel</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ve</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sosyal</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etkilerin</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göz</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önünde</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bulundurulmasını</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ifade</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etmektedir</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Kaynakların</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etkin</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kullanımı</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ve</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döngüsel</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ekonomi</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uygulamaları</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bu</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bağlamda</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önemlidir</a:t>
            </a:r>
            <a:r>
              <a:rPr lang="en-US" dirty="0">
                <a:solidFill>
                  <a:schemeClr val="tx2"/>
                </a:solidFill>
                <a:latin typeface="Times New Roman" pitchFamily="18" charset="0"/>
                <a:cs typeface="Times New Roman" pitchFamily="18" charset="0"/>
              </a:rPr>
              <a:t>.</a:t>
            </a:r>
          </a:p>
          <a:p>
            <a:pPr marL="0" indent="0" algn="just">
              <a:buNone/>
            </a:pPr>
            <a:endParaRPr lang="en-US" dirty="0">
              <a:solidFill>
                <a:schemeClr val="tx2"/>
              </a:solidFill>
              <a:latin typeface="Times New Roman" pitchFamily="18" charset="0"/>
              <a:cs typeface="Times New Roman" pitchFamily="18" charset="0"/>
            </a:endParaRPr>
          </a:p>
        </p:txBody>
      </p:sp>
    </p:spTree>
    <p:extLst>
      <p:ext uri="{BB962C8B-B14F-4D97-AF65-F5344CB8AC3E}">
        <p14:creationId xmlns:p14="http://schemas.microsoft.com/office/powerpoint/2010/main" val="11777067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en-US" b="1" dirty="0" err="1">
                <a:solidFill>
                  <a:schemeClr val="tx2"/>
                </a:solidFill>
                <a:latin typeface="Times New Roman" pitchFamily="18" charset="0"/>
                <a:cs typeface="Times New Roman" pitchFamily="18" charset="0"/>
              </a:rPr>
              <a:t>Sosyal</a:t>
            </a:r>
            <a:r>
              <a:rPr lang="en-US" b="1" dirty="0">
                <a:solidFill>
                  <a:schemeClr val="tx2"/>
                </a:solidFill>
                <a:latin typeface="Times New Roman" pitchFamily="18" charset="0"/>
                <a:cs typeface="Times New Roman" pitchFamily="18" charset="0"/>
              </a:rPr>
              <a:t> </a:t>
            </a:r>
            <a:r>
              <a:rPr lang="en-US" b="1" dirty="0" err="1" smtClean="0">
                <a:solidFill>
                  <a:schemeClr val="tx2"/>
                </a:solidFill>
                <a:latin typeface="Times New Roman" pitchFamily="18" charset="0"/>
                <a:cs typeface="Times New Roman" pitchFamily="18" charset="0"/>
              </a:rPr>
              <a:t>Sürdürülebilirlik</a:t>
            </a:r>
            <a:endParaRPr lang="en-US" dirty="0">
              <a:solidFill>
                <a:schemeClr val="tx2"/>
              </a:solidFill>
              <a:latin typeface="Times New Roman" pitchFamily="18" charset="0"/>
              <a:cs typeface="Times New Roman" pitchFamily="18" charset="0"/>
            </a:endParaRPr>
          </a:p>
        </p:txBody>
      </p:sp>
      <p:sp>
        <p:nvSpPr>
          <p:cNvPr id="3" name="İçerik Yer Tutucusu 2"/>
          <p:cNvSpPr>
            <a:spLocks noGrp="1"/>
          </p:cNvSpPr>
          <p:nvPr>
            <p:ph sz="quarter" idx="1"/>
          </p:nvPr>
        </p:nvSpPr>
        <p:spPr/>
        <p:txBody>
          <a:bodyPr/>
          <a:lstStyle/>
          <a:p>
            <a:pPr marL="0" indent="0" algn="just">
              <a:buNone/>
            </a:pPr>
            <a:endParaRPr lang="tr-TR" dirty="0" smtClean="0">
              <a:solidFill>
                <a:schemeClr val="tx2"/>
              </a:solidFill>
              <a:latin typeface="Times New Roman" pitchFamily="18" charset="0"/>
              <a:cs typeface="Times New Roman" pitchFamily="18" charset="0"/>
            </a:endParaRPr>
          </a:p>
          <a:p>
            <a:pPr marL="0" indent="0" algn="just">
              <a:buNone/>
            </a:pPr>
            <a:r>
              <a:rPr lang="en-US" dirty="0" err="1" smtClean="0">
                <a:solidFill>
                  <a:schemeClr val="tx2"/>
                </a:solidFill>
                <a:latin typeface="Times New Roman" pitchFamily="18" charset="0"/>
                <a:cs typeface="Times New Roman" pitchFamily="18" charset="0"/>
              </a:rPr>
              <a:t>Sosyal</a:t>
            </a:r>
            <a:r>
              <a:rPr lang="en-US" dirty="0" smtClean="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sürdürülebilirlik</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toplumsal</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eşitlik</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adalet</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ve</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insanların</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temel</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ihtiyaçlarının</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karşılanması</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ile</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ilgili</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bir</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kavramdır</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Toplulukların</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güçlendirilmesi</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ve</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sosyal</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hizmetlerin</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iyileştirilmesi</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bu</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alandaki</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başlıca</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hedeflerdir</a:t>
            </a:r>
            <a:r>
              <a:rPr lang="en-US" dirty="0">
                <a:solidFill>
                  <a:schemeClr val="tx2"/>
                </a:solidFill>
                <a:latin typeface="Times New Roman" pitchFamily="18" charset="0"/>
                <a:cs typeface="Times New Roman" pitchFamily="18" charset="0"/>
              </a:rPr>
              <a:t>.</a:t>
            </a:r>
          </a:p>
          <a:p>
            <a:pPr marL="0" indent="0" algn="just">
              <a:buNone/>
            </a:pPr>
            <a:endParaRPr lang="en-US" dirty="0">
              <a:solidFill>
                <a:schemeClr val="tx2"/>
              </a:solidFill>
              <a:latin typeface="Times New Roman" pitchFamily="18" charset="0"/>
              <a:cs typeface="Times New Roman" pitchFamily="18" charset="0"/>
            </a:endParaRPr>
          </a:p>
        </p:txBody>
      </p:sp>
    </p:spTree>
    <p:extLst>
      <p:ext uri="{BB962C8B-B14F-4D97-AF65-F5344CB8AC3E}">
        <p14:creationId xmlns:p14="http://schemas.microsoft.com/office/powerpoint/2010/main" val="122180559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201</TotalTime>
  <Words>708</Words>
  <Application>Microsoft Office PowerPoint</Application>
  <PresentationFormat>Ekran Gösterisi (4:3)</PresentationFormat>
  <Paragraphs>66</Paragraphs>
  <Slides>14</Slides>
  <Notes>0</Notes>
  <HiddenSlides>0</HiddenSlides>
  <MMClips>0</MMClips>
  <ScaleCrop>false</ScaleCrop>
  <HeadingPairs>
    <vt:vector size="4" baseType="variant">
      <vt:variant>
        <vt:lpstr>Tema</vt:lpstr>
      </vt:variant>
      <vt:variant>
        <vt:i4>1</vt:i4>
      </vt:variant>
      <vt:variant>
        <vt:lpstr>Slayt Başlıkları</vt:lpstr>
      </vt:variant>
      <vt:variant>
        <vt:i4>14</vt:i4>
      </vt:variant>
    </vt:vector>
  </HeadingPairs>
  <TitlesOfParts>
    <vt:vector size="15" baseType="lpstr">
      <vt:lpstr>Cumba</vt:lpstr>
      <vt:lpstr>OSD 215  Sürdürülebilirlik Okuryazarlığı  </vt:lpstr>
      <vt:lpstr>Vize projesi</vt:lpstr>
      <vt:lpstr>Final projesi</vt:lpstr>
      <vt:lpstr>PowerPoint Sunusu</vt:lpstr>
      <vt:lpstr>PowerPoint Sunusu</vt:lpstr>
      <vt:lpstr>Sürdürülebilirliğin Temel Unsurları</vt:lpstr>
      <vt:lpstr>Çevresel Sürdürülebilirlik </vt:lpstr>
      <vt:lpstr>Ekonomik Sürdürülebilirlik</vt:lpstr>
      <vt:lpstr>Sosyal Sürdürülebilirlik</vt:lpstr>
      <vt:lpstr>Sürdürülebilirlik İş Dünyası için neden önemli?</vt:lpstr>
      <vt:lpstr>PowerPoint Sunusu</vt:lpstr>
      <vt:lpstr>Şirket Örnekleri ve Sürdürülebilirlik Uygulamaları</vt:lpstr>
      <vt:lpstr>Sürdürülebilir Kalkınma Amaçları</vt:lpstr>
      <vt:lpstr>Sürdürülebilir Kalkınma Amaçları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OSD 215 Ders Tanıtımı &amp; Giriş</dc:title>
  <dc:creator>Suzan OGUZ</dc:creator>
  <cp:lastModifiedBy>Asus</cp:lastModifiedBy>
  <cp:revision>13</cp:revision>
  <dcterms:created xsi:type="dcterms:W3CDTF">2024-09-26T09:42:11Z</dcterms:created>
  <dcterms:modified xsi:type="dcterms:W3CDTF">2024-10-04T05:14:05Z</dcterms:modified>
</cp:coreProperties>
</file>