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58" r:id="rId5"/>
    <p:sldId id="267" r:id="rId6"/>
    <p:sldId id="268" r:id="rId7"/>
    <p:sldId id="269" r:id="rId8"/>
    <p:sldId id="270" r:id="rId9"/>
    <p:sldId id="271" r:id="rId10"/>
    <p:sldId id="261" r:id="rId11"/>
    <p:sldId id="263" r:id="rId12"/>
    <p:sldId id="264" r:id="rId13"/>
    <p:sldId id="262" r:id="rId14"/>
    <p:sldId id="266"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80" autoAdjust="0"/>
  </p:normalViewPr>
  <p:slideViewPr>
    <p:cSldViewPr>
      <p:cViewPr>
        <p:scale>
          <a:sx n="89" d="100"/>
          <a:sy n="89" d="100"/>
        </p:scale>
        <p:origin x="-1210" y="154"/>
      </p:cViewPr>
      <p:guideLst>
        <p:guide orient="horz" pos="2160"/>
        <p:guide pos="2880"/>
      </p:guideLst>
    </p:cSldViewPr>
  </p:slideViewPr>
  <p:outlineViewPr>
    <p:cViewPr>
      <p:scale>
        <a:sx n="33" d="100"/>
        <a:sy n="33" d="100"/>
      </p:scale>
      <p:origin x="0" y="89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4.10.2024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4.10.2024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4.10.2024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4.10.2024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4.10.2024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4.10.2024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4.10.2024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4.10.2024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4.10.2024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4.10.2024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4.10.2024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4.10.2024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691680" y="620688"/>
            <a:ext cx="6836296" cy="1686049"/>
          </a:xfrm>
        </p:spPr>
        <p:txBody>
          <a:bodyPr>
            <a:normAutofit/>
          </a:bodyPr>
          <a:lstStyle/>
          <a:p>
            <a:pPr algn="ctr"/>
            <a:r>
              <a:rPr lang="tr-TR" sz="2800" dirty="0" smtClean="0">
                <a:solidFill>
                  <a:schemeClr val="tx2"/>
                </a:solidFill>
                <a:latin typeface="Times New Roman" pitchFamily="18" charset="0"/>
                <a:cs typeface="Times New Roman" pitchFamily="18" charset="0"/>
              </a:rPr>
              <a:t>OSD 215 </a:t>
            </a:r>
            <a:br>
              <a:rPr lang="tr-TR" sz="2800" dirty="0" smtClean="0">
                <a:solidFill>
                  <a:schemeClr val="tx2"/>
                </a:solidFill>
                <a:latin typeface="Times New Roman" pitchFamily="18" charset="0"/>
                <a:cs typeface="Times New Roman" pitchFamily="18" charset="0"/>
              </a:rPr>
            </a:br>
            <a:r>
              <a:rPr lang="tr-TR" sz="2800" dirty="0" smtClean="0">
                <a:solidFill>
                  <a:schemeClr val="tx2"/>
                </a:solidFill>
                <a:latin typeface="Times New Roman" pitchFamily="18" charset="0"/>
                <a:cs typeface="Times New Roman" pitchFamily="18" charset="0"/>
              </a:rPr>
              <a:t>Sürdürülebilirlik </a:t>
            </a:r>
            <a:r>
              <a:rPr lang="tr-TR" sz="2800" dirty="0">
                <a:solidFill>
                  <a:schemeClr val="tx2"/>
                </a:solidFill>
                <a:latin typeface="Times New Roman" pitchFamily="18" charset="0"/>
                <a:cs typeface="Times New Roman" pitchFamily="18" charset="0"/>
              </a:rPr>
              <a:t>Okuryazarlığı </a:t>
            </a:r>
            <a:br>
              <a:rPr lang="tr-TR" sz="2800" dirty="0">
                <a:solidFill>
                  <a:schemeClr val="tx2"/>
                </a:solidFill>
                <a:latin typeface="Times New Roman" pitchFamily="18" charset="0"/>
                <a:cs typeface="Times New Roman" pitchFamily="18" charset="0"/>
              </a:rPr>
            </a:br>
            <a:endParaRPr lang="tr-TR" sz="2800" dirty="0">
              <a:solidFill>
                <a:schemeClr val="tx2"/>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2195736" y="3429000"/>
            <a:ext cx="6688832" cy="2281808"/>
          </a:xfrm>
        </p:spPr>
        <p:txBody>
          <a:bodyPr>
            <a:normAutofit/>
          </a:bodyPr>
          <a:lstStyle/>
          <a:p>
            <a:pPr algn="just"/>
            <a:endParaRPr lang="tr-TR" sz="3000" b="1" dirty="0" smtClean="0">
              <a:solidFill>
                <a:schemeClr val="tx2"/>
              </a:solidFill>
              <a:latin typeface="Times New Roman" pitchFamily="18" charset="0"/>
              <a:cs typeface="Times New Roman" pitchFamily="18" charset="0"/>
            </a:endParaRPr>
          </a:p>
          <a:p>
            <a:pPr algn="just"/>
            <a:r>
              <a:rPr lang="tr-TR" sz="3000" b="1" dirty="0" smtClean="0">
                <a:solidFill>
                  <a:schemeClr val="tx2"/>
                </a:solidFill>
                <a:latin typeface="Times New Roman" pitchFamily="18" charset="0"/>
                <a:cs typeface="Times New Roman" pitchFamily="18" charset="0"/>
              </a:rPr>
              <a:t>Sürdürülebilirlik Kavramı</a:t>
            </a:r>
          </a:p>
          <a:p>
            <a:pPr algn="just"/>
            <a:endParaRPr lang="tr-TR"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020967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b="1" dirty="0" err="1">
                <a:solidFill>
                  <a:schemeClr val="tx2"/>
                </a:solidFill>
                <a:latin typeface="Times New Roman" pitchFamily="18" charset="0"/>
                <a:cs typeface="Times New Roman" pitchFamily="18" charset="0"/>
              </a:rPr>
              <a:t>Sürdürülebilirlik</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İş</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Dünyası</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için</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neden</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önemli</a:t>
            </a:r>
            <a:r>
              <a:rPr lang="en-US" b="1" dirty="0" smtClean="0">
                <a:solidFill>
                  <a:schemeClr val="tx2"/>
                </a:solidFill>
                <a:latin typeface="Times New Roman" pitchFamily="18" charset="0"/>
                <a:cs typeface="Times New Roman" pitchFamily="18" charset="0"/>
              </a:rPr>
              <a:t>?</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İş</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dünyası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daha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önce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benzeri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görülmemiş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hızlanan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karmaşık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riskleri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fırsatları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aynı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yönetmektedir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Şirketlerin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faaliyet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gösterdiği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pazarlar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yeni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teknolojinin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aniden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ortaya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çıkan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doğal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krizinin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veya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çatışmaların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etkisiyle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kısa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sürede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altüst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olabilmektedir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riskler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yeni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ürünlerin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hizmetlerin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pazarların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ortaya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çıkmasına</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zemin</a:t>
            </a:r>
            <a:r>
              <a:rPr lang="en-US" dirty="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hazırlayabilmektedir</a:t>
            </a:r>
            <a:r>
              <a:rPr lang="tr-TR" dirty="0" smtClean="0">
                <a:solidFill>
                  <a:schemeClr val="tx2"/>
                </a:solidFill>
                <a:latin typeface="Times New Roman" pitchFamily="18" charset="0"/>
                <a:cs typeface="Times New Roman" pitchFamily="18" charset="0"/>
              </a:rPr>
              <a:t>.</a:t>
            </a: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161442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en-US" dirty="0">
                <a:solidFill>
                  <a:schemeClr val="tx2"/>
                </a:solidFill>
                <a:latin typeface="Times New Roman" pitchFamily="18" charset="0"/>
                <a:cs typeface="Times New Roman" pitchFamily="18" charset="0"/>
              </a:rPr>
              <a:t>Bu </a:t>
            </a:r>
            <a:r>
              <a:rPr lang="en-US" dirty="0" err="1">
                <a:solidFill>
                  <a:schemeClr val="tx2"/>
                </a:solidFill>
                <a:latin typeface="Times New Roman" pitchFamily="18" charset="0"/>
                <a:cs typeface="Times New Roman" pitchFamily="18" charset="0"/>
              </a:rPr>
              <a:t>karmaşık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ortamda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işletmelerin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çalışmaları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üzerinde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durması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kaçınılmazdır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Rekabet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sadece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fiyat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kalite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değil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aynı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zamanda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çevresel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sorumlulukları</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göz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önünde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bulundurarak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şekillenmektedir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Müşteriler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uygulamaları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benimseyen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markalara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yönelmekte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işletmelerin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uzun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vadeli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başarıları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stratejilerini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hayata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geçirmelerini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zorunlu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kılmaktadır</a:t>
            </a:r>
            <a:r>
              <a:rPr lang="en-US" dirty="0">
                <a:solidFill>
                  <a:schemeClr val="tx2"/>
                </a:solidFill>
                <a:latin typeface="Times New Roman" pitchFamily="18" charset="0"/>
                <a:cs typeface="Times New Roman" pitchFamily="18" charset="0"/>
              </a:rPr>
              <a:t>.</a:t>
            </a:r>
          </a:p>
        </p:txBody>
      </p:sp>
    </p:spTree>
    <p:extLst>
      <p:ext uri="{BB962C8B-B14F-4D97-AF65-F5344CB8AC3E}">
        <p14:creationId xmlns:p14="http://schemas.microsoft.com/office/powerpoint/2010/main" val="243510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Şirket</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Örnekleri</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ve</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Sürdürülebilirlik</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Uygulamaları</a:t>
            </a:r>
            <a:endParaRPr lang="en-US" b="1"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772816"/>
            <a:ext cx="184785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543050"/>
            <a:ext cx="336232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519" y="4293096"/>
            <a:ext cx="44196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22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Sürdürülebilir</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Kalkınma</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Amaçları</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smtClean="0">
                <a:solidFill>
                  <a:schemeClr val="tx2"/>
                </a:solidFill>
                <a:latin typeface="Times New Roman" pitchFamily="18" charset="0"/>
                <a:cs typeface="Times New Roman" pitchFamily="18" charset="0"/>
              </a:rPr>
              <a:t>2015 </a:t>
            </a:r>
            <a:r>
              <a:rPr lang="en-US" dirty="0" err="1">
                <a:solidFill>
                  <a:schemeClr val="tx2"/>
                </a:solidFill>
                <a:latin typeface="Times New Roman" pitchFamily="18" charset="0"/>
                <a:cs typeface="Times New Roman" pitchFamily="18" charset="0"/>
              </a:rPr>
              <a:t>yılında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Birleşmiş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Milletler’e</a:t>
            </a:r>
            <a:r>
              <a:rPr lang="en-US" dirty="0">
                <a:solidFill>
                  <a:schemeClr val="tx2"/>
                </a:solidFill>
                <a:latin typeface="Times New Roman" pitchFamily="18" charset="0"/>
                <a:cs typeface="Times New Roman" pitchFamily="18" charset="0"/>
              </a:rPr>
              <a:t> (BM)  </a:t>
            </a:r>
            <a:r>
              <a:rPr lang="en-US" dirty="0" err="1">
                <a:solidFill>
                  <a:schemeClr val="tx2"/>
                </a:solidFill>
                <a:latin typeface="Times New Roman" pitchFamily="18" charset="0"/>
                <a:cs typeface="Times New Roman" pitchFamily="18" charset="0"/>
              </a:rPr>
              <a:t>üye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yoksulluğu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ortadan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kaldırmak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gezegenimizi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eşitsizlik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adaletsizlikle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mücadele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etmek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hedefiyle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Amaçlarını</a:t>
            </a:r>
            <a:r>
              <a:rPr lang="en-US" dirty="0">
                <a:solidFill>
                  <a:schemeClr val="tx2"/>
                </a:solidFill>
                <a:latin typeface="Times New Roman" pitchFamily="18" charset="0"/>
                <a:cs typeface="Times New Roman" pitchFamily="18" charset="0"/>
              </a:rPr>
              <a:t> (SKA) 2030 </a:t>
            </a:r>
            <a:r>
              <a:rPr lang="en-US" dirty="0" err="1">
                <a:solidFill>
                  <a:schemeClr val="tx2"/>
                </a:solidFill>
                <a:latin typeface="Times New Roman" pitchFamily="18" charset="0"/>
                <a:cs typeface="Times New Roman" pitchFamily="18" charset="0"/>
              </a:rPr>
              <a:t>yılında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tamamlanacak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haritası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kabul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etmiştir</a:t>
            </a:r>
            <a:r>
              <a:rPr lang="en-US" dirty="0">
                <a:solidFill>
                  <a:schemeClr val="tx2"/>
                </a:solidFill>
                <a:latin typeface="Times New Roman" pitchFamily="18" charset="0"/>
                <a:cs typeface="Times New Roman" pitchFamily="18" charset="0"/>
              </a:rPr>
              <a:t>. </a:t>
            </a:r>
          </a:p>
        </p:txBody>
      </p:sp>
    </p:spTree>
    <p:extLst>
      <p:ext uri="{BB962C8B-B14F-4D97-AF65-F5344CB8AC3E}">
        <p14:creationId xmlns:p14="http://schemas.microsoft.com/office/powerpoint/2010/main" val="960905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Sürdürülebilir</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Kalkınma</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Amaçları</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r>
              <a:rPr lang="en-US" dirty="0" err="1" smtClean="0">
                <a:solidFill>
                  <a:schemeClr val="tx2"/>
                </a:solidFill>
                <a:latin typeface="Times New Roman" pitchFamily="18" charset="0"/>
                <a:cs typeface="Times New Roman" pitchFamily="18" charset="0"/>
              </a:rPr>
              <a:t>SKA’lar</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farklı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gelişmişlik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seviyesindeki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geçerli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kimseyi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geride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bırakmayacak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şekilde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tasarlanmış</a:t>
            </a:r>
            <a:r>
              <a:rPr lang="en-US" dirty="0">
                <a:solidFill>
                  <a:schemeClr val="tx2"/>
                </a:solidFill>
                <a:latin typeface="Times New Roman" pitchFamily="18" charset="0"/>
                <a:cs typeface="Times New Roman" pitchFamily="18" charset="0"/>
              </a:rPr>
              <a:t> 17 </a:t>
            </a:r>
            <a:r>
              <a:rPr lang="en-US" dirty="0" err="1">
                <a:solidFill>
                  <a:schemeClr val="tx2"/>
                </a:solidFill>
                <a:latin typeface="Times New Roman" pitchFamily="18" charset="0"/>
                <a:cs typeface="Times New Roman" pitchFamily="18" charset="0"/>
              </a:rPr>
              <a:t>evrensel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amaçtan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oluşan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eylem</a:t>
            </a:r>
            <a:r>
              <a:rPr lang="en-US" dirty="0">
                <a:solidFill>
                  <a:schemeClr val="tx2"/>
                </a:solidFill>
                <a:latin typeface="Times New Roman" pitchFamily="18" charset="0"/>
                <a:cs typeface="Times New Roman" pitchFamily="18" charset="0"/>
              </a:rPr>
              <a:t> çağrısıdır.17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Amacı</a:t>
            </a:r>
            <a:r>
              <a:rPr lang="en-US" dirty="0">
                <a:solidFill>
                  <a:schemeClr val="tx2"/>
                </a:solidFill>
                <a:latin typeface="Times New Roman" pitchFamily="18" charset="0"/>
                <a:cs typeface="Times New Roman" pitchFamily="18" charset="0"/>
              </a:rPr>
              <a:t> 169 </a:t>
            </a:r>
            <a:r>
              <a:rPr lang="en-US" dirty="0" err="1">
                <a:solidFill>
                  <a:schemeClr val="tx2"/>
                </a:solidFill>
                <a:latin typeface="Times New Roman" pitchFamily="18" charset="0"/>
                <a:cs typeface="Times New Roman" pitchFamily="18" charset="0"/>
              </a:rPr>
              <a:t>gösterge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takip</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edilmektedir</a:t>
            </a:r>
            <a:r>
              <a:rPr lang="en-US" dirty="0">
                <a:solidFill>
                  <a:schemeClr val="tx2"/>
                </a:solidFill>
                <a:latin typeface="Times New Roman" pitchFamily="18" charset="0"/>
                <a:cs typeface="Times New Roman" pitchFamily="18" charset="0"/>
              </a:rPr>
              <a:t>.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26" y="3645024"/>
            <a:ext cx="4607742" cy="229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223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850106"/>
          </a:xfrm>
        </p:spPr>
        <p:txBody>
          <a:bodyPr/>
          <a:lstStyle/>
          <a:p>
            <a:pPr algn="ctr"/>
            <a:r>
              <a:rPr lang="tr-TR" b="1" dirty="0" smtClean="0">
                <a:solidFill>
                  <a:schemeClr val="tx2"/>
                </a:solidFill>
                <a:latin typeface="Times New Roman" pitchFamily="18" charset="0"/>
                <a:cs typeface="Times New Roman" pitchFamily="18" charset="0"/>
              </a:rPr>
              <a:t>Vize projesi</a:t>
            </a:r>
            <a:endParaRPr lang="tr-TR"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457200" y="1412776"/>
            <a:ext cx="7467600" cy="5061176"/>
          </a:xfrm>
        </p:spPr>
        <p:txBody>
          <a:bodyPr>
            <a:normAutofit fontScale="62500" lnSpcReduction="20000"/>
          </a:bodyPr>
          <a:lstStyle/>
          <a:p>
            <a:pPr marL="0" indent="0" algn="just">
              <a:buNone/>
            </a:pPr>
            <a:r>
              <a:rPr lang="tr-TR" b="1" dirty="0">
                <a:solidFill>
                  <a:schemeClr val="tx2"/>
                </a:solidFill>
                <a:latin typeface="Times New Roman" pitchFamily="18" charset="0"/>
                <a:cs typeface="Times New Roman" pitchFamily="18" charset="0"/>
              </a:rPr>
              <a:t>Proje</a:t>
            </a:r>
            <a:r>
              <a:rPr lang="tr-TR" dirty="0">
                <a:solidFill>
                  <a:schemeClr val="tx2"/>
                </a:solidFill>
                <a:latin typeface="Times New Roman" pitchFamily="18" charset="0"/>
                <a:cs typeface="Times New Roman" pitchFamily="18" charset="0"/>
              </a:rPr>
              <a:t>: Kampüste Sürdürülebilir Kalkınma Amaçları (SKA) Farkındalığı ile İlgili </a:t>
            </a:r>
            <a:r>
              <a:rPr lang="tr-TR" dirty="0" smtClean="0">
                <a:solidFill>
                  <a:schemeClr val="tx2"/>
                </a:solidFill>
                <a:latin typeface="Times New Roman" pitchFamily="18" charset="0"/>
                <a:cs typeface="Times New Roman" pitchFamily="18" charset="0"/>
              </a:rPr>
              <a:t>proje Hazırlanması</a:t>
            </a: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dirty="0">
                <a:solidFill>
                  <a:schemeClr val="tx2"/>
                </a:solidFill>
                <a:latin typeface="Times New Roman" pitchFamily="18" charset="0"/>
                <a:cs typeface="Times New Roman" pitchFamily="18" charset="0"/>
              </a:rPr>
              <a:t>Bu projede, kampüs içinde Sürdürülebilir Kalkınma </a:t>
            </a:r>
            <a:r>
              <a:rPr lang="tr-TR" dirty="0" err="1">
                <a:solidFill>
                  <a:schemeClr val="tx2"/>
                </a:solidFill>
                <a:latin typeface="Times New Roman" pitchFamily="18" charset="0"/>
                <a:cs typeface="Times New Roman" pitchFamily="18" charset="0"/>
              </a:rPr>
              <a:t>Amaçları'ndan</a:t>
            </a:r>
            <a:r>
              <a:rPr lang="tr-TR" dirty="0">
                <a:solidFill>
                  <a:schemeClr val="tx2"/>
                </a:solidFill>
                <a:latin typeface="Times New Roman" pitchFamily="18" charset="0"/>
                <a:cs typeface="Times New Roman" pitchFamily="18" charset="0"/>
              </a:rPr>
              <a:t> (SKA) biriyle ilgili bir farkındalık kampanyası planlanacak, uygulanacak ve raporlanacaktır. Proje, afiş hazırlama, bilgilendirme saatleri düzenleme, sosyal medya kampanyaları gibi çeşitli farkındalık artırıcı etkinlikler içererek geniş bir kitleye ulaşmayı hedeflemelidir. Proje grupları, seçtikleri SKA ile ilgili bilgilendirici ve etkili bir kampanya yürütmelidir. Projenin tüm adımları planlanmalı, uygulamaları kanıtlarla (fotoğraf, video, afiş vb.) desteklenmeli ve rapor haline getirilmelidir</a:t>
            </a:r>
            <a:r>
              <a:rPr lang="tr-TR" dirty="0" smtClean="0">
                <a:solidFill>
                  <a:schemeClr val="tx2"/>
                </a:solidFill>
                <a:latin typeface="Times New Roman" pitchFamily="18" charset="0"/>
                <a:cs typeface="Times New Roman" pitchFamily="18" charset="0"/>
              </a:rPr>
              <a:t>.</a:t>
            </a:r>
            <a:endParaRPr lang="tr-TR" dirty="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Grup </a:t>
            </a:r>
            <a:r>
              <a:rPr lang="tr-TR" dirty="0">
                <a:solidFill>
                  <a:schemeClr val="tx2"/>
                </a:solidFill>
                <a:latin typeface="Times New Roman" pitchFamily="18" charset="0"/>
                <a:cs typeface="Times New Roman" pitchFamily="18" charset="0"/>
              </a:rPr>
              <a:t>Üyeleri: 1-5 kişi</a:t>
            </a:r>
          </a:p>
          <a:p>
            <a:pPr marL="0" indent="0" algn="just">
              <a:buNone/>
            </a:pPr>
            <a:r>
              <a:rPr lang="tr-TR" b="1" dirty="0" smtClean="0">
                <a:solidFill>
                  <a:schemeClr val="tx2"/>
                </a:solidFill>
                <a:latin typeface="Times New Roman" pitchFamily="18" charset="0"/>
                <a:cs typeface="Times New Roman" pitchFamily="18" charset="0"/>
              </a:rPr>
              <a:t>Proje </a:t>
            </a:r>
            <a:r>
              <a:rPr lang="tr-TR" b="1" dirty="0">
                <a:solidFill>
                  <a:schemeClr val="tx2"/>
                </a:solidFill>
                <a:latin typeface="Times New Roman" pitchFamily="18" charset="0"/>
                <a:cs typeface="Times New Roman" pitchFamily="18" charset="0"/>
              </a:rPr>
              <a:t>Adımları:</a:t>
            </a:r>
          </a:p>
          <a:p>
            <a:pPr marL="0" indent="0" algn="just">
              <a:buNone/>
            </a:pPr>
            <a:r>
              <a:rPr lang="tr-TR" dirty="0" smtClean="0">
                <a:solidFill>
                  <a:schemeClr val="tx2"/>
                </a:solidFill>
                <a:latin typeface="Times New Roman" pitchFamily="18" charset="0"/>
                <a:cs typeface="Times New Roman" pitchFamily="18" charset="0"/>
              </a:rPr>
              <a:t>Seçilen </a:t>
            </a:r>
            <a:r>
              <a:rPr lang="tr-TR" dirty="0">
                <a:solidFill>
                  <a:schemeClr val="tx2"/>
                </a:solidFill>
                <a:latin typeface="Times New Roman" pitchFamily="18" charset="0"/>
                <a:cs typeface="Times New Roman" pitchFamily="18" charset="0"/>
              </a:rPr>
              <a:t>SKA doğrultusunda bir kampanya stratejisi belirlenmesi</a:t>
            </a:r>
          </a:p>
          <a:p>
            <a:pPr marL="0" indent="0" algn="just">
              <a:buNone/>
            </a:pPr>
            <a:r>
              <a:rPr lang="tr-TR" dirty="0" smtClean="0">
                <a:solidFill>
                  <a:schemeClr val="tx2"/>
                </a:solidFill>
                <a:latin typeface="Times New Roman" pitchFamily="18" charset="0"/>
                <a:cs typeface="Times New Roman" pitchFamily="18" charset="0"/>
              </a:rPr>
              <a:t>Kampüs </a:t>
            </a:r>
            <a:r>
              <a:rPr lang="tr-TR" dirty="0">
                <a:solidFill>
                  <a:schemeClr val="tx2"/>
                </a:solidFill>
                <a:latin typeface="Times New Roman" pitchFamily="18" charset="0"/>
                <a:cs typeface="Times New Roman" pitchFamily="18" charset="0"/>
              </a:rPr>
              <a:t>içi etkinliklerin planlanması (afişler, bilgilendirme oturumları, sosyal medya kullanımı vb.)</a:t>
            </a:r>
          </a:p>
          <a:p>
            <a:pPr marL="0" indent="0" algn="just">
              <a:buNone/>
            </a:pPr>
            <a:r>
              <a:rPr lang="tr-TR" dirty="0" smtClean="0">
                <a:solidFill>
                  <a:schemeClr val="tx2"/>
                </a:solidFill>
                <a:latin typeface="Times New Roman" pitchFamily="18" charset="0"/>
                <a:cs typeface="Times New Roman" pitchFamily="18" charset="0"/>
              </a:rPr>
              <a:t>Proje </a:t>
            </a:r>
            <a:r>
              <a:rPr lang="tr-TR" dirty="0">
                <a:solidFill>
                  <a:schemeClr val="tx2"/>
                </a:solidFill>
                <a:latin typeface="Times New Roman" pitchFamily="18" charset="0"/>
                <a:cs typeface="Times New Roman" pitchFamily="18" charset="0"/>
              </a:rPr>
              <a:t>sürecinin fotoğraf, video ve diğer materyallerle kanıtlanarak </a:t>
            </a:r>
            <a:r>
              <a:rPr lang="tr-TR" dirty="0" smtClean="0">
                <a:solidFill>
                  <a:schemeClr val="tx2"/>
                </a:solidFill>
                <a:latin typeface="Times New Roman" pitchFamily="18" charset="0"/>
                <a:cs typeface="Times New Roman" pitchFamily="18" charset="0"/>
              </a:rPr>
              <a:t>raporlanması</a:t>
            </a:r>
          </a:p>
          <a:p>
            <a:pPr marL="0" indent="0" algn="just">
              <a:buNone/>
            </a:pPr>
            <a:r>
              <a:rPr lang="tr-TR" dirty="0" smtClean="0">
                <a:solidFill>
                  <a:schemeClr val="tx2"/>
                </a:solidFill>
                <a:latin typeface="Times New Roman" pitchFamily="18" charset="0"/>
                <a:cs typeface="Times New Roman" pitchFamily="18" charset="0"/>
              </a:rPr>
              <a:t>Grup </a:t>
            </a:r>
            <a:r>
              <a:rPr lang="tr-TR" dirty="0">
                <a:solidFill>
                  <a:schemeClr val="tx2"/>
                </a:solidFill>
                <a:latin typeface="Times New Roman" pitchFamily="18" charset="0"/>
                <a:cs typeface="Times New Roman" pitchFamily="18" charset="0"/>
              </a:rPr>
              <a:t>ve Amaç Bildirimi: 24 Ekim 2024 tarihine kadar, grup üyelerinin isimleri ve seçilen SKA hedefi </a:t>
            </a:r>
            <a:r>
              <a:rPr lang="tr-TR" b="1" dirty="0">
                <a:solidFill>
                  <a:schemeClr val="tx2"/>
                </a:solidFill>
                <a:latin typeface="Times New Roman" pitchFamily="18" charset="0"/>
                <a:cs typeface="Times New Roman" pitchFamily="18" charset="0"/>
              </a:rPr>
              <a:t>suzanoguz@cag.edu.tr </a:t>
            </a:r>
            <a:r>
              <a:rPr lang="tr-TR" dirty="0">
                <a:solidFill>
                  <a:schemeClr val="tx2"/>
                </a:solidFill>
                <a:latin typeface="Times New Roman" pitchFamily="18" charset="0"/>
                <a:cs typeface="Times New Roman" pitchFamily="18" charset="0"/>
              </a:rPr>
              <a:t>adresine gönderilmelidir. </a:t>
            </a: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Ödevler </a:t>
            </a:r>
            <a:r>
              <a:rPr lang="tr-TR" dirty="0">
                <a:solidFill>
                  <a:schemeClr val="tx2"/>
                </a:solidFill>
                <a:latin typeface="Times New Roman" pitchFamily="18" charset="0"/>
                <a:cs typeface="Times New Roman" pitchFamily="18" charset="0"/>
              </a:rPr>
              <a:t>Word formatında hazırlanarak (1-3 sayfa aralığında) mail yoluyla teslim edilecektir. Yazı stili: Times New Roman, 12 punto, Türkçe</a:t>
            </a:r>
          </a:p>
          <a:p>
            <a:pPr marL="0" indent="0" algn="just">
              <a:buNone/>
            </a:pPr>
            <a:r>
              <a:rPr lang="tr-TR" b="1" dirty="0">
                <a:solidFill>
                  <a:schemeClr val="tx2"/>
                </a:solidFill>
                <a:latin typeface="Times New Roman" pitchFamily="18" charset="0"/>
                <a:cs typeface="Times New Roman" pitchFamily="18" charset="0"/>
              </a:rPr>
              <a:t>Teslim Tarihi: </a:t>
            </a:r>
            <a:r>
              <a:rPr lang="tr-TR" dirty="0">
                <a:solidFill>
                  <a:schemeClr val="tx2"/>
                </a:solidFill>
                <a:latin typeface="Times New Roman" pitchFamily="18" charset="0"/>
                <a:cs typeface="Times New Roman" pitchFamily="18" charset="0"/>
              </a:rPr>
              <a:t>7 Kasım 2024</a:t>
            </a:r>
          </a:p>
          <a:p>
            <a:pPr algn="just"/>
            <a:endParaRPr lang="tr-TR"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11571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22114"/>
          </a:xfrm>
        </p:spPr>
        <p:txBody>
          <a:bodyPr/>
          <a:lstStyle/>
          <a:p>
            <a:pPr algn="ctr"/>
            <a:r>
              <a:rPr lang="tr-TR" b="1" dirty="0" smtClean="0">
                <a:solidFill>
                  <a:schemeClr val="tx2"/>
                </a:solidFill>
                <a:latin typeface="Times New Roman" pitchFamily="18" charset="0"/>
                <a:cs typeface="Times New Roman" pitchFamily="18" charset="0"/>
              </a:rPr>
              <a:t>Final projesi</a:t>
            </a:r>
            <a:endParaRPr lang="tr-TR"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457200" y="1268760"/>
            <a:ext cx="7467600" cy="5205192"/>
          </a:xfrm>
        </p:spPr>
        <p:txBody>
          <a:bodyPr>
            <a:normAutofit fontScale="70000" lnSpcReduction="20000"/>
          </a:bodyPr>
          <a:lstStyle/>
          <a:p>
            <a:pPr marL="0" indent="0" algn="just">
              <a:buNone/>
            </a:pPr>
            <a:r>
              <a:rPr lang="tr-TR" b="1" dirty="0">
                <a:solidFill>
                  <a:schemeClr val="tx2"/>
                </a:solidFill>
                <a:latin typeface="Times New Roman" pitchFamily="18" charset="0"/>
                <a:cs typeface="Times New Roman" pitchFamily="18" charset="0"/>
              </a:rPr>
              <a:t>Proje: </a:t>
            </a:r>
            <a:r>
              <a:rPr lang="tr-TR" dirty="0">
                <a:solidFill>
                  <a:schemeClr val="tx2"/>
                </a:solidFill>
                <a:latin typeface="Times New Roman" pitchFamily="18" charset="0"/>
                <a:cs typeface="Times New Roman" pitchFamily="18" charset="0"/>
              </a:rPr>
              <a:t>Bir işletmenin Sürdürülebilir Kalkınma Amaçları ile ilgili bir ödev hazırlanacaktır. </a:t>
            </a: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Ödevde</a:t>
            </a:r>
            <a:r>
              <a:rPr lang="tr-TR" dirty="0">
                <a:solidFill>
                  <a:schemeClr val="tx2"/>
                </a:solidFill>
                <a:latin typeface="Times New Roman" pitchFamily="18" charset="0"/>
                <a:cs typeface="Times New Roman" pitchFamily="18" charset="0"/>
              </a:rPr>
              <a:t>, Sürdürülebilir Kalkınma Amaçlarını (SKA) uygulayan bir işletme seçip, bu işletmenin </a:t>
            </a:r>
            <a:r>
              <a:rPr lang="tr-TR" dirty="0" err="1">
                <a:solidFill>
                  <a:schemeClr val="tx2"/>
                </a:solidFill>
                <a:latin typeface="Times New Roman" pitchFamily="18" charset="0"/>
                <a:cs typeface="Times New Roman" pitchFamily="18" charset="0"/>
              </a:rPr>
              <a:t>SKA'ları</a:t>
            </a:r>
            <a:r>
              <a:rPr lang="tr-TR" dirty="0">
                <a:solidFill>
                  <a:schemeClr val="tx2"/>
                </a:solidFill>
                <a:latin typeface="Times New Roman" pitchFamily="18" charset="0"/>
                <a:cs typeface="Times New Roman" pitchFamily="18" charset="0"/>
              </a:rPr>
              <a:t> nasıl uyguladığını detaylı şekilde incelemeniz </a:t>
            </a:r>
            <a:r>
              <a:rPr lang="tr-TR" dirty="0" smtClean="0">
                <a:solidFill>
                  <a:schemeClr val="tx2"/>
                </a:solidFill>
                <a:latin typeface="Times New Roman" pitchFamily="18" charset="0"/>
                <a:cs typeface="Times New Roman" pitchFamily="18" charset="0"/>
              </a:rPr>
              <a:t>beklenmektedir (İşletmenin web sitelerinden, sürdürülebilirlik raporlarından faydalanabilirsiniz). </a:t>
            </a:r>
          </a:p>
          <a:p>
            <a:pPr algn="just">
              <a:buFont typeface="Wingdings" pitchFamily="2" charset="2"/>
              <a:buChar char="Ø"/>
            </a:pPr>
            <a:r>
              <a:rPr lang="tr-TR" dirty="0" smtClean="0">
                <a:solidFill>
                  <a:schemeClr val="tx2"/>
                </a:solidFill>
                <a:latin typeface="Times New Roman" pitchFamily="18" charset="0"/>
                <a:cs typeface="Times New Roman" pitchFamily="18" charset="0"/>
              </a:rPr>
              <a:t>Ödev</a:t>
            </a:r>
            <a:r>
              <a:rPr lang="tr-TR" dirty="0">
                <a:solidFill>
                  <a:schemeClr val="tx2"/>
                </a:solidFill>
                <a:latin typeface="Times New Roman" pitchFamily="18" charset="0"/>
                <a:cs typeface="Times New Roman" pitchFamily="18" charset="0"/>
              </a:rPr>
              <a:t>, hem Word hem de PowerPoint formatında sunulmalıdır</a:t>
            </a:r>
            <a:r>
              <a:rPr lang="tr-TR" dirty="0" smtClean="0">
                <a:solidFill>
                  <a:schemeClr val="tx2"/>
                </a:solidFill>
                <a:latin typeface="Times New Roman" pitchFamily="18" charset="0"/>
                <a:cs typeface="Times New Roman" pitchFamily="18" charset="0"/>
              </a:rPr>
              <a:t>.</a:t>
            </a:r>
          </a:p>
          <a:p>
            <a:pPr algn="just">
              <a:buFont typeface="Wingdings" pitchFamily="2" charset="2"/>
              <a:buChar char="Ø"/>
            </a:pP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Ödevlerin Word hali (2-4 </a:t>
            </a:r>
            <a:r>
              <a:rPr lang="tr-TR" dirty="0">
                <a:solidFill>
                  <a:schemeClr val="tx2"/>
                </a:solidFill>
                <a:latin typeface="Times New Roman" pitchFamily="18" charset="0"/>
                <a:cs typeface="Times New Roman" pitchFamily="18" charset="0"/>
              </a:rPr>
              <a:t>sayfa aralığında) mail yoluyla teslim edilecektir</a:t>
            </a:r>
            <a:r>
              <a:rPr lang="tr-TR" dirty="0" smtClean="0">
                <a:solidFill>
                  <a:schemeClr val="tx2"/>
                </a:solidFill>
                <a:latin typeface="Times New Roman" pitchFamily="18" charset="0"/>
                <a:cs typeface="Times New Roman" pitchFamily="18" charset="0"/>
              </a:rPr>
              <a:t>. </a:t>
            </a:r>
            <a:r>
              <a:rPr lang="tr-TR" dirty="0" err="1" smtClean="0">
                <a:solidFill>
                  <a:schemeClr val="tx2"/>
                </a:solidFill>
                <a:latin typeface="Times New Roman" pitchFamily="18" charset="0"/>
                <a:cs typeface="Times New Roman" pitchFamily="18" charset="0"/>
              </a:rPr>
              <a:t>Ppt</a:t>
            </a:r>
            <a:r>
              <a:rPr lang="tr-TR" dirty="0" smtClean="0">
                <a:solidFill>
                  <a:schemeClr val="tx2"/>
                </a:solidFill>
                <a:latin typeface="Times New Roman" pitchFamily="18" charset="0"/>
                <a:cs typeface="Times New Roman" pitchFamily="18" charset="0"/>
              </a:rPr>
              <a:t> hali ise sunum günlerinde teslim edilebilir.</a:t>
            </a:r>
          </a:p>
          <a:p>
            <a:pPr marL="0" indent="0" algn="just">
              <a:buNone/>
            </a:pPr>
            <a:r>
              <a:rPr lang="tr-TR" dirty="0">
                <a:solidFill>
                  <a:schemeClr val="tx2"/>
                </a:solidFill>
                <a:latin typeface="Times New Roman" pitchFamily="18" charset="0"/>
                <a:cs typeface="Times New Roman" pitchFamily="18" charset="0"/>
              </a:rPr>
              <a:t>Yazı stili: Times New Roman, 12 punto, </a:t>
            </a:r>
            <a:r>
              <a:rPr lang="tr-TR" dirty="0" smtClean="0">
                <a:solidFill>
                  <a:schemeClr val="tx2"/>
                </a:solidFill>
                <a:latin typeface="Times New Roman" pitchFamily="18" charset="0"/>
                <a:cs typeface="Times New Roman" pitchFamily="18" charset="0"/>
              </a:rPr>
              <a:t>Türkçe </a:t>
            </a:r>
          </a:p>
          <a:p>
            <a:pPr marL="0" indent="0" algn="just">
              <a:buNone/>
            </a:pPr>
            <a:r>
              <a:rPr lang="tr-TR" b="1" dirty="0">
                <a:solidFill>
                  <a:schemeClr val="tx2"/>
                </a:solidFill>
                <a:latin typeface="Times New Roman" pitchFamily="18" charset="0"/>
                <a:cs typeface="Times New Roman" pitchFamily="18" charset="0"/>
              </a:rPr>
              <a:t>Ödev teslim tarihi: </a:t>
            </a:r>
            <a:r>
              <a:rPr lang="tr-TR" dirty="0">
                <a:solidFill>
                  <a:schemeClr val="tx2"/>
                </a:solidFill>
                <a:latin typeface="Times New Roman" pitchFamily="18" charset="0"/>
                <a:cs typeface="Times New Roman" pitchFamily="18" charset="0"/>
              </a:rPr>
              <a:t>13 Aralık </a:t>
            </a:r>
            <a:r>
              <a:rPr lang="tr-TR" dirty="0" smtClean="0">
                <a:solidFill>
                  <a:schemeClr val="tx2"/>
                </a:solidFill>
                <a:latin typeface="Times New Roman" pitchFamily="18" charset="0"/>
                <a:cs typeface="Times New Roman" pitchFamily="18" charset="0"/>
              </a:rPr>
              <a:t>2024</a:t>
            </a:r>
          </a:p>
          <a:p>
            <a:pPr marL="0" indent="0" algn="just">
              <a:buNone/>
            </a:pPr>
            <a:r>
              <a:rPr lang="tr-TR" b="1" dirty="0" smtClean="0">
                <a:solidFill>
                  <a:schemeClr val="tx2"/>
                </a:solidFill>
                <a:latin typeface="Times New Roman" pitchFamily="18" charset="0"/>
                <a:cs typeface="Times New Roman" pitchFamily="18" charset="0"/>
              </a:rPr>
              <a:t>Sunum </a:t>
            </a:r>
            <a:r>
              <a:rPr lang="tr-TR" b="1" dirty="0">
                <a:solidFill>
                  <a:schemeClr val="tx2"/>
                </a:solidFill>
                <a:latin typeface="Times New Roman" pitchFamily="18" charset="0"/>
                <a:cs typeface="Times New Roman" pitchFamily="18" charset="0"/>
              </a:rPr>
              <a:t>tarihleri: </a:t>
            </a:r>
            <a:endParaRPr lang="tr-TR" b="1"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16 Aralık 2024</a:t>
            </a:r>
          </a:p>
          <a:p>
            <a:pPr marL="0" indent="0" algn="just">
              <a:buNone/>
            </a:pPr>
            <a:r>
              <a:rPr lang="tr-TR" dirty="0" smtClean="0">
                <a:solidFill>
                  <a:schemeClr val="tx2"/>
                </a:solidFill>
                <a:latin typeface="Times New Roman" pitchFamily="18" charset="0"/>
                <a:cs typeface="Times New Roman" pitchFamily="18" charset="0"/>
              </a:rPr>
              <a:t>20 </a:t>
            </a:r>
            <a:r>
              <a:rPr lang="tr-TR" dirty="0">
                <a:solidFill>
                  <a:schemeClr val="tx2"/>
                </a:solidFill>
                <a:latin typeface="Times New Roman" pitchFamily="18" charset="0"/>
                <a:cs typeface="Times New Roman" pitchFamily="18" charset="0"/>
              </a:rPr>
              <a:t>Aralık 2024</a:t>
            </a:r>
          </a:p>
          <a:p>
            <a:pPr marL="0" indent="0" algn="just">
              <a:buNone/>
            </a:pPr>
            <a:r>
              <a:rPr lang="tr-TR" dirty="0" smtClean="0">
                <a:solidFill>
                  <a:schemeClr val="tx2"/>
                </a:solidFill>
                <a:latin typeface="Times New Roman" pitchFamily="18" charset="0"/>
                <a:cs typeface="Times New Roman" pitchFamily="18" charset="0"/>
              </a:rPr>
              <a:t>27 </a:t>
            </a:r>
            <a:r>
              <a:rPr lang="tr-TR" dirty="0">
                <a:solidFill>
                  <a:schemeClr val="tx2"/>
                </a:solidFill>
                <a:latin typeface="Times New Roman" pitchFamily="18" charset="0"/>
                <a:cs typeface="Times New Roman" pitchFamily="18" charset="0"/>
              </a:rPr>
              <a:t>Aralık 2024</a:t>
            </a:r>
          </a:p>
          <a:p>
            <a:pPr marL="0" indent="0" algn="just">
              <a:buNone/>
            </a:pPr>
            <a:r>
              <a:rPr lang="tr-TR" dirty="0" smtClean="0">
                <a:solidFill>
                  <a:schemeClr val="tx2"/>
                </a:solidFill>
                <a:latin typeface="Times New Roman" pitchFamily="18" charset="0"/>
                <a:cs typeface="Times New Roman" pitchFamily="18" charset="0"/>
              </a:rPr>
              <a:t>3 </a:t>
            </a:r>
            <a:r>
              <a:rPr lang="tr-TR" dirty="0">
                <a:solidFill>
                  <a:schemeClr val="tx2"/>
                </a:solidFill>
                <a:latin typeface="Times New Roman" pitchFamily="18" charset="0"/>
                <a:cs typeface="Times New Roman" pitchFamily="18" charset="0"/>
              </a:rPr>
              <a:t>Ocak 2025</a:t>
            </a:r>
          </a:p>
          <a:p>
            <a:pPr marL="0" indent="0" algn="just">
              <a:buNone/>
            </a:pPr>
            <a:r>
              <a:rPr lang="tr-TR" b="1" dirty="0" smtClean="0">
                <a:solidFill>
                  <a:schemeClr val="tx2"/>
                </a:solidFill>
                <a:latin typeface="Times New Roman" pitchFamily="18" charset="0"/>
                <a:cs typeface="Times New Roman" pitchFamily="18" charset="0"/>
              </a:rPr>
              <a:t>Not</a:t>
            </a:r>
            <a:r>
              <a:rPr lang="tr-TR" b="1" dirty="0">
                <a:solidFill>
                  <a:schemeClr val="tx2"/>
                </a:solidFill>
                <a:latin typeface="Times New Roman" pitchFamily="18" charset="0"/>
                <a:cs typeface="Times New Roman" pitchFamily="18" charset="0"/>
              </a:rPr>
              <a:t>: </a:t>
            </a:r>
            <a:r>
              <a:rPr lang="tr-TR" dirty="0">
                <a:solidFill>
                  <a:schemeClr val="tx2"/>
                </a:solidFill>
                <a:latin typeface="Times New Roman" pitchFamily="18" charset="0"/>
                <a:cs typeface="Times New Roman" pitchFamily="18" charset="0"/>
              </a:rPr>
              <a:t>Lütfen seçtiğiniz işletmenin sürdürülebilirlik stratejilerini ve </a:t>
            </a:r>
            <a:r>
              <a:rPr lang="tr-TR" dirty="0" err="1">
                <a:solidFill>
                  <a:schemeClr val="tx2"/>
                </a:solidFill>
                <a:latin typeface="Times New Roman" pitchFamily="18" charset="0"/>
                <a:cs typeface="Times New Roman" pitchFamily="18" charset="0"/>
              </a:rPr>
              <a:t>SKA'lara</a:t>
            </a:r>
            <a:r>
              <a:rPr lang="tr-TR" dirty="0">
                <a:solidFill>
                  <a:schemeClr val="tx2"/>
                </a:solidFill>
                <a:latin typeface="Times New Roman" pitchFamily="18" charset="0"/>
                <a:cs typeface="Times New Roman" pitchFamily="18" charset="0"/>
              </a:rPr>
              <a:t> olan katkılarını somut örneklerle açıklayarak ödevinizi hazırlayınız.</a:t>
            </a:r>
          </a:p>
          <a:p>
            <a:pPr marL="0" indent="0" algn="just">
              <a:buNone/>
            </a:pPr>
            <a:endParaRPr lang="tr-TR"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60429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lgn="ctr">
              <a:buNone/>
            </a:pPr>
            <a:r>
              <a:rPr lang="tr-TR" b="1" dirty="0" smtClean="0">
                <a:solidFill>
                  <a:schemeClr val="tx2"/>
                </a:solidFill>
                <a:latin typeface="Times New Roman" pitchFamily="18" charset="0"/>
                <a:cs typeface="Times New Roman" pitchFamily="18" charset="0"/>
              </a:rPr>
              <a:t>SÜRDÜRÜLEBİLİRLİK </a:t>
            </a: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a:solidFill>
                  <a:schemeClr val="tx2"/>
                </a:solidFill>
                <a:latin typeface="Times New Roman" pitchFamily="18" charset="0"/>
                <a:cs typeface="Times New Roman" pitchFamily="18" charset="0"/>
              </a:rPr>
              <a:t>Sürdürülebilirlik</a:t>
            </a:r>
            <a:r>
              <a:rPr lang="tr-TR" dirty="0">
                <a:solidFill>
                  <a:schemeClr val="tx2"/>
                </a:solidFill>
                <a:latin typeface="Times New Roman" pitchFamily="18" charset="0"/>
                <a:cs typeface="Times New Roman" pitchFamily="18" charset="0"/>
              </a:rPr>
              <a:t>, sadece çevreyi korumak değil, aynı zamanda toplumsal refahı artırmak ve ekonomik dengeleri sürdürülebilir kılmak demektir. </a:t>
            </a:r>
            <a:endParaRPr lang="tr-TR" dirty="0" smtClean="0">
              <a:solidFill>
                <a:schemeClr val="tx2"/>
              </a:solidFill>
              <a:latin typeface="Times New Roman" pitchFamily="18" charset="0"/>
              <a:cs typeface="Times New Roman" pitchFamily="18" charset="0"/>
            </a:endParaRP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smtClean="0">
                <a:solidFill>
                  <a:schemeClr val="tx2"/>
                </a:solidFill>
                <a:latin typeface="Times New Roman" pitchFamily="18" charset="0"/>
                <a:cs typeface="Times New Roman" pitchFamily="18" charset="0"/>
              </a:rPr>
              <a:t>Sürdürülebilir </a:t>
            </a:r>
            <a:r>
              <a:rPr lang="tr-TR" b="1" dirty="0">
                <a:solidFill>
                  <a:schemeClr val="tx2"/>
                </a:solidFill>
                <a:latin typeface="Times New Roman" pitchFamily="18" charset="0"/>
                <a:cs typeface="Times New Roman" pitchFamily="18" charset="0"/>
              </a:rPr>
              <a:t>kalkınma </a:t>
            </a:r>
            <a:r>
              <a:rPr lang="tr-TR" dirty="0">
                <a:solidFill>
                  <a:schemeClr val="tx2"/>
                </a:solidFill>
                <a:latin typeface="Times New Roman" pitchFamily="18" charset="0"/>
                <a:cs typeface="Times New Roman" pitchFamily="18" charset="0"/>
              </a:rPr>
              <a:t>ise, bugünkü ihtiyaçlarımızı karşılarken, gelecek nesillerin de kendi ihtiyaçlarını karşılayabilme yetilerini tehlikeye atmadan kalkınmayı sağlamak anlamına </a:t>
            </a:r>
            <a:r>
              <a:rPr lang="tr-TR" dirty="0" smtClean="0">
                <a:solidFill>
                  <a:schemeClr val="tx2"/>
                </a:solidFill>
                <a:latin typeface="Times New Roman" pitchFamily="18" charset="0"/>
                <a:cs typeface="Times New Roman" pitchFamily="18" charset="0"/>
              </a:rPr>
              <a:t>gelmektedir.</a:t>
            </a:r>
            <a:endParaRPr lang="tr-TR" dirty="0">
              <a:solidFill>
                <a:schemeClr val="tx2"/>
              </a:solidFill>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967702"/>
            <a:ext cx="3240360" cy="189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23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199" y="332656"/>
            <a:ext cx="7504931" cy="6141296"/>
          </a:xfrm>
        </p:spPr>
        <p:txBody>
          <a:bodyPr>
            <a:normAutofit/>
          </a:bodyPr>
          <a:lstStyle/>
          <a:p>
            <a:pPr marL="0" indent="0" algn="ctr">
              <a:buNone/>
            </a:pPr>
            <a:r>
              <a:rPr lang="tr-TR" b="1" dirty="0" smtClean="0">
                <a:solidFill>
                  <a:schemeClr val="tx2"/>
                </a:solidFill>
                <a:latin typeface="Times New Roman" pitchFamily="18" charset="0"/>
                <a:cs typeface="Times New Roman" pitchFamily="18" charset="0"/>
              </a:rPr>
              <a:t>SÜRDÜRÜLEBİLİRLİK </a:t>
            </a: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tr-TR" b="1" dirty="0" smtClean="0">
                <a:solidFill>
                  <a:schemeClr val="tx2"/>
                </a:solidFill>
                <a:latin typeface="Times New Roman" pitchFamily="18" charset="0"/>
                <a:cs typeface="Times New Roman" pitchFamily="18" charset="0"/>
              </a:rPr>
              <a:t>Sürdürülebilirlik</a:t>
            </a:r>
            <a:r>
              <a:rPr lang="tr-TR" b="1" dirty="0">
                <a:solidFill>
                  <a:schemeClr val="tx2"/>
                </a:solidFill>
                <a:latin typeface="Times New Roman" pitchFamily="18" charset="0"/>
                <a:cs typeface="Times New Roman" pitchFamily="18" charset="0"/>
              </a:rPr>
              <a:t>, </a:t>
            </a:r>
            <a:r>
              <a:rPr lang="tr-TR" dirty="0">
                <a:solidFill>
                  <a:schemeClr val="tx2"/>
                </a:solidFill>
                <a:latin typeface="Times New Roman" pitchFamily="18" charset="0"/>
                <a:cs typeface="Times New Roman" pitchFamily="18" charset="0"/>
              </a:rPr>
              <a:t>çevresel, ekonomik ve sosyal boyutları bir araya getirerek, mevcut kaynakların gelecekteki nesillerin ihtiyaçlarını karşılamak üzere korunmasını amaçlayan bir yaklaşımdır. Bu kavram, doğal kaynakların dikkatli ve bilinçli bir şekilde kullanılması, ekosistemlerin dengede tutulması ve sosyal adaletin sağlanması gerektiğini </a:t>
            </a:r>
            <a:r>
              <a:rPr lang="tr-TR" dirty="0" smtClean="0">
                <a:solidFill>
                  <a:schemeClr val="tx2"/>
                </a:solidFill>
                <a:latin typeface="Times New Roman" pitchFamily="18" charset="0"/>
                <a:cs typeface="Times New Roman" pitchFamily="18" charset="0"/>
              </a:rPr>
              <a:t>vurgulamaktadır.</a:t>
            </a:r>
          </a:p>
          <a:p>
            <a:pPr marL="0" indent="0" algn="just">
              <a:buNone/>
            </a:pPr>
            <a:endParaRPr lang="tr-TR" dirty="0">
              <a:solidFill>
                <a:schemeClr val="tx2"/>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447106"/>
            <a:ext cx="2886075"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373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en-US" b="1" dirty="0" err="1">
                <a:solidFill>
                  <a:schemeClr val="tx2"/>
                </a:solidFill>
                <a:latin typeface="Times New Roman" pitchFamily="18" charset="0"/>
                <a:cs typeface="Times New Roman" pitchFamily="18" charset="0"/>
              </a:rPr>
              <a:t>Sürdürülebilirliğin</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Temel</a:t>
            </a:r>
            <a:r>
              <a:rPr lang="en-US" b="1" dirty="0">
                <a:solidFill>
                  <a:schemeClr val="tx2"/>
                </a:solidFill>
                <a:latin typeface="Times New Roman" pitchFamily="18" charset="0"/>
                <a:cs typeface="Times New Roman" pitchFamily="18" charset="0"/>
              </a:rPr>
              <a:t> </a:t>
            </a:r>
            <a:r>
              <a:rPr lang="en-US" b="1" dirty="0" err="1">
                <a:solidFill>
                  <a:schemeClr val="tx2"/>
                </a:solidFill>
                <a:latin typeface="Times New Roman" pitchFamily="18" charset="0"/>
                <a:cs typeface="Times New Roman" pitchFamily="18" charset="0"/>
              </a:rPr>
              <a:t>Unsurları</a:t>
            </a: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normAutofit/>
          </a:bodyPr>
          <a:lstStyle/>
          <a:p>
            <a:pPr algn="just">
              <a:buFont typeface="Wingdings" pitchFamily="2" charset="2"/>
              <a:buChar char="Ø"/>
            </a:pPr>
            <a:endParaRPr lang="tr-TR" b="1" dirty="0" smtClean="0">
              <a:solidFill>
                <a:schemeClr val="tx2"/>
              </a:solidFill>
              <a:latin typeface="Times New Roman" pitchFamily="18" charset="0"/>
              <a:cs typeface="Times New Roman" pitchFamily="18" charset="0"/>
            </a:endParaRPr>
          </a:p>
          <a:p>
            <a:pPr algn="just">
              <a:buFont typeface="Wingdings" pitchFamily="2" charset="2"/>
              <a:buChar char="Ø"/>
            </a:pPr>
            <a:endParaRPr lang="tr-TR" b="1" dirty="0">
              <a:solidFill>
                <a:schemeClr val="tx2"/>
              </a:solidFill>
              <a:latin typeface="Times New Roman" pitchFamily="18" charset="0"/>
              <a:cs typeface="Times New Roman" pitchFamily="18" charset="0"/>
            </a:endParaRPr>
          </a:p>
          <a:p>
            <a:pPr algn="just">
              <a:buFont typeface="Wingdings" pitchFamily="2" charset="2"/>
              <a:buChar char="Ø"/>
            </a:pPr>
            <a:endParaRPr lang="tr-TR" b="1" dirty="0" smtClean="0">
              <a:solidFill>
                <a:schemeClr val="tx2"/>
              </a:solidFill>
              <a:latin typeface="Times New Roman" pitchFamily="18" charset="0"/>
              <a:cs typeface="Times New Roman" pitchFamily="18" charset="0"/>
            </a:endParaRPr>
          </a:p>
          <a:p>
            <a:pPr algn="just">
              <a:buFont typeface="Wingdings" pitchFamily="2" charset="2"/>
              <a:buChar char="Ø"/>
            </a:pPr>
            <a:endParaRPr lang="tr-TR" b="1" dirty="0">
              <a:solidFill>
                <a:schemeClr val="tx2"/>
              </a:solidFill>
              <a:latin typeface="Times New Roman" pitchFamily="18" charset="0"/>
              <a:cs typeface="Times New Roman" pitchFamily="18" charset="0"/>
            </a:endParaRPr>
          </a:p>
          <a:p>
            <a:pPr algn="just">
              <a:buFont typeface="Wingdings" pitchFamily="2" charset="2"/>
              <a:buChar char="Ø"/>
            </a:pPr>
            <a:endParaRPr lang="tr-TR" b="1" dirty="0" smtClean="0">
              <a:solidFill>
                <a:schemeClr val="tx2"/>
              </a:solidFill>
              <a:latin typeface="Times New Roman" pitchFamily="18" charset="0"/>
              <a:cs typeface="Times New Roman" pitchFamily="18" charset="0"/>
            </a:endParaRPr>
          </a:p>
          <a:p>
            <a:pPr algn="just">
              <a:buFont typeface="Wingdings" pitchFamily="2" charset="2"/>
              <a:buChar char="Ø"/>
            </a:pPr>
            <a:endParaRPr lang="tr-TR" b="1" dirty="0">
              <a:solidFill>
                <a:schemeClr val="tx2"/>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2"/>
                </a:solidFill>
                <a:latin typeface="Times New Roman" pitchFamily="18" charset="0"/>
                <a:cs typeface="Times New Roman" pitchFamily="18" charset="0"/>
              </a:rPr>
              <a:t>Çevresel</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Sürdürülebilirlik</a:t>
            </a:r>
            <a:endParaRPr lang="tr-TR" dirty="0">
              <a:solidFill>
                <a:schemeClr val="tx2"/>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2"/>
                </a:solidFill>
                <a:latin typeface="Times New Roman" pitchFamily="18" charset="0"/>
                <a:cs typeface="Times New Roman" pitchFamily="18" charset="0"/>
              </a:rPr>
              <a:t>Ekonomik</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Sürdürülebilirlik</a:t>
            </a:r>
            <a:endParaRPr lang="tr-TR"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dirty="0" err="1" smtClean="0">
                <a:solidFill>
                  <a:schemeClr val="tx2"/>
                </a:solidFill>
                <a:latin typeface="Times New Roman" pitchFamily="18" charset="0"/>
                <a:cs typeface="Times New Roman" pitchFamily="18" charset="0"/>
              </a:rPr>
              <a:t>Sosyal</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Sürdürülebilirlik</a:t>
            </a:r>
            <a:endParaRPr lang="tr-TR" dirty="0" smtClean="0">
              <a:solidFill>
                <a:schemeClr val="tx2"/>
              </a:solidFill>
              <a:latin typeface="Times New Roman" pitchFamily="18" charset="0"/>
              <a:cs typeface="Times New Roman" pitchFamily="18" charset="0"/>
            </a:endParaRPr>
          </a:p>
          <a:p>
            <a:pPr algn="just">
              <a:buFont typeface="Wingdings" pitchFamily="2" charset="2"/>
              <a:buChar char="Ø"/>
            </a:pPr>
            <a:endParaRPr lang="en-US"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700808"/>
            <a:ext cx="2830155" cy="2071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01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smtClean="0">
                <a:solidFill>
                  <a:schemeClr val="tx2"/>
                </a:solidFill>
                <a:latin typeface="Times New Roman" pitchFamily="18" charset="0"/>
                <a:cs typeface="Times New Roman" pitchFamily="18" charset="0"/>
              </a:rPr>
              <a:t>Çevresel</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Sürdürülebilirlik</a:t>
            </a:r>
            <a:r>
              <a:rPr lang="en-US" b="1" dirty="0">
                <a:solidFill>
                  <a:schemeClr val="tx2"/>
                </a:solidFill>
                <a:latin typeface="Times New Roman" pitchFamily="18" charset="0"/>
                <a:cs typeface="Times New Roman" pitchFamily="18" charset="0"/>
              </a:rPr>
              <a:t/>
            </a:r>
            <a:br>
              <a:rPr lang="en-US" b="1" dirty="0">
                <a:solidFill>
                  <a:schemeClr val="tx2"/>
                </a:solidFill>
                <a:latin typeface="Times New Roman" pitchFamily="18" charset="0"/>
                <a:cs typeface="Times New Roman" pitchFamily="18" charset="0"/>
              </a:rPr>
            </a:br>
            <a:endParaRPr lang="en-US"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algn="just"/>
            <a:endParaRPr lang="en-US" dirty="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Çevresel</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doğal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ekosistemlerin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sağlıklı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ilgili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anlayıştır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Karbon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salınımının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azaltılması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biyolojik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çeşitliliğin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kirliliğin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önlenmesi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gibi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hedeflerdir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85618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Ekonomik</a:t>
            </a:r>
            <a:r>
              <a:rPr lang="en-US" b="1" dirty="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Sürdürülebilirlik</a:t>
            </a:r>
            <a:endParaRPr lang="en-US"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Ekonomik</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büyümenin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sağlanmasıyla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birlikte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çevresel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etkilerin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göz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önünde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bulundurulmasını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ifade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etmektedir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etkin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kullanımı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döngüsel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uygulamaları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bağlamda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önemlidir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17770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err="1">
                <a:solidFill>
                  <a:schemeClr val="tx2"/>
                </a:solidFill>
                <a:latin typeface="Times New Roman" pitchFamily="18" charset="0"/>
                <a:cs typeface="Times New Roman" pitchFamily="18" charset="0"/>
              </a:rPr>
              <a:t>Sosyal</a:t>
            </a:r>
            <a:r>
              <a:rPr lang="en-US" b="1" dirty="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Sürdürülebilirlik</a:t>
            </a:r>
            <a:endParaRPr lang="en-US"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Sosyal</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toplumsal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adalet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insanların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temel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ihtiyaçlarının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karşılanması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ilgili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kavramdır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Toplulukların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güçlendirilmesi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hizmetlerin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iyileştirilmesi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alandaki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başlıca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hedeflerdir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221805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201</TotalTime>
  <Words>708</Words>
  <Application>Microsoft Office PowerPoint</Application>
  <PresentationFormat>Ekran Gösterisi (4:3)</PresentationFormat>
  <Paragraphs>66</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Cumba</vt:lpstr>
      <vt:lpstr>OSD 215  Sürdürülebilirlik Okuryazarlığı  </vt:lpstr>
      <vt:lpstr>Vize projesi</vt:lpstr>
      <vt:lpstr>Final projesi</vt:lpstr>
      <vt:lpstr>PowerPoint Sunusu</vt:lpstr>
      <vt:lpstr>PowerPoint Sunusu</vt:lpstr>
      <vt:lpstr>Sürdürülebilirliğin Temel Unsurları</vt:lpstr>
      <vt:lpstr>Çevresel Sürdürülebilirlik </vt:lpstr>
      <vt:lpstr>Ekonomik Sürdürülebilirlik</vt:lpstr>
      <vt:lpstr>Sosyal Sürdürülebilirlik</vt:lpstr>
      <vt:lpstr>Sürdürülebilirlik İş Dünyası için neden önemli?</vt:lpstr>
      <vt:lpstr>PowerPoint Sunusu</vt:lpstr>
      <vt:lpstr>Şirket Örnekleri ve Sürdürülebilirlik Uygulamaları</vt:lpstr>
      <vt:lpstr>Sürdürülebilir Kalkınma Amaçları</vt:lpstr>
      <vt:lpstr>Sürdürülebilir Kalkınma Amaçları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OSD 215 Ders Tanıtımı &amp; Giriş</dc:title>
  <dc:creator>Suzan OGUZ</dc:creator>
  <cp:lastModifiedBy>Asus</cp:lastModifiedBy>
  <cp:revision>13</cp:revision>
  <dcterms:created xsi:type="dcterms:W3CDTF">2024-09-26T09:42:11Z</dcterms:created>
  <dcterms:modified xsi:type="dcterms:W3CDTF">2024-10-04T05:14:05Z</dcterms:modified>
</cp:coreProperties>
</file>