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19" r:id="rId3"/>
    <p:sldId id="298" r:id="rId4"/>
    <p:sldId id="264" r:id="rId5"/>
    <p:sldId id="266" r:id="rId6"/>
    <p:sldId id="267" r:id="rId7"/>
    <p:sldId id="268" r:id="rId8"/>
    <p:sldId id="263" r:id="rId9"/>
    <p:sldId id="258" r:id="rId10"/>
    <p:sldId id="273" r:id="rId11"/>
    <p:sldId id="320" r:id="rId12"/>
    <p:sldId id="294" r:id="rId13"/>
    <p:sldId id="330" r:id="rId14"/>
    <p:sldId id="331" r:id="rId15"/>
    <p:sldId id="274" r:id="rId16"/>
    <p:sldId id="257" r:id="rId17"/>
    <p:sldId id="275" r:id="rId18"/>
    <p:sldId id="269" r:id="rId19"/>
    <p:sldId id="280" r:id="rId20"/>
    <p:sldId id="282" r:id="rId21"/>
    <p:sldId id="323" r:id="rId22"/>
    <p:sldId id="322" r:id="rId23"/>
    <p:sldId id="321" r:id="rId24"/>
    <p:sldId id="317" r:id="rId25"/>
    <p:sldId id="281" r:id="rId26"/>
    <p:sldId id="324" r:id="rId27"/>
    <p:sldId id="277" r:id="rId28"/>
    <p:sldId id="276" r:id="rId29"/>
    <p:sldId id="305" r:id="rId30"/>
    <p:sldId id="304" r:id="rId31"/>
    <p:sldId id="311" r:id="rId32"/>
    <p:sldId id="325" r:id="rId33"/>
    <p:sldId id="326" r:id="rId34"/>
    <p:sldId id="309" r:id="rId35"/>
    <p:sldId id="327" r:id="rId36"/>
    <p:sldId id="328" r:id="rId37"/>
    <p:sldId id="329"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0712" autoAdjust="0"/>
  </p:normalViewPr>
  <p:slideViewPr>
    <p:cSldViewPr>
      <p:cViewPr>
        <p:scale>
          <a:sx n="59" d="100"/>
          <a:sy n="59" d="100"/>
        </p:scale>
        <p:origin x="-3120" y="-822"/>
      </p:cViewPr>
      <p:guideLst>
        <p:guide orient="horz" pos="2160"/>
        <p:guide pos="2880"/>
      </p:guideLst>
    </p:cSldViewPr>
  </p:slideViewPr>
  <p:outlineViewPr>
    <p:cViewPr>
      <p:scale>
        <a:sx n="33" d="100"/>
        <a:sy n="33" d="100"/>
      </p:scale>
      <p:origin x="0" y="112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6" qsCatId="simple" csTypeId="urn:microsoft.com/office/officeart/2005/8/colors/colorful2" csCatId="colorful" phldr="1"/>
      <dgm:spPr/>
      <dgm:t>
        <a:bodyPr/>
        <a:lstStyle/>
        <a:p>
          <a:endParaRPr lang="en-US"/>
        </a:p>
      </dgm:t>
    </dgm:pt>
    <dgm:pt modelId="{99CD5F30-3D72-4D20-9F49-16B076A3CB59}">
      <dgm:prSet/>
      <dgm:spPr/>
      <dgm:t>
        <a:bodyPr/>
        <a:lstStyle/>
        <a:p>
          <a:pPr rtl="0"/>
          <a:r>
            <a:rPr lang="en-US" b="1" dirty="0" smtClean="0">
              <a:latin typeface="Times New Roman" panose="02020603050405020304" pitchFamily="18" charset="0"/>
              <a:cs typeface="Times New Roman" panose="02020603050405020304" pitchFamily="18" charset="0"/>
            </a:rPr>
            <a:t>Needs</a:t>
          </a:r>
          <a:endParaRPr lang="en-US" dirty="0">
            <a:latin typeface="Times New Roman" panose="02020603050405020304" pitchFamily="18" charset="0"/>
            <a:cs typeface="Times New Roman" panose="02020603050405020304" pitchFamily="18" charset="0"/>
          </a:endParaRPr>
        </a:p>
      </dgm: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E52B7C57-7A30-4797-BDB0-27D4BF63BE9D}">
      <dgm:prSet/>
      <dgm:spPr/>
      <dgm:t>
        <a:bodyPr/>
        <a:lstStyle/>
        <a:p>
          <a:pPr rtl="0"/>
          <a:r>
            <a:rPr lang="en-US" b="1" dirty="0" smtClean="0">
              <a:latin typeface="Times New Roman" panose="02020603050405020304" pitchFamily="18" charset="0"/>
              <a:cs typeface="Times New Roman" panose="02020603050405020304" pitchFamily="18" charset="0"/>
            </a:rPr>
            <a:t>Physical—food, clothing, warmth, safety</a:t>
          </a:r>
          <a:endParaRPr lang="en-US" dirty="0">
            <a:latin typeface="Times New Roman" panose="02020603050405020304" pitchFamily="18" charset="0"/>
            <a:cs typeface="Times New Roman" panose="02020603050405020304" pitchFamily="18" charset="0"/>
          </a:endParaRPr>
        </a:p>
      </dgm:t>
    </dgm:pt>
    <dgm:pt modelId="{1A497329-44B9-4858-8A94-8BF0C6794DEE}" type="parTrans" cxnId="{CC8102D2-08D3-4796-A4E9-5BF1209BD19B}">
      <dgm:prSet/>
      <dgm:spPr/>
      <dgm:t>
        <a:bodyPr/>
        <a:lstStyle/>
        <a:p>
          <a:endParaRPr lang="en-US"/>
        </a:p>
      </dgm:t>
    </dgm:pt>
    <dgm:pt modelId="{84DA3CEF-FC7D-4B2E-A249-FCF22FAD71C6}" type="sibTrans" cxnId="{CC8102D2-08D3-4796-A4E9-5BF1209BD19B}">
      <dgm:prSet/>
      <dgm:spPr/>
      <dgm:t>
        <a:bodyPr/>
        <a:lstStyle/>
        <a:p>
          <a:endParaRPr lang="en-US"/>
        </a:p>
      </dgm:t>
    </dgm:pt>
    <dgm:pt modelId="{EF74BC82-6A08-4525-9C47-2A8FBB8DEA38}">
      <dgm:prSet/>
      <dgm:spPr/>
      <dgm:t>
        <a:bodyPr/>
        <a:lstStyle/>
        <a:p>
          <a:pPr rtl="0"/>
          <a:r>
            <a:rPr lang="en-US" b="1" dirty="0" smtClean="0">
              <a:latin typeface="Times New Roman" panose="02020603050405020304" pitchFamily="18" charset="0"/>
              <a:cs typeface="Times New Roman" panose="02020603050405020304" pitchFamily="18" charset="0"/>
            </a:rPr>
            <a:t>Social—belonging and affection</a:t>
          </a:r>
          <a:endParaRPr lang="en-US" dirty="0">
            <a:latin typeface="Times New Roman" panose="02020603050405020304" pitchFamily="18" charset="0"/>
            <a:cs typeface="Times New Roman" panose="02020603050405020304" pitchFamily="18" charset="0"/>
          </a:endParaRPr>
        </a:p>
      </dgm:t>
    </dgm:pt>
    <dgm:pt modelId="{324FE5F1-951E-4A3A-9BA4-08C94277B736}" type="parTrans" cxnId="{47BCE92B-DF80-433F-8968-6E44CA5990F2}">
      <dgm:prSet/>
      <dgm:spPr/>
      <dgm:t>
        <a:bodyPr/>
        <a:lstStyle/>
        <a:p>
          <a:endParaRPr lang="en-US"/>
        </a:p>
      </dgm:t>
    </dgm:pt>
    <dgm:pt modelId="{931A1B9E-E83A-473F-AE15-66F62E0F4740}" type="sibTrans" cxnId="{47BCE92B-DF80-433F-8968-6E44CA5990F2}">
      <dgm:prSet/>
      <dgm:spPr/>
      <dgm:t>
        <a:bodyPr/>
        <a:lstStyle/>
        <a:p>
          <a:endParaRPr lang="en-US"/>
        </a:p>
      </dgm:t>
    </dgm:pt>
    <dgm:pt modelId="{94B30C34-37C5-4616-B835-D26784176F9D}">
      <dgm:prSet/>
      <dgm:spPr/>
      <dgm:t>
        <a:bodyPr/>
        <a:lstStyle/>
        <a:p>
          <a:pPr rtl="0"/>
          <a:r>
            <a:rPr lang="en-US" b="1" dirty="0" smtClean="0">
              <a:latin typeface="Times New Roman" panose="02020603050405020304" pitchFamily="18" charset="0"/>
              <a:cs typeface="Times New Roman" panose="02020603050405020304" pitchFamily="18" charset="0"/>
            </a:rPr>
            <a:t>Individual—knowledge and self-expression</a:t>
          </a:r>
          <a:endParaRPr lang="en-US" dirty="0">
            <a:latin typeface="Times New Roman" panose="02020603050405020304" pitchFamily="18" charset="0"/>
            <a:cs typeface="Times New Roman" panose="02020603050405020304" pitchFamily="18" charset="0"/>
          </a:endParaRPr>
        </a:p>
      </dgm:t>
    </dgm:pt>
    <dgm:pt modelId="{061B8D9F-2BCA-4135-A919-40566ECABAE9}" type="parTrans" cxnId="{54603CE5-8F0D-4376-A593-0BFB43A4B7A3}">
      <dgm:prSet/>
      <dgm:spPr/>
      <dgm:t>
        <a:bodyPr/>
        <a:lstStyle/>
        <a:p>
          <a:endParaRPr lang="en-US"/>
        </a:p>
      </dgm:t>
    </dgm:pt>
    <dgm:pt modelId="{AA6A6B74-2620-4213-8AE5-CB60D695552F}" type="sibTrans" cxnId="{54603CE5-8F0D-4376-A593-0BFB43A4B7A3}">
      <dgm:prSet/>
      <dgm:spPr/>
      <dgm:t>
        <a:bodyPr/>
        <a:lstStyle/>
        <a:p>
          <a:endParaRPr lang="en-US"/>
        </a:p>
      </dgm:t>
    </dgm:pt>
    <dgm:pt modelId="{78FE3310-C57A-4E68-B7AF-50135B3E53D8}">
      <dgm:prSet/>
      <dgm:spPr/>
      <dgm:t>
        <a:bodyPr/>
        <a:lstStyle/>
        <a:p>
          <a:pPr rtl="0"/>
          <a:r>
            <a:rPr lang="en-US" b="1" dirty="0" smtClean="0">
              <a:latin typeface="Times New Roman" panose="02020603050405020304" pitchFamily="18" charset="0"/>
              <a:cs typeface="Times New Roman" panose="02020603050405020304" pitchFamily="18" charset="0"/>
            </a:rPr>
            <a:t>Wants</a:t>
          </a:r>
          <a:endParaRPr lang="en-US" dirty="0">
            <a:latin typeface="Times New Roman" panose="02020603050405020304" pitchFamily="18" charset="0"/>
            <a:cs typeface="Times New Roman" panose="02020603050405020304" pitchFamily="18" charset="0"/>
          </a:endParaRPr>
        </a:p>
      </dgm: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dgm:spPr/>
      <dgm:t>
        <a:bodyPr/>
        <a:lstStyle/>
        <a:p>
          <a:pPr rtl="0"/>
          <a:r>
            <a:rPr lang="en-US" b="1" dirty="0" smtClean="0">
              <a:latin typeface="Times New Roman" panose="02020603050405020304" pitchFamily="18" charset="0"/>
              <a:cs typeface="Times New Roman" panose="02020603050405020304" pitchFamily="18" charset="0"/>
            </a:rPr>
            <a:t>Demands</a:t>
          </a:r>
          <a:endParaRPr lang="en-US" dirty="0">
            <a:latin typeface="Times New Roman" panose="02020603050405020304" pitchFamily="18" charset="0"/>
            <a:cs typeface="Times New Roman" panose="02020603050405020304" pitchFamily="18" charset="0"/>
          </a:endParaRPr>
        </a:p>
      </dgm: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dgm:spPr/>
      <dgm:t>
        <a:bodyPr/>
        <a:lstStyle/>
        <a:p>
          <a:pPr rtl="0"/>
          <a:r>
            <a:rPr lang="en-US" b="1" dirty="0" smtClean="0">
              <a:latin typeface="Times New Roman" panose="02020603050405020304" pitchFamily="18" charset="0"/>
              <a:cs typeface="Times New Roman" panose="02020603050405020304" pitchFamily="18" charset="0"/>
            </a:rPr>
            <a:t>Form that needs take as they are shaped by culture and individual personality</a:t>
          </a:r>
          <a:endParaRPr lang="en-US" dirty="0">
            <a:latin typeface="Times New Roman" panose="02020603050405020304" pitchFamily="18" charset="0"/>
            <a:cs typeface="Times New Roman" panose="02020603050405020304" pitchFamily="18" charset="0"/>
          </a:endParaRPr>
        </a:p>
      </dgm: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dgm:spPr/>
      <dgm:t>
        <a:bodyPr/>
        <a:lstStyle/>
        <a:p>
          <a:pPr rtl="0"/>
          <a:r>
            <a:rPr lang="en-US" b="1" dirty="0" smtClean="0">
              <a:latin typeface="Times New Roman" panose="02020603050405020304" pitchFamily="18" charset="0"/>
              <a:cs typeface="Times New Roman" panose="02020603050405020304" pitchFamily="18" charset="0"/>
            </a:rPr>
            <a:t>Wants backed by buying power</a:t>
          </a:r>
          <a:endParaRPr lang="en-US" dirty="0">
            <a:latin typeface="Times New Roman" panose="02020603050405020304" pitchFamily="18" charset="0"/>
            <a:cs typeface="Times New Roman" panose="02020603050405020304" pitchFamily="18" charset="0"/>
          </a:endParaRPr>
        </a:p>
      </dgm: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dgm:spPr/>
      <dgm:t>
        <a:bodyPr/>
        <a:lstStyle/>
        <a:p>
          <a:pPr rtl="0"/>
          <a:r>
            <a:rPr lang="en-US" b="1" dirty="0" smtClean="0">
              <a:latin typeface="Times New Roman" panose="02020603050405020304" pitchFamily="18" charset="0"/>
              <a:cs typeface="Times New Roman" panose="02020603050405020304" pitchFamily="18" charset="0"/>
            </a:rPr>
            <a:t>States of deprivation</a:t>
          </a:r>
          <a:endParaRPr lang="en-US" dirty="0">
            <a:latin typeface="Times New Roman" panose="02020603050405020304" pitchFamily="18" charset="0"/>
            <a:cs typeface="Times New Roman" panose="02020603050405020304" pitchFamily="18" charset="0"/>
          </a:endParaRPr>
        </a:p>
      </dgm: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t>
        <a:bodyPr/>
        <a:lstStyle/>
        <a:p>
          <a:endParaRPr lang="en-US"/>
        </a:p>
      </dgm:t>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custLinFactNeighborX="1669" custLinFactNeighborY="-12689">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t>
        <a:bodyPr/>
        <a:lstStyle/>
        <a:p>
          <a:endParaRPr lang="en-US"/>
        </a:p>
      </dgm:t>
    </dgm:pt>
    <dgm:pt modelId="{9238A57B-54D3-48AC-86C4-5B4E8B451E26}" type="pres">
      <dgm:prSet presAssocID="{78FE3310-C57A-4E68-B7AF-50135B3E53D8}" presName="linNode" presStyleCnt="0"/>
      <dgm:spPr/>
      <dgm:t>
        <a:bodyPr/>
        <a:lstStyle/>
        <a:p>
          <a:endParaRPr lang="en-US"/>
        </a:p>
      </dgm:t>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t>
        <a:bodyPr/>
        <a:lstStyle/>
        <a:p>
          <a:endParaRPr lang="en-US"/>
        </a:p>
      </dgm:t>
    </dgm:pt>
    <dgm:pt modelId="{FA55BDA1-6D46-4238-95A8-59FEDE9903E1}" type="pres">
      <dgm:prSet presAssocID="{AF15EFE8-0835-4D53-893D-4EFAB1F8D267}" presName="linNode" presStyleCnt="0"/>
      <dgm:spPr/>
      <dgm:t>
        <a:bodyPr/>
        <a:lstStyle/>
        <a:p>
          <a:endParaRPr lang="en-US"/>
        </a:p>
      </dgm:t>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593FDE5E-6BBC-4908-8D11-F3FFDB1B4486}" srcId="{4EBA98F0-66C1-4156-B47E-BB4564178630}" destId="{AF15EFE8-0835-4D53-893D-4EFAB1F8D267}" srcOrd="2" destOrd="0" parTransId="{A2B52590-DE12-4D48-B521-5680BAFDCC79}" sibTransId="{584D5765-49A1-4DA5-BD4D-521AD60AA4F2}"/>
    <dgm:cxn modelId="{E6D57BA7-98F2-4F8A-9279-D06A52ADDE87}" type="presOf" srcId="{99CD5F30-3D72-4D20-9F49-16B076A3CB59}" destId="{86C655B7-0D6E-41A8-A3C1-45DE1F42479B}" srcOrd="0" destOrd="0" presId="urn:microsoft.com/office/officeart/2005/8/layout/vList5"/>
    <dgm:cxn modelId="{C3B5F89A-DF1A-41DB-8C66-4B2CB27CC4CB}" type="presOf" srcId="{E52B7C57-7A30-4797-BDB0-27D4BF63BE9D}" destId="{B4BF974C-C370-4A1A-A512-EE9FED9EB687}" srcOrd="0" destOrd="1" presId="urn:microsoft.com/office/officeart/2005/8/layout/vList5"/>
    <dgm:cxn modelId="{23903871-FF84-44DD-8704-9DDDDC17C4C8}" srcId="{99CD5F30-3D72-4D20-9F49-16B076A3CB59}" destId="{B3C971D0-D93E-4D2B-A5BC-39E89DECB1EF}" srcOrd="0" destOrd="0" parTransId="{23C3F2E6-8FD3-450F-9FFB-C3F80CB00B67}" sibTransId="{AE56EFD6-0DA2-4427-86AC-FEE026F51013}"/>
    <dgm:cxn modelId="{AE8F23D7-BA82-488D-A9A8-678990B641F0}" srcId="{78FE3310-C57A-4E68-B7AF-50135B3E53D8}" destId="{A0675FF7-EC9E-4F26-8DF8-F76D7BFDB4B9}" srcOrd="0" destOrd="0" parTransId="{67A8B66B-8870-44A3-8073-148CCA5FFA46}" sibTransId="{B30CB3F7-5946-44EE-A816-5B22AEC501F2}"/>
    <dgm:cxn modelId="{72C822F0-8701-460A-B053-5030A919A28C}" type="presOf" srcId="{AF15EFE8-0835-4D53-893D-4EFAB1F8D267}" destId="{52E0038A-58FE-4BF8-9CFB-12828007B89A}" srcOrd="0" destOrd="0" presId="urn:microsoft.com/office/officeart/2005/8/layout/vList5"/>
    <dgm:cxn modelId="{9FD2C988-7B14-44AA-823A-3FB80FCFB2B6}" type="presOf" srcId="{78FE3310-C57A-4E68-B7AF-50135B3E53D8}" destId="{BAACF0C3-5BF4-4524-AF7D-15C61ECBB362}" srcOrd="0" destOrd="0" presId="urn:microsoft.com/office/officeart/2005/8/layout/vList5"/>
    <dgm:cxn modelId="{54603CE5-8F0D-4376-A593-0BFB43A4B7A3}" srcId="{B3C971D0-D93E-4D2B-A5BC-39E89DECB1EF}" destId="{94B30C34-37C5-4616-B835-D26784176F9D}" srcOrd="2" destOrd="0" parTransId="{061B8D9F-2BCA-4135-A919-40566ECABAE9}" sibTransId="{AA6A6B74-2620-4213-8AE5-CB60D695552F}"/>
    <dgm:cxn modelId="{6C4AB44F-7F90-4984-A8D4-62CEC1D4CA41}" srcId="{AF15EFE8-0835-4D53-893D-4EFAB1F8D267}" destId="{C6009EE9-AB2A-4499-B2CD-18E5BA520B98}" srcOrd="0" destOrd="0" parTransId="{3FFECB1B-F3BE-4449-AA51-F4B27E792697}" sibTransId="{E85B8EAB-2C9D-4D88-B9F1-E29CB3A3D596}"/>
    <dgm:cxn modelId="{28D91486-D297-4C82-AF9B-555A0926FD22}" type="presOf" srcId="{EF74BC82-6A08-4525-9C47-2A8FBB8DEA38}" destId="{B4BF974C-C370-4A1A-A512-EE9FED9EB687}" srcOrd="0" destOrd="2" presId="urn:microsoft.com/office/officeart/2005/8/layout/vList5"/>
    <dgm:cxn modelId="{9C28FAFE-97F9-4001-87E5-59C96D8A154B}" type="presOf" srcId="{94B30C34-37C5-4616-B835-D26784176F9D}" destId="{B4BF974C-C370-4A1A-A512-EE9FED9EB687}" srcOrd="0" destOrd="3" presId="urn:microsoft.com/office/officeart/2005/8/layout/vList5"/>
    <dgm:cxn modelId="{A518BECE-D125-40DD-8BF5-EE2E40B0B0BF}" type="presOf" srcId="{A0675FF7-EC9E-4F26-8DF8-F76D7BFDB4B9}" destId="{BD579E72-7D26-4388-A97F-F030469FBD2F}" srcOrd="0" destOrd="0" presId="urn:microsoft.com/office/officeart/2005/8/layout/vList5"/>
    <dgm:cxn modelId="{CC8102D2-08D3-4796-A4E9-5BF1209BD19B}" srcId="{B3C971D0-D93E-4D2B-A5BC-39E89DECB1EF}" destId="{E52B7C57-7A30-4797-BDB0-27D4BF63BE9D}" srcOrd="0" destOrd="0" parTransId="{1A497329-44B9-4858-8A94-8BF0C6794DEE}" sibTransId="{84DA3CEF-FC7D-4B2E-A249-FCF22FAD71C6}"/>
    <dgm:cxn modelId="{E56C1436-93FD-4884-B7B1-E8D2B3D5F235}" srcId="{4EBA98F0-66C1-4156-B47E-BB4564178630}" destId="{99CD5F30-3D72-4D20-9F49-16B076A3CB59}" srcOrd="0" destOrd="0" parTransId="{D030CF8B-E9C7-4FCE-A769-3A0DC9C70BBA}" sibTransId="{CF489775-8A91-44DB-A892-9C94F58E5C50}"/>
    <dgm:cxn modelId="{5701F7D0-6190-458E-824A-CAF8D1EF164F}" srcId="{4EBA98F0-66C1-4156-B47E-BB4564178630}" destId="{78FE3310-C57A-4E68-B7AF-50135B3E53D8}" srcOrd="1" destOrd="0" parTransId="{CB0669B9-2E20-4271-8AC8-3DCB85EB8272}" sibTransId="{9F4428F1-8CA9-48DE-9E78-A2E07B6074C7}"/>
    <dgm:cxn modelId="{F2D1F4BB-FE80-425B-A163-82B581895341}" type="presOf" srcId="{B3C971D0-D93E-4D2B-A5BC-39E89DECB1EF}" destId="{B4BF974C-C370-4A1A-A512-EE9FED9EB687}" srcOrd="0" destOrd="0" presId="urn:microsoft.com/office/officeart/2005/8/layout/vList5"/>
    <dgm:cxn modelId="{D13C97F6-FD5B-4796-94FD-0D471B32605C}" type="presOf" srcId="{4EBA98F0-66C1-4156-B47E-BB4564178630}" destId="{6F70DDE4-DB16-4B46-96AE-4CECB3BA169A}" srcOrd="0" destOrd="0" presId="urn:microsoft.com/office/officeart/2005/8/layout/vList5"/>
    <dgm:cxn modelId="{7BAA21BF-06C9-4495-9AB6-B3C92E89E6A0}" type="presOf" srcId="{C6009EE9-AB2A-4499-B2CD-18E5BA520B98}" destId="{93747C45-8C78-45F6-86F9-3CA6AA7600EA}" srcOrd="0" destOrd="0" presId="urn:microsoft.com/office/officeart/2005/8/layout/vList5"/>
    <dgm:cxn modelId="{47BCE92B-DF80-433F-8968-6E44CA5990F2}" srcId="{B3C971D0-D93E-4D2B-A5BC-39E89DECB1EF}" destId="{EF74BC82-6A08-4525-9C47-2A8FBB8DEA38}" srcOrd="1" destOrd="0" parTransId="{324FE5F1-951E-4A3A-9BA4-08C94277B736}" sibTransId="{931A1B9E-E83A-473F-AE15-66F62E0F4740}"/>
    <dgm:cxn modelId="{ED98A0F1-5862-401F-B467-A8DA818A4A5F}" type="presParOf" srcId="{6F70DDE4-DB16-4B46-96AE-4CECB3BA169A}" destId="{1423E3AB-E298-448C-88FD-F6C3CB39991F}" srcOrd="0" destOrd="0" presId="urn:microsoft.com/office/officeart/2005/8/layout/vList5"/>
    <dgm:cxn modelId="{436CD756-2B86-4167-A805-61C90DB74454}" type="presParOf" srcId="{1423E3AB-E298-448C-88FD-F6C3CB39991F}" destId="{86C655B7-0D6E-41A8-A3C1-45DE1F42479B}" srcOrd="0" destOrd="0" presId="urn:microsoft.com/office/officeart/2005/8/layout/vList5"/>
    <dgm:cxn modelId="{DF2787E5-FBD8-4E49-B24B-0C600B5894CD}" type="presParOf" srcId="{1423E3AB-E298-448C-88FD-F6C3CB39991F}" destId="{B4BF974C-C370-4A1A-A512-EE9FED9EB687}" srcOrd="1" destOrd="0" presId="urn:microsoft.com/office/officeart/2005/8/layout/vList5"/>
    <dgm:cxn modelId="{A6AE20C7-1BE9-4FF2-A724-88B104C0F58C}" type="presParOf" srcId="{6F70DDE4-DB16-4B46-96AE-4CECB3BA169A}" destId="{D628356D-0510-44B3-844A-18EA73ED1E2C}" srcOrd="1" destOrd="0" presId="urn:microsoft.com/office/officeart/2005/8/layout/vList5"/>
    <dgm:cxn modelId="{E0F1D8B9-E5EA-4769-9749-61E66747879E}" type="presParOf" srcId="{6F70DDE4-DB16-4B46-96AE-4CECB3BA169A}" destId="{9238A57B-54D3-48AC-86C4-5B4E8B451E26}" srcOrd="2" destOrd="0" presId="urn:microsoft.com/office/officeart/2005/8/layout/vList5"/>
    <dgm:cxn modelId="{5F85FFB5-CD08-4970-8183-B3F88C3EB1B4}" type="presParOf" srcId="{9238A57B-54D3-48AC-86C4-5B4E8B451E26}" destId="{BAACF0C3-5BF4-4524-AF7D-15C61ECBB362}" srcOrd="0" destOrd="0" presId="urn:microsoft.com/office/officeart/2005/8/layout/vList5"/>
    <dgm:cxn modelId="{2E111235-EFD4-4553-92AE-D09B381E6159}" type="presParOf" srcId="{9238A57B-54D3-48AC-86C4-5B4E8B451E26}" destId="{BD579E72-7D26-4388-A97F-F030469FBD2F}" srcOrd="1" destOrd="0" presId="urn:microsoft.com/office/officeart/2005/8/layout/vList5"/>
    <dgm:cxn modelId="{98C5EBEC-789D-4689-8413-E1B168AD0953}" type="presParOf" srcId="{6F70DDE4-DB16-4B46-96AE-4CECB3BA169A}" destId="{5932D818-E283-47BB-8D06-44E2F6EDCA65}" srcOrd="3" destOrd="0" presId="urn:microsoft.com/office/officeart/2005/8/layout/vList5"/>
    <dgm:cxn modelId="{DC9D47AC-CE26-41D4-B0E5-C225B15E4482}" type="presParOf" srcId="{6F70DDE4-DB16-4B46-96AE-4CECB3BA169A}" destId="{FA55BDA1-6D46-4238-95A8-59FEDE9903E1}" srcOrd="4" destOrd="0" presId="urn:microsoft.com/office/officeart/2005/8/layout/vList5"/>
    <dgm:cxn modelId="{B399BFA3-69E9-4D7A-A75D-683E1B00E0E9}" type="presParOf" srcId="{FA55BDA1-6D46-4238-95A8-59FEDE9903E1}" destId="{52E0038A-58FE-4BF8-9CFB-12828007B89A}" srcOrd="0" destOrd="0" presId="urn:microsoft.com/office/officeart/2005/8/layout/vList5"/>
    <dgm:cxn modelId="{C3D8C775-D6AD-4F7C-9288-D0DBBA6205D2}"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F974C-C370-4A1A-A512-EE9FED9EB687}">
      <dsp:nvSpPr>
        <dsp:cNvPr id="0" name=""/>
        <dsp:cNvSpPr/>
      </dsp:nvSpPr>
      <dsp:spPr>
        <a:xfrm rot="5400000">
          <a:off x="4754808" y="-1956740"/>
          <a:ext cx="1060846" cy="49743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States of deprivation</a:t>
          </a:r>
          <a:endParaRPr lang="en-US" sz="1500" kern="1200" dirty="0">
            <a:latin typeface="Times New Roman" panose="02020603050405020304" pitchFamily="18" charset="0"/>
            <a:cs typeface="Times New Roman" panose="02020603050405020304" pitchFamily="18" charset="0"/>
          </a:endParaRPr>
        </a:p>
        <a:p>
          <a:pPr marL="228600" lvl="2"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Physical—food, clothing, warmth, safety</a:t>
          </a:r>
          <a:endParaRPr lang="en-US" sz="1500" kern="1200" dirty="0">
            <a:latin typeface="Times New Roman" panose="02020603050405020304" pitchFamily="18" charset="0"/>
            <a:cs typeface="Times New Roman" panose="02020603050405020304" pitchFamily="18" charset="0"/>
          </a:endParaRPr>
        </a:p>
        <a:p>
          <a:pPr marL="228600" lvl="2"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Social—belonging and affection</a:t>
          </a:r>
          <a:endParaRPr lang="en-US" sz="1500" kern="1200" dirty="0">
            <a:latin typeface="Times New Roman" panose="02020603050405020304" pitchFamily="18" charset="0"/>
            <a:cs typeface="Times New Roman" panose="02020603050405020304" pitchFamily="18" charset="0"/>
          </a:endParaRPr>
        </a:p>
        <a:p>
          <a:pPr marL="228600" lvl="2"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Individual—knowledge and self-expression</a:t>
          </a:r>
          <a:endParaRPr lang="en-US" sz="1500" kern="1200" dirty="0">
            <a:latin typeface="Times New Roman" panose="02020603050405020304" pitchFamily="18" charset="0"/>
            <a:cs typeface="Times New Roman" panose="02020603050405020304" pitchFamily="18" charset="0"/>
          </a:endParaRPr>
        </a:p>
      </dsp:txBody>
      <dsp:txXfrm rot="-5400000">
        <a:off x="2798063" y="51791"/>
        <a:ext cx="4922550" cy="957274"/>
      </dsp:txXfrm>
    </dsp:sp>
    <dsp:sp modelId="{86C655B7-0D6E-41A8-A3C1-45DE1F42479B}">
      <dsp:nvSpPr>
        <dsp:cNvPr id="0" name=""/>
        <dsp:cNvSpPr/>
      </dsp:nvSpPr>
      <dsp:spPr>
        <a:xfrm>
          <a:off x="0" y="2009"/>
          <a:ext cx="2798064" cy="13260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0">
            <a:lnSpc>
              <a:spcPct val="90000"/>
            </a:lnSpc>
            <a:spcBef>
              <a:spcPct val="0"/>
            </a:spcBef>
            <a:spcAft>
              <a:spcPct val="35000"/>
            </a:spcAft>
          </a:pPr>
          <a:r>
            <a:rPr lang="en-US" sz="4300" b="1" kern="1200" dirty="0" smtClean="0">
              <a:latin typeface="Times New Roman" panose="02020603050405020304" pitchFamily="18" charset="0"/>
              <a:cs typeface="Times New Roman" panose="02020603050405020304" pitchFamily="18" charset="0"/>
            </a:rPr>
            <a:t>Needs</a:t>
          </a:r>
          <a:endParaRPr lang="en-US" sz="4300" kern="1200" dirty="0">
            <a:latin typeface="Times New Roman" panose="02020603050405020304" pitchFamily="18" charset="0"/>
            <a:cs typeface="Times New Roman" panose="02020603050405020304" pitchFamily="18" charset="0"/>
          </a:endParaRPr>
        </a:p>
      </dsp:txBody>
      <dsp:txXfrm>
        <a:off x="64733" y="66742"/>
        <a:ext cx="2668598" cy="1196592"/>
      </dsp:txXfrm>
    </dsp:sp>
    <dsp:sp modelId="{BD579E72-7D26-4388-A97F-F030469FBD2F}">
      <dsp:nvSpPr>
        <dsp:cNvPr id="0" name=""/>
        <dsp:cNvSpPr/>
      </dsp:nvSpPr>
      <dsp:spPr>
        <a:xfrm rot="5400000">
          <a:off x="4754808" y="-429768"/>
          <a:ext cx="1060846" cy="4974336"/>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Form that needs take as they are shaped by culture and individual personality</a:t>
          </a:r>
          <a:endParaRPr lang="en-US" sz="1500" kern="1200" dirty="0">
            <a:latin typeface="Times New Roman" panose="02020603050405020304" pitchFamily="18" charset="0"/>
            <a:cs typeface="Times New Roman" panose="02020603050405020304" pitchFamily="18" charset="0"/>
          </a:endParaRPr>
        </a:p>
      </dsp:txBody>
      <dsp:txXfrm rot="-5400000">
        <a:off x="2798063" y="1578763"/>
        <a:ext cx="4922550" cy="957274"/>
      </dsp:txXfrm>
    </dsp:sp>
    <dsp:sp modelId="{BAACF0C3-5BF4-4524-AF7D-15C61ECBB362}">
      <dsp:nvSpPr>
        <dsp:cNvPr id="0" name=""/>
        <dsp:cNvSpPr/>
      </dsp:nvSpPr>
      <dsp:spPr>
        <a:xfrm>
          <a:off x="0" y="1394370"/>
          <a:ext cx="2798064" cy="1326058"/>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0">
            <a:lnSpc>
              <a:spcPct val="90000"/>
            </a:lnSpc>
            <a:spcBef>
              <a:spcPct val="0"/>
            </a:spcBef>
            <a:spcAft>
              <a:spcPct val="35000"/>
            </a:spcAft>
          </a:pPr>
          <a:r>
            <a:rPr lang="en-US" sz="4300" b="1" kern="1200" dirty="0" smtClean="0">
              <a:latin typeface="Times New Roman" panose="02020603050405020304" pitchFamily="18" charset="0"/>
              <a:cs typeface="Times New Roman" panose="02020603050405020304" pitchFamily="18" charset="0"/>
            </a:rPr>
            <a:t>Wants</a:t>
          </a:r>
          <a:endParaRPr lang="en-US" sz="4300" kern="1200" dirty="0">
            <a:latin typeface="Times New Roman" panose="02020603050405020304" pitchFamily="18" charset="0"/>
            <a:cs typeface="Times New Roman" panose="02020603050405020304" pitchFamily="18" charset="0"/>
          </a:endParaRPr>
        </a:p>
      </dsp:txBody>
      <dsp:txXfrm>
        <a:off x="64733" y="1459103"/>
        <a:ext cx="2668598" cy="1196592"/>
      </dsp:txXfrm>
    </dsp:sp>
    <dsp:sp modelId="{93747C45-8C78-45F6-86F9-3CA6AA7600EA}">
      <dsp:nvSpPr>
        <dsp:cNvPr id="0" name=""/>
        <dsp:cNvSpPr/>
      </dsp:nvSpPr>
      <dsp:spPr>
        <a:xfrm rot="5400000">
          <a:off x="4754808" y="962593"/>
          <a:ext cx="1060846" cy="4974336"/>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latin typeface="Times New Roman" panose="02020603050405020304" pitchFamily="18" charset="0"/>
              <a:cs typeface="Times New Roman" panose="02020603050405020304" pitchFamily="18" charset="0"/>
            </a:rPr>
            <a:t>Wants backed by buying power</a:t>
          </a:r>
          <a:endParaRPr lang="en-US" sz="1500" kern="1200" dirty="0">
            <a:latin typeface="Times New Roman" panose="02020603050405020304" pitchFamily="18" charset="0"/>
            <a:cs typeface="Times New Roman" panose="02020603050405020304" pitchFamily="18" charset="0"/>
          </a:endParaRPr>
        </a:p>
      </dsp:txBody>
      <dsp:txXfrm rot="-5400000">
        <a:off x="2798063" y="2971124"/>
        <a:ext cx="4922550" cy="957274"/>
      </dsp:txXfrm>
    </dsp:sp>
    <dsp:sp modelId="{52E0038A-58FE-4BF8-9CFB-12828007B89A}">
      <dsp:nvSpPr>
        <dsp:cNvPr id="0" name=""/>
        <dsp:cNvSpPr/>
      </dsp:nvSpPr>
      <dsp:spPr>
        <a:xfrm>
          <a:off x="0" y="2786732"/>
          <a:ext cx="2798064" cy="132605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0">
            <a:lnSpc>
              <a:spcPct val="90000"/>
            </a:lnSpc>
            <a:spcBef>
              <a:spcPct val="0"/>
            </a:spcBef>
            <a:spcAft>
              <a:spcPct val="35000"/>
            </a:spcAft>
          </a:pPr>
          <a:r>
            <a:rPr lang="en-US" sz="4300" b="1" kern="1200" dirty="0" smtClean="0">
              <a:latin typeface="Times New Roman" panose="02020603050405020304" pitchFamily="18" charset="0"/>
              <a:cs typeface="Times New Roman" panose="02020603050405020304" pitchFamily="18" charset="0"/>
            </a:rPr>
            <a:t>Demands</a:t>
          </a:r>
          <a:endParaRPr lang="en-US" sz="4300" kern="1200" dirty="0">
            <a:latin typeface="Times New Roman" panose="02020603050405020304" pitchFamily="18" charset="0"/>
            <a:cs typeface="Times New Roman" panose="02020603050405020304" pitchFamily="18" charset="0"/>
          </a:endParaRPr>
        </a:p>
      </dsp:txBody>
      <dsp:txXfrm>
        <a:off x="64733" y="2851465"/>
        <a:ext cx="2668598" cy="11965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3BE44-7322-497B-9DCF-B3E4CFD2D1A6}" type="datetimeFigureOut">
              <a:rPr lang="tr-TR" smtClean="0"/>
              <a:t>23.09.2019</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E7C79-D9FC-4185-853B-E4B793EC6C88}" type="slidenum">
              <a:rPr lang="tr-TR" smtClean="0"/>
              <a:t>‹#›</a:t>
            </a:fld>
            <a:endParaRPr lang="tr-TR"/>
          </a:p>
        </p:txBody>
      </p:sp>
    </p:spTree>
    <p:extLst>
      <p:ext uri="{BB962C8B-B14F-4D97-AF65-F5344CB8AC3E}">
        <p14:creationId xmlns:p14="http://schemas.microsoft.com/office/powerpoint/2010/main" val="427453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7880DE-8597-49AA-8AB0-675E55EE7327}" type="slidenum">
              <a:rPr lang="en-US" altLang="en-US" sz="1200"/>
              <a:pPr algn="r"/>
              <a:t>5</a:t>
            </a:fld>
            <a:endParaRPr lang="en-US" alt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A05D15-9A61-43AC-A8A6-4EB74B744AA5}" type="slidenum">
              <a:rPr lang="en-US" altLang="en-US" sz="1200"/>
              <a:pPr algn="r"/>
              <a:t>6</a:t>
            </a:fld>
            <a:endParaRPr lang="en-US" altLang="en-US" sz="1200"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GB"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642DBA8-4C60-4FAF-ACC2-3CC86E0E03D0}" type="slidenum">
              <a:rPr lang="en-US" altLang="en-US" sz="1200"/>
              <a:pPr algn="r"/>
              <a:t>7</a:t>
            </a:fld>
            <a:endParaRPr lang="en-US" altLang="en-US" sz="1200"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GB"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2458D2F9-D5E2-4D5D-BBDE-98F2CDBA1631}"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r>
              <a:rPr lang="en-US" dirty="0" smtClean="0"/>
              <a:t>Discussion Question:</a:t>
            </a:r>
          </a:p>
          <a:p>
            <a:r>
              <a:rPr lang="en-US" dirty="0" smtClean="0"/>
              <a:t>Ask the students to </a:t>
            </a:r>
          </a:p>
          <a:p>
            <a:r>
              <a:rPr lang="en-US" dirty="0" smtClean="0"/>
              <a:t>1) give an example of a product (good or service) they purchased recently</a:t>
            </a:r>
          </a:p>
          <a:p>
            <a:r>
              <a:rPr lang="en-US" dirty="0" smtClean="0"/>
              <a:t>2) Tell  how did that product satisfy a need, want or desire.</a:t>
            </a:r>
          </a:p>
          <a:p>
            <a:endParaRPr lang="en-US" dirty="0" smtClean="0"/>
          </a:p>
          <a:p>
            <a:r>
              <a:rPr lang="en-US" dirty="0" smtClean="0"/>
              <a:t>Marketing must be understood in the new sense of </a:t>
            </a:r>
            <a:r>
              <a:rPr lang="en-US" i="1" dirty="0" smtClean="0"/>
              <a:t>satisfying customer needs.</a:t>
            </a:r>
            <a:r>
              <a:rPr lang="en-US" dirty="0" smtClean="0"/>
              <a:t> </a:t>
            </a:r>
          </a:p>
          <a:p>
            <a:r>
              <a:rPr lang="en-US" dirty="0" smtClean="0"/>
              <a:t>Human </a:t>
            </a:r>
            <a:r>
              <a:rPr lang="en-US" b="1" dirty="0" smtClean="0"/>
              <a:t>needs</a:t>
            </a:r>
            <a:r>
              <a:rPr lang="en-US" dirty="0" smtClean="0"/>
              <a:t> are states of felt deprivation. They include basic </a:t>
            </a:r>
            <a:r>
              <a:rPr lang="en-US" i="1" dirty="0" smtClean="0"/>
              <a:t>physical</a:t>
            </a:r>
            <a:r>
              <a:rPr lang="en-US" dirty="0" smtClean="0"/>
              <a:t> needs for food, clothing, warmth, and safety; </a:t>
            </a:r>
            <a:r>
              <a:rPr lang="en-US" i="1" dirty="0" smtClean="0"/>
              <a:t>social</a:t>
            </a:r>
            <a:r>
              <a:rPr lang="en-US" dirty="0" smtClean="0"/>
              <a:t> needs for belonging and affection; and </a:t>
            </a:r>
            <a:r>
              <a:rPr lang="en-US" i="1" dirty="0" smtClean="0"/>
              <a:t>individual</a:t>
            </a:r>
            <a:r>
              <a:rPr lang="en-US" dirty="0" smtClean="0"/>
              <a:t> needs for knowledge and self-expression. </a:t>
            </a:r>
          </a:p>
          <a:p>
            <a:r>
              <a:rPr lang="en-US" dirty="0" smtClean="0"/>
              <a:t>Marketers did not create these needs; they are a basic part of the human makeup.</a:t>
            </a:r>
          </a:p>
          <a:p>
            <a:r>
              <a:rPr lang="en-US" b="1" dirty="0" smtClean="0"/>
              <a:t>Wants</a:t>
            </a:r>
            <a:r>
              <a:rPr lang="en-US" dirty="0" smtClean="0"/>
              <a:t> are the form human needs take as they are shaped by culture and individual personality. An American </a:t>
            </a:r>
            <a:r>
              <a:rPr lang="en-US" i="1" dirty="0" smtClean="0"/>
              <a:t>needs</a:t>
            </a:r>
            <a:r>
              <a:rPr lang="en-US" dirty="0" smtClean="0"/>
              <a:t> food but </a:t>
            </a:r>
            <a:r>
              <a:rPr lang="en-US" i="1" dirty="0" smtClean="0"/>
              <a:t>wants</a:t>
            </a:r>
            <a:r>
              <a:rPr lang="en-US" dirty="0" smtClean="0"/>
              <a:t> a Big Mac, </a:t>
            </a:r>
            <a:r>
              <a:rPr lang="en-US" dirty="0" err="1" smtClean="0"/>
              <a:t>french</a:t>
            </a:r>
            <a:r>
              <a:rPr lang="en-US" dirty="0" smtClean="0"/>
              <a:t> fries, and a soft drink. A person in Papua, New Guinea, </a:t>
            </a:r>
            <a:r>
              <a:rPr lang="en-US" i="1" dirty="0" smtClean="0"/>
              <a:t>needs</a:t>
            </a:r>
            <a:r>
              <a:rPr lang="en-US" dirty="0" smtClean="0"/>
              <a:t> food but </a:t>
            </a:r>
            <a:r>
              <a:rPr lang="en-US" i="1" dirty="0" smtClean="0"/>
              <a:t>wants</a:t>
            </a:r>
            <a:r>
              <a:rPr lang="en-US" dirty="0" smtClean="0"/>
              <a:t> taro, rice, yams, and pork. Wants are shaped by one’s society and are described in terms of objects that will satisfy those needs. When backed by buying power, wants become </a:t>
            </a:r>
            <a:r>
              <a:rPr lang="en-US" b="1" dirty="0" smtClean="0"/>
              <a:t>demands</a:t>
            </a:r>
            <a:r>
              <a:rPr lang="en-US" dirty="0" smtClean="0"/>
              <a:t>. Given their wants and resources, people demand products with benefits that add up to the most value and satisfaction.</a:t>
            </a:r>
          </a:p>
          <a:p>
            <a:r>
              <a:rPr lang="en-US" dirty="0" smtClean="0"/>
              <a:t>Outstanding marketing companies go to great lengths to learn about and understand their customers’ needs, wants, and demands. They conduct consumer research and analyze mountains of customer data.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dirty="0" smtClean="0"/>
              <a:t>The many possibilities can be collected into four groups of variables—the four Ps. Figure 2.5 shows the marketing tools under each P.</a:t>
            </a:r>
          </a:p>
          <a:p>
            <a:r>
              <a:rPr lang="en-US" i="1" dirty="0" smtClean="0"/>
              <a:t>Product</a:t>
            </a:r>
            <a:r>
              <a:rPr lang="en-US" dirty="0" smtClean="0"/>
              <a:t> means the goods-and-services combination the company offers to the target market. Thus, a Ford Escape consists of nuts and bolts, spark plugs, pistons, headlights, and thousands of other parts. Ford offers several Escape models and dozens of optional features. The car comes fully serviced and with a comprehensive warranty that is as much a part of the product as the tailpipe.</a:t>
            </a:r>
          </a:p>
          <a:p>
            <a:r>
              <a:rPr lang="en-US" i="1" dirty="0" smtClean="0"/>
              <a:t>Price</a:t>
            </a:r>
            <a:r>
              <a:rPr lang="en-US" dirty="0" smtClean="0"/>
              <a:t> is the amount of money customers must pay to obtain the product. For example, Ford calculates suggested retail prices that its dealers might charge for each Escape. But Ford dealers rarely charge the full sticker price. Instead, they negotiate the price with each customer, offering discounts, trade-in allowances, and credit terms. These actions adjust prices for the current competitive and economic situations and bring them into line with the buyer’s perception of the car’s value.</a:t>
            </a:r>
          </a:p>
          <a:p>
            <a:r>
              <a:rPr lang="en-US" i="1" dirty="0" smtClean="0"/>
              <a:t>Place</a:t>
            </a:r>
            <a:r>
              <a:rPr lang="en-US" dirty="0" smtClean="0"/>
              <a:t> includes company activities that make the product available to target consumers. Ford partners with a large body of independently owned dealerships that sell the company’s many different models. Ford selects its dealers carefully and strongly supports them. The dealers keep an inventory of Ford automobiles, demonstrate them to potential buyers, negotiate prices, close sales, and service the cars after the sale.</a:t>
            </a:r>
          </a:p>
          <a:p>
            <a:r>
              <a:rPr lang="en-US" i="1" dirty="0" smtClean="0"/>
              <a:t>Promotion</a:t>
            </a:r>
            <a:r>
              <a:rPr lang="en-US" dirty="0" smtClean="0"/>
              <a:t> refers to activities that communicate the merits of the product and persuade target customers to buy it. Ford spends more than $1.9 billion each year on U.S. advertising to tell consumers about the company and its many products. Dealership salespeople assist potential buyers and persuade them that Ford is the best car for them. Ford and its dealers offer special promotions—sales, cash rebates, and low financing rates—as added purchase incentives.</a:t>
            </a:r>
          </a:p>
          <a:p>
            <a:r>
              <a:rPr lang="en-US" dirty="0" smtClean="0"/>
              <a:t>An effective marketing program blends the marketing mix elements into an integrated marketing program designed to achieve the company’s marketing objectives by delivering value to consumers. The marketing mix constitutes the company’s tactical tool kit for establishing strong positioning in target markets.</a:t>
            </a:r>
          </a:p>
          <a:p>
            <a:r>
              <a:rPr lang="en-US" dirty="0" smtClean="0"/>
              <a:t>Some critics think that the four Ps may omit or underemphasize certain important activities. For example, they ask, “Where are services?” Just because they don’t start with a </a:t>
            </a:r>
            <a:r>
              <a:rPr lang="en-US" i="1" dirty="0" smtClean="0"/>
              <a:t>P</a:t>
            </a:r>
            <a:r>
              <a:rPr lang="en-US" dirty="0" smtClean="0"/>
              <a:t> doesn’t justify omitting them. The answer is that services, such as banking, airline, and retailing services, are products too. We might call them </a:t>
            </a:r>
            <a:r>
              <a:rPr lang="en-US" i="1" dirty="0" smtClean="0"/>
              <a:t>service products</a:t>
            </a:r>
            <a:r>
              <a:rPr lang="en-US" dirty="0" smtClean="0"/>
              <a:t>. “Where is packaging?” the critics might ask. Marketers would answer that they include packaging as one of many product decisions. All said, as Figure 2.5 suggests, many marketing activities that might appear to be left out of the marketing mix are included under one of the four Ps. The issue is not whether there should be four, six, or ten Ps so much as what framework is most helpful in designing integrated marketing programs.</a:t>
            </a:r>
          </a:p>
          <a:p>
            <a:endParaRPr lang="en-US" dirty="0" smtClean="0"/>
          </a:p>
          <a:p>
            <a:r>
              <a:rPr lang="en-US" dirty="0" smtClean="0"/>
              <a:t> It is interesting to ask how to make the 4Ps more customer centric. This leads to a redefining of the 4Ps to the 4Cs as follows:</a:t>
            </a:r>
          </a:p>
          <a:p>
            <a:pPr eaLnBrk="1" hangingPunct="1">
              <a:buFontTx/>
              <a:buChar char="•"/>
            </a:pPr>
            <a:r>
              <a:rPr lang="en-US" dirty="0" smtClean="0"/>
              <a:t>Product—Customer solution</a:t>
            </a:r>
          </a:p>
          <a:p>
            <a:pPr eaLnBrk="1" hangingPunct="1">
              <a:buFontTx/>
              <a:buChar char="•"/>
            </a:pPr>
            <a:r>
              <a:rPr lang="en-US" dirty="0" smtClean="0"/>
              <a:t>Price—Customer cost</a:t>
            </a:r>
          </a:p>
          <a:p>
            <a:pPr eaLnBrk="1" hangingPunct="1">
              <a:buFontTx/>
              <a:buChar char="•"/>
            </a:pPr>
            <a:r>
              <a:rPr lang="en-US" dirty="0" smtClean="0"/>
              <a:t>Place—Convenience</a:t>
            </a:r>
          </a:p>
          <a:p>
            <a:pPr eaLnBrk="1" hangingPunct="1">
              <a:buFontTx/>
              <a:buChar char="•"/>
            </a:pPr>
            <a:r>
              <a:rPr lang="en-US" dirty="0" smtClean="0"/>
              <a:t>Promotion—Communication</a:t>
            </a:r>
          </a:p>
          <a:p>
            <a:pPr eaLnBrk="1" hangingPunct="1"/>
            <a:endParaRPr lang="en-US" dirty="0" smtClean="0"/>
          </a:p>
          <a:p>
            <a:pPr eaLnBrk="1" hangingPunct="1"/>
            <a:endParaRPr lang="en-US" dirty="0" smtClean="0"/>
          </a:p>
        </p:txBody>
      </p:sp>
      <p:sp>
        <p:nvSpPr>
          <p:cNvPr id="60419" name="Slide Number Placeholder 3"/>
          <p:cNvSpPr>
            <a:spLocks noGrp="1"/>
          </p:cNvSpPr>
          <p:nvPr>
            <p:ph type="sldNum" sz="quarter" idx="5"/>
          </p:nvPr>
        </p:nvSpPr>
        <p:spPr bwMode="auto">
          <a:noFill/>
          <a:ln>
            <a:miter lim="800000"/>
            <a:headEnd/>
            <a:tailEnd/>
          </a:ln>
        </p:spPr>
        <p:txBody>
          <a:bodyPr/>
          <a:lstStyle/>
          <a:p>
            <a:fld id="{9BED976A-5EB5-463A-AC54-CC0F77A0DE97}"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a:lstStyle/>
          <a:p>
            <a:fld id="{A7EF28C3-83EB-40E1-B05A-8669EBDE01AF}"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a:lstStyle/>
          <a:p>
            <a:endParaRPr lang="en-US" dirty="0" smtClean="0"/>
          </a:p>
          <a:p>
            <a:r>
              <a:rPr lang="en-US" dirty="0" smtClean="0"/>
              <a:t>Discussion Question: Ask the students to describe a market segment they are a part of for a specific product such as, athletic or fitness equipment or clothing.</a:t>
            </a:r>
          </a:p>
          <a:p>
            <a:endParaRPr lang="en-US" dirty="0" smtClean="0"/>
          </a:p>
          <a:p>
            <a:r>
              <a:rPr lang="en-US" dirty="0" smtClean="0"/>
              <a:t>The company must first decide </a:t>
            </a:r>
            <a:r>
              <a:rPr lang="en-US" i="1" dirty="0" smtClean="0"/>
              <a:t>whom</a:t>
            </a:r>
            <a:r>
              <a:rPr lang="en-US" dirty="0" smtClean="0"/>
              <a:t> it will serve. It does this by dividing the market into segments of customers (</a:t>
            </a:r>
            <a:r>
              <a:rPr lang="en-US" i="1" dirty="0" smtClean="0"/>
              <a:t>market segmentation</a:t>
            </a:r>
            <a:r>
              <a:rPr lang="en-US" dirty="0" smtClean="0"/>
              <a:t>) and selecting which segments it will go after (</a:t>
            </a:r>
            <a:r>
              <a:rPr lang="en-US" i="1" dirty="0" smtClean="0"/>
              <a:t>target marketing</a:t>
            </a:r>
            <a:r>
              <a:rPr lang="en-US" dirty="0" smtClean="0"/>
              <a:t>). Some people think of marketing management as finding as many customers as possible and increasing demand. But marketing managers know that they cannot serve all customers in every way. By trying to serve all customers, they may not serve any customers well. Instead, the company wants to select only customers that it can serve well and profitably.</a:t>
            </a:r>
          </a:p>
          <a:p>
            <a:endParaRPr lang="en-US" b="1" dirty="0" smtClean="0"/>
          </a:p>
          <a:p>
            <a:r>
              <a:rPr lang="en-US" dirty="0" smtClean="0"/>
              <a:t>Marketing managers must decide which customers they want to target and on the level, timing, and nature of their demand. Simply put, marketing management is </a:t>
            </a:r>
            <a:r>
              <a:rPr lang="en-US" i="1" dirty="0" smtClean="0"/>
              <a:t>customer management</a:t>
            </a:r>
            <a:r>
              <a:rPr lang="en-US" dirty="0" smtClean="0"/>
              <a:t> and </a:t>
            </a:r>
            <a:r>
              <a:rPr lang="en-US" i="1" dirty="0" smtClean="0"/>
              <a:t>demand management.</a:t>
            </a:r>
          </a:p>
          <a:p>
            <a:endParaRPr lang="en-US" i="1" dirty="0" smtClean="0"/>
          </a:p>
          <a:p>
            <a:endParaRPr lang="en-US" dirty="0" smtClean="0"/>
          </a:p>
          <a:p>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3890377E-60EF-4DB5-B748-02600AD354D8}" type="datetimeFigureOut">
              <a:rPr lang="tr-TR" smtClean="0"/>
              <a:t>23.09.2019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382491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890377E-60EF-4DB5-B748-02600AD354D8}" type="datetimeFigureOut">
              <a:rPr lang="tr-TR" smtClean="0"/>
              <a:t>23.09.2019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128114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890377E-60EF-4DB5-B748-02600AD354D8}" type="datetimeFigureOut">
              <a:rPr lang="tr-TR" smtClean="0"/>
              <a:t>23.09.2019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76244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539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5240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extLst>
      <p:ext uri="{BB962C8B-B14F-4D97-AF65-F5344CB8AC3E}">
        <p14:creationId xmlns:p14="http://schemas.microsoft.com/office/powerpoint/2010/main" val="61770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890377E-60EF-4DB5-B748-02600AD354D8}" type="datetimeFigureOut">
              <a:rPr lang="tr-TR" smtClean="0"/>
              <a:t>23.09.2019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365067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0377E-60EF-4DB5-B748-02600AD354D8}" type="datetimeFigureOut">
              <a:rPr lang="tr-TR" smtClean="0"/>
              <a:t>23.09.2019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110759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3890377E-60EF-4DB5-B748-02600AD354D8}" type="datetimeFigureOut">
              <a:rPr lang="tr-TR" smtClean="0"/>
              <a:t>23.09.2019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180822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3890377E-60EF-4DB5-B748-02600AD354D8}" type="datetimeFigureOut">
              <a:rPr lang="tr-TR" smtClean="0"/>
              <a:t>23.09.2019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168679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3890377E-60EF-4DB5-B748-02600AD354D8}" type="datetimeFigureOut">
              <a:rPr lang="tr-TR" smtClean="0"/>
              <a:t>23.09.2019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22909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0377E-60EF-4DB5-B748-02600AD354D8}" type="datetimeFigureOut">
              <a:rPr lang="tr-TR" smtClean="0"/>
              <a:t>23.09.2019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343150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0377E-60EF-4DB5-B748-02600AD354D8}" type="datetimeFigureOut">
              <a:rPr lang="tr-TR" smtClean="0"/>
              <a:t>23.09.2019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265095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0377E-60EF-4DB5-B748-02600AD354D8}" type="datetimeFigureOut">
              <a:rPr lang="tr-TR" smtClean="0"/>
              <a:t>23.09.2019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BB8EFC-19B0-47EE-A43F-8D0E77131261}" type="slidenum">
              <a:rPr lang="tr-TR" smtClean="0"/>
              <a:t>‹#›</a:t>
            </a:fld>
            <a:endParaRPr lang="tr-TR"/>
          </a:p>
        </p:txBody>
      </p:sp>
    </p:spTree>
    <p:extLst>
      <p:ext uri="{BB962C8B-B14F-4D97-AF65-F5344CB8AC3E}">
        <p14:creationId xmlns:p14="http://schemas.microsoft.com/office/powerpoint/2010/main" val="125388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0377E-60EF-4DB5-B748-02600AD354D8}" type="datetimeFigureOut">
              <a:rPr lang="tr-TR" smtClean="0"/>
              <a:t>23.09.2019</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B8EFC-19B0-47EE-A43F-8D0E77131261}" type="slidenum">
              <a:rPr lang="tr-TR" smtClean="0"/>
              <a:t>‹#›</a:t>
            </a:fld>
            <a:endParaRPr lang="tr-TR"/>
          </a:p>
        </p:txBody>
      </p:sp>
    </p:spTree>
    <p:extLst>
      <p:ext uri="{BB962C8B-B14F-4D97-AF65-F5344CB8AC3E}">
        <p14:creationId xmlns:p14="http://schemas.microsoft.com/office/powerpoint/2010/main" val="392090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ma.org/AboutAMA/Pages/Definition-of-Marketing.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www.instagram.com/porsche/?hl=en" TargetMode="Externa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ayseluluguner@cag.edu.tr"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R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0338"/>
            <a:ext cx="8283923" cy="601566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CR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10" descr="CRM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Rectangle 7"/>
          <p:cNvSpPr/>
          <p:nvPr/>
        </p:nvSpPr>
        <p:spPr>
          <a:xfrm>
            <a:off x="4999865" y="6453336"/>
            <a:ext cx="4144135" cy="276999"/>
          </a:xfrm>
          <a:prstGeom prst="rect">
            <a:avLst/>
          </a:prstGeom>
        </p:spPr>
        <p:txBody>
          <a:bodyPr wrap="square">
            <a:spAutoFit/>
          </a:bodyPr>
          <a:lstStyle/>
          <a:p>
            <a:r>
              <a:rPr lang="tr-TR" sz="1200" dirty="0" smtClean="0">
                <a:latin typeface="Times New Roman" panose="02020603050405020304" pitchFamily="18" charset="0"/>
                <a:cs typeface="Times New Roman" panose="02020603050405020304" pitchFamily="18" charset="0"/>
              </a:rPr>
              <a:t>https://results-software.com/tag/crm-for-small-business/</a:t>
            </a: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749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715962"/>
          </a:xfrm>
        </p:spPr>
        <p:txBody>
          <a:bodyPr>
            <a:normAutofit fontScale="90000"/>
          </a:bodyPr>
          <a:lstStyle/>
          <a:p>
            <a:pPr algn="l"/>
            <a:r>
              <a:rPr lang="tr-TR" b="1" u="sng" dirty="0" err="1" smtClean="0">
                <a:latin typeface="Times New Roman" panose="02020603050405020304" pitchFamily="18" charset="0"/>
                <a:cs typeface="Times New Roman" panose="02020603050405020304" pitchFamily="18" charset="0"/>
              </a:rPr>
              <a:t>For</a:t>
            </a:r>
            <a:r>
              <a:rPr lang="tr-TR" b="1" u="sng" dirty="0" smtClean="0">
                <a:latin typeface="Times New Roman" panose="02020603050405020304" pitchFamily="18" charset="0"/>
                <a:cs typeface="Times New Roman" panose="02020603050405020304" pitchFamily="18" charset="0"/>
              </a:rPr>
              <a:t> </a:t>
            </a:r>
            <a:r>
              <a:rPr lang="tr-TR" b="1" u="sng" dirty="0" err="1" smtClean="0">
                <a:latin typeface="Times New Roman" panose="02020603050405020304" pitchFamily="18" charset="0"/>
                <a:cs typeface="Times New Roman" panose="02020603050405020304" pitchFamily="18" charset="0"/>
              </a:rPr>
              <a:t>more</a:t>
            </a:r>
            <a:r>
              <a:rPr lang="tr-TR" b="1" u="sng" dirty="0" smtClean="0">
                <a:latin typeface="Times New Roman" panose="02020603050405020304" pitchFamily="18" charset="0"/>
                <a:cs typeface="Times New Roman" panose="02020603050405020304" pitchFamily="18" charset="0"/>
              </a:rPr>
              <a:t> </a:t>
            </a:r>
            <a:r>
              <a:rPr lang="tr-TR" b="1" u="sng" dirty="0" err="1" smtClean="0">
                <a:latin typeface="Times New Roman" panose="02020603050405020304" pitchFamily="18" charset="0"/>
                <a:cs typeface="Times New Roman" panose="02020603050405020304" pitchFamily="18" charset="0"/>
              </a:rPr>
              <a:t>sales</a:t>
            </a:r>
            <a:r>
              <a:rPr lang="tr-TR" b="1" u="sng" dirty="0" smtClean="0">
                <a:latin typeface="Times New Roman" panose="02020603050405020304" pitchFamily="18" charset="0"/>
                <a:cs typeface="Times New Roman" panose="02020603050405020304" pitchFamily="18" charset="0"/>
              </a:rPr>
              <a:t>;</a:t>
            </a:r>
            <a:endParaRPr lang="en-US" b="1" u="sng"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07504" y="1052736"/>
            <a:ext cx="9144000" cy="6019800"/>
          </a:xfrm>
        </p:spPr>
        <p:txBody>
          <a:bodyPr/>
          <a:lstStyle/>
          <a:p>
            <a:r>
              <a:rPr lang="tr-TR" sz="2800" dirty="0" err="1" smtClean="0">
                <a:latin typeface="Andalus" panose="02020603050405020304" pitchFamily="18" charset="-78"/>
                <a:cs typeface="Andalus" panose="02020603050405020304" pitchFamily="18" charset="-78"/>
              </a:rPr>
              <a:t>Find</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out</a:t>
            </a:r>
            <a:r>
              <a:rPr lang="tr-TR" sz="2800" dirty="0" smtClean="0">
                <a:latin typeface="Andalus" panose="02020603050405020304" pitchFamily="18" charset="-78"/>
                <a:cs typeface="Andalus" panose="02020603050405020304" pitchFamily="18" charset="-78"/>
              </a:rPr>
              <a:t> how </a:t>
            </a:r>
            <a:r>
              <a:rPr lang="tr-TR" sz="2800" dirty="0" err="1" smtClean="0">
                <a:latin typeface="Andalus" panose="02020603050405020304" pitchFamily="18" charset="-78"/>
                <a:cs typeface="Andalus" panose="02020603050405020304" pitchFamily="18" charset="-78"/>
              </a:rPr>
              <a:t>to</a:t>
            </a:r>
            <a:r>
              <a:rPr lang="tr-TR" sz="2800"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develop</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trusting</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relationships</a:t>
            </a:r>
            <a:r>
              <a:rPr lang="tr-TR" sz="2800" b="1" u="sng"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with</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your</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clients</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and</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customers</a:t>
            </a:r>
            <a:r>
              <a:rPr lang="tr-TR" sz="2800" dirty="0" smtClean="0">
                <a:latin typeface="Andalus" panose="02020603050405020304" pitchFamily="18" charset="-78"/>
                <a:cs typeface="Andalus" panose="02020603050405020304" pitchFamily="18" charset="-78"/>
              </a:rPr>
              <a:t>.</a:t>
            </a:r>
          </a:p>
          <a:p>
            <a:r>
              <a:rPr lang="tr-TR" sz="2800" dirty="0" err="1" smtClean="0">
                <a:latin typeface="Andalus" panose="02020603050405020304" pitchFamily="18" charset="-78"/>
                <a:cs typeface="Andalus" panose="02020603050405020304" pitchFamily="18" charset="-78"/>
              </a:rPr>
              <a:t>Learn</a:t>
            </a:r>
            <a:r>
              <a:rPr lang="tr-TR" sz="2800" dirty="0" smtClean="0">
                <a:latin typeface="Andalus" panose="02020603050405020304" pitchFamily="18" charset="-78"/>
                <a:cs typeface="Andalus" panose="02020603050405020304" pitchFamily="18" charset="-78"/>
              </a:rPr>
              <a:t> how </a:t>
            </a:r>
            <a:r>
              <a:rPr lang="tr-TR" sz="2800" dirty="0" err="1" smtClean="0">
                <a:latin typeface="Andalus" panose="02020603050405020304" pitchFamily="18" charset="-78"/>
                <a:cs typeface="Andalus" panose="02020603050405020304" pitchFamily="18" charset="-78"/>
              </a:rPr>
              <a:t>to</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scope</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out</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and</a:t>
            </a:r>
            <a:r>
              <a:rPr lang="tr-TR" sz="2800"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meet</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their</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needs</a:t>
            </a:r>
            <a:endParaRPr lang="tr-TR" sz="2800" b="1" u="sng" dirty="0" smtClean="0">
              <a:latin typeface="Andalus" panose="02020603050405020304" pitchFamily="18" charset="-78"/>
              <a:cs typeface="Andalus" panose="02020603050405020304" pitchFamily="18" charset="-78"/>
            </a:endParaRPr>
          </a:p>
          <a:p>
            <a:r>
              <a:rPr lang="tr-TR" sz="2800" dirty="0" err="1" smtClean="0">
                <a:latin typeface="Andalus" panose="02020603050405020304" pitchFamily="18" charset="-78"/>
                <a:cs typeface="Andalus" panose="02020603050405020304" pitchFamily="18" charset="-78"/>
              </a:rPr>
              <a:t>Discover</a:t>
            </a:r>
            <a:r>
              <a:rPr lang="tr-TR" sz="2800" dirty="0" smtClean="0">
                <a:latin typeface="Andalus" panose="02020603050405020304" pitchFamily="18" charset="-78"/>
                <a:cs typeface="Andalus" panose="02020603050405020304" pitchFamily="18" charset="-78"/>
              </a:rPr>
              <a:t> how </a:t>
            </a:r>
            <a:r>
              <a:rPr lang="tr-TR" sz="2800" dirty="0" err="1" smtClean="0">
                <a:latin typeface="Andalus" panose="02020603050405020304" pitchFamily="18" charset="-78"/>
                <a:cs typeface="Andalus" panose="02020603050405020304" pitchFamily="18" charset="-78"/>
              </a:rPr>
              <a:t>to</a:t>
            </a:r>
            <a:r>
              <a:rPr lang="tr-TR" sz="2800" dirty="0" smtClean="0">
                <a:latin typeface="Andalus" panose="02020603050405020304" pitchFamily="18" charset="-78"/>
                <a:cs typeface="Andalus" panose="02020603050405020304" pitchFamily="18" charset="-78"/>
              </a:rPr>
              <a:t> </a:t>
            </a:r>
            <a:r>
              <a:rPr lang="tr-TR" sz="2800" b="1" u="sng" dirty="0" smtClean="0">
                <a:latin typeface="Andalus" panose="02020603050405020304" pitchFamily="18" charset="-78"/>
                <a:cs typeface="Andalus" panose="02020603050405020304" pitchFamily="18" charset="-78"/>
              </a:rPr>
              <a:t>be </a:t>
            </a:r>
            <a:r>
              <a:rPr lang="tr-TR" sz="2800" b="1" u="sng" dirty="0" err="1" smtClean="0">
                <a:latin typeface="Andalus" panose="02020603050405020304" pitchFamily="18" charset="-78"/>
                <a:cs typeface="Andalus" panose="02020603050405020304" pitchFamily="18" charset="-78"/>
              </a:rPr>
              <a:t>the</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person</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your</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buyer</a:t>
            </a:r>
            <a:r>
              <a:rPr lang="tr-TR" sz="2800" b="1" u="sng" dirty="0" smtClean="0">
                <a:latin typeface="Andalus" panose="02020603050405020304" pitchFamily="18" charset="-78"/>
                <a:cs typeface="Andalus" panose="02020603050405020304" pitchFamily="18" charset="-78"/>
              </a:rPr>
              <a:t> </a:t>
            </a:r>
            <a:r>
              <a:rPr lang="tr-TR" sz="2800" b="1" u="sng" dirty="0" err="1" smtClean="0">
                <a:latin typeface="Andalus" panose="02020603050405020304" pitchFamily="18" charset="-78"/>
                <a:cs typeface="Andalus" panose="02020603050405020304" pitchFamily="18" charset="-78"/>
              </a:rPr>
              <a:t>calls</a:t>
            </a:r>
            <a:r>
              <a:rPr lang="tr-TR" sz="2800" b="1"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when</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they</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need</a:t>
            </a:r>
            <a:r>
              <a:rPr lang="tr-TR" sz="2800" dirty="0" smtClean="0">
                <a:latin typeface="Andalus" panose="02020603050405020304" pitchFamily="18" charset="-78"/>
                <a:cs typeface="Andalus" panose="02020603050405020304" pitchFamily="18" charset="-78"/>
              </a:rPr>
              <a:t> </a:t>
            </a:r>
            <a:r>
              <a:rPr lang="tr-TR" sz="2800" dirty="0" err="1" smtClean="0">
                <a:latin typeface="Andalus" panose="02020603050405020304" pitchFamily="18" charset="-78"/>
                <a:cs typeface="Andalus" panose="02020603050405020304" pitchFamily="18" charset="-78"/>
              </a:rPr>
              <a:t>someone</a:t>
            </a:r>
            <a:r>
              <a:rPr lang="tr-TR" sz="2800" dirty="0" smtClean="0">
                <a:latin typeface="Andalus" panose="02020603050405020304" pitchFamily="18" charset="-78"/>
                <a:cs typeface="Andalus" panose="02020603050405020304" pitchFamily="18" charset="-78"/>
              </a:rPr>
              <a:t>.</a:t>
            </a:r>
          </a:p>
          <a:p>
            <a:r>
              <a:rPr lang="tr-TR" sz="2800" dirty="0" smtClean="0">
                <a:latin typeface="Andalus" panose="02020603050405020304" pitchFamily="18" charset="-78"/>
                <a:cs typeface="Andalus" panose="02020603050405020304" pitchFamily="18" charset="-78"/>
              </a:rPr>
              <a:t>Create a </a:t>
            </a:r>
            <a:r>
              <a:rPr lang="tr-TR" sz="2800" b="1" u="sng" dirty="0" smtClean="0">
                <a:latin typeface="Andalus" panose="02020603050405020304" pitchFamily="18" charset="-78"/>
                <a:cs typeface="Andalus" panose="02020603050405020304" pitchFamily="18" charset="-78"/>
              </a:rPr>
              <a:t>great value for </a:t>
            </a:r>
            <a:r>
              <a:rPr lang="tr-TR" sz="2800" dirty="0" smtClean="0">
                <a:latin typeface="Andalus" panose="02020603050405020304" pitchFamily="18" charset="-78"/>
                <a:cs typeface="Andalus" panose="02020603050405020304" pitchFamily="18" charset="-78"/>
              </a:rPr>
              <a:t>your customers</a:t>
            </a:r>
            <a:r>
              <a:rPr lang="tr-TR" sz="2800" dirty="0" smtClean="0">
                <a:latin typeface="Andalus" panose="02020603050405020304" pitchFamily="18" charset="-78"/>
                <a:cs typeface="Andalus" panose="02020603050405020304" pitchFamily="18" charset="-78"/>
              </a:rPr>
              <a:t>…</a:t>
            </a:r>
            <a:endParaRPr lang="tr-TR" sz="2800" dirty="0" smtClean="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2347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4525963"/>
          </a:xfrm>
        </p:spPr>
        <p:txBody>
          <a:bodyPr/>
          <a:lstStyle/>
          <a:p>
            <a:r>
              <a:rPr lang="tr-TR" dirty="0">
                <a:latin typeface="Andalus" panose="02020603050405020304" pitchFamily="18" charset="-78"/>
                <a:cs typeface="Andalus" panose="02020603050405020304" pitchFamily="18" charset="-78"/>
              </a:rPr>
              <a:t>Identify </a:t>
            </a:r>
            <a:r>
              <a:rPr lang="tr-TR" b="1" u="sng" dirty="0">
                <a:latin typeface="Andalus" panose="02020603050405020304" pitchFamily="18" charset="-78"/>
                <a:cs typeface="Andalus" panose="02020603050405020304" pitchFamily="18" charset="-78"/>
              </a:rPr>
              <a:t>most profitable </a:t>
            </a:r>
            <a:r>
              <a:rPr lang="tr-TR" dirty="0">
                <a:latin typeface="Andalus" panose="02020603050405020304" pitchFamily="18" charset="-78"/>
                <a:cs typeface="Andalus" panose="02020603050405020304" pitchFamily="18" charset="-78"/>
              </a:rPr>
              <a:t>customers.</a:t>
            </a:r>
          </a:p>
          <a:p>
            <a:r>
              <a:rPr lang="tr-TR" dirty="0">
                <a:latin typeface="Andalus" panose="02020603050405020304" pitchFamily="18" charset="-78"/>
                <a:cs typeface="Andalus" panose="02020603050405020304" pitchFamily="18" charset="-78"/>
              </a:rPr>
              <a:t>Use </a:t>
            </a:r>
            <a:r>
              <a:rPr lang="tr-TR" u="sng" dirty="0">
                <a:latin typeface="Andalus" panose="02020603050405020304" pitchFamily="18" charset="-78"/>
                <a:cs typeface="Andalus" panose="02020603050405020304" pitchFamily="18" charset="-78"/>
              </a:rPr>
              <a:t>powerful </a:t>
            </a:r>
            <a:r>
              <a:rPr lang="tr-TR" b="1" u="sng" dirty="0">
                <a:latin typeface="Andalus" panose="02020603050405020304" pitchFamily="18" charset="-78"/>
                <a:cs typeface="Andalus" panose="02020603050405020304" pitchFamily="18" charset="-78"/>
              </a:rPr>
              <a:t>communication tactics </a:t>
            </a:r>
            <a:r>
              <a:rPr lang="tr-TR" dirty="0">
                <a:latin typeface="Andalus" panose="02020603050405020304" pitchFamily="18" charset="-78"/>
                <a:cs typeface="Andalus" panose="02020603050405020304" pitchFamily="18" charset="-78"/>
              </a:rPr>
              <a:t>to influence customer’s behavior.</a:t>
            </a:r>
          </a:p>
          <a:p>
            <a:r>
              <a:rPr lang="tr-TR" dirty="0">
                <a:latin typeface="Andalus" panose="02020603050405020304" pitchFamily="18" charset="-78"/>
                <a:cs typeface="Andalus" panose="02020603050405020304" pitchFamily="18" charset="-78"/>
              </a:rPr>
              <a:t>Develop successful products and services with </a:t>
            </a:r>
            <a:r>
              <a:rPr lang="tr-TR" b="1" u="sng" dirty="0">
                <a:latin typeface="Andalus" panose="02020603050405020304" pitchFamily="18" charset="-78"/>
                <a:cs typeface="Andalus" panose="02020603050405020304" pitchFamily="18" charset="-78"/>
              </a:rPr>
              <a:t>customer’s help </a:t>
            </a:r>
            <a:r>
              <a:rPr lang="tr-TR" dirty="0">
                <a:latin typeface="Andalus" panose="02020603050405020304" pitchFamily="18" charset="-78"/>
                <a:cs typeface="Andalus" panose="02020603050405020304" pitchFamily="18" charset="-78"/>
              </a:rPr>
              <a:t>( Customer’s engagement, feedbacks, etc.)</a:t>
            </a:r>
          </a:p>
          <a:p>
            <a:endParaRPr lang="en-US" dirty="0">
              <a:latin typeface="Andalus" panose="02020603050405020304" pitchFamily="18" charset="-78"/>
              <a:cs typeface="Andalus" panose="02020603050405020304" pitchFamily="18" charset="-78"/>
            </a:endParaRPr>
          </a:p>
          <a:p>
            <a:endParaRPr lang="tr-TR"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9614" y="3645024"/>
            <a:ext cx="5693858" cy="3202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886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Learn...</a:t>
            </a:r>
            <a:endParaRPr lang="en-US" dirty="0"/>
          </a:p>
        </p:txBody>
      </p:sp>
      <p:sp>
        <p:nvSpPr>
          <p:cNvPr id="3" name="Content Placeholder 2"/>
          <p:cNvSpPr>
            <a:spLocks noGrp="1"/>
          </p:cNvSpPr>
          <p:nvPr>
            <p:ph idx="1"/>
          </p:nvPr>
        </p:nvSpPr>
        <p:spPr/>
        <p:txBody>
          <a:bodyPr/>
          <a:lstStyle/>
          <a:p>
            <a:r>
              <a:rPr lang="tr-TR" dirty="0" smtClean="0"/>
              <a:t>Value</a:t>
            </a:r>
          </a:p>
          <a:p>
            <a:r>
              <a:rPr lang="tr-TR" dirty="0" smtClean="0"/>
              <a:t>Profitable</a:t>
            </a:r>
          </a:p>
          <a:p>
            <a:r>
              <a:rPr lang="tr-TR" dirty="0" smtClean="0"/>
              <a:t>Communication</a:t>
            </a:r>
          </a:p>
          <a:p>
            <a:r>
              <a:rPr lang="tr-TR" dirty="0"/>
              <a:t>T</a:t>
            </a:r>
            <a:r>
              <a:rPr lang="tr-TR" dirty="0" smtClean="0"/>
              <a:t>rusted relationship</a:t>
            </a:r>
          </a:p>
          <a:p>
            <a:r>
              <a:rPr lang="tr-TR" dirty="0" smtClean="0"/>
              <a:t>Discover the needs</a:t>
            </a:r>
          </a:p>
          <a:p>
            <a:r>
              <a:rPr lang="tr-TR" dirty="0" smtClean="0"/>
              <a:t>Customer’s help</a:t>
            </a:r>
          </a:p>
          <a:p>
            <a:endParaRPr lang="tr-TR" dirty="0" smtClean="0"/>
          </a:p>
        </p:txBody>
      </p:sp>
    </p:spTree>
    <p:extLst>
      <p:ext uri="{BB962C8B-B14F-4D97-AF65-F5344CB8AC3E}">
        <p14:creationId xmlns:p14="http://schemas.microsoft.com/office/powerpoint/2010/main" val="4100205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605790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5013176"/>
            <a:ext cx="8604448" cy="830997"/>
          </a:xfrm>
          <a:prstGeom prst="rect">
            <a:avLst/>
          </a:prstGeom>
          <a:noFill/>
        </p:spPr>
        <p:txBody>
          <a:bodyPr wrap="square" rtlCol="0">
            <a:spAutoFit/>
          </a:bodyPr>
          <a:lstStyle/>
          <a:p>
            <a:r>
              <a:rPr lang="tr-TR" sz="2400" b="1" u="sng" dirty="0" smtClean="0"/>
              <a:t>Customer value</a:t>
            </a:r>
            <a:r>
              <a:rPr lang="tr-TR" sz="2400" dirty="0" smtClean="0"/>
              <a:t>: the difference between what a customer gets from a product and what he/she  has to give in order to get in. </a:t>
            </a:r>
            <a:endParaRPr lang="tr-TR" sz="2400" dirty="0"/>
          </a:p>
        </p:txBody>
      </p:sp>
    </p:spTree>
    <p:extLst>
      <p:ext uri="{BB962C8B-B14F-4D97-AF65-F5344CB8AC3E}">
        <p14:creationId xmlns:p14="http://schemas.microsoft.com/office/powerpoint/2010/main" val="2369816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Saudi Aromco is the first ...</a:t>
            </a:r>
            <a:endParaRPr lang="tr-TR" dirty="0"/>
          </a:p>
        </p:txBody>
      </p:sp>
      <p:sp>
        <p:nvSpPr>
          <p:cNvPr id="3" name="Content Placeholder 2"/>
          <p:cNvSpPr>
            <a:spLocks noGrp="1"/>
          </p:cNvSpPr>
          <p:nvPr>
            <p:ph idx="1"/>
          </p:nvPr>
        </p:nvSpPr>
        <p:spPr/>
        <p:txBody>
          <a:bodyPr/>
          <a:lstStyle/>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95413"/>
            <a:ext cx="8205707" cy="513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974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m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3986" y="0"/>
            <a:ext cx="3730014" cy="2664296"/>
          </a:xfrm>
          <a:prstGeom prst="rect">
            <a:avLst/>
          </a:prstGeom>
          <a:noFill/>
          <a:extLst>
            <a:ext uri="{909E8E84-426E-40DD-AFC4-6F175D3DCCD1}">
              <a14:hiddenFill xmlns:a14="http://schemas.microsoft.com/office/drawing/2010/main">
                <a:solidFill>
                  <a:srgbClr val="FFFFFF"/>
                </a:solidFill>
              </a14:hiddenFill>
            </a:ext>
          </a:extLst>
        </p:spPr>
      </p:pic>
      <p:sp>
        <p:nvSpPr>
          <p:cNvPr id="25601" name="Rectangle 2"/>
          <p:cNvSpPr>
            <a:spLocks noGrp="1"/>
          </p:cNvSpPr>
          <p:nvPr>
            <p:ph type="title"/>
          </p:nvPr>
        </p:nvSpPr>
        <p:spPr>
          <a:xfrm>
            <a:off x="323528" y="760648"/>
            <a:ext cx="8229600" cy="1143000"/>
          </a:xfrm>
        </p:spPr>
        <p:txBody>
          <a:bodyPr/>
          <a:lstStyle/>
          <a:p>
            <a:pPr algn="l"/>
            <a:r>
              <a:rPr lang="tr-TR" b="1" dirty="0" smtClean="0">
                <a:latin typeface="Times New Roman" panose="02020603050405020304" pitchFamily="18" charset="0"/>
                <a:cs typeface="Times New Roman" panose="02020603050405020304" pitchFamily="18" charset="0"/>
              </a:rPr>
              <a:t>Relationship</a:t>
            </a:r>
          </a:p>
        </p:txBody>
      </p:sp>
      <p:sp>
        <p:nvSpPr>
          <p:cNvPr id="25602" name="Rectangle 3"/>
          <p:cNvSpPr>
            <a:spLocks noGrp="1"/>
          </p:cNvSpPr>
          <p:nvPr>
            <p:ph type="body" idx="1"/>
          </p:nvPr>
        </p:nvSpPr>
        <p:spPr>
          <a:xfrm>
            <a:off x="395536" y="1988840"/>
            <a:ext cx="8229600" cy="4525963"/>
          </a:xfrm>
        </p:spPr>
        <p:txBody>
          <a:bodyPr>
            <a:normAutofit/>
          </a:bodyPr>
          <a:lstStyle/>
          <a:p>
            <a:pPr>
              <a:lnSpc>
                <a:spcPct val="90000"/>
              </a:lnSpc>
            </a:pPr>
            <a:r>
              <a:rPr lang="en-US" sz="2400" dirty="0" smtClean="0">
                <a:latin typeface="Andalus" panose="02020603050405020304" pitchFamily="18" charset="-78"/>
                <a:cs typeface="Andalus" panose="02020603050405020304" pitchFamily="18" charset="-78"/>
              </a:rPr>
              <a:t>Thoughts of the feelings that </a:t>
            </a:r>
            <a:r>
              <a:rPr lang="en-US" sz="2400" u="sng" dirty="0" smtClean="0">
                <a:latin typeface="Andalus" panose="02020603050405020304" pitchFamily="18" charset="-78"/>
                <a:cs typeface="Andalus" panose="02020603050405020304" pitchFamily="18" charset="-78"/>
              </a:rPr>
              <a:t>two people have for one another: </a:t>
            </a:r>
            <a:endParaRPr lang="tr-TR" sz="2400" u="sng" dirty="0" smtClean="0">
              <a:latin typeface="Andalus" panose="02020603050405020304" pitchFamily="18" charset="-78"/>
              <a:cs typeface="Andalus" panose="02020603050405020304" pitchFamily="18" charset="-78"/>
            </a:endParaRPr>
          </a:p>
          <a:p>
            <a:pPr marL="0" indent="0">
              <a:lnSpc>
                <a:spcPct val="90000"/>
              </a:lnSpc>
              <a:buNone/>
            </a:pPr>
            <a:r>
              <a:rPr lang="tr-TR" sz="2400" u="sng" dirty="0">
                <a:latin typeface="Andalus" panose="02020603050405020304" pitchFamily="18" charset="-78"/>
                <a:cs typeface="Andalus" panose="02020603050405020304" pitchFamily="18" charset="-78"/>
              </a:rPr>
              <a:t>-</a:t>
            </a:r>
            <a:r>
              <a:rPr lang="en-US" sz="2400" dirty="0" smtClean="0">
                <a:latin typeface="Andalus" panose="02020603050405020304" pitchFamily="18" charset="-78"/>
                <a:cs typeface="Andalus" panose="02020603050405020304" pitchFamily="18" charset="-78"/>
              </a:rPr>
              <a:t>mutual </a:t>
            </a:r>
            <a:r>
              <a:rPr lang="en-US" sz="2400" dirty="0" smtClean="0">
                <a:latin typeface="Andalus" panose="02020603050405020304" pitchFamily="18" charset="-78"/>
                <a:cs typeface="Andalus" panose="02020603050405020304" pitchFamily="18" charset="-78"/>
              </a:rPr>
              <a:t>attraction and </a:t>
            </a:r>
            <a:r>
              <a:rPr lang="en-US" sz="2400" dirty="0" smtClean="0">
                <a:latin typeface="Andalus" panose="02020603050405020304" pitchFamily="18" charset="-78"/>
                <a:cs typeface="Andalus" panose="02020603050405020304" pitchFamily="18" charset="-78"/>
              </a:rPr>
              <a:t>respect,</a:t>
            </a:r>
            <a:endParaRPr lang="tr-TR" sz="2400" dirty="0">
              <a:latin typeface="Andalus" panose="02020603050405020304" pitchFamily="18" charset="-78"/>
              <a:cs typeface="Andalus" panose="02020603050405020304" pitchFamily="18" charset="-78"/>
            </a:endParaRPr>
          </a:p>
          <a:p>
            <a:pPr marL="0" indent="0">
              <a:lnSpc>
                <a:spcPct val="90000"/>
              </a:lnSpc>
              <a:buNone/>
            </a:pPr>
            <a:r>
              <a:rPr lang="en-US" sz="2400" dirty="0" smtClean="0">
                <a:latin typeface="Andalus" panose="02020603050405020304" pitchFamily="18" charset="-78"/>
                <a:cs typeface="Andalus" panose="02020603050405020304" pitchFamily="18" charset="-78"/>
              </a:rPr>
              <a:t>c</a:t>
            </a:r>
            <a:r>
              <a:rPr lang="tr-TR" sz="2400" dirty="0" smtClean="0">
                <a:latin typeface="Andalus" panose="02020603050405020304" pitchFamily="18" charset="-78"/>
                <a:cs typeface="Andalus" panose="02020603050405020304" pitchFamily="18" charset="-78"/>
              </a:rPr>
              <a:t>o</a:t>
            </a:r>
            <a:r>
              <a:rPr lang="en-US" sz="2400" dirty="0" err="1" smtClean="0">
                <a:latin typeface="Andalus" panose="02020603050405020304" pitchFamily="18" charset="-78"/>
                <a:cs typeface="Andalus" panose="02020603050405020304" pitchFamily="18" charset="-78"/>
              </a:rPr>
              <a:t>nsideration</a:t>
            </a:r>
            <a:r>
              <a:rPr lang="en-US" sz="2400" dirty="0" smtClean="0">
                <a:latin typeface="Andalus" panose="02020603050405020304" pitchFamily="18" charset="-78"/>
                <a:cs typeface="Andalus" panose="02020603050405020304" pitchFamily="18" charset="-78"/>
              </a:rPr>
              <a:t>, </a:t>
            </a:r>
            <a:endParaRPr lang="tr-TR" sz="2400" dirty="0" smtClean="0">
              <a:latin typeface="Andalus" panose="02020603050405020304" pitchFamily="18" charset="-78"/>
              <a:cs typeface="Andalus" panose="02020603050405020304" pitchFamily="18" charset="-78"/>
            </a:endParaRPr>
          </a:p>
          <a:p>
            <a:pPr marL="0" indent="0">
              <a:lnSpc>
                <a:spcPct val="90000"/>
              </a:lnSpc>
              <a:buNone/>
            </a:pPr>
            <a:r>
              <a:rPr lang="en-US" sz="2400" dirty="0" smtClean="0">
                <a:latin typeface="Andalus" panose="02020603050405020304" pitchFamily="18" charset="-78"/>
                <a:cs typeface="Andalus" panose="02020603050405020304" pitchFamily="18" charset="-78"/>
              </a:rPr>
              <a:t>dependency </a:t>
            </a:r>
            <a:r>
              <a:rPr lang="en-US" sz="2400" dirty="0" smtClean="0">
                <a:latin typeface="Andalus" panose="02020603050405020304" pitchFamily="18" charset="-78"/>
                <a:cs typeface="Andalus" panose="02020603050405020304" pitchFamily="18" charset="-78"/>
              </a:rPr>
              <a:t>and the like.</a:t>
            </a:r>
          </a:p>
          <a:p>
            <a:pPr>
              <a:lnSpc>
                <a:spcPct val="90000"/>
              </a:lnSpc>
            </a:pPr>
            <a:r>
              <a:rPr lang="en-US" sz="2400" dirty="0" smtClean="0">
                <a:latin typeface="Andalus" panose="02020603050405020304" pitchFamily="18" charset="-78"/>
                <a:cs typeface="Andalus" panose="02020603050405020304" pitchFamily="18" charset="-78"/>
              </a:rPr>
              <a:t>Interactions must take place between </a:t>
            </a:r>
            <a:r>
              <a:rPr lang="en-US" sz="2400" u="sng" dirty="0" smtClean="0">
                <a:latin typeface="Andalus" panose="02020603050405020304" pitchFamily="18" charset="-78"/>
                <a:cs typeface="Andalus" panose="02020603050405020304" pitchFamily="18" charset="-78"/>
              </a:rPr>
              <a:t>at least two parties</a:t>
            </a:r>
            <a:r>
              <a:rPr lang="en-US" sz="2400" dirty="0" smtClean="0">
                <a:latin typeface="Andalus" panose="02020603050405020304" pitchFamily="18" charset="-78"/>
                <a:cs typeface="Andalus" panose="02020603050405020304" pitchFamily="18" charset="-78"/>
              </a:rPr>
              <a:t>; characteristic of interactions can influence  one another.</a:t>
            </a:r>
          </a:p>
          <a:p>
            <a:pPr>
              <a:lnSpc>
                <a:spcPct val="90000"/>
              </a:lnSpc>
            </a:pPr>
            <a:r>
              <a:rPr lang="en-US" sz="2400" dirty="0" smtClean="0">
                <a:latin typeface="Andalus" panose="02020603050405020304" pitchFamily="18" charset="-78"/>
                <a:cs typeface="Andalus" panose="02020603050405020304" pitchFamily="18" charset="-78"/>
              </a:rPr>
              <a:t>Relationships will also have to extend over </a:t>
            </a:r>
            <a:r>
              <a:rPr lang="en-US" sz="2400" u="sng" dirty="0" smtClean="0">
                <a:latin typeface="Andalus" panose="02020603050405020304" pitchFamily="18" charset="-78"/>
                <a:cs typeface="Andalus" panose="02020603050405020304" pitchFamily="18" charset="-78"/>
              </a:rPr>
              <a:t>a longer period of time.</a:t>
            </a:r>
          </a:p>
        </p:txBody>
      </p:sp>
    </p:spTree>
    <p:extLst>
      <p:ext uri="{BB962C8B-B14F-4D97-AF65-F5344CB8AC3E}">
        <p14:creationId xmlns:p14="http://schemas.microsoft.com/office/powerpoint/2010/main" val="306515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2656"/>
            <a:ext cx="5075584" cy="604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456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692696"/>
          </a:xfrm>
        </p:spPr>
        <p:txBody>
          <a:bodyPr>
            <a:normAutofit/>
          </a:bodyPr>
          <a:lstStyle/>
          <a:p>
            <a:pPr algn="l"/>
            <a:r>
              <a:rPr lang="tr-TR" sz="3200" b="1" dirty="0" smtClean="0">
                <a:latin typeface="Times New Roman" panose="02020603050405020304" pitchFamily="18" charset="0"/>
                <a:cs typeface="Times New Roman" panose="02020603050405020304" pitchFamily="18" charset="0"/>
              </a:rPr>
              <a:t>What is marketing ?</a:t>
            </a:r>
            <a:endParaRPr lang="tr-TR"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64704"/>
            <a:ext cx="8784976" cy="5976664"/>
          </a:xfrm>
        </p:spPr>
        <p:txBody>
          <a:bodyPr>
            <a:normAutofit/>
          </a:bodyPr>
          <a:lstStyle/>
          <a:p>
            <a:pPr algn="just"/>
            <a:r>
              <a:rPr lang="tr-TR" sz="2600" dirty="0" smtClean="0">
                <a:latin typeface="Times New Roman" panose="02020603050405020304" pitchFamily="18" charset="0"/>
                <a:cs typeface="Times New Roman" panose="02020603050405020304" pitchFamily="18" charset="0"/>
              </a:rPr>
              <a:t>According to the definition of American Marketing Association </a:t>
            </a:r>
            <a:r>
              <a:rPr lang="tr-TR" sz="2600" b="1" dirty="0" smtClean="0">
                <a:latin typeface="Times New Roman" panose="02020603050405020304" pitchFamily="18" charset="0"/>
                <a:cs typeface="Times New Roman" panose="02020603050405020304" pitchFamily="18" charset="0"/>
              </a:rPr>
              <a:t>m</a:t>
            </a:r>
            <a:r>
              <a:rPr lang="en-US" sz="2600" b="1" dirty="0" smtClean="0">
                <a:latin typeface="Times New Roman" panose="02020603050405020304" pitchFamily="18" charset="0"/>
                <a:cs typeface="Times New Roman" panose="02020603050405020304" pitchFamily="18" charset="0"/>
              </a:rPr>
              <a:t>arketin</a:t>
            </a:r>
            <a:r>
              <a:rPr lang="tr-TR" sz="2600" b="1" dirty="0" smtClean="0">
                <a:latin typeface="Times New Roman" panose="02020603050405020304" pitchFamily="18" charset="0"/>
                <a:cs typeface="Times New Roman" panose="02020603050405020304" pitchFamily="18" charset="0"/>
              </a:rPr>
              <a:t>g</a:t>
            </a:r>
            <a:r>
              <a:rPr lang="en-US" sz="2600" b="1"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is the activity, set of institutions, and processes for creating, communicating, delivering, and exchanging offerings that have </a:t>
            </a:r>
            <a:r>
              <a:rPr lang="en-US" sz="2600" dirty="0">
                <a:solidFill>
                  <a:srgbClr val="FF0000"/>
                </a:solidFill>
                <a:latin typeface="Times New Roman" panose="02020603050405020304" pitchFamily="18" charset="0"/>
                <a:cs typeface="Times New Roman" panose="02020603050405020304" pitchFamily="18" charset="0"/>
              </a:rPr>
              <a:t>value</a:t>
            </a:r>
            <a:r>
              <a:rPr lang="en-US" sz="2600" dirty="0">
                <a:latin typeface="Times New Roman" panose="02020603050405020304" pitchFamily="18" charset="0"/>
                <a:cs typeface="Times New Roman" panose="02020603050405020304" pitchFamily="18" charset="0"/>
              </a:rPr>
              <a:t> for customers, clients, partners, and society at </a:t>
            </a:r>
            <a:r>
              <a:rPr lang="en-US" sz="2600" dirty="0" smtClean="0">
                <a:latin typeface="Times New Roman" panose="02020603050405020304" pitchFamily="18" charset="0"/>
                <a:cs typeface="Times New Roman" panose="02020603050405020304" pitchFamily="18" charset="0"/>
              </a:rPr>
              <a:t>large</a:t>
            </a:r>
            <a:r>
              <a:rPr lang="tr-TR" sz="2600"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a:t>
            </a:r>
            <a:r>
              <a:rPr lang="tr-TR" sz="1700" dirty="0" smtClean="0">
                <a:latin typeface="Times New Roman" panose="02020603050405020304" pitchFamily="18" charset="0"/>
                <a:cs typeface="Times New Roman" panose="02020603050405020304" pitchFamily="18" charset="0"/>
                <a:hlinkClick r:id="rId2"/>
              </a:rPr>
              <a:t>https</a:t>
            </a:r>
            <a:r>
              <a:rPr lang="tr-TR" sz="1700" dirty="0">
                <a:latin typeface="Times New Roman" panose="02020603050405020304" pitchFamily="18" charset="0"/>
                <a:cs typeface="Times New Roman" panose="02020603050405020304" pitchFamily="18" charset="0"/>
                <a:hlinkClick r:id="rId2"/>
              </a:rPr>
              <a:t>://</a:t>
            </a:r>
            <a:r>
              <a:rPr lang="tr-TR" sz="1700" dirty="0" smtClean="0">
                <a:latin typeface="Times New Roman" panose="02020603050405020304" pitchFamily="18" charset="0"/>
                <a:cs typeface="Times New Roman" panose="02020603050405020304" pitchFamily="18" charset="0"/>
                <a:hlinkClick r:id="rId2"/>
              </a:rPr>
              <a:t>www.ama.org/AboutAMA/Pages/Definition-of-Marketing.aspx</a:t>
            </a:r>
            <a:r>
              <a:rPr lang="tr-TR" sz="1700" dirty="0" smtClean="0">
                <a:latin typeface="Times New Roman" panose="02020603050405020304" pitchFamily="18" charset="0"/>
                <a:cs typeface="Times New Roman" panose="02020603050405020304" pitchFamily="18" charset="0"/>
              </a:rPr>
              <a:t>, 2013).</a:t>
            </a:r>
          </a:p>
          <a:p>
            <a:pPr marL="0" indent="0" algn="just">
              <a:buNone/>
            </a:pPr>
            <a:endParaRPr lang="tr-TR" sz="2600" dirty="0">
              <a:latin typeface="Times New Roman" panose="02020603050405020304" pitchFamily="18" charset="0"/>
              <a:cs typeface="Times New Roman" panose="02020603050405020304" pitchFamily="18" charset="0"/>
            </a:endParaRPr>
          </a:p>
          <a:p>
            <a:pPr algn="just"/>
            <a:r>
              <a:rPr lang="tr-TR" sz="2600" dirty="0" smtClean="0">
                <a:latin typeface="Times New Roman" panose="02020603050405020304" pitchFamily="18" charset="0"/>
                <a:cs typeface="Times New Roman" panose="02020603050405020304" pitchFamily="18" charset="0"/>
              </a:rPr>
              <a:t>Shortly,</a:t>
            </a:r>
            <a:r>
              <a:rPr lang="tr-TR" sz="2600" b="1" dirty="0" smtClean="0">
                <a:latin typeface="Times New Roman" panose="02020603050405020304" pitchFamily="18" charset="0"/>
                <a:cs typeface="Times New Roman" panose="02020603050405020304" pitchFamily="18" charset="0"/>
              </a:rPr>
              <a:t> </a:t>
            </a:r>
            <a:r>
              <a:rPr lang="tr-TR" sz="2600" b="1" dirty="0">
                <a:latin typeface="Times New Roman" panose="02020603050405020304" pitchFamily="18" charset="0"/>
                <a:cs typeface="Times New Roman" panose="02020603050405020304" pitchFamily="18" charset="0"/>
              </a:rPr>
              <a:t>m</a:t>
            </a:r>
            <a:r>
              <a:rPr lang="en-US" sz="2600" b="1" dirty="0" err="1" smtClean="0">
                <a:latin typeface="Times New Roman" panose="02020603050405020304" pitchFamily="18" charset="0"/>
                <a:cs typeface="Times New Roman" panose="02020603050405020304" pitchFamily="18" charset="0"/>
              </a:rPr>
              <a:t>arketing</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is</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 process by </a:t>
            </a:r>
            <a:r>
              <a:rPr lang="en-US" sz="2600" dirty="0" smtClean="0">
                <a:latin typeface="Times New Roman" panose="02020603050405020304" pitchFamily="18" charset="0"/>
                <a:cs typeface="Times New Roman" panose="02020603050405020304" pitchFamily="18" charset="0"/>
              </a:rPr>
              <a:t>which </a:t>
            </a:r>
            <a:r>
              <a:rPr lang="en-US" sz="2600" dirty="0">
                <a:latin typeface="Times New Roman" panose="02020603050405020304" pitchFamily="18" charset="0"/>
                <a:cs typeface="Times New Roman" panose="02020603050405020304" pitchFamily="18" charset="0"/>
              </a:rPr>
              <a:t>companies create </a:t>
            </a:r>
            <a:r>
              <a:rPr lang="en-US" sz="2600" dirty="0">
                <a:solidFill>
                  <a:srgbClr val="FF0000"/>
                </a:solidFill>
                <a:latin typeface="Times New Roman" panose="02020603050405020304" pitchFamily="18" charset="0"/>
                <a:cs typeface="Times New Roman" panose="02020603050405020304" pitchFamily="18" charset="0"/>
              </a:rPr>
              <a:t>value</a:t>
            </a:r>
            <a:r>
              <a:rPr lang="en-US" sz="2600" dirty="0">
                <a:latin typeface="Times New Roman" panose="02020603050405020304" pitchFamily="18" charset="0"/>
                <a:cs typeface="Times New Roman" panose="02020603050405020304" pitchFamily="18" charset="0"/>
              </a:rPr>
              <a:t> for customers </a:t>
            </a:r>
            <a:r>
              <a:rPr lang="en-US" sz="2600" dirty="0" smtClean="0">
                <a:latin typeface="Times New Roman" panose="02020603050405020304" pitchFamily="18" charset="0"/>
                <a:cs typeface="Times New Roman" panose="02020603050405020304" pitchFamily="18" charset="0"/>
              </a:rPr>
              <a:t>and </a:t>
            </a:r>
            <a:r>
              <a:rPr lang="en-US" sz="2600" dirty="0">
                <a:latin typeface="Times New Roman" panose="02020603050405020304" pitchFamily="18" charset="0"/>
                <a:cs typeface="Times New Roman" panose="02020603050405020304" pitchFamily="18" charset="0"/>
              </a:rPr>
              <a:t>build strong customer </a:t>
            </a:r>
            <a:r>
              <a:rPr lang="en-US" sz="2600" dirty="0" smtClean="0">
                <a:latin typeface="Times New Roman" panose="02020603050405020304" pitchFamily="18" charset="0"/>
                <a:cs typeface="Times New Roman" panose="02020603050405020304" pitchFamily="18" charset="0"/>
              </a:rPr>
              <a:t>relationships</a:t>
            </a:r>
            <a:r>
              <a:rPr lang="tr-TR"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to </a:t>
            </a:r>
            <a:r>
              <a:rPr lang="en-US" sz="2600" dirty="0">
                <a:latin typeface="Times New Roman" panose="02020603050405020304" pitchFamily="18" charset="0"/>
                <a:cs typeface="Times New Roman" panose="02020603050405020304" pitchFamily="18" charset="0"/>
              </a:rPr>
              <a:t>capture value from customers in </a:t>
            </a:r>
            <a:r>
              <a:rPr lang="en-US" sz="2600" dirty="0" smtClean="0">
                <a:latin typeface="Times New Roman" panose="02020603050405020304" pitchFamily="18" charset="0"/>
                <a:cs typeface="Times New Roman" panose="02020603050405020304" pitchFamily="18" charset="0"/>
              </a:rPr>
              <a:t>return</a:t>
            </a:r>
            <a:r>
              <a:rPr lang="tr-TR" sz="2600" dirty="0" smtClean="0">
                <a:latin typeface="Times New Roman" panose="02020603050405020304" pitchFamily="18" charset="0"/>
                <a:cs typeface="Times New Roman" panose="02020603050405020304" pitchFamily="18" charset="0"/>
              </a:rPr>
              <a:t> </a:t>
            </a:r>
            <a:r>
              <a:rPr lang="tr-TR" sz="1700" dirty="0" smtClean="0">
                <a:latin typeface="Times New Roman" panose="02020603050405020304" pitchFamily="18" charset="0"/>
                <a:cs typeface="Times New Roman" panose="02020603050405020304" pitchFamily="18" charset="0"/>
              </a:rPr>
              <a:t>(Kotler, </a:t>
            </a:r>
            <a:r>
              <a:rPr lang="en-US" sz="1700" dirty="0">
                <a:latin typeface="Times New Roman" panose="02020603050405020304" pitchFamily="18" charset="0"/>
                <a:cs typeface="Times New Roman" panose="02020603050405020304" pitchFamily="18" charset="0"/>
              </a:rPr>
              <a:t>2014 by Pearson </a:t>
            </a:r>
            <a:r>
              <a:rPr lang="en-US" sz="1700" dirty="0" smtClean="0">
                <a:latin typeface="Times New Roman" panose="02020603050405020304" pitchFamily="18" charset="0"/>
                <a:cs typeface="Times New Roman" panose="02020603050405020304" pitchFamily="18" charset="0"/>
              </a:rPr>
              <a:t>Education</a:t>
            </a:r>
            <a:r>
              <a:rPr lang="tr-TR" sz="1700"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algn="just"/>
            <a:endParaRPr lang="tr-TR" sz="1800" dirty="0" smtClean="0">
              <a:latin typeface="Times New Roman" panose="02020603050405020304" pitchFamily="18" charset="0"/>
              <a:cs typeface="Times New Roman" panose="02020603050405020304" pitchFamily="18" charset="0"/>
            </a:endParaRPr>
          </a:p>
          <a:p>
            <a:pPr marL="0" indent="0" algn="r">
              <a:buNone/>
            </a:pPr>
            <a:r>
              <a:rPr lang="en-US" sz="1800" b="1" dirty="0"/>
              <a:t>Marketing must be understood in the new sense of </a:t>
            </a:r>
            <a:r>
              <a:rPr lang="en-US" sz="1800" b="1" i="1" dirty="0"/>
              <a:t>satisfying customer needs.</a:t>
            </a:r>
            <a:r>
              <a:rPr lang="en-US" sz="1800" b="1" dirty="0"/>
              <a:t> </a:t>
            </a:r>
          </a:p>
          <a:p>
            <a:pPr marL="0" indent="0" algn="just">
              <a:buNone/>
            </a:pPr>
            <a:endParaRPr lang="tr-TR" sz="1800" dirty="0">
              <a:latin typeface="Times New Roman" panose="02020603050405020304" pitchFamily="18" charset="0"/>
              <a:cs typeface="Times New Roman" panose="02020603050405020304" pitchFamily="18" charset="0"/>
            </a:endParaRPr>
          </a:p>
          <a:p>
            <a:pPr algn="just"/>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354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rbucks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2698510"/>
            <a:ext cx="4104456" cy="31345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5536" y="404665"/>
            <a:ext cx="8229600" cy="1944216"/>
          </a:xfrm>
        </p:spPr>
        <p:txBody>
          <a:bodyPr>
            <a:normAutofit/>
          </a:bodyPr>
          <a:lstStyle/>
          <a:p>
            <a:pPr algn="just"/>
            <a:r>
              <a:rPr lang="en-US" sz="2400" b="1" dirty="0">
                <a:latin typeface="Times New Roman" panose="02020603050405020304" pitchFamily="18" charset="0"/>
                <a:cs typeface="Times New Roman" panose="02020603050405020304" pitchFamily="18" charset="0"/>
              </a:rPr>
              <a:t>Value theory </a:t>
            </a:r>
            <a:r>
              <a:rPr lang="en-US" sz="2400" dirty="0">
                <a:latin typeface="Times New Roman" panose="02020603050405020304" pitchFamily="18" charset="0"/>
                <a:cs typeface="Times New Roman" panose="02020603050405020304" pitchFamily="18" charset="0"/>
              </a:rPr>
              <a:t>was </a:t>
            </a:r>
            <a:r>
              <a:rPr lang="en-US" sz="2400" dirty="0" smtClean="0">
                <a:latin typeface="Times New Roman" panose="02020603050405020304" pitchFamily="18" charset="0"/>
                <a:cs typeface="Times New Roman" panose="02020603050405020304" pitchFamily="18" charset="0"/>
              </a:rPr>
              <a:t>area </a:t>
            </a:r>
            <a:r>
              <a:rPr lang="en-US" sz="2400" dirty="0">
                <a:latin typeface="Times New Roman" panose="02020603050405020304" pitchFamily="18" charset="0"/>
                <a:cs typeface="Times New Roman" panose="02020603050405020304" pitchFamily="18" charset="0"/>
              </a:rPr>
              <a:t>of economic (and philosophical) </a:t>
            </a:r>
            <a:r>
              <a:rPr lang="en-US" sz="2400" dirty="0" smtClean="0">
                <a:latin typeface="Times New Roman" panose="02020603050405020304" pitchFamily="18" charset="0"/>
                <a:cs typeface="Times New Roman" panose="02020603050405020304" pitchFamily="18" charset="0"/>
              </a:rPr>
              <a:t>thought</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built </a:t>
            </a:r>
            <a:r>
              <a:rPr lang="en-US" sz="2400" dirty="0">
                <a:latin typeface="Times New Roman" panose="02020603050405020304" pitchFamily="18" charset="0"/>
                <a:cs typeface="Times New Roman" panose="02020603050405020304" pitchFamily="18" charset="0"/>
              </a:rPr>
              <a:t>upon by early marketers. Value theorists investigated how people value </a:t>
            </a:r>
            <a:r>
              <a:rPr lang="en-US" sz="2400" dirty="0" smtClean="0">
                <a:latin typeface="Times New Roman" panose="02020603050405020304" pitchFamily="18" charset="0"/>
                <a:cs typeface="Times New Roman" panose="02020603050405020304" pitchFamily="18" charset="0"/>
              </a:rPr>
              <a:t>things</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(positively </a:t>
            </a:r>
            <a:r>
              <a:rPr lang="en-US" sz="2400" dirty="0">
                <a:latin typeface="Times New Roman" panose="02020603050405020304" pitchFamily="18" charset="0"/>
                <a:cs typeface="Times New Roman" panose="02020603050405020304" pitchFamily="18" charset="0"/>
              </a:rPr>
              <a:t>or negatively), the reasons why they make </a:t>
            </a:r>
            <a:r>
              <a:rPr lang="en-US" sz="2400" dirty="0" smtClean="0">
                <a:latin typeface="Times New Roman" panose="02020603050405020304" pitchFamily="18" charset="0"/>
                <a:cs typeface="Times New Roman" panose="02020603050405020304" pitchFamily="18" charset="0"/>
              </a:rPr>
              <a:t>such evaluations </a:t>
            </a:r>
            <a:r>
              <a:rPr lang="en-US" sz="2400" dirty="0">
                <a:latin typeface="Times New Roman" panose="02020603050405020304" pitchFamily="18" charset="0"/>
                <a:cs typeface="Times New Roman" panose="02020603050405020304" pitchFamily="18" charset="0"/>
              </a:rPr>
              <a:t>and use </a:t>
            </a:r>
            <a:r>
              <a:rPr lang="en-US" sz="2400" dirty="0" smtClean="0">
                <a:latin typeface="Times New Roman" panose="02020603050405020304" pitchFamily="18" charset="0"/>
                <a:cs typeface="Times New Roman" panose="02020603050405020304" pitchFamily="18" charset="0"/>
              </a:rPr>
              <a:t>consumer</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choice </a:t>
            </a:r>
            <a:r>
              <a:rPr lang="en-US" sz="2400" dirty="0">
                <a:latin typeface="Times New Roman" panose="02020603050405020304" pitchFamily="18" charset="0"/>
                <a:cs typeface="Times New Roman" panose="02020603050405020304" pitchFamily="18" charset="0"/>
              </a:rPr>
              <a:t>as evidence of intrinsic value</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endParaRPr lang="tr-TR" sz="2000" dirty="0" smtClean="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p:txBody>
      </p:sp>
      <p:pic>
        <p:nvPicPr>
          <p:cNvPr id="1030" name="Picture 6" descr="amigo cafe Ã§aÄ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924944"/>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1640" y="5829100"/>
            <a:ext cx="3744416" cy="461665"/>
          </a:xfrm>
          <a:prstGeom prst="rect">
            <a:avLst/>
          </a:prstGeom>
          <a:noFill/>
        </p:spPr>
        <p:txBody>
          <a:bodyPr wrap="square" rtlCol="0">
            <a:spAutoFit/>
          </a:bodyPr>
          <a:lstStyle/>
          <a:p>
            <a:r>
              <a:rPr lang="tr-TR" sz="2400" b="1" dirty="0" smtClean="0">
                <a:latin typeface="Times New Roman" panose="02020603050405020304" pitchFamily="18" charset="0"/>
                <a:cs typeface="Times New Roman" panose="02020603050405020304" pitchFamily="18" charset="0"/>
              </a:rPr>
              <a:t>ÇAĞ</a:t>
            </a:r>
            <a:r>
              <a:rPr lang="tr-TR" sz="2400" b="1" dirty="0" smtClean="0">
                <a:solidFill>
                  <a:srgbClr val="00B050"/>
                </a:solidFill>
                <a:latin typeface="Times New Roman" panose="02020603050405020304" pitchFamily="18" charset="0"/>
                <a:cs typeface="Times New Roman" panose="02020603050405020304" pitchFamily="18" charset="0"/>
              </a:rPr>
              <a:t> </a:t>
            </a:r>
            <a:r>
              <a:rPr lang="tr-TR" sz="2400" b="1" dirty="0" smtClean="0">
                <a:solidFill>
                  <a:srgbClr val="008A3E"/>
                </a:solidFill>
                <a:latin typeface="Times New Roman" panose="02020603050405020304" pitchFamily="18" charset="0"/>
                <a:cs typeface="Times New Roman" panose="02020603050405020304" pitchFamily="18" charset="0"/>
              </a:rPr>
              <a:t>STARBUCKS</a:t>
            </a:r>
            <a:endParaRPr lang="tr-TR" sz="2400" b="1" dirty="0">
              <a:solidFill>
                <a:srgbClr val="008A3E"/>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292080" y="6059933"/>
            <a:ext cx="3024336" cy="461665"/>
          </a:xfrm>
          <a:prstGeom prst="rect">
            <a:avLst/>
          </a:prstGeom>
          <a:noFill/>
        </p:spPr>
        <p:txBody>
          <a:bodyPr wrap="square" rtlCol="0">
            <a:spAutoFit/>
          </a:bodyPr>
          <a:lstStyle/>
          <a:p>
            <a:r>
              <a:rPr lang="tr-TR" sz="2400" b="1" dirty="0" smtClean="0">
                <a:latin typeface="Times New Roman" panose="02020603050405020304" pitchFamily="18" charset="0"/>
                <a:cs typeface="Times New Roman" panose="02020603050405020304" pitchFamily="18" charset="0"/>
              </a:rPr>
              <a:t>ÇAĞ </a:t>
            </a:r>
            <a:r>
              <a:rPr lang="tr-TR" sz="2400" b="1" dirty="0" smtClean="0">
                <a:solidFill>
                  <a:srgbClr val="0070C0"/>
                </a:solidFill>
                <a:latin typeface="Times New Roman" panose="02020603050405020304" pitchFamily="18" charset="0"/>
                <a:cs typeface="Times New Roman" panose="02020603050405020304" pitchFamily="18" charset="0"/>
              </a:rPr>
              <a:t>AMİGO CAFE</a:t>
            </a:r>
            <a:endParaRPr lang="tr-TR"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545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90331858"/>
              </p:ext>
            </p:extLst>
          </p:nvPr>
        </p:nvGraphicFramePr>
        <p:xfrm>
          <a:off x="736625" y="2057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0" name="Text Placeholder 4"/>
          <p:cNvSpPr>
            <a:spLocks noGrp="1"/>
          </p:cNvSpPr>
          <p:nvPr>
            <p:ph type="body" sz="quarter" idx="13"/>
          </p:nvPr>
        </p:nvSpPr>
        <p:spPr>
          <a:xfrm>
            <a:off x="0" y="1524000"/>
            <a:ext cx="9144000" cy="381000"/>
          </a:xfrm>
        </p:spPr>
        <p:txBody>
          <a:bodyPr/>
          <a:lstStyle/>
          <a:p>
            <a:pPr>
              <a:lnSpc>
                <a:spcPct val="80000"/>
              </a:lnSpc>
            </a:pPr>
            <a:r>
              <a:rPr lang="en-US" sz="2200" dirty="0" smtClean="0">
                <a:latin typeface="Times New Roman" panose="02020603050405020304" pitchFamily="18" charset="0"/>
                <a:cs typeface="Times New Roman" panose="02020603050405020304" pitchFamily="18" charset="0"/>
              </a:rPr>
              <a:t>Customer Needs, Wants, and Demands</a:t>
            </a:r>
          </a:p>
          <a:p>
            <a:pPr>
              <a:lnSpc>
                <a:spcPct val="80000"/>
              </a:lnSpc>
            </a:pPr>
            <a:endParaRPr lang="en-US" sz="2200" dirty="0" smtClean="0"/>
          </a:p>
        </p:txBody>
      </p:sp>
      <p:sp>
        <p:nvSpPr>
          <p:cNvPr id="22531" name="Rectangle 2"/>
          <p:cNvSpPr>
            <a:spLocks noGrp="1" noChangeArrowheads="1"/>
          </p:cNvSpPr>
          <p:nvPr>
            <p:ph type="title"/>
          </p:nvPr>
        </p:nvSpPr>
        <p:spPr>
          <a:xfrm>
            <a:off x="685800" y="228600"/>
            <a:ext cx="8350696" cy="1143000"/>
          </a:xfrm>
        </p:spPr>
        <p:txBody>
          <a:bodyPr>
            <a:normAutofit/>
          </a:bodyPr>
          <a:lstStyle/>
          <a:p>
            <a:pPr eaLnBrk="1" hangingPunct="1"/>
            <a:r>
              <a:rPr lang="tr-TR" sz="3200" dirty="0" smtClean="0">
                <a:latin typeface="Times New Roman" panose="02020603050405020304" pitchFamily="18" charset="0"/>
                <a:cs typeface="Times New Roman" panose="02020603050405020304" pitchFamily="18" charset="0"/>
              </a:rPr>
              <a:t>Discover</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the Marketplace</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and Customer Needs</a:t>
            </a:r>
          </a:p>
        </p:txBody>
      </p:sp>
      <p:sp>
        <p:nvSpPr>
          <p:cNvPr id="22533"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extLst>
      <p:ext uri="{BB962C8B-B14F-4D97-AF65-F5344CB8AC3E}">
        <p14:creationId xmlns:p14="http://schemas.microsoft.com/office/powerpoint/2010/main" val="325793634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Man 329: Customer Relationship Management</a:t>
            </a:r>
            <a:endParaRPr lang="tr-TR" b="1" dirty="0"/>
          </a:p>
        </p:txBody>
      </p:sp>
      <p:sp>
        <p:nvSpPr>
          <p:cNvPr id="3" name="Content Placeholder 2"/>
          <p:cNvSpPr>
            <a:spLocks noGrp="1"/>
          </p:cNvSpPr>
          <p:nvPr>
            <p:ph idx="1"/>
          </p:nvPr>
        </p:nvSpPr>
        <p:spPr/>
        <p:txBody>
          <a:bodyPr/>
          <a:lstStyle/>
          <a:p>
            <a:pPr marL="0" indent="0">
              <a:buNone/>
            </a:pPr>
            <a:r>
              <a:rPr lang="tr-TR" dirty="0" smtClean="0"/>
              <a:t> </a:t>
            </a:r>
            <a:r>
              <a:rPr lang="tr-TR" b="1" dirty="0" smtClean="0"/>
              <a:t>Reference textbooks</a:t>
            </a:r>
            <a:r>
              <a:rPr lang="tr-TR" dirty="0" smtClean="0"/>
              <a:t>:  </a:t>
            </a:r>
          </a:p>
          <a:p>
            <a:r>
              <a:rPr lang="tr-TR" dirty="0" smtClean="0"/>
              <a:t>Relationship Marketing;  John Egan, Prentice Hall</a:t>
            </a:r>
          </a:p>
          <a:p>
            <a:r>
              <a:rPr lang="tr-TR" dirty="0"/>
              <a:t> </a:t>
            </a:r>
            <a:r>
              <a:rPr lang="tr-TR" dirty="0" smtClean="0"/>
              <a:t>Customer Relationship Management; Ed Peelen &amp; Rob Beltman, Pearson</a:t>
            </a:r>
          </a:p>
          <a:p>
            <a:r>
              <a:rPr lang="tr-TR" dirty="0" smtClean="0"/>
              <a:t>Connecting with your customers: Harvard Business School Press</a:t>
            </a:r>
          </a:p>
          <a:p>
            <a:endParaRPr lang="tr-TR" dirty="0" smtClean="0"/>
          </a:p>
          <a:p>
            <a:endParaRPr lang="tr-TR" dirty="0" smtClean="0"/>
          </a:p>
          <a:p>
            <a:endParaRPr lang="tr-TR" dirty="0" smtClean="0"/>
          </a:p>
        </p:txBody>
      </p:sp>
    </p:spTree>
    <p:extLst>
      <p:ext uri="{BB962C8B-B14F-4D97-AF65-F5344CB8AC3E}">
        <p14:creationId xmlns:p14="http://schemas.microsoft.com/office/powerpoint/2010/main" val="3559829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4" descr="fig02_05wo.jpg"/>
          <p:cNvPicPr>
            <a:picLocks noChangeAspect="1"/>
          </p:cNvPicPr>
          <p:nvPr/>
        </p:nvPicPr>
        <p:blipFill>
          <a:blip r:embed="rId3"/>
          <a:srcRect/>
          <a:stretch>
            <a:fillRect/>
          </a:stretch>
        </p:blipFill>
        <p:spPr bwMode="auto">
          <a:xfrm>
            <a:off x="1669177" y="1312979"/>
            <a:ext cx="5906761" cy="5386050"/>
          </a:xfrm>
          <a:prstGeom prst="rect">
            <a:avLst/>
          </a:prstGeom>
          <a:noFill/>
          <a:ln w="9525">
            <a:noFill/>
            <a:miter lim="800000"/>
            <a:headEnd/>
            <a:tailEnd/>
          </a:ln>
        </p:spPr>
      </p:pic>
      <p:sp>
        <p:nvSpPr>
          <p:cNvPr id="59393" name="Rectangle 2"/>
          <p:cNvSpPr>
            <a:spLocks noGrp="1" noChangeArrowheads="1"/>
          </p:cNvSpPr>
          <p:nvPr>
            <p:ph type="title"/>
          </p:nvPr>
        </p:nvSpPr>
        <p:spPr>
          <a:xfrm>
            <a:off x="447293" y="14988"/>
            <a:ext cx="8229600" cy="605700"/>
          </a:xfrm>
        </p:spPr>
        <p:txBody>
          <a:bodyPr/>
          <a:lstStyle/>
          <a:p>
            <a:pPr eaLnBrk="1" hangingPunct="1"/>
            <a:r>
              <a:rPr lang="en-US" sz="3200" dirty="0" smtClean="0">
                <a:latin typeface="Times New Roman" panose="02020603050405020304" pitchFamily="18" charset="0"/>
                <a:cs typeface="Times New Roman" panose="02020603050405020304" pitchFamily="18" charset="0"/>
              </a:rPr>
              <a:t>Marketing Mix</a:t>
            </a:r>
          </a:p>
        </p:txBody>
      </p:sp>
      <p:sp>
        <p:nvSpPr>
          <p:cNvPr id="59394" name="Text Placeholder 6"/>
          <p:cNvSpPr>
            <a:spLocks noGrp="1"/>
          </p:cNvSpPr>
          <p:nvPr>
            <p:ph type="body" sz="quarter" idx="13"/>
          </p:nvPr>
        </p:nvSpPr>
        <p:spPr>
          <a:xfrm>
            <a:off x="1062608" y="692696"/>
            <a:ext cx="7162800" cy="876672"/>
          </a:xfrm>
        </p:spPr>
        <p:txBody>
          <a:bodyPr>
            <a:normAutofit fontScale="77500" lnSpcReduction="20000"/>
          </a:bodyPr>
          <a:lstStyle/>
          <a:p>
            <a:r>
              <a:rPr lang="en-US" b="0" dirty="0">
                <a:solidFill>
                  <a:schemeClr val="tx1"/>
                </a:solidFill>
                <a:latin typeface="Times New Roman" panose="02020603050405020304" pitchFamily="18" charset="0"/>
                <a:cs typeface="Times New Roman" panose="02020603050405020304" pitchFamily="18" charset="0"/>
              </a:rPr>
              <a:t>McCarthy (1960) presented the ‘marketing mix</a:t>
            </a:r>
            <a:r>
              <a:rPr lang="en-US" b="0" dirty="0" smtClean="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 4Ps model of marketing </a:t>
            </a:r>
            <a:r>
              <a:rPr lang="en-US" b="0" dirty="0" smtClean="0">
                <a:solidFill>
                  <a:schemeClr val="tx1"/>
                </a:solidFill>
                <a:latin typeface="Times New Roman" panose="02020603050405020304" pitchFamily="18" charset="0"/>
                <a:cs typeface="Times New Roman" panose="02020603050405020304" pitchFamily="18" charset="0"/>
              </a:rPr>
              <a:t>(product,</a:t>
            </a:r>
            <a:r>
              <a:rPr lang="tr-TR" b="0" dirty="0" smtClean="0">
                <a:solidFill>
                  <a:schemeClr val="tx1"/>
                </a:solidFill>
                <a:latin typeface="Times New Roman" panose="02020603050405020304" pitchFamily="18" charset="0"/>
                <a:cs typeface="Times New Roman" panose="02020603050405020304" pitchFamily="18" charset="0"/>
              </a:rPr>
              <a:t>price</a:t>
            </a:r>
            <a:r>
              <a:rPr lang="en-US" b="0" dirty="0" smtClean="0">
                <a:solidFill>
                  <a:schemeClr val="tx1"/>
                </a:solidFill>
                <a:latin typeface="Times New Roman" panose="02020603050405020304" pitchFamily="18" charset="0"/>
                <a:cs typeface="Times New Roman" panose="02020603050405020304" pitchFamily="18" charset="0"/>
              </a:rPr>
              <a:t> p</a:t>
            </a:r>
            <a:r>
              <a:rPr lang="tr-TR" b="0" dirty="0" smtClean="0">
                <a:solidFill>
                  <a:schemeClr val="tx1"/>
                </a:solidFill>
                <a:latin typeface="Times New Roman" panose="02020603050405020304" pitchFamily="18" charset="0"/>
                <a:cs typeface="Times New Roman" panose="02020603050405020304" pitchFamily="18" charset="0"/>
              </a:rPr>
              <a:t>lacement and promotion).</a:t>
            </a: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59397" name="Rectangle 3"/>
          <p:cNvSpPr>
            <a:spLocks noChangeArrowheads="1"/>
          </p:cNvSpPr>
          <p:nvPr/>
        </p:nvSpPr>
        <p:spPr bwMode="auto">
          <a:xfrm>
            <a:off x="72008" y="6606559"/>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
        <p:nvSpPr>
          <p:cNvPr id="2" name="TextBox 1"/>
          <p:cNvSpPr txBox="1"/>
          <p:nvPr/>
        </p:nvSpPr>
        <p:spPr>
          <a:xfrm>
            <a:off x="252753" y="1353344"/>
            <a:ext cx="1169551" cy="2003648"/>
          </a:xfrm>
          <a:prstGeom prst="rect">
            <a:avLst/>
          </a:prstGeom>
          <a:noFill/>
        </p:spPr>
        <p:txBody>
          <a:bodyPr vert="vert270" wrap="square" rtlCol="0">
            <a:spAutoFit/>
          </a:bodyPr>
          <a:lstStyle/>
          <a:p>
            <a:pPr algn="just"/>
            <a:r>
              <a:rPr lang="en-US" sz="1600" dirty="0" smtClean="0"/>
              <a:t>The</a:t>
            </a:r>
            <a:r>
              <a:rPr lang="tr-TR" sz="1600" dirty="0" smtClean="0"/>
              <a:t> </a:t>
            </a:r>
            <a:r>
              <a:rPr lang="en-US" sz="1600" dirty="0" smtClean="0"/>
              <a:t>goods-and-services </a:t>
            </a:r>
            <a:r>
              <a:rPr lang="en-US" sz="1600" dirty="0"/>
              <a:t>combination the company offers to the target market</a:t>
            </a:r>
            <a:r>
              <a:rPr lang="tr-TR" sz="1600" dirty="0"/>
              <a:t>.</a:t>
            </a:r>
            <a:endParaRPr lang="tr-TR" sz="1600" i="1" dirty="0">
              <a:solidFill>
                <a:schemeClr val="accent2">
                  <a:lumMod val="50000"/>
                </a:schemeClr>
              </a:solidFill>
            </a:endParaRPr>
          </a:p>
        </p:txBody>
      </p:sp>
      <p:cxnSp>
        <p:nvCxnSpPr>
          <p:cNvPr id="4" name="Straight Arrow Connector 3"/>
          <p:cNvCxnSpPr/>
          <p:nvPr/>
        </p:nvCxnSpPr>
        <p:spPr>
          <a:xfrm>
            <a:off x="1412251" y="2355168"/>
            <a:ext cx="5055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40243" y="1616504"/>
            <a:ext cx="1763688" cy="1477328"/>
          </a:xfrm>
          <a:prstGeom prst="rect">
            <a:avLst/>
          </a:prstGeom>
          <a:noFill/>
        </p:spPr>
        <p:txBody>
          <a:bodyPr wrap="square" rtlCol="0">
            <a:spAutoFit/>
          </a:bodyPr>
          <a:lstStyle/>
          <a:p>
            <a:pPr algn="just"/>
            <a:r>
              <a:rPr lang="en-US" dirty="0"/>
              <a:t>is the amount of money customers must pay to obtain the product</a:t>
            </a:r>
            <a:r>
              <a:rPr lang="tr-TR" dirty="0"/>
              <a:t>.</a:t>
            </a:r>
          </a:p>
        </p:txBody>
      </p:sp>
      <p:cxnSp>
        <p:nvCxnSpPr>
          <p:cNvPr id="9" name="Straight Arrow Connector 8"/>
          <p:cNvCxnSpPr/>
          <p:nvPr/>
        </p:nvCxnSpPr>
        <p:spPr>
          <a:xfrm flipH="1">
            <a:off x="7160223" y="2297977"/>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60223" y="4725144"/>
            <a:ext cx="1943708" cy="1477328"/>
          </a:xfrm>
          <a:prstGeom prst="rect">
            <a:avLst/>
          </a:prstGeom>
          <a:noFill/>
        </p:spPr>
        <p:txBody>
          <a:bodyPr wrap="square" rtlCol="0">
            <a:spAutoFit/>
          </a:bodyPr>
          <a:lstStyle/>
          <a:p>
            <a:pPr algn="just"/>
            <a:r>
              <a:rPr lang="en-US" dirty="0"/>
              <a:t>includes company activities that make the product available to target consumers</a:t>
            </a:r>
            <a:r>
              <a:rPr lang="tr-TR" dirty="0"/>
              <a:t>.</a:t>
            </a:r>
            <a:endParaRPr lang="en-US" dirty="0"/>
          </a:p>
        </p:txBody>
      </p:sp>
      <p:cxnSp>
        <p:nvCxnSpPr>
          <p:cNvPr id="12" name="Straight Arrow Connector 11"/>
          <p:cNvCxnSpPr/>
          <p:nvPr/>
        </p:nvCxnSpPr>
        <p:spPr>
          <a:xfrm flipH="1">
            <a:off x="6800183" y="522920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80" y="4113706"/>
            <a:ext cx="1675057" cy="2585323"/>
          </a:xfrm>
          <a:prstGeom prst="rect">
            <a:avLst/>
          </a:prstGeom>
          <a:noFill/>
        </p:spPr>
        <p:txBody>
          <a:bodyPr wrap="square" rtlCol="0">
            <a:spAutoFit/>
          </a:bodyPr>
          <a:lstStyle/>
          <a:p>
            <a:r>
              <a:rPr lang="en-US" dirty="0"/>
              <a:t>refers to activities that communicate the merits of the product and persuade target customers to buy it</a:t>
            </a:r>
            <a:endParaRPr lang="tr-TR" dirty="0"/>
          </a:p>
        </p:txBody>
      </p:sp>
      <p:cxnSp>
        <p:nvCxnSpPr>
          <p:cNvPr id="15" name="Straight Arrow Connector 14"/>
          <p:cNvCxnSpPr/>
          <p:nvPr/>
        </p:nvCxnSpPr>
        <p:spPr>
          <a:xfrm>
            <a:off x="1422304" y="5709449"/>
            <a:ext cx="48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9328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Text Placeholder 2"/>
          <p:cNvSpPr>
            <a:spLocks noGrp="1"/>
          </p:cNvSpPr>
          <p:nvPr>
            <p:ph type="body" sz="quarter" idx="13"/>
          </p:nvPr>
        </p:nvSpPr>
        <p:spPr/>
        <p:txBody>
          <a:bodyPr>
            <a:normAutofit fontScale="77500" lnSpcReduction="20000"/>
          </a:bodyPr>
          <a:lstStyle/>
          <a:p>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09" y="348793"/>
            <a:ext cx="9277350"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409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4Ps to 4Cs</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16832"/>
            <a:ext cx="5095875" cy="4380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739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The journey of 4P...</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200800" cy="392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210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a:t>Figure 2.6</a:t>
            </a:r>
            <a:r>
              <a:rPr lang="en-GB" altLang="tr-TR" sz="1800"/>
              <a:t>  </a:t>
            </a:r>
            <a:r>
              <a:rPr lang="en-IN" altLang="tr-TR" sz="1800"/>
              <a:t>Customer service and the marketing mix</a:t>
            </a:r>
            <a:endParaRPr lang="en-GB" altLang="tr-TR" sz="1800"/>
          </a:p>
          <a:p>
            <a:pPr eaLnBrk="0" hangingPunct="0">
              <a:spcBef>
                <a:spcPct val="50000"/>
              </a:spcBef>
            </a:pPr>
            <a:r>
              <a:rPr lang="en-GB" altLang="tr-TR" sz="800" i="1"/>
              <a:t>Source:</a:t>
            </a:r>
            <a:r>
              <a:rPr lang="en-GB" altLang="tr-TR" sz="800"/>
              <a:t> Adapted from Christopher </a:t>
            </a:r>
            <a:r>
              <a:rPr lang="en-GB" altLang="tr-TR" sz="800" i="1"/>
              <a:t>et al</a:t>
            </a:r>
            <a:r>
              <a:rPr lang="en-GB" altLang="tr-TR" sz="800"/>
              <a:t>., 1991, p. 13.</a:t>
            </a:r>
          </a:p>
        </p:txBody>
      </p:sp>
      <p:pic>
        <p:nvPicPr>
          <p:cNvPr id="9221" name="Picture 5" descr="M02NF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549275"/>
            <a:ext cx="5761037" cy="530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44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market segmentation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463" y="5805264"/>
            <a:ext cx="2208537" cy="1052736"/>
          </a:xfrm>
          <a:prstGeom prst="rect">
            <a:avLst/>
          </a:prstGeom>
          <a:noFill/>
          <a:extLst>
            <a:ext uri="{909E8E84-426E-40DD-AFC4-6F175D3DCCD1}">
              <a14:hiddenFill xmlns:a14="http://schemas.microsoft.com/office/drawing/2010/main">
                <a:solidFill>
                  <a:srgbClr val="FFFFFF"/>
                </a:solidFill>
              </a14:hiddenFill>
            </a:ext>
          </a:extLst>
        </p:spPr>
      </p:pic>
      <p:sp>
        <p:nvSpPr>
          <p:cNvPr id="34817" name="Rectangle 3"/>
          <p:cNvSpPr>
            <a:spLocks noGrp="1" noChangeArrowheads="1"/>
          </p:cNvSpPr>
          <p:nvPr>
            <p:ph idx="1"/>
          </p:nvPr>
        </p:nvSpPr>
        <p:spPr>
          <a:xfrm>
            <a:off x="656055" y="2224508"/>
            <a:ext cx="7772400" cy="4114800"/>
          </a:xfrm>
        </p:spPr>
        <p:txBody>
          <a:bodyPr>
            <a:normAutofit fontScale="92500" lnSpcReduction="10000"/>
          </a:bodyPr>
          <a:lstStyle/>
          <a:p>
            <a:pPr>
              <a:buNone/>
            </a:pPr>
            <a:r>
              <a:rPr lang="en-US" b="1" dirty="0" smtClean="0">
                <a:latin typeface="Times New Roman" panose="02020603050405020304" pitchFamily="18" charset="0"/>
                <a:cs typeface="Times New Roman" panose="02020603050405020304" pitchFamily="18" charset="0"/>
              </a:rPr>
              <a:t>Market segmentation</a:t>
            </a:r>
            <a:r>
              <a:rPr lang="tr-TR" b="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(Smith</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1956)</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refers to dividing the markets into segments of customers</a:t>
            </a:r>
            <a:r>
              <a:rPr lang="tr-T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eaLnBrk="1" hangingPunct="1">
              <a:buFontTx/>
              <a:buNone/>
            </a:pPr>
            <a:endParaRPr lang="en-US" sz="1400" dirty="0" smtClean="0">
              <a:latin typeface="Times New Roman" panose="02020603050405020304" pitchFamily="18" charset="0"/>
              <a:cs typeface="Times New Roman" panose="02020603050405020304" pitchFamily="18" charset="0"/>
            </a:endParaRPr>
          </a:p>
          <a:p>
            <a:pPr eaLnBrk="1" hangingPunct="1">
              <a:buFontTx/>
              <a:buNone/>
            </a:pPr>
            <a:r>
              <a:rPr lang="en-US" b="1" dirty="0" smtClean="0">
                <a:latin typeface="Times New Roman" panose="02020603050405020304" pitchFamily="18" charset="0"/>
                <a:cs typeface="Times New Roman" panose="02020603050405020304" pitchFamily="18" charset="0"/>
              </a:rPr>
              <a:t>Target marketing </a:t>
            </a:r>
            <a:r>
              <a:rPr lang="en-US" dirty="0" smtClean="0">
                <a:latin typeface="Times New Roman" panose="02020603050405020304" pitchFamily="18" charset="0"/>
                <a:cs typeface="Times New Roman" panose="02020603050405020304" pitchFamily="18" charset="0"/>
              </a:rPr>
              <a:t>refers to which segments to go after</a:t>
            </a:r>
            <a:r>
              <a:rPr lang="tr-TR" dirty="0" smtClean="0">
                <a:latin typeface="Times New Roman" panose="02020603050405020304" pitchFamily="18" charset="0"/>
                <a:cs typeface="Times New Roman" panose="02020603050405020304" pitchFamily="18" charset="0"/>
              </a:rPr>
              <a:t>.</a:t>
            </a:r>
          </a:p>
          <a:p>
            <a:pPr>
              <a:buNone/>
            </a:pPr>
            <a:r>
              <a:rPr lang="en-US" dirty="0"/>
              <a:t>Marketing managers must decide which customers they want to target and on the level, timing, and nature of their demand. </a:t>
            </a:r>
            <a:endParaRPr lang="tr-TR" dirty="0" smtClean="0"/>
          </a:p>
          <a:p>
            <a:pPr>
              <a:buNone/>
            </a:pPr>
            <a:endParaRPr lang="en-US" i="1" dirty="0"/>
          </a:p>
          <a:p>
            <a:pPr eaLnBrk="1" hangingPunct="1">
              <a:buFontTx/>
              <a:buNone/>
            </a:pPr>
            <a:endParaRPr lang="en-US" dirty="0" smtClean="0">
              <a:latin typeface="Times New Roman" panose="02020603050405020304" pitchFamily="18" charset="0"/>
              <a:cs typeface="Times New Roman" panose="02020603050405020304" pitchFamily="18" charset="0"/>
            </a:endParaRPr>
          </a:p>
        </p:txBody>
      </p:sp>
      <p:sp>
        <p:nvSpPr>
          <p:cNvPr id="34818" name="Text Placeholder 7"/>
          <p:cNvSpPr>
            <a:spLocks noGrp="1"/>
          </p:cNvSpPr>
          <p:nvPr>
            <p:ph type="body" sz="quarter" idx="13"/>
          </p:nvPr>
        </p:nvSpPr>
        <p:spPr>
          <a:xfrm>
            <a:off x="731770" y="1556792"/>
            <a:ext cx="7162800" cy="381000"/>
          </a:xfrm>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Selecting Customers to Serve</a:t>
            </a:r>
          </a:p>
          <a:p>
            <a:endParaRPr lang="en-US" dirty="0" smtClean="0"/>
          </a:p>
        </p:txBody>
      </p:sp>
      <p:sp>
        <p:nvSpPr>
          <p:cNvPr id="34819" name="Rectangle 2"/>
          <p:cNvSpPr>
            <a:spLocks noGrp="1" noChangeArrowheads="1"/>
          </p:cNvSpPr>
          <p:nvPr>
            <p:ph type="title"/>
          </p:nvPr>
        </p:nvSpPr>
        <p:spPr>
          <a:xfrm>
            <a:off x="685800" y="228600"/>
            <a:ext cx="7772400" cy="1143000"/>
          </a:xfrm>
        </p:spPr>
        <p:txBody>
          <a:bodyPr>
            <a:noAutofit/>
          </a:bodyPr>
          <a:lstStyle/>
          <a:p>
            <a:pPr eaLnBrk="1" hangingPunct="1"/>
            <a:r>
              <a:rPr lang="en-US" sz="3600" dirty="0" smtClean="0">
                <a:latin typeface="Times New Roman" panose="02020603050405020304" pitchFamily="18" charset="0"/>
                <a:cs typeface="Times New Roman" panose="02020603050405020304" pitchFamily="18" charset="0"/>
              </a:rPr>
              <a:t>Designing a Customer-Driven Marketing Strategy</a:t>
            </a:r>
          </a:p>
        </p:txBody>
      </p:sp>
      <p:sp>
        <p:nvSpPr>
          <p:cNvPr id="34821"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
        <p:nvSpPr>
          <p:cNvPr id="2" name="AutoShape 2" descr="pie chart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pie chart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pie chart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44814450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None/>
            </a:pPr>
            <a:endParaRPr lang="tr-TR" sz="2700" dirty="0">
              <a:solidFill>
                <a:prstClr val="black"/>
              </a:solidFill>
            </a:endParaRPr>
          </a:p>
          <a:p>
            <a:pPr lvl="0">
              <a:buNone/>
            </a:pPr>
            <a:endParaRPr lang="tr-TR" sz="2700" dirty="0" smtClean="0">
              <a:solidFill>
                <a:prstClr val="black"/>
              </a:solidFill>
            </a:endParaRPr>
          </a:p>
          <a:p>
            <a:pPr lvl="0">
              <a:buNone/>
            </a:pPr>
            <a:r>
              <a:rPr lang="tr-TR" sz="2700" dirty="0">
                <a:solidFill>
                  <a:prstClr val="black"/>
                </a:solidFill>
              </a:rPr>
              <a:t> </a:t>
            </a:r>
            <a:r>
              <a:rPr lang="tr-TR" sz="2700" dirty="0" smtClean="0">
                <a:solidFill>
                  <a:prstClr val="black"/>
                </a:solidFill>
              </a:rPr>
              <a:t>The rule: </a:t>
            </a:r>
          </a:p>
          <a:p>
            <a:pPr lvl="0">
              <a:buNone/>
            </a:pPr>
            <a:r>
              <a:rPr lang="en-US" sz="2700" dirty="0" smtClean="0">
                <a:solidFill>
                  <a:prstClr val="black"/>
                </a:solidFill>
              </a:rPr>
              <a:t>marketing </a:t>
            </a:r>
            <a:r>
              <a:rPr lang="en-US" sz="2700" dirty="0">
                <a:solidFill>
                  <a:prstClr val="black"/>
                </a:solidFill>
              </a:rPr>
              <a:t>management is </a:t>
            </a:r>
            <a:r>
              <a:rPr lang="en-US" sz="2700" i="1" dirty="0">
                <a:solidFill>
                  <a:prstClr val="black"/>
                </a:solidFill>
              </a:rPr>
              <a:t>customer management</a:t>
            </a:r>
            <a:r>
              <a:rPr lang="en-US" sz="2700" dirty="0">
                <a:solidFill>
                  <a:prstClr val="black"/>
                </a:solidFill>
              </a:rPr>
              <a:t> and </a:t>
            </a:r>
            <a:r>
              <a:rPr lang="en-US" sz="2700" i="1" dirty="0">
                <a:solidFill>
                  <a:prstClr val="black"/>
                </a:solidFill>
              </a:rPr>
              <a:t>demand </a:t>
            </a:r>
            <a:r>
              <a:rPr lang="en-US" sz="2700" i="1" dirty="0" smtClean="0">
                <a:solidFill>
                  <a:prstClr val="black"/>
                </a:solidFill>
              </a:rPr>
              <a:t>management</a:t>
            </a:r>
            <a:r>
              <a:rPr lang="tr-TR" sz="2700" i="1" dirty="0" smtClean="0">
                <a:solidFill>
                  <a:prstClr val="black"/>
                </a:solidFill>
              </a:rPr>
              <a:t>.</a:t>
            </a:r>
          </a:p>
          <a:p>
            <a:pPr lvl="0">
              <a:buNone/>
            </a:pPr>
            <a:endParaRPr lang="tr-TR" sz="2700" i="1" dirty="0">
              <a:solidFill>
                <a:prstClr val="black"/>
              </a:solidFill>
            </a:endParaRPr>
          </a:p>
          <a:p>
            <a:pPr lvl="0">
              <a:buNone/>
            </a:pPr>
            <a:r>
              <a:rPr lang="tr-TR" sz="2700" i="1" dirty="0" smtClean="0">
                <a:solidFill>
                  <a:prstClr val="black"/>
                </a:solidFill>
              </a:rPr>
              <a:t> Do not forget....</a:t>
            </a:r>
            <a:endParaRPr lang="tr-TR" dirty="0"/>
          </a:p>
        </p:txBody>
      </p:sp>
      <p:sp>
        <p:nvSpPr>
          <p:cNvPr id="4" name="Title 3"/>
          <p:cNvSpPr>
            <a:spLocks noGrp="1"/>
          </p:cNvSpPr>
          <p:nvPr>
            <p:ph type="title"/>
          </p:nvPr>
        </p:nvSpPr>
        <p:spPr/>
        <p:txBody>
          <a:bodyPr>
            <a:normAutofit fontScale="90000"/>
          </a:bodyPr>
          <a:lstStyle/>
          <a:p>
            <a:r>
              <a:rPr lang="tr-TR" dirty="0" smtClean="0">
                <a:solidFill>
                  <a:prstClr val="black"/>
                </a:solidFill>
              </a:rPr>
              <a:t>F</a:t>
            </a:r>
            <a:r>
              <a:rPr lang="en-US" dirty="0" err="1" smtClean="0">
                <a:solidFill>
                  <a:prstClr val="black"/>
                </a:solidFill>
              </a:rPr>
              <a:t>irst</a:t>
            </a:r>
            <a:r>
              <a:rPr lang="tr-TR" dirty="0">
                <a:solidFill>
                  <a:prstClr val="black"/>
                </a:solidFill>
              </a:rPr>
              <a:t>ly</a:t>
            </a:r>
            <a:r>
              <a:rPr lang="en-US" dirty="0">
                <a:solidFill>
                  <a:prstClr val="black"/>
                </a:solidFill>
              </a:rPr>
              <a:t> decide </a:t>
            </a:r>
            <a:r>
              <a:rPr lang="en-US" i="1" dirty="0">
                <a:solidFill>
                  <a:prstClr val="black"/>
                </a:solidFill>
              </a:rPr>
              <a:t>whom</a:t>
            </a:r>
            <a:r>
              <a:rPr lang="en-US" dirty="0">
                <a:solidFill>
                  <a:prstClr val="black"/>
                </a:solidFill>
              </a:rPr>
              <a:t> </a:t>
            </a:r>
            <a:r>
              <a:rPr lang="tr-TR" dirty="0">
                <a:solidFill>
                  <a:prstClr val="black"/>
                </a:solidFill>
              </a:rPr>
              <a:t>the company </a:t>
            </a:r>
            <a:r>
              <a:rPr lang="en-US" dirty="0">
                <a:solidFill>
                  <a:prstClr val="black"/>
                </a:solidFill>
              </a:rPr>
              <a:t> will serve</a:t>
            </a:r>
            <a:r>
              <a:rPr lang="tr-TR" dirty="0">
                <a:solidFill>
                  <a:prstClr val="black"/>
                </a:solidFill>
              </a:rPr>
              <a:t>..</a:t>
            </a:r>
            <a:endParaRPr lang="tr-TR" dirty="0"/>
          </a:p>
        </p:txBody>
      </p:sp>
    </p:spTree>
    <p:extLst>
      <p:ext uri="{BB962C8B-B14F-4D97-AF65-F5344CB8AC3E}">
        <p14:creationId xmlns:p14="http://schemas.microsoft.com/office/powerpoint/2010/main" val="1202294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584" y="2240868"/>
            <a:ext cx="5071334"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3651" y="6477761"/>
            <a:ext cx="669674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Let us overview the Porsche Marketing </a:t>
            </a:r>
            <a:r>
              <a:rPr lang="en-US" b="1" dirty="0" smtClean="0">
                <a:latin typeface="Times New Roman" panose="02020603050405020304" pitchFamily="18" charset="0"/>
                <a:cs typeface="Times New Roman" panose="02020603050405020304" pitchFamily="18" charset="0"/>
              </a:rPr>
              <a:t>Mix</a:t>
            </a:r>
            <a:r>
              <a:rPr lang="tr-TR" b="1" dirty="0" smtClean="0">
                <a:latin typeface="Times New Roman" panose="02020603050405020304" pitchFamily="18" charset="0"/>
                <a:cs typeface="Times New Roman" panose="02020603050405020304" pitchFamily="18" charset="0"/>
              </a:rPr>
              <a:t> and Target Market</a:t>
            </a:r>
            <a:endParaRPr lang="tr-TR" b="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472" y="1"/>
            <a:ext cx="5327915"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2023" y="3203948"/>
            <a:ext cx="5559602" cy="312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884369" y="1196752"/>
            <a:ext cx="1227256" cy="646331"/>
          </a:xfrm>
          <a:prstGeom prst="rect">
            <a:avLst/>
          </a:prstGeom>
          <a:noFill/>
        </p:spPr>
        <p:txBody>
          <a:bodyPr wrap="square" rtlCol="0">
            <a:spAutoFit/>
          </a:bodyPr>
          <a:lstStyle/>
          <a:p>
            <a:r>
              <a:rPr lang="tr-TR" dirty="0" smtClean="0"/>
              <a:t>18 million followers...</a:t>
            </a:r>
            <a:endParaRPr lang="tr-TR" dirty="0"/>
          </a:p>
        </p:txBody>
      </p:sp>
      <p:sp>
        <p:nvSpPr>
          <p:cNvPr id="3" name="Rectangle 2"/>
          <p:cNvSpPr/>
          <p:nvPr/>
        </p:nvSpPr>
        <p:spPr>
          <a:xfrm>
            <a:off x="203651" y="260648"/>
            <a:ext cx="4392293" cy="369332"/>
          </a:xfrm>
          <a:prstGeom prst="rect">
            <a:avLst/>
          </a:prstGeom>
        </p:spPr>
        <p:txBody>
          <a:bodyPr wrap="none">
            <a:spAutoFit/>
          </a:bodyPr>
          <a:lstStyle/>
          <a:p>
            <a:r>
              <a:rPr lang="tr-TR" dirty="0">
                <a:hlinkClick r:id="rId5"/>
              </a:rPr>
              <a:t>https://www.instagram.com/porsche/?hl=en</a:t>
            </a:r>
            <a:endParaRPr lang="tr-TR" dirty="0"/>
          </a:p>
        </p:txBody>
      </p:sp>
    </p:spTree>
    <p:extLst>
      <p:ext uri="{BB962C8B-B14F-4D97-AF65-F5344CB8AC3E}">
        <p14:creationId xmlns:p14="http://schemas.microsoft.com/office/powerpoint/2010/main" val="3895367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525344"/>
          </a:xfrm>
        </p:spPr>
        <p:txBody>
          <a:bodyPr>
            <a:normAutofit fontScale="92500" lnSpcReduction="10000"/>
          </a:bodyPr>
          <a:lstStyle/>
          <a:p>
            <a:r>
              <a:rPr lang="en-US" sz="2800" b="1" dirty="0" smtClean="0">
                <a:latin typeface="Times New Roman" panose="02020603050405020304" pitchFamily="18" charset="0"/>
                <a:cs typeface="Times New Roman" panose="02020603050405020304" pitchFamily="18" charset="0"/>
              </a:rPr>
              <a:t>Product</a:t>
            </a:r>
            <a:r>
              <a:rPr lang="tr-TR"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0" indent="0">
              <a:buNone/>
            </a:pP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Porsche </a:t>
            </a:r>
            <a:r>
              <a:rPr lang="en-US" sz="2200" dirty="0">
                <a:latin typeface="Times New Roman" panose="02020603050405020304" pitchFamily="18" charset="0"/>
                <a:cs typeface="Times New Roman" panose="02020603050405020304" pitchFamily="18" charset="0"/>
              </a:rPr>
              <a:t>has always tried to come up </a:t>
            </a:r>
            <a:r>
              <a:rPr lang="en-US" sz="2200" b="1" dirty="0">
                <a:latin typeface="Times New Roman" panose="02020603050405020304" pitchFamily="18" charset="0"/>
                <a:cs typeface="Times New Roman" panose="02020603050405020304" pitchFamily="18" charset="0"/>
              </a:rPr>
              <a:t>with quality </a:t>
            </a:r>
            <a:r>
              <a:rPr lang="en-US" sz="2200" b="1" dirty="0" smtClean="0">
                <a:latin typeface="Times New Roman" panose="02020603050405020304" pitchFamily="18" charset="0"/>
                <a:cs typeface="Times New Roman" panose="02020603050405020304" pitchFamily="18" charset="0"/>
              </a:rPr>
              <a:t>product</a:t>
            </a:r>
            <a:r>
              <a:rPr lang="tr-TR"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They follow the theory </a:t>
            </a:r>
            <a:r>
              <a:rPr lang="en-US" sz="2200" i="1" dirty="0">
                <a:latin typeface="Times New Roman" panose="02020603050405020304" pitchFamily="18" charset="0"/>
                <a:cs typeface="Times New Roman" panose="02020603050405020304" pitchFamily="18" charset="0"/>
              </a:rPr>
              <a:t>of high-priced-high-quality sport cars available for premium segments</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endParaRPr lang="tr-TR" sz="2200"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Price : </a:t>
            </a:r>
          </a:p>
          <a:p>
            <a:pPr marL="0" indent="0">
              <a:buNone/>
            </a:pP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Porsche </a:t>
            </a:r>
            <a:r>
              <a:rPr lang="en-US" sz="2200" dirty="0">
                <a:latin typeface="Times New Roman" panose="02020603050405020304" pitchFamily="18" charset="0"/>
                <a:cs typeface="Times New Roman" panose="02020603050405020304" pitchFamily="18" charset="0"/>
              </a:rPr>
              <a:t>has been using </a:t>
            </a:r>
            <a:r>
              <a:rPr lang="en-US" sz="2200" dirty="0" smtClean="0">
                <a:latin typeface="Times New Roman" panose="02020603050405020304" pitchFamily="18" charset="0"/>
                <a:cs typeface="Times New Roman" panose="02020603050405020304" pitchFamily="18" charset="0"/>
              </a:rPr>
              <a:t>price </a:t>
            </a:r>
            <a:r>
              <a:rPr lang="en-US" sz="2200" dirty="0">
                <a:latin typeface="Times New Roman" panose="02020603050405020304" pitchFamily="18" charset="0"/>
                <a:cs typeface="Times New Roman" panose="02020603050405020304" pitchFamily="18" charset="0"/>
              </a:rPr>
              <a:t>skimming in its marketing mix pricing strategy where you introduce your product with </a:t>
            </a:r>
            <a:r>
              <a:rPr lang="en-US" sz="2200" b="1" dirty="0">
                <a:latin typeface="Times New Roman" panose="02020603050405020304" pitchFamily="18" charset="0"/>
                <a:cs typeface="Times New Roman" panose="02020603050405020304" pitchFamily="18" charset="0"/>
              </a:rPr>
              <a:t>high </a:t>
            </a:r>
            <a:r>
              <a:rPr lang="en-US" sz="2200" b="1" dirty="0" smtClean="0">
                <a:latin typeface="Times New Roman" panose="02020603050405020304" pitchFamily="18" charset="0"/>
                <a:cs typeface="Times New Roman" panose="02020603050405020304" pitchFamily="18" charset="0"/>
              </a:rPr>
              <a:t>price</a:t>
            </a:r>
            <a:r>
              <a:rPr lang="tr-TR" sz="2200" b="1"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b</a:t>
            </a:r>
            <a:r>
              <a:rPr lang="en-US" sz="2200" dirty="0" smtClean="0">
                <a:latin typeface="Times New Roman" panose="02020603050405020304" pitchFamily="18" charset="0"/>
                <a:cs typeface="Times New Roman" panose="02020603050405020304" pitchFamily="18" charset="0"/>
              </a:rPr>
              <a:t>ut </a:t>
            </a:r>
            <a:r>
              <a:rPr lang="en-US" sz="2200" dirty="0">
                <a:latin typeface="Times New Roman" panose="02020603050405020304" pitchFamily="18" charset="0"/>
                <a:cs typeface="Times New Roman" panose="02020603050405020304" pitchFamily="18" charset="0"/>
              </a:rPr>
              <a:t>with time, the price came </a:t>
            </a:r>
            <a:r>
              <a:rPr lang="en-US" sz="2200" dirty="0" smtClean="0">
                <a:latin typeface="Times New Roman" panose="02020603050405020304" pitchFamily="18" charset="0"/>
                <a:cs typeface="Times New Roman" panose="02020603050405020304" pitchFamily="18" charset="0"/>
              </a:rPr>
              <a:t>down</a:t>
            </a:r>
            <a:r>
              <a:rPr lang="tr-TR"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endParaRPr lang="tr-TR" sz="2200" b="1" dirty="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Place : </a:t>
            </a:r>
          </a:p>
          <a:p>
            <a:pPr marL="0" indent="0">
              <a:buNone/>
            </a:pP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follow a direct distribution channel system where there </a:t>
            </a:r>
            <a:r>
              <a:rPr lang="en-US" sz="2200" b="1" dirty="0">
                <a:latin typeface="Times New Roman" panose="02020603050405020304" pitchFamily="18" charset="0"/>
                <a:cs typeface="Times New Roman" panose="02020603050405020304" pitchFamily="18" charset="0"/>
              </a:rPr>
              <a:t>is licensee and </a:t>
            </a:r>
            <a:r>
              <a:rPr lang="en-US" sz="2200" dirty="0">
                <a:latin typeface="Times New Roman" panose="02020603050405020304" pitchFamily="18" charset="0"/>
                <a:cs typeface="Times New Roman" panose="02020603050405020304" pitchFamily="18" charset="0"/>
              </a:rPr>
              <a:t>customer can go directly to it. </a:t>
            </a:r>
            <a:endParaRPr lang="tr-TR" sz="2200" dirty="0" smtClean="0">
              <a:latin typeface="Times New Roman" panose="02020603050405020304" pitchFamily="18" charset="0"/>
              <a:cs typeface="Times New Roman" panose="02020603050405020304" pitchFamily="18" charset="0"/>
            </a:endParaRPr>
          </a:p>
          <a:p>
            <a:r>
              <a:rPr lang="tr-TR" sz="2800" b="1" dirty="0" smtClean="0">
                <a:latin typeface="Times New Roman" panose="02020603050405020304" pitchFamily="18" charset="0"/>
                <a:cs typeface="Times New Roman" panose="02020603050405020304" pitchFamily="18" charset="0"/>
              </a:rPr>
              <a:t>Promotion :</a:t>
            </a:r>
          </a:p>
          <a:p>
            <a:pPr marL="0" indent="0" algn="just">
              <a:buNone/>
            </a:pPr>
            <a:r>
              <a:rPr lang="tr-TR" sz="24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Porsche </a:t>
            </a:r>
            <a:r>
              <a:rPr lang="en-US" sz="2200" dirty="0">
                <a:latin typeface="Times New Roman" panose="02020603050405020304" pitchFamily="18" charset="0"/>
                <a:cs typeface="Times New Roman" panose="02020603050405020304" pitchFamily="18" charset="0"/>
              </a:rPr>
              <a:t>uses media such as </a:t>
            </a:r>
            <a:r>
              <a:rPr lang="en-US" sz="2200" dirty="0" smtClean="0">
                <a:latin typeface="Times New Roman" panose="02020603050405020304" pitchFamily="18" charset="0"/>
                <a:cs typeface="Times New Roman" panose="02020603050405020304" pitchFamily="18" charset="0"/>
              </a:rPr>
              <a:t>TV</a:t>
            </a:r>
            <a:r>
              <a:rPr lang="tr-TR" sz="2200" dirty="0" smtClean="0">
                <a:latin typeface="Times New Roman" panose="02020603050405020304" pitchFamily="18" charset="0"/>
                <a:cs typeface="Times New Roman" panose="02020603050405020304" pitchFamily="18" charset="0"/>
              </a:rPr>
              <a:t>, social media</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to promote its products. </a:t>
            </a:r>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often do offline promotions such as through </a:t>
            </a:r>
            <a:r>
              <a:rPr lang="en-US" sz="2200" dirty="0" smtClean="0">
                <a:latin typeface="Times New Roman" panose="02020603050405020304" pitchFamily="18" charset="0"/>
                <a:cs typeface="Times New Roman" panose="02020603050405020304" pitchFamily="18" charset="0"/>
              </a:rPr>
              <a:t>magazines.</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However</a:t>
            </a:r>
            <a:r>
              <a:rPr lang="en-US" sz="2200" dirty="0">
                <a:latin typeface="Times New Roman" panose="02020603050405020304" pitchFamily="18" charset="0"/>
                <a:cs typeface="Times New Roman" panose="02020603050405020304" pitchFamily="18" charset="0"/>
              </a:rPr>
              <a:t>, they don’t provide incentives such as offers and discounts as the people they are targeting are rich and wealthy</a:t>
            </a:r>
            <a:r>
              <a:rPr lang="en-US" sz="2200" dirty="0" smtClean="0">
                <a:latin typeface="Times New Roman" panose="02020603050405020304" pitchFamily="18" charset="0"/>
                <a:cs typeface="Times New Roman" panose="02020603050405020304" pitchFamily="18" charset="0"/>
              </a:rPr>
              <a:t>.</a:t>
            </a:r>
            <a:endParaRPr lang="tr-TR" sz="2800" b="1"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 It has been found that the cars built by Porsche out of which 70% are still on the roads. This shows that what quality products, this company comes up </a:t>
            </a:r>
            <a:r>
              <a:rPr lang="en-US" sz="2400" dirty="0" smtClean="0">
                <a:latin typeface="Times New Roman" panose="02020603050405020304" pitchFamily="18" charset="0"/>
                <a:cs typeface="Times New Roman" panose="02020603050405020304" pitchFamily="18" charset="0"/>
              </a:rPr>
              <a:t>with</a:t>
            </a:r>
            <a:r>
              <a:rPr lang="tr-TR" sz="2400" dirty="0" smtClean="0">
                <a:latin typeface="Times New Roman" panose="02020603050405020304" pitchFamily="18" charset="0"/>
                <a:cs typeface="Times New Roman" panose="02020603050405020304" pitchFamily="18" charset="0"/>
              </a:rPr>
              <a:t>.</a:t>
            </a:r>
            <a:endParaRPr lang="tr-TR" sz="2400" b="1" dirty="0" smtClean="0">
              <a:latin typeface="Times New Roman" panose="02020603050405020304" pitchFamily="18" charset="0"/>
              <a:cs typeface="Times New Roman" panose="02020603050405020304" pitchFamily="18" charset="0"/>
            </a:endParaRPr>
          </a:p>
          <a:p>
            <a:pPr marL="0" indent="0">
              <a:buNone/>
            </a:pPr>
            <a:endParaRPr lang="tr-TR"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211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a:t>Figure 2.1</a:t>
            </a:r>
            <a:r>
              <a:rPr lang="en-GB" altLang="tr-TR" sz="1800"/>
              <a:t>  Development in marketing</a:t>
            </a:r>
          </a:p>
          <a:p>
            <a:pPr eaLnBrk="0" hangingPunct="0">
              <a:spcBef>
                <a:spcPct val="50000"/>
              </a:spcBef>
            </a:pPr>
            <a:r>
              <a:rPr lang="en-GB" altLang="tr-TR" sz="800" i="1"/>
              <a:t>Source</a:t>
            </a:r>
            <a:r>
              <a:rPr lang="en-GB" altLang="tr-TR" sz="800"/>
              <a:t>: Adapted from Christopher </a:t>
            </a:r>
            <a:r>
              <a:rPr lang="en-GB" altLang="tr-TR" sz="800" i="1"/>
              <a:t>et al</a:t>
            </a:r>
            <a:r>
              <a:rPr lang="en-GB" altLang="tr-TR" sz="800"/>
              <a:t>., 1991.</a:t>
            </a:r>
          </a:p>
        </p:txBody>
      </p:sp>
      <p:pic>
        <p:nvPicPr>
          <p:cNvPr id="2064" name="Picture 16" descr="M02NF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360363"/>
            <a:ext cx="6804025"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885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MAN 329 </a:t>
            </a:r>
            <a:r>
              <a:rPr lang="tr-TR" dirty="0" smtClean="0"/>
              <a:t>Performance </a:t>
            </a:r>
            <a:r>
              <a:rPr lang="tr-TR" dirty="0" smtClean="0"/>
              <a:t>Criterias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tr-TR" dirty="0" smtClean="0"/>
              <a:t>Midterm exam  (%25)  (Essay &amp; Multiple choice)</a:t>
            </a:r>
          </a:p>
          <a:p>
            <a:r>
              <a:rPr lang="tr-TR" dirty="0" smtClean="0"/>
              <a:t> Term Project  </a:t>
            </a:r>
            <a:r>
              <a:rPr lang="tr-TR" dirty="0" smtClean="0"/>
              <a:t>(%</a:t>
            </a:r>
            <a:r>
              <a:rPr lang="tr-TR" dirty="0" smtClean="0"/>
              <a:t>25) </a:t>
            </a:r>
            <a:endParaRPr lang="tr-TR" dirty="0" smtClean="0"/>
          </a:p>
          <a:p>
            <a:r>
              <a:rPr lang="tr-TR" dirty="0"/>
              <a:t>Final exam  (%50)   (Essay &amp; Multiple choice)</a:t>
            </a:r>
          </a:p>
          <a:p>
            <a:endParaRPr lang="en-US" dirty="0"/>
          </a:p>
        </p:txBody>
      </p:sp>
    </p:spTree>
    <p:extLst>
      <p:ext uri="{BB962C8B-B14F-4D97-AF65-F5344CB8AC3E}">
        <p14:creationId xmlns:p14="http://schemas.microsoft.com/office/powerpoint/2010/main" val="2308424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Development in marketing</a:t>
            </a:r>
            <a:endParaRPr lang="en-US" dirty="0"/>
          </a:p>
        </p:txBody>
      </p:sp>
      <p:sp>
        <p:nvSpPr>
          <p:cNvPr id="3" name="Content Placeholder 2"/>
          <p:cNvSpPr>
            <a:spLocks noGrp="1"/>
          </p:cNvSpPr>
          <p:nvPr>
            <p:ph idx="1"/>
          </p:nvPr>
        </p:nvSpPr>
        <p:spPr>
          <a:xfrm>
            <a:off x="0" y="1600200"/>
            <a:ext cx="8964488" cy="4525963"/>
          </a:xfrm>
        </p:spPr>
        <p:txBody>
          <a:bodyPr>
            <a:normAutofit fontScale="92500" lnSpcReduction="10000"/>
          </a:bodyPr>
          <a:lstStyle/>
          <a:p>
            <a:r>
              <a:rPr lang="tr-TR" dirty="0" smtClean="0"/>
              <a:t>The 1950s, age of consumer marketing  when corporate manufacturers  and brand marketing concepts dominated the marketing agenda.</a:t>
            </a:r>
          </a:p>
          <a:p>
            <a:r>
              <a:rPr lang="tr-TR" dirty="0" smtClean="0"/>
              <a:t>1960s, industrial marketing researches are essential.</a:t>
            </a:r>
          </a:p>
          <a:p>
            <a:r>
              <a:rPr lang="tr-TR" dirty="0" smtClean="0"/>
              <a:t>1970s, non profit sector </a:t>
            </a:r>
          </a:p>
          <a:p>
            <a:r>
              <a:rPr lang="tr-TR" dirty="0" smtClean="0"/>
              <a:t>1980s, service sector</a:t>
            </a:r>
          </a:p>
          <a:p>
            <a:r>
              <a:rPr lang="tr-TR" dirty="0" smtClean="0"/>
              <a:t>1990s, and beyond  </a:t>
            </a:r>
            <a:r>
              <a:rPr lang="tr-TR" b="1" i="1" dirty="0" smtClean="0"/>
              <a:t>relational researches </a:t>
            </a:r>
            <a:r>
              <a:rPr lang="tr-TR" dirty="0" smtClean="0"/>
              <a:t>become important, knowledge management, total quality concepts</a:t>
            </a:r>
            <a:endParaRPr lang="en-US" dirty="0"/>
          </a:p>
        </p:txBody>
      </p:sp>
    </p:spTree>
    <p:extLst>
      <p:ext uri="{BB962C8B-B14F-4D97-AF65-F5344CB8AC3E}">
        <p14:creationId xmlns:p14="http://schemas.microsoft.com/office/powerpoint/2010/main" val="2016780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66700" y="5859463"/>
            <a:ext cx="8534400" cy="36671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a:t>Figure 2.2</a:t>
            </a:r>
            <a:r>
              <a:rPr lang="en-GB" altLang="tr-TR" sz="1800"/>
              <a:t>  Influences on relationship marketing</a:t>
            </a:r>
            <a:endParaRPr lang="en-GB" altLang="tr-TR" sz="800"/>
          </a:p>
        </p:txBody>
      </p:sp>
      <p:pic>
        <p:nvPicPr>
          <p:cNvPr id="5123" name="Picture 3" descr="M02NF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360363"/>
            <a:ext cx="7894638" cy="548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828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Relationship marketing ( RM)</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65607"/>
            <a:ext cx="496855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3528" y="1242441"/>
            <a:ext cx="8496944" cy="369332"/>
          </a:xfrm>
          <a:prstGeom prst="rect">
            <a:avLst/>
          </a:prstGeom>
        </p:spPr>
        <p:txBody>
          <a:bodyPr wrap="square">
            <a:spAutoFit/>
          </a:bodyPr>
          <a:lstStyle/>
          <a:p>
            <a:pPr>
              <a:buFontTx/>
              <a:buChar char="-"/>
            </a:pPr>
            <a:r>
              <a:rPr lang="tr-TR" dirty="0"/>
              <a:t>RM seeks to create </a:t>
            </a:r>
            <a:r>
              <a:rPr lang="tr-TR" b="1" dirty="0"/>
              <a:t>new value for customers</a:t>
            </a:r>
            <a:r>
              <a:rPr lang="tr-TR" dirty="0"/>
              <a:t> and then share it with these customers.</a:t>
            </a:r>
          </a:p>
        </p:txBody>
      </p:sp>
      <p:sp>
        <p:nvSpPr>
          <p:cNvPr id="5" name="Rectangle 4"/>
          <p:cNvSpPr/>
          <p:nvPr/>
        </p:nvSpPr>
        <p:spPr>
          <a:xfrm>
            <a:off x="-26640" y="6390620"/>
            <a:ext cx="7820490" cy="400110"/>
          </a:xfrm>
          <a:prstGeom prst="rect">
            <a:avLst/>
          </a:prstGeom>
        </p:spPr>
        <p:txBody>
          <a:bodyPr wrap="square">
            <a:spAutoFit/>
          </a:bodyPr>
          <a:lstStyle/>
          <a:p>
            <a:r>
              <a:rPr lang="en-US" dirty="0"/>
              <a:t>RM represents </a:t>
            </a:r>
            <a:r>
              <a:rPr lang="en-US" sz="2000" b="1" dirty="0"/>
              <a:t>continuous</a:t>
            </a:r>
            <a:r>
              <a:rPr lang="en-US" dirty="0"/>
              <a:t> </a:t>
            </a:r>
            <a:r>
              <a:rPr lang="en-US" b="1" dirty="0"/>
              <a:t>cooperative effort between buyers and sellers.</a:t>
            </a:r>
          </a:p>
        </p:txBody>
      </p:sp>
    </p:spTree>
    <p:extLst>
      <p:ext uri="{BB962C8B-B14F-4D97-AF65-F5344CB8AC3E}">
        <p14:creationId xmlns:p14="http://schemas.microsoft.com/office/powerpoint/2010/main" val="4036908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RM</a:t>
            </a:r>
            <a:endParaRPr lang="tr-TR" dirty="0"/>
          </a:p>
        </p:txBody>
      </p:sp>
      <p:sp>
        <p:nvSpPr>
          <p:cNvPr id="3" name="Content Placeholder 2"/>
          <p:cNvSpPr>
            <a:spLocks noGrp="1"/>
          </p:cNvSpPr>
          <p:nvPr>
            <p:ph idx="1"/>
          </p:nvPr>
        </p:nvSpPr>
        <p:spPr/>
        <p:txBody>
          <a:bodyPr/>
          <a:lstStyle/>
          <a:p>
            <a:r>
              <a:rPr lang="tr-TR" dirty="0" smtClean="0"/>
              <a:t>Grönroos’ (1994)   </a:t>
            </a:r>
            <a:r>
              <a:rPr lang="tr-TR" i="1" dirty="0" smtClean="0"/>
              <a:t>identfy and establish, maintain and enhance and, when necessary, terminate relationships with customers and other stakeholders, at a profit so that the objectives of  all parties involved are met, and this is donew by mutual exchange and fullfillment of promises.</a:t>
            </a:r>
            <a:endParaRPr lang="tr-TR" i="1" dirty="0"/>
          </a:p>
        </p:txBody>
      </p:sp>
    </p:spTree>
    <p:extLst>
      <p:ext uri="{BB962C8B-B14F-4D97-AF65-F5344CB8AC3E}">
        <p14:creationId xmlns:p14="http://schemas.microsoft.com/office/powerpoint/2010/main" val="2588908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RM</a:t>
            </a:r>
            <a:endParaRPr lang="en-US" dirty="0"/>
          </a:p>
        </p:txBody>
      </p:sp>
      <p:sp>
        <p:nvSpPr>
          <p:cNvPr id="3" name="Content Placeholder 2"/>
          <p:cNvSpPr>
            <a:spLocks noGrp="1"/>
          </p:cNvSpPr>
          <p:nvPr>
            <p:ph idx="1"/>
          </p:nvPr>
        </p:nvSpPr>
        <p:spPr>
          <a:xfrm>
            <a:off x="251521" y="1600200"/>
            <a:ext cx="8764142" cy="4525963"/>
          </a:xfrm>
        </p:spPr>
        <p:txBody>
          <a:bodyPr>
            <a:normAutofit fontScale="85000" lnSpcReduction="10000"/>
          </a:bodyPr>
          <a:lstStyle/>
          <a:p>
            <a:pPr>
              <a:buFontTx/>
              <a:buChar char="-"/>
            </a:pPr>
            <a:r>
              <a:rPr lang="tr-TR" dirty="0" smtClean="0"/>
              <a:t>recognises </a:t>
            </a:r>
            <a:r>
              <a:rPr lang="tr-TR" dirty="0" smtClean="0"/>
              <a:t>the key role that customers have both as purchasers and in </a:t>
            </a:r>
            <a:r>
              <a:rPr lang="tr-TR" b="1" i="1" dirty="0" smtClean="0">
                <a:solidFill>
                  <a:schemeClr val="tx2"/>
                </a:solidFill>
              </a:rPr>
              <a:t>defining the value </a:t>
            </a:r>
            <a:r>
              <a:rPr lang="tr-TR" dirty="0" smtClean="0"/>
              <a:t>they wish to achieve.</a:t>
            </a:r>
          </a:p>
          <a:p>
            <a:pPr>
              <a:buFontTx/>
              <a:buChar char="-"/>
            </a:pPr>
            <a:r>
              <a:rPr lang="tr-TR" dirty="0" smtClean="0"/>
              <a:t>businesses </a:t>
            </a:r>
            <a:r>
              <a:rPr lang="tr-TR" dirty="0" smtClean="0"/>
              <a:t>are seen to design and </a:t>
            </a:r>
            <a:r>
              <a:rPr lang="tr-TR" dirty="0" smtClean="0"/>
              <a:t>align processes, communication</a:t>
            </a:r>
            <a:r>
              <a:rPr lang="tr-TR" dirty="0" smtClean="0"/>
              <a:t>, technology and people</a:t>
            </a:r>
            <a:r>
              <a:rPr lang="tr-TR" b="1" i="1" dirty="0" smtClean="0">
                <a:solidFill>
                  <a:schemeClr val="tx2"/>
                </a:solidFill>
              </a:rPr>
              <a:t> in support of customer value,</a:t>
            </a:r>
          </a:p>
          <a:p>
            <a:pPr>
              <a:buFontTx/>
              <a:buChar char="-"/>
            </a:pPr>
            <a:r>
              <a:rPr lang="tr-TR" dirty="0" smtClean="0"/>
              <a:t>recognises </a:t>
            </a:r>
            <a:r>
              <a:rPr lang="tr-TR" dirty="0" smtClean="0"/>
              <a:t>the value of customers’ </a:t>
            </a:r>
            <a:r>
              <a:rPr lang="tr-TR" b="1" i="1" dirty="0" smtClean="0">
                <a:solidFill>
                  <a:schemeClr val="tx2"/>
                </a:solidFill>
              </a:rPr>
              <a:t>purchasing lifetimes</a:t>
            </a:r>
          </a:p>
          <a:p>
            <a:pPr>
              <a:buFontTx/>
              <a:buChar char="-"/>
            </a:pPr>
            <a:r>
              <a:rPr lang="tr-TR" dirty="0" smtClean="0"/>
              <a:t>seeks </a:t>
            </a:r>
            <a:r>
              <a:rPr lang="tr-TR" dirty="0" smtClean="0"/>
              <a:t>to </a:t>
            </a:r>
            <a:r>
              <a:rPr lang="tr-TR" b="1" i="1" dirty="0" smtClean="0">
                <a:solidFill>
                  <a:schemeClr val="tx2"/>
                </a:solidFill>
              </a:rPr>
              <a:t>build a chain of relationships within the organisation and its main stakeholders </a:t>
            </a:r>
            <a:r>
              <a:rPr lang="tr-TR" dirty="0" smtClean="0"/>
              <a:t>including suppliers, distribution channels, intermediaries and shareholders.</a:t>
            </a:r>
            <a:endParaRPr lang="en-US" dirty="0"/>
          </a:p>
        </p:txBody>
      </p:sp>
    </p:spTree>
    <p:extLst>
      <p:ext uri="{BB962C8B-B14F-4D97-AF65-F5344CB8AC3E}">
        <p14:creationId xmlns:p14="http://schemas.microsoft.com/office/powerpoint/2010/main" val="3218095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229600" cy="1143000"/>
          </a:xfrm>
        </p:spPr>
        <p:txBody>
          <a:bodyPr>
            <a:normAutofit/>
          </a:bodyPr>
          <a:lstStyle/>
          <a:p>
            <a:r>
              <a:rPr lang="tr-TR" sz="3200" b="1" dirty="0" smtClean="0"/>
              <a:t>TRANSACTIONAL MARKETING (TM)</a:t>
            </a:r>
            <a:endParaRPr lang="tr-TR" sz="3200" dirty="0"/>
          </a:p>
        </p:txBody>
      </p:sp>
      <p:sp>
        <p:nvSpPr>
          <p:cNvPr id="5" name="Content Placeholder 4"/>
          <p:cNvSpPr>
            <a:spLocks noGrp="1"/>
          </p:cNvSpPr>
          <p:nvPr>
            <p:ph idx="1"/>
          </p:nvPr>
        </p:nvSpPr>
        <p:spPr/>
        <p:txBody>
          <a:bodyPr/>
          <a:lstStyle/>
          <a:p>
            <a:r>
              <a:rPr lang="tr-TR" b="1" dirty="0"/>
              <a:t>highly  </a:t>
            </a:r>
            <a:r>
              <a:rPr lang="tr-TR" dirty="0"/>
              <a:t>focus on maximizing  the profit for the </a:t>
            </a:r>
            <a:r>
              <a:rPr lang="tr-TR" dirty="0" smtClean="0"/>
              <a:t>company</a:t>
            </a:r>
          </a:p>
          <a:p>
            <a:r>
              <a:rPr lang="tr-TR" dirty="0" smtClean="0"/>
              <a:t>  </a:t>
            </a:r>
            <a:r>
              <a:rPr lang="tr-TR" dirty="0"/>
              <a:t>by recruiting more and more </a:t>
            </a:r>
            <a:r>
              <a:rPr lang="tr-TR" dirty="0" smtClean="0"/>
              <a:t>customers</a:t>
            </a:r>
          </a:p>
          <a:p>
            <a:r>
              <a:rPr lang="tr-TR" dirty="0" smtClean="0"/>
              <a:t>  </a:t>
            </a:r>
            <a:r>
              <a:rPr lang="tr-TR" dirty="0"/>
              <a:t>to purchase the firm’s product and </a:t>
            </a:r>
            <a:endParaRPr lang="tr-TR" dirty="0" smtClean="0"/>
          </a:p>
          <a:p>
            <a:r>
              <a:rPr lang="tr-TR" dirty="0" smtClean="0"/>
              <a:t>not </a:t>
            </a:r>
            <a:r>
              <a:rPr lang="tr-TR" dirty="0"/>
              <a:t>building  much of relationship with </a:t>
            </a:r>
            <a:r>
              <a:rPr lang="tr-TR" dirty="0" smtClean="0"/>
              <a:t>them!</a:t>
            </a:r>
            <a:endParaRPr lang="tr-TR" dirty="0"/>
          </a:p>
        </p:txBody>
      </p:sp>
    </p:spTree>
    <p:extLst>
      <p:ext uri="{BB962C8B-B14F-4D97-AF65-F5344CB8AC3E}">
        <p14:creationId xmlns:p14="http://schemas.microsoft.com/office/powerpoint/2010/main" val="526511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TM Versus RM</a:t>
            </a:r>
            <a:endParaRPr lang="tr-T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229600" cy="335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509120"/>
            <a:ext cx="6264696" cy="236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822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The next chapter includes the topics of...</a:t>
            </a:r>
            <a:endParaRPr lang="tr-TR" dirty="0"/>
          </a:p>
        </p:txBody>
      </p:sp>
      <p:sp>
        <p:nvSpPr>
          <p:cNvPr id="3" name="Content Placeholder 2"/>
          <p:cNvSpPr>
            <a:spLocks noGrp="1"/>
          </p:cNvSpPr>
          <p:nvPr>
            <p:ph idx="1"/>
          </p:nvPr>
        </p:nvSpPr>
        <p:spPr>
          <a:xfrm>
            <a:off x="251520" y="2780928"/>
            <a:ext cx="8229600" cy="2520280"/>
          </a:xfrm>
        </p:spPr>
        <p:txBody>
          <a:bodyPr>
            <a:normAutofit/>
          </a:bodyPr>
          <a:lstStyle/>
          <a:p>
            <a:r>
              <a:rPr lang="tr-TR" dirty="0" smtClean="0"/>
              <a:t>Customer loyalty</a:t>
            </a:r>
          </a:p>
          <a:p>
            <a:r>
              <a:rPr lang="tr-TR" dirty="0" smtClean="0"/>
              <a:t>Leaky Bucket theory</a:t>
            </a:r>
          </a:p>
          <a:p>
            <a:r>
              <a:rPr lang="tr-TR" dirty="0" smtClean="0"/>
              <a:t>Relationship ladders or stages</a:t>
            </a:r>
          </a:p>
          <a:p>
            <a:r>
              <a:rPr lang="tr-TR" dirty="0" smtClean="0"/>
              <a:t>Lifetime value</a:t>
            </a:r>
          </a:p>
          <a:p>
            <a:endParaRPr lang="tr-TR" dirty="0" smtClean="0"/>
          </a:p>
          <a:p>
            <a:pPr marL="0" indent="0">
              <a:buNone/>
            </a:pPr>
            <a:endParaRPr lang="tr-TR" dirty="0"/>
          </a:p>
        </p:txBody>
      </p:sp>
    </p:spTree>
    <p:extLst>
      <p:ext uri="{BB962C8B-B14F-4D97-AF65-F5344CB8AC3E}">
        <p14:creationId xmlns:p14="http://schemas.microsoft.com/office/powerpoint/2010/main" val="1645055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a:xfrm>
            <a:off x="467544" y="652605"/>
            <a:ext cx="8229600" cy="1570186"/>
          </a:xfrm>
        </p:spPr>
        <p:txBody>
          <a:bodyPr>
            <a:normAutofit fontScale="90000"/>
          </a:bodyPr>
          <a:lstStyle/>
          <a:p>
            <a:r>
              <a:rPr lang="en-US" sz="2400" b="1" dirty="0" smtClean="0">
                <a:latin typeface="Times New Roman" panose="02020603050405020304" pitchFamily="18" charset="0"/>
                <a:cs typeface="Times New Roman" panose="02020603050405020304" pitchFamily="18" charset="0"/>
              </a:rPr>
              <a:t>Cag University, Faculty of Economics and Administrative Sciences</a:t>
            </a:r>
            <a:br>
              <a:rPr lang="en-US" sz="2400" b="1" dirty="0" smtClean="0">
                <a:latin typeface="Times New Roman" panose="02020603050405020304" pitchFamily="18" charset="0"/>
                <a:cs typeface="Times New Roman" panose="02020603050405020304" pitchFamily="18" charset="0"/>
              </a:rPr>
            </a:br>
            <a:r>
              <a:rPr lang="tr-TR" sz="2400" b="1" dirty="0" smtClean="0">
                <a:latin typeface="Times New Roman" panose="02020603050405020304" pitchFamily="18" charset="0"/>
                <a:cs typeface="Times New Roman" panose="02020603050405020304" pitchFamily="18" charset="0"/>
              </a:rPr>
              <a:t>2019-2020 </a:t>
            </a:r>
            <a:r>
              <a:rPr lang="en-US" sz="2400" b="1" dirty="0" smtClean="0">
                <a:latin typeface="Times New Roman" panose="02020603050405020304" pitchFamily="18" charset="0"/>
                <a:cs typeface="Times New Roman" panose="02020603050405020304" pitchFamily="18" charset="0"/>
              </a:rPr>
              <a:t>Fall </a:t>
            </a:r>
            <a:r>
              <a:rPr lang="en-US" sz="2400" b="1" dirty="0" smtClean="0">
                <a:latin typeface="Times New Roman" panose="02020603050405020304" pitchFamily="18" charset="0"/>
                <a:cs typeface="Times New Roman" panose="02020603050405020304" pitchFamily="18" charset="0"/>
              </a:rPr>
              <a:t>Semester</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CRM Term Paper</a:t>
            </a:r>
            <a:r>
              <a:rPr lang="tr-TR" sz="2400" b="1" dirty="0" smtClean="0">
                <a:latin typeface="Times New Roman" panose="02020603050405020304" pitchFamily="18" charset="0"/>
                <a:cs typeface="Times New Roman" panose="02020603050405020304" pitchFamily="18" charset="0"/>
              </a:rPr>
              <a:t> (% </a:t>
            </a:r>
            <a:r>
              <a:rPr lang="tr-TR" sz="2400" b="1" dirty="0" smtClean="0">
                <a:latin typeface="Times New Roman" panose="02020603050405020304" pitchFamily="18" charset="0"/>
                <a:cs typeface="Times New Roman" panose="02020603050405020304" pitchFamily="18" charset="0"/>
              </a:rPr>
              <a:t>25)</a:t>
            </a:r>
            <a:r>
              <a:rPr lang="en-US" sz="2400" dirty="0" smtClean="0"/>
              <a:t/>
            </a:r>
            <a:br>
              <a:rPr lang="en-US" sz="2400" dirty="0" smtClean="0"/>
            </a:br>
            <a:endParaRPr lang="tr-TR" sz="2400" dirty="0" smtClean="0"/>
          </a:p>
        </p:txBody>
      </p:sp>
      <p:sp>
        <p:nvSpPr>
          <p:cNvPr id="131075" name="Rectangle 3"/>
          <p:cNvSpPr>
            <a:spLocks noGrp="1"/>
          </p:cNvSpPr>
          <p:nvPr>
            <p:ph type="body" idx="1"/>
          </p:nvPr>
        </p:nvSpPr>
        <p:spPr>
          <a:xfrm>
            <a:off x="0" y="1988840"/>
            <a:ext cx="9144000" cy="4869160"/>
          </a:xfrm>
        </p:spPr>
        <p:txBody>
          <a:bodyPr>
            <a:noAutofit/>
          </a:bodyPr>
          <a:lstStyle/>
          <a:p>
            <a:pPr>
              <a:lnSpc>
                <a:spcPct val="80000"/>
              </a:lnSpc>
            </a:pPr>
            <a:r>
              <a:rPr lang="tr-TR" sz="1800" b="1" dirty="0" smtClean="0">
                <a:latin typeface="Times New Roman" panose="02020603050405020304" pitchFamily="18" charset="0"/>
                <a:cs typeface="Times New Roman" panose="02020603050405020304" pitchFamily="18" charset="0"/>
              </a:rPr>
              <a:t>Term </a:t>
            </a:r>
            <a:r>
              <a:rPr lang="en-US" sz="1800" b="1"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Project</a:t>
            </a:r>
            <a:r>
              <a:rPr lang="en-US"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1 </a:t>
            </a:r>
            <a:r>
              <a:rPr lang="en-US" sz="1800" dirty="0" smtClean="0">
                <a:latin typeface="Times New Roman" panose="02020603050405020304" pitchFamily="18" charset="0"/>
                <a:cs typeface="Times New Roman" panose="02020603050405020304" pitchFamily="18" charset="0"/>
              </a:rPr>
              <a:t>-</a:t>
            </a:r>
            <a:r>
              <a:rPr lang="tr-TR"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3</a:t>
            </a:r>
            <a:r>
              <a:rPr lang="en-US"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students</a:t>
            </a:r>
            <a:endParaRPr lang="en-US" sz="1800" dirty="0" smtClean="0">
              <a:latin typeface="Times New Roman" panose="02020603050405020304" pitchFamily="18" charset="0"/>
              <a:cs typeface="Times New Roman" panose="02020603050405020304" pitchFamily="18" charset="0"/>
            </a:endParaRPr>
          </a:p>
          <a:p>
            <a:pPr>
              <a:lnSpc>
                <a:spcPct val="80000"/>
              </a:lnSpc>
            </a:pPr>
            <a:r>
              <a:rPr lang="tr-TR" sz="1800" b="1" dirty="0" smtClean="0">
                <a:latin typeface="Times New Roman" panose="02020603050405020304" pitchFamily="18" charset="0"/>
                <a:cs typeface="Times New Roman" panose="02020603050405020304" pitchFamily="18" charset="0"/>
              </a:rPr>
              <a:t> Contents &amp;</a:t>
            </a:r>
            <a:r>
              <a:rPr lang="en-US" sz="1800" b="1" dirty="0" smtClean="0">
                <a:latin typeface="Times New Roman" panose="02020603050405020304" pitchFamily="18" charset="0"/>
                <a:cs typeface="Times New Roman" panose="02020603050405020304" pitchFamily="18" charset="0"/>
              </a:rPr>
              <a:t>Deadlines:</a:t>
            </a:r>
          </a:p>
          <a:p>
            <a:pPr>
              <a:lnSpc>
                <a:spcPct val="80000"/>
              </a:lnSpc>
            </a:pPr>
            <a:r>
              <a:rPr lang="en-US" sz="1800" dirty="0" smtClean="0">
                <a:latin typeface="Times New Roman" panose="02020603050405020304" pitchFamily="18" charset="0"/>
                <a:cs typeface="Times New Roman" panose="02020603050405020304" pitchFamily="18" charset="0"/>
              </a:rPr>
              <a:t>Submitted the group members names and company’s name</a:t>
            </a:r>
            <a:r>
              <a:rPr lang="tr-TR" sz="1800" dirty="0" smtClean="0">
                <a:latin typeface="Times New Roman" panose="02020603050405020304" pitchFamily="18" charset="0"/>
                <a:cs typeface="Times New Roman" panose="02020603050405020304" pitchFamily="18" charset="0"/>
              </a:rPr>
              <a:t> till </a:t>
            </a:r>
            <a:r>
              <a:rPr lang="tr-TR" sz="1800" dirty="0" smtClean="0">
                <a:latin typeface="Times New Roman" panose="02020603050405020304" pitchFamily="18" charset="0"/>
                <a:cs typeface="Times New Roman" panose="02020603050405020304" pitchFamily="18" charset="0"/>
              </a:rPr>
              <a:t>18</a:t>
            </a:r>
            <a:r>
              <a:rPr lang="tr-TR" sz="1800" baseline="30000" dirty="0" smtClean="0">
                <a:latin typeface="Times New Roman" panose="02020603050405020304" pitchFamily="18" charset="0"/>
                <a:cs typeface="Times New Roman" panose="02020603050405020304" pitchFamily="18" charset="0"/>
              </a:rPr>
              <a:t>th</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October, </a:t>
            </a:r>
            <a:r>
              <a:rPr lang="en-US" sz="1800" dirty="0" smtClean="0">
                <a:latin typeface="Times New Roman" panose="02020603050405020304" pitchFamily="18" charset="0"/>
                <a:cs typeface="Times New Roman" panose="02020603050405020304" pitchFamily="18" charset="0"/>
              </a:rPr>
              <a:t>201</a:t>
            </a:r>
            <a:r>
              <a:rPr lang="tr-TR" sz="1800" dirty="0" smtClean="0">
                <a:latin typeface="Times New Roman" panose="02020603050405020304" pitchFamily="18" charset="0"/>
                <a:cs typeface="Times New Roman" panose="02020603050405020304" pitchFamily="18" charset="0"/>
              </a:rPr>
              <a:t>9.</a:t>
            </a:r>
            <a:endParaRPr lang="tr-TR" sz="1800" dirty="0">
              <a:latin typeface="Times New Roman" panose="02020603050405020304" pitchFamily="18" charset="0"/>
              <a:cs typeface="Times New Roman" panose="02020603050405020304" pitchFamily="18" charset="0"/>
            </a:endParaRPr>
          </a:p>
          <a:p>
            <a:pPr>
              <a:lnSpc>
                <a:spcPct val="80000"/>
              </a:lnSpc>
            </a:pPr>
            <a:r>
              <a:rPr lang="tr-TR" sz="1800" dirty="0" smtClean="0">
                <a:latin typeface="Times New Roman" panose="02020603050405020304" pitchFamily="18" charset="0"/>
                <a:cs typeface="Times New Roman" panose="02020603050405020304" pitchFamily="18" charset="0"/>
              </a:rPr>
              <a:t>List </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your group members and </a:t>
            </a:r>
            <a:r>
              <a:rPr lang="tr-TR" sz="1800" dirty="0" smtClean="0">
                <a:latin typeface="Times New Roman" panose="02020603050405020304" pitchFamily="18" charset="0"/>
                <a:cs typeface="Times New Roman" panose="02020603050405020304" pitchFamily="18" charset="0"/>
              </a:rPr>
              <a:t>specify</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 company’s </a:t>
            </a:r>
            <a:r>
              <a:rPr lang="en-US" sz="1800" dirty="0" smtClean="0">
                <a:latin typeface="Times New Roman" panose="02020603050405020304" pitchFamily="18" charset="0"/>
                <a:cs typeface="Times New Roman" panose="02020603050405020304" pitchFamily="18" charset="0"/>
              </a:rPr>
              <a:t>name</a:t>
            </a:r>
            <a:r>
              <a:rPr lang="tr-TR" sz="1800" dirty="0" smtClean="0">
                <a:latin typeface="Times New Roman" panose="02020603050405020304" pitchFamily="18" charset="0"/>
                <a:cs typeface="Times New Roman" panose="02020603050405020304" pitchFamily="18" charset="0"/>
              </a:rPr>
              <a:t> (please contact with the company before submitting their title)</a:t>
            </a:r>
            <a:endParaRPr lang="en-US" sz="1800" dirty="0" smtClean="0">
              <a:latin typeface="Times New Roman" panose="02020603050405020304" pitchFamily="18" charset="0"/>
              <a:cs typeface="Times New Roman" panose="02020603050405020304" pitchFamily="18" charset="0"/>
            </a:endParaRPr>
          </a:p>
          <a:p>
            <a:pPr>
              <a:lnSpc>
                <a:spcPct val="80000"/>
              </a:lnSpc>
            </a:pPr>
            <a:r>
              <a:rPr lang="en-US" sz="1800" dirty="0" smtClean="0">
                <a:latin typeface="Times New Roman" panose="02020603050405020304" pitchFamily="18" charset="0"/>
                <a:cs typeface="Times New Roman" panose="02020603050405020304" pitchFamily="18" charset="0"/>
              </a:rPr>
              <a:t>Presentation weeks: All projects should be finished and submitted </a:t>
            </a:r>
            <a:r>
              <a:rPr lang="tr-TR" sz="1800" dirty="0" smtClean="0">
                <a:latin typeface="Times New Roman" panose="02020603050405020304" pitchFamily="18" charset="0"/>
                <a:cs typeface="Times New Roman" panose="02020603050405020304" pitchFamily="18" charset="0"/>
              </a:rPr>
              <a:t>to the  assigned  students </a:t>
            </a:r>
            <a:r>
              <a:rPr lang="en-US"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6</a:t>
            </a:r>
            <a:r>
              <a:rPr lang="tr-TR" sz="1800" baseline="30000" dirty="0" smtClean="0">
                <a:latin typeface="Times New Roman" panose="02020603050405020304" pitchFamily="18" charset="0"/>
                <a:cs typeface="Times New Roman" panose="02020603050405020304" pitchFamily="18" charset="0"/>
              </a:rPr>
              <a:t>th</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December</a:t>
            </a:r>
            <a:r>
              <a:rPr lang="tr-TR"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2019.</a:t>
            </a:r>
            <a:endParaRPr lang="en-US" sz="1800" dirty="0" smtClean="0">
              <a:latin typeface="Times New Roman" panose="02020603050405020304" pitchFamily="18" charset="0"/>
              <a:cs typeface="Times New Roman" panose="02020603050405020304" pitchFamily="18" charset="0"/>
            </a:endParaRPr>
          </a:p>
          <a:p>
            <a:pPr>
              <a:lnSpc>
                <a:spcPct val="80000"/>
              </a:lnSpc>
            </a:pPr>
            <a:r>
              <a:rPr lang="tr-TR" sz="1800" dirty="0" smtClean="0">
                <a:latin typeface="Times New Roman" panose="02020603050405020304" pitchFamily="18" charset="0"/>
                <a:cs typeface="Times New Roman" panose="02020603050405020304" pitchFamily="18" charset="0"/>
              </a:rPr>
              <a:t> Please </a:t>
            </a:r>
            <a:r>
              <a:rPr lang="en-US" sz="1800" dirty="0" smtClean="0">
                <a:latin typeface="Times New Roman" panose="02020603050405020304" pitchFamily="18" charset="0"/>
                <a:cs typeface="Times New Roman" panose="02020603050405020304" pitchFamily="18" charset="0"/>
              </a:rPr>
              <a:t> find a company</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with</a:t>
            </a:r>
            <a:r>
              <a:rPr lang="tr-TR" sz="1800" dirty="0" smtClean="0">
                <a:latin typeface="Times New Roman" panose="02020603050405020304" pitchFamily="18" charset="0"/>
                <a:cs typeface="Times New Roman" panose="02020603050405020304" pitchFamily="18" charset="0"/>
              </a:rPr>
              <a:t>/without </a:t>
            </a:r>
            <a:r>
              <a:rPr lang="en-US" sz="1800" dirty="0" smtClean="0">
                <a:latin typeface="Times New Roman" panose="02020603050405020304" pitchFamily="18" charset="0"/>
                <a:cs typeface="Times New Roman" panose="02020603050405020304" pitchFamily="18" charset="0"/>
              </a:rPr>
              <a:t> a CRM department, please identify </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all detailed information through CRM</a:t>
            </a:r>
            <a:r>
              <a:rPr lang="tr-TR" sz="1800" dirty="0" smtClean="0">
                <a:latin typeface="Times New Roman" panose="02020603050405020304" pitchFamily="18" charset="0"/>
                <a:cs typeface="Times New Roman" panose="02020603050405020304" pitchFamily="18" charset="0"/>
              </a:rPr>
              <a:t> that you learn during the lectures.</a:t>
            </a:r>
          </a:p>
          <a:p>
            <a:pPr marL="0" indent="0">
              <a:lnSpc>
                <a:spcPct val="80000"/>
              </a:lnSpc>
              <a:buNone/>
            </a:pPr>
            <a:endParaRPr lang="tr-TR" sz="1800" dirty="0" smtClean="0">
              <a:latin typeface="Times New Roman" panose="02020603050405020304" pitchFamily="18" charset="0"/>
              <a:cs typeface="Times New Roman" panose="02020603050405020304" pitchFamily="18" charset="0"/>
            </a:endParaRPr>
          </a:p>
          <a:p>
            <a:pPr>
              <a:lnSpc>
                <a:spcPct val="80000"/>
              </a:lnSpc>
            </a:pPr>
            <a:r>
              <a:rPr lang="en-US" sz="1800" dirty="0" smtClean="0">
                <a:latin typeface="Times New Roman" panose="02020603050405020304" pitchFamily="18" charset="0"/>
                <a:cs typeface="Times New Roman" panose="02020603050405020304" pitchFamily="18" charset="0"/>
              </a:rPr>
              <a:t>Make an appointment to the company and examine their CRM approaches based on the chapters in the textbook. </a:t>
            </a:r>
            <a:r>
              <a:rPr lang="tr-TR" sz="1800" dirty="0" smtClean="0">
                <a:latin typeface="Times New Roman" panose="02020603050405020304" pitchFamily="18" charset="0"/>
                <a:cs typeface="Times New Roman" panose="02020603050405020304" pitchFamily="18" charset="0"/>
              </a:rPr>
              <a:t>Otherwise, </a:t>
            </a:r>
            <a:r>
              <a:rPr lang="tr-TR"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you </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may</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find a company</a:t>
            </a:r>
            <a:r>
              <a:rPr lang="tr-T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without a CRM department. Please install CRM programs based on the chapters</a:t>
            </a:r>
            <a:r>
              <a:rPr lang="tr-TR" sz="1800" dirty="0" smtClean="0">
                <a:latin typeface="Times New Roman" panose="02020603050405020304" pitchFamily="18" charset="0"/>
                <a:cs typeface="Times New Roman" panose="02020603050405020304" pitchFamily="18" charset="0"/>
              </a:rPr>
              <a:t>.</a:t>
            </a:r>
          </a:p>
          <a:p>
            <a:pPr>
              <a:lnSpc>
                <a:spcPct val="80000"/>
              </a:lnSpc>
            </a:pPr>
            <a:r>
              <a:rPr lang="tr-TR" sz="1800" dirty="0" smtClean="0">
                <a:latin typeface="Times New Roman" panose="02020603050405020304" pitchFamily="18" charset="0"/>
                <a:cs typeface="Times New Roman" panose="02020603050405020304" pitchFamily="18" charset="0"/>
              </a:rPr>
              <a:t>Presentation will be 20 minutes </a:t>
            </a:r>
            <a:r>
              <a:rPr lang="tr-TR" sz="1800" dirty="0" smtClean="0">
                <a:latin typeface="Times New Roman" panose="02020603050405020304" pitchFamily="18" charset="0"/>
                <a:cs typeface="Times New Roman" panose="02020603050405020304" pitchFamily="18" charset="0"/>
              </a:rPr>
              <a:t>at most.</a:t>
            </a:r>
            <a:endParaRPr lang="tr-TR" sz="1800" dirty="0" smtClean="0">
              <a:latin typeface="Times New Roman" panose="02020603050405020304" pitchFamily="18" charset="0"/>
              <a:cs typeface="Times New Roman" panose="02020603050405020304" pitchFamily="18" charset="0"/>
            </a:endParaRPr>
          </a:p>
          <a:p>
            <a:pPr>
              <a:lnSpc>
                <a:spcPct val="80000"/>
              </a:lnSpc>
            </a:pPr>
            <a:r>
              <a:rPr lang="tr-TR" sz="1800" dirty="0" smtClean="0">
                <a:latin typeface="Times New Roman" panose="02020603050405020304" pitchFamily="18" charset="0"/>
                <a:cs typeface="Times New Roman" panose="02020603050405020304" pitchFamily="18" charset="0"/>
              </a:rPr>
              <a:t>Don’t </a:t>
            </a:r>
            <a:r>
              <a:rPr lang="tr-TR" sz="1800" dirty="0" smtClean="0">
                <a:latin typeface="Times New Roman" panose="02020603050405020304" pitchFamily="18" charset="0"/>
                <a:cs typeface="Times New Roman" panose="02020603050405020304" pitchFamily="18" charset="0"/>
              </a:rPr>
              <a:t>forget  that,  </a:t>
            </a:r>
            <a:r>
              <a:rPr lang="tr-TR" sz="1800" i="1" dirty="0" smtClean="0">
                <a:latin typeface="Times New Roman" panose="02020603050405020304" pitchFamily="18" charset="0"/>
                <a:cs typeface="Times New Roman" panose="02020603050405020304" pitchFamily="18" charset="0"/>
              </a:rPr>
              <a:t>reading  most  of the  slides will reduce your grades halfly.</a:t>
            </a:r>
          </a:p>
          <a:p>
            <a:pPr>
              <a:lnSpc>
                <a:spcPct val="80000"/>
              </a:lnSpc>
            </a:pPr>
            <a:r>
              <a:rPr lang="tr-TR" sz="1800" dirty="0" smtClean="0">
                <a:latin typeface="Times New Roman" panose="02020603050405020304" pitchFamily="18" charset="0"/>
                <a:cs typeface="Times New Roman" panose="02020603050405020304" pitchFamily="18" charset="0"/>
              </a:rPr>
              <a:t>Be ready and on time  before the presentation with all group members.</a:t>
            </a:r>
          </a:p>
          <a:p>
            <a:pPr>
              <a:lnSpc>
                <a:spcPct val="80000"/>
              </a:lnSpc>
            </a:pPr>
            <a:r>
              <a:rPr lang="tr-TR" sz="1800" dirty="0" smtClean="0">
                <a:latin typeface="Times New Roman" panose="02020603050405020304" pitchFamily="18" charset="0"/>
                <a:cs typeface="Times New Roman" panose="02020603050405020304" pitchFamily="18" charset="0"/>
              </a:rPr>
              <a:t>Contact </a:t>
            </a:r>
            <a:r>
              <a:rPr lang="tr-TR" sz="1800" dirty="0" smtClean="0">
                <a:latin typeface="Times New Roman" panose="02020603050405020304" pitchFamily="18" charset="0"/>
                <a:cs typeface="Times New Roman" panose="02020603050405020304" pitchFamily="18" charset="0"/>
              </a:rPr>
              <a:t>with your lecturer any of time you need by e mail: </a:t>
            </a:r>
            <a:r>
              <a:rPr lang="tr-TR" sz="1800" dirty="0" smtClean="0">
                <a:latin typeface="Times New Roman" panose="02020603050405020304" pitchFamily="18" charset="0"/>
                <a:cs typeface="Times New Roman" panose="02020603050405020304" pitchFamily="18" charset="0"/>
                <a:hlinkClick r:id="rId2"/>
              </a:rPr>
              <a:t>edayasa@cag.edu.tr</a:t>
            </a:r>
            <a:r>
              <a:rPr lang="tr-TR" sz="1800" dirty="0" smtClean="0">
                <a:latin typeface="Times New Roman" panose="02020603050405020304" pitchFamily="18" charset="0"/>
                <a:cs typeface="Times New Roman" panose="02020603050405020304" pitchFamily="18" charset="0"/>
              </a:rPr>
              <a:t> </a:t>
            </a:r>
          </a:p>
          <a:p>
            <a:pPr marL="0" indent="0">
              <a:lnSpc>
                <a:spcPct val="80000"/>
              </a:lnSpc>
              <a:buNone/>
            </a:pP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hlinkClick r:id="rId3"/>
              </a:rPr>
              <a:t>ayseluluguner@cag.edu.tr</a:t>
            </a:r>
            <a:r>
              <a:rPr lang="tr-TR" sz="1800" dirty="0" smtClean="0">
                <a:latin typeface="Times New Roman" panose="02020603050405020304" pitchFamily="18" charset="0"/>
                <a:cs typeface="Times New Roman" panose="02020603050405020304" pitchFamily="18" charset="0"/>
              </a:rPr>
              <a:t> </a:t>
            </a:r>
            <a:endParaRPr lang="tr-TR" sz="1800" dirty="0" smtClean="0">
              <a:latin typeface="Times New Roman" panose="02020603050405020304" pitchFamily="18" charset="0"/>
              <a:cs typeface="Times New Roman" panose="02020603050405020304" pitchFamily="18" charset="0"/>
            </a:endParaRPr>
          </a:p>
          <a:p>
            <a:pPr>
              <a:lnSpc>
                <a:spcPct val="80000"/>
              </a:lnSpc>
            </a:pPr>
            <a:endParaRPr lang="tr-TR" sz="1800" dirty="0" smtClean="0"/>
          </a:p>
          <a:p>
            <a:pPr marL="0" indent="0">
              <a:lnSpc>
                <a:spcPct val="80000"/>
              </a:lnSpc>
              <a:buNone/>
            </a:pPr>
            <a:endParaRPr lang="tr-TR" sz="1800" dirty="0" smtClean="0"/>
          </a:p>
        </p:txBody>
      </p:sp>
      <p:pic>
        <p:nvPicPr>
          <p:cNvPr id="4" name="Picture 2" descr="çağ üniversitesi logo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69602"/>
            <a:ext cx="739676" cy="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4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61" descr="card2"/>
          <p:cNvPicPr>
            <a:picLocks noChangeAspect="1" noChangeArrowheads="1"/>
          </p:cNvPicPr>
          <p:nvPr/>
        </p:nvPicPr>
        <p:blipFill>
          <a:blip r:embed="rId3"/>
          <a:srcRect l="79668"/>
          <a:stretch>
            <a:fillRect/>
          </a:stretch>
        </p:blipFill>
        <p:spPr bwMode="auto">
          <a:xfrm>
            <a:off x="0" y="0"/>
            <a:ext cx="1691680" cy="6886575"/>
          </a:xfrm>
          <a:prstGeom prst="rect">
            <a:avLst/>
          </a:prstGeom>
          <a:noFill/>
          <a:ln w="9525">
            <a:noFill/>
            <a:miter lim="800000"/>
            <a:headEnd/>
            <a:tailEnd/>
          </a:ln>
        </p:spPr>
      </p:pic>
      <p:pic>
        <p:nvPicPr>
          <p:cNvPr id="17413" name="Picture 2"/>
          <p:cNvPicPr>
            <a:picLocks noGrp="1" noChangeAspect="1" noChangeArrowheads="1"/>
          </p:cNvPicPr>
          <p:nvPr>
            <p:ph sz="half" idx="4294967295"/>
          </p:nvPr>
        </p:nvPicPr>
        <p:blipFill>
          <a:blip r:embed="rId4"/>
          <a:srcRect/>
          <a:stretch>
            <a:fillRect/>
          </a:stretch>
        </p:blipFill>
        <p:spPr>
          <a:xfrm>
            <a:off x="1259632" y="634975"/>
            <a:ext cx="7565042" cy="5616624"/>
          </a:xfrm>
        </p:spPr>
      </p:pic>
      <p:pic>
        <p:nvPicPr>
          <p:cNvPr id="7" name="Picture 2" descr="çağ üniversitesi logo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76" y="404664"/>
            <a:ext cx="739676" cy="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82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3"/>
          <p:cNvPicPr>
            <a:picLocks noGrp="1" noChangeAspect="1" noChangeArrowheads="1"/>
          </p:cNvPicPr>
          <p:nvPr>
            <p:ph idx="4294967295"/>
          </p:nvPr>
        </p:nvPicPr>
        <p:blipFill>
          <a:blip r:embed="rId3"/>
          <a:srcRect/>
          <a:stretch>
            <a:fillRect/>
          </a:stretch>
        </p:blipFill>
        <p:spPr>
          <a:xfrm>
            <a:off x="0" y="0"/>
            <a:ext cx="9144000" cy="6858000"/>
          </a:xfrm>
        </p:spPr>
      </p:pic>
      <p:pic>
        <p:nvPicPr>
          <p:cNvPr id="15363" name="Picture 61" descr="card2"/>
          <p:cNvPicPr>
            <a:picLocks noChangeAspect="1" noChangeArrowheads="1"/>
          </p:cNvPicPr>
          <p:nvPr/>
        </p:nvPicPr>
        <p:blipFill>
          <a:blip r:embed="rId4"/>
          <a:srcRect l="79668"/>
          <a:stretch>
            <a:fillRect/>
          </a:stretch>
        </p:blipFill>
        <p:spPr bwMode="auto">
          <a:xfrm>
            <a:off x="0" y="0"/>
            <a:ext cx="1619672" cy="6886575"/>
          </a:xfrm>
          <a:prstGeom prst="rect">
            <a:avLst/>
          </a:prstGeom>
          <a:noFill/>
          <a:ln w="9525">
            <a:noFill/>
            <a:miter lim="800000"/>
            <a:headEnd/>
            <a:tailEnd/>
          </a:ln>
        </p:spPr>
      </p:pic>
      <p:pic>
        <p:nvPicPr>
          <p:cNvPr id="7" name="Picture 2" descr="çağ üniversitesi logo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1" y="404664"/>
            <a:ext cx="739676" cy="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37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61" descr="card2"/>
          <p:cNvPicPr>
            <a:picLocks noChangeAspect="1" noChangeArrowheads="1"/>
          </p:cNvPicPr>
          <p:nvPr/>
        </p:nvPicPr>
        <p:blipFill>
          <a:blip r:embed="rId3"/>
          <a:srcRect l="79668"/>
          <a:stretch>
            <a:fillRect/>
          </a:stretch>
        </p:blipFill>
        <p:spPr bwMode="auto">
          <a:xfrm>
            <a:off x="0" y="0"/>
            <a:ext cx="1619672" cy="6886575"/>
          </a:xfrm>
          <a:prstGeom prst="rect">
            <a:avLst/>
          </a:prstGeom>
          <a:noFill/>
          <a:ln w="9525">
            <a:noFill/>
            <a:miter lim="800000"/>
            <a:headEnd/>
            <a:tailEnd/>
          </a:ln>
        </p:spPr>
      </p:pic>
      <p:pic>
        <p:nvPicPr>
          <p:cNvPr id="19461" name="Picture 2"/>
          <p:cNvPicPr>
            <a:picLocks noGrp="1" noChangeAspect="1" noChangeArrowheads="1"/>
          </p:cNvPicPr>
          <p:nvPr>
            <p:ph sz="half" idx="4294967295"/>
          </p:nvPr>
        </p:nvPicPr>
        <p:blipFill>
          <a:blip r:embed="rId4"/>
          <a:srcRect/>
          <a:stretch>
            <a:fillRect/>
          </a:stretch>
        </p:blipFill>
        <p:spPr>
          <a:xfrm>
            <a:off x="2185988" y="620688"/>
            <a:ext cx="5698380" cy="5616624"/>
          </a:xfrm>
        </p:spPr>
      </p:pic>
      <p:pic>
        <p:nvPicPr>
          <p:cNvPr id="7" name="Picture 2" descr="çağ üniversitesi logo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1" y="404664"/>
            <a:ext cx="739676" cy="73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646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31660"/>
            <a:ext cx="6097769" cy="34441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23528" y="3704812"/>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4000" b="1" dirty="0" smtClean="0">
                <a:latin typeface="Times New Roman" panose="02020603050405020304" pitchFamily="18" charset="0"/>
                <a:cs typeface="Times New Roman" panose="02020603050405020304" pitchFamily="18" charset="0"/>
              </a:rPr>
              <a:t> One of an </a:t>
            </a:r>
            <a:r>
              <a:rPr lang="tr-TR" sz="4000" b="1" dirty="0" smtClean="0">
                <a:latin typeface="Times New Roman" panose="02020603050405020304" pitchFamily="18" charset="0"/>
                <a:cs typeface="Times New Roman" panose="02020603050405020304" pitchFamily="18" charset="0"/>
              </a:rPr>
              <a:t>Up-</a:t>
            </a:r>
            <a:r>
              <a:rPr lang="en-US" sz="4000" b="1" dirty="0" smtClean="0">
                <a:latin typeface="Times New Roman" panose="02020603050405020304" pitchFamily="18" charset="0"/>
                <a:cs typeface="Times New Roman" panose="02020603050405020304" pitchFamily="18" charset="0"/>
              </a:rPr>
              <a:t>scale </a:t>
            </a:r>
            <a:r>
              <a:rPr lang="en-US" sz="4000" b="1" dirty="0" smtClean="0">
                <a:latin typeface="Times New Roman" panose="02020603050405020304" pitchFamily="18" charset="0"/>
                <a:cs typeface="Times New Roman" panose="02020603050405020304" pitchFamily="18" charset="0"/>
              </a:rPr>
              <a:t>chain of hotels</a:t>
            </a:r>
            <a:endParaRPr lang="tr-TR" sz="4000" b="1" dirty="0">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120434" y="4365104"/>
            <a:ext cx="8635788" cy="2821066"/>
          </a:xfrm>
        </p:spPr>
        <p:txBody>
          <a:bodyPr>
            <a:noAutofit/>
          </a:bodyPr>
          <a:lstStyle/>
          <a:p>
            <a:pPr algn="just" eaLnBrk="1" hangingPunct="1"/>
            <a:r>
              <a:rPr lang="tr-TR" sz="2200" dirty="0" smtClean="0">
                <a:latin typeface="Times New Roman" panose="02020603050405020304" pitchFamily="18" charset="0"/>
                <a:cs typeface="Times New Roman" panose="02020603050405020304" pitchFamily="18" charset="0"/>
              </a:rPr>
              <a:t>R</a:t>
            </a:r>
            <a:r>
              <a:rPr lang="en-US" sz="2200" dirty="0" smtClean="0">
                <a:latin typeface="Times New Roman" panose="02020603050405020304" pitchFamily="18" charset="0"/>
                <a:cs typeface="Times New Roman" panose="02020603050405020304" pitchFamily="18" charset="0"/>
              </a:rPr>
              <a:t>records</a:t>
            </a:r>
            <a:r>
              <a:rPr lang="tr-TR" sz="2200" dirty="0" smtClean="0">
                <a:latin typeface="Times New Roman" panose="02020603050405020304" pitchFamily="18" charset="0"/>
                <a:cs typeface="Times New Roman" panose="02020603050405020304" pitchFamily="18" charset="0"/>
              </a:rPr>
              <a:t> </a:t>
            </a:r>
            <a:r>
              <a:rPr lang="en-US"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guest preferences gleaned</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conversation with customers </a:t>
            </a:r>
            <a:r>
              <a:rPr lang="en-US" sz="2200" dirty="0" smtClean="0">
                <a:latin typeface="Times New Roman" panose="02020603050405020304" pitchFamily="18" charset="0"/>
                <a:cs typeface="Times New Roman" panose="02020603050405020304" pitchFamily="18" charset="0"/>
              </a:rPr>
              <a:t>during their stay</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and uses them to tailor the</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services that customers receive on their next visit at any other Ritz-Carlton in</a:t>
            </a:r>
            <a:r>
              <a:rPr lang="tr-T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 world. </a:t>
            </a:r>
            <a:endParaRPr lang="tr-TR" sz="2200" dirty="0" smtClean="0">
              <a:latin typeface="Times New Roman" panose="02020603050405020304" pitchFamily="18" charset="0"/>
              <a:cs typeface="Times New Roman" panose="02020603050405020304" pitchFamily="18" charset="0"/>
            </a:endParaRPr>
          </a:p>
          <a:p>
            <a:pPr algn="just" eaLnBrk="1" hangingPunct="1"/>
            <a:r>
              <a:rPr lang="en-US" sz="2200" b="1" dirty="0" smtClean="0">
                <a:latin typeface="Times New Roman" panose="02020603050405020304" pitchFamily="18" charset="0"/>
                <a:cs typeface="Times New Roman" panose="02020603050405020304" pitchFamily="18" charset="0"/>
              </a:rPr>
              <a:t>Requests for items such as</a:t>
            </a:r>
            <a:r>
              <a:rPr lang="tr-TR" sz="2200" b="1" dirty="0" smtClean="0">
                <a:latin typeface="Times New Roman" panose="02020603050405020304" pitchFamily="18" charset="0"/>
                <a:cs typeface="Times New Roman" panose="02020603050405020304" pitchFamily="18" charset="0"/>
              </a:rPr>
              <a:t> </a:t>
            </a:r>
            <a:r>
              <a:rPr lang="en-US" sz="2200" b="1" i="1" u="sng" dirty="0" smtClean="0">
                <a:latin typeface="Times New Roman" panose="02020603050405020304" pitchFamily="18" charset="0"/>
                <a:cs typeface="Times New Roman" panose="02020603050405020304" pitchFamily="18" charset="0"/>
              </a:rPr>
              <a:t>hypoallergenic pillows and additional</a:t>
            </a:r>
            <a:r>
              <a:rPr lang="tr-TR" sz="2200" b="1" i="1" u="sng" dirty="0" smtClean="0">
                <a:latin typeface="Times New Roman" panose="02020603050405020304" pitchFamily="18" charset="0"/>
                <a:cs typeface="Times New Roman" panose="02020603050405020304" pitchFamily="18" charset="0"/>
              </a:rPr>
              <a:t> </a:t>
            </a:r>
            <a:r>
              <a:rPr lang="en-US" sz="2200" b="1" i="1" u="sng" dirty="0" smtClean="0">
                <a:latin typeface="Times New Roman" panose="02020603050405020304" pitchFamily="18" charset="0"/>
                <a:cs typeface="Times New Roman" panose="02020603050405020304" pitchFamily="18" charset="0"/>
              </a:rPr>
              <a:t>towels </a:t>
            </a:r>
            <a:r>
              <a:rPr lang="en-US" sz="2200" b="1" dirty="0" smtClean="0">
                <a:latin typeface="Times New Roman" panose="02020603050405020304" pitchFamily="18" charset="0"/>
                <a:cs typeface="Times New Roman" panose="02020603050405020304" pitchFamily="18" charset="0"/>
              </a:rPr>
              <a:t>are recorded for future use so that </a:t>
            </a:r>
            <a:r>
              <a:rPr lang="en-US" sz="2200" b="1" i="1" u="sng" dirty="0" smtClean="0">
                <a:latin typeface="Times New Roman" panose="02020603050405020304" pitchFamily="18" charset="0"/>
                <a:cs typeface="Times New Roman" panose="02020603050405020304" pitchFamily="18" charset="0"/>
              </a:rPr>
              <a:t>personalized goods and services can</a:t>
            </a:r>
            <a:r>
              <a:rPr lang="tr-TR" sz="2200" b="1" i="1" u="sng" dirty="0" smtClean="0">
                <a:latin typeface="Times New Roman" panose="02020603050405020304" pitchFamily="18" charset="0"/>
                <a:cs typeface="Times New Roman" panose="02020603050405020304" pitchFamily="18" charset="0"/>
              </a:rPr>
              <a:t> </a:t>
            </a:r>
            <a:r>
              <a:rPr lang="en-US" sz="2200" b="1" i="1" u="sng" dirty="0" smtClean="0">
                <a:latin typeface="Times New Roman" panose="02020603050405020304" pitchFamily="18" charset="0"/>
                <a:cs typeface="Times New Roman" panose="02020603050405020304" pitchFamily="18" charset="0"/>
              </a:rPr>
              <a:t>be added for repeat customers.</a:t>
            </a:r>
            <a:r>
              <a:rPr lang="tr-TR" sz="2200" b="1" i="1" u="sng"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29066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675483"/>
            <a:ext cx="2771800" cy="2505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273224" y="260648"/>
            <a:ext cx="82296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smtClean="0"/>
          </a:p>
          <a:p>
            <a:pPr marL="0" indent="0">
              <a:buNone/>
            </a:pPr>
            <a:r>
              <a:rPr lang="tr-TR" sz="2400" b="1" dirty="0" smtClean="0">
                <a:latin typeface="Andalus" panose="02020603050405020304" pitchFamily="18" charset="-78"/>
                <a:cs typeface="Andalus" panose="02020603050405020304" pitchFamily="18" charset="-78"/>
              </a:rPr>
              <a:t> </a:t>
            </a:r>
            <a:r>
              <a:rPr lang="tr-TR" sz="2400" b="1" u="sng" dirty="0" smtClean="0">
                <a:latin typeface="Andalus" panose="02020603050405020304" pitchFamily="18" charset="-78"/>
                <a:cs typeface="Andalus" panose="02020603050405020304" pitchFamily="18" charset="-78"/>
              </a:rPr>
              <a:t>The rules:</a:t>
            </a:r>
          </a:p>
          <a:p>
            <a:r>
              <a:rPr lang="tr-TR" sz="2400" b="1" dirty="0" smtClean="0">
                <a:latin typeface="Andalus" panose="02020603050405020304" pitchFamily="18" charset="-78"/>
                <a:cs typeface="Andalus" panose="02020603050405020304" pitchFamily="18" charset="-78"/>
              </a:rPr>
              <a:t>Put  your  buyer  first  then  make  your number, every  year.</a:t>
            </a:r>
          </a:p>
          <a:p>
            <a:r>
              <a:rPr lang="en-US" sz="2400" dirty="0" smtClean="0">
                <a:latin typeface="Andalus" panose="02020603050405020304" pitchFamily="18" charset="-78"/>
                <a:cs typeface="Andalus" panose="02020603050405020304" pitchFamily="18" charset="-78"/>
              </a:rPr>
              <a:t>Companies can</a:t>
            </a:r>
            <a:r>
              <a:rPr lang="tr-TR" sz="2400" dirty="0" smtClean="0">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develop relationships to customize the shopping experience, </a:t>
            </a:r>
            <a:r>
              <a:rPr lang="tr-TR" sz="2400" dirty="0" smtClean="0">
                <a:latin typeface="Andalus" panose="02020603050405020304" pitchFamily="18" charset="-78"/>
                <a:cs typeface="Andalus" panose="02020603050405020304" pitchFamily="18" charset="-78"/>
              </a:rPr>
              <a:t> </a:t>
            </a:r>
          </a:p>
          <a:p>
            <a:r>
              <a:rPr lang="tr-TR" sz="2400" dirty="0">
                <a:latin typeface="Andalus" panose="02020603050405020304" pitchFamily="18" charset="-78"/>
                <a:cs typeface="Andalus" panose="02020603050405020304" pitchFamily="18" charset="-78"/>
              </a:rPr>
              <a:t>P</a:t>
            </a:r>
            <a:r>
              <a:rPr lang="en-US" sz="2400" dirty="0" err="1" smtClean="0">
                <a:latin typeface="Andalus" panose="02020603050405020304" pitchFamily="18" charset="-78"/>
                <a:cs typeface="Andalus" panose="02020603050405020304" pitchFamily="18" charset="-78"/>
              </a:rPr>
              <a:t>redict</a:t>
            </a:r>
            <a:r>
              <a:rPr lang="en-US" sz="2400" dirty="0" smtClean="0">
                <a:latin typeface="Andalus" panose="02020603050405020304" pitchFamily="18" charset="-78"/>
                <a:cs typeface="Andalus" panose="02020603050405020304" pitchFamily="18" charset="-78"/>
              </a:rPr>
              <a:t> online buying patterns</a:t>
            </a:r>
            <a:r>
              <a:rPr lang="tr-TR" sz="2400" dirty="0" smtClean="0">
                <a:latin typeface="Andalus" panose="02020603050405020304" pitchFamily="18" charset="-78"/>
                <a:cs typeface="Andalus" panose="02020603050405020304" pitchFamily="18" charset="-78"/>
              </a:rPr>
              <a:t> better</a:t>
            </a:r>
            <a:r>
              <a:rPr lang="en-US" sz="2400" dirty="0" smtClean="0">
                <a:latin typeface="Andalus" panose="02020603050405020304" pitchFamily="18" charset="-78"/>
                <a:cs typeface="Andalus" panose="02020603050405020304" pitchFamily="18" charset="-78"/>
              </a:rPr>
              <a:t>,</a:t>
            </a:r>
            <a:endParaRPr lang="tr-TR" sz="2400" dirty="0" smtClean="0">
              <a:latin typeface="Andalus" panose="02020603050405020304" pitchFamily="18" charset="-78"/>
              <a:cs typeface="Andalus" panose="02020603050405020304" pitchFamily="18" charset="-78"/>
            </a:endParaRPr>
          </a:p>
          <a:p>
            <a:r>
              <a:rPr lang="tr-TR" sz="2400" dirty="0" smtClean="0">
                <a:latin typeface="Andalus" panose="02020603050405020304" pitchFamily="18" charset="-78"/>
                <a:cs typeface="Andalus" panose="02020603050405020304" pitchFamily="18" charset="-78"/>
              </a:rPr>
              <a:t>E</a:t>
            </a:r>
            <a:r>
              <a:rPr lang="en-US" sz="2400" dirty="0" err="1" smtClean="0">
                <a:latin typeface="Andalus" panose="02020603050405020304" pitchFamily="18" charset="-78"/>
                <a:cs typeface="Andalus" panose="02020603050405020304" pitchFamily="18" charset="-78"/>
              </a:rPr>
              <a:t>ntice</a:t>
            </a:r>
            <a:r>
              <a:rPr lang="tr-TR" sz="2400" dirty="0" smtClean="0">
                <a:latin typeface="Andalus" panose="02020603050405020304" pitchFamily="18" charset="-78"/>
                <a:cs typeface="Andalus" panose="02020603050405020304" pitchFamily="18" charset="-78"/>
              </a:rPr>
              <a:t> (attract)</a:t>
            </a:r>
            <a:r>
              <a:rPr lang="en-US" sz="2400" dirty="0" smtClean="0">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customers with special offers or services</a:t>
            </a:r>
            <a:endParaRPr lang="tr-TR" sz="2400" dirty="0" smtClean="0">
              <a:latin typeface="Andalus" panose="02020603050405020304" pitchFamily="18" charset="-78"/>
              <a:cs typeface="Andalus" panose="02020603050405020304" pitchFamily="18" charset="-78"/>
            </a:endParaRPr>
          </a:p>
          <a:p>
            <a:r>
              <a:rPr lang="tr-TR" sz="2400" dirty="0">
                <a:latin typeface="Andalus" panose="02020603050405020304" pitchFamily="18" charset="-78"/>
                <a:cs typeface="Andalus" panose="02020603050405020304" pitchFamily="18" charset="-78"/>
              </a:rPr>
              <a:t>E</a:t>
            </a:r>
            <a:r>
              <a:rPr lang="en-US" sz="2400" dirty="0" smtClean="0">
                <a:latin typeface="Andalus" panose="02020603050405020304" pitchFamily="18" charset="-78"/>
                <a:cs typeface="Andalus" panose="02020603050405020304" pitchFamily="18" charset="-78"/>
              </a:rPr>
              <a:t>valuate the </a:t>
            </a:r>
            <a:r>
              <a:rPr lang="en-US" sz="2400" u="sng" dirty="0" smtClean="0">
                <a:latin typeface="Andalus" panose="02020603050405020304" pitchFamily="18" charset="-78"/>
                <a:cs typeface="Andalus" panose="02020603050405020304" pitchFamily="18" charset="-78"/>
              </a:rPr>
              <a:t>economic advantage of each customer</a:t>
            </a:r>
            <a:r>
              <a:rPr lang="en-US" sz="2400" dirty="0" smtClean="0">
                <a:latin typeface="Andalus" panose="02020603050405020304" pitchFamily="18" charset="-78"/>
                <a:cs typeface="Andalus" panose="02020603050405020304" pitchFamily="18" charset="-78"/>
              </a:rPr>
              <a:t>, and</a:t>
            </a:r>
            <a:endParaRPr lang="tr-TR" sz="2400" dirty="0" smtClean="0">
              <a:latin typeface="Andalus" panose="02020603050405020304" pitchFamily="18" charset="-78"/>
              <a:cs typeface="Andalus" panose="02020603050405020304" pitchFamily="18" charset="-78"/>
            </a:endParaRPr>
          </a:p>
          <a:p>
            <a:r>
              <a:rPr lang="tr-TR" sz="2400" dirty="0">
                <a:latin typeface="Andalus" panose="02020603050405020304" pitchFamily="18" charset="-78"/>
                <a:cs typeface="Andalus" panose="02020603050405020304" pitchFamily="18" charset="-78"/>
              </a:rPr>
              <a:t>B</a:t>
            </a:r>
            <a:r>
              <a:rPr lang="en-US" sz="2400" dirty="0" err="1" smtClean="0">
                <a:latin typeface="Andalus" panose="02020603050405020304" pitchFamily="18" charset="-78"/>
                <a:cs typeface="Andalus" panose="02020603050405020304" pitchFamily="18" charset="-78"/>
              </a:rPr>
              <a:t>uild</a:t>
            </a:r>
            <a:r>
              <a:rPr lang="en-US" sz="2400" dirty="0" smtClean="0">
                <a:latin typeface="Andalus" panose="02020603050405020304" pitchFamily="18" charset="-78"/>
                <a:cs typeface="Andalus" panose="02020603050405020304" pitchFamily="18" charset="-78"/>
              </a:rPr>
              <a:t> long-term</a:t>
            </a:r>
            <a:r>
              <a:rPr lang="tr-TR" sz="2400" dirty="0" smtClean="0">
                <a:latin typeface="Andalus" panose="02020603050405020304" pitchFamily="18" charset="-78"/>
                <a:cs typeface="Andalus" panose="02020603050405020304" pitchFamily="18" charset="-78"/>
              </a:rPr>
              <a:t> </a:t>
            </a:r>
            <a:r>
              <a:rPr lang="en-US" sz="2400" dirty="0" smtClean="0">
                <a:latin typeface="Andalus" panose="02020603050405020304" pitchFamily="18" charset="-78"/>
                <a:cs typeface="Andalus" panose="02020603050405020304" pitchFamily="18" charset="-78"/>
              </a:rPr>
              <a:t>beneficial relationships</a:t>
            </a:r>
            <a:r>
              <a:rPr lang="en-US" dirty="0" smtClean="0">
                <a:latin typeface="Andalus" panose="02020603050405020304" pitchFamily="18" charset="-78"/>
                <a:cs typeface="Andalus" panose="02020603050405020304" pitchFamily="18" charset="-78"/>
              </a:rPr>
              <a:t>.</a:t>
            </a:r>
            <a:endParaRPr lang="tr-TR" dirty="0" smtClean="0">
              <a:latin typeface="Andalus" panose="02020603050405020304" pitchFamily="18" charset="-78"/>
              <a:cs typeface="Andalus" panose="02020603050405020304" pitchFamily="18" charset="-78"/>
            </a:endParaRPr>
          </a:p>
          <a:p>
            <a:r>
              <a:rPr lang="tr-TR" dirty="0" smtClean="0">
                <a:latin typeface="Andalus" panose="02020603050405020304" pitchFamily="18" charset="-78"/>
                <a:cs typeface="Andalus" panose="02020603050405020304" pitchFamily="18" charset="-78"/>
              </a:rPr>
              <a:t>Grow sales by building</a:t>
            </a:r>
          </a:p>
          <a:p>
            <a:pPr marL="0" indent="0">
              <a:buFont typeface="Arial" panose="020B0604020202020204" pitchFamily="34" charset="0"/>
              <a:buNone/>
            </a:pPr>
            <a:r>
              <a:rPr lang="tr-TR" dirty="0" smtClean="0">
                <a:latin typeface="Andalus" panose="02020603050405020304" pitchFamily="18" charset="-78"/>
                <a:cs typeface="Andalus" panose="02020603050405020304" pitchFamily="18" charset="-78"/>
              </a:rPr>
              <a:t> trusted  relationships</a:t>
            </a:r>
            <a:r>
              <a:rPr lang="tr-TR" dirty="0" smtClean="0"/>
              <a:t>.</a:t>
            </a:r>
          </a:p>
        </p:txBody>
      </p:sp>
    </p:spTree>
    <p:extLst>
      <p:ext uri="{BB962C8B-B14F-4D97-AF65-F5344CB8AC3E}">
        <p14:creationId xmlns:p14="http://schemas.microsoft.com/office/powerpoint/2010/main" val="3006256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2281</Words>
  <Application>Microsoft Office PowerPoint</Application>
  <PresentationFormat>On-screen Show (4:3)</PresentationFormat>
  <Paragraphs>187</Paragraphs>
  <Slides>37</Slides>
  <Notes>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Man 329: Customer Relationship Management</vt:lpstr>
      <vt:lpstr> MAN 329 Performance Criterias</vt:lpstr>
      <vt:lpstr>Cag University, Faculty of Economics and Administrative Sciences 2019-2020 Fall Semester CRM Term Paper (% 25) </vt:lpstr>
      <vt:lpstr>PowerPoint Presentation</vt:lpstr>
      <vt:lpstr>PowerPoint Presentation</vt:lpstr>
      <vt:lpstr>PowerPoint Presentation</vt:lpstr>
      <vt:lpstr>PowerPoint Presentation</vt:lpstr>
      <vt:lpstr>PowerPoint Presentation</vt:lpstr>
      <vt:lpstr>For more sales;</vt:lpstr>
      <vt:lpstr>PowerPoint Presentation</vt:lpstr>
      <vt:lpstr>Learn...</vt:lpstr>
      <vt:lpstr>PowerPoint Presentation</vt:lpstr>
      <vt:lpstr>Saudi Aromco is the first ...</vt:lpstr>
      <vt:lpstr>Relationship</vt:lpstr>
      <vt:lpstr>PowerPoint Presentation</vt:lpstr>
      <vt:lpstr>What is marketing ?</vt:lpstr>
      <vt:lpstr>PowerPoint Presentation</vt:lpstr>
      <vt:lpstr>Discover the Marketplace and Customer Needs</vt:lpstr>
      <vt:lpstr>Marketing Mix</vt:lpstr>
      <vt:lpstr>PowerPoint Presentation</vt:lpstr>
      <vt:lpstr>4Ps to 4Cs</vt:lpstr>
      <vt:lpstr>The journey of 4P...</vt:lpstr>
      <vt:lpstr>PowerPoint Presentation</vt:lpstr>
      <vt:lpstr>Designing a Customer-Driven Marketing Strategy</vt:lpstr>
      <vt:lpstr>Firstly decide whom the company  will serve..</vt:lpstr>
      <vt:lpstr>PowerPoint Presentation</vt:lpstr>
      <vt:lpstr>PowerPoint Presentation</vt:lpstr>
      <vt:lpstr>PowerPoint Presentation</vt:lpstr>
      <vt:lpstr>Development in marketing</vt:lpstr>
      <vt:lpstr>PowerPoint Presentation</vt:lpstr>
      <vt:lpstr>Relationship marketing ( RM)</vt:lpstr>
      <vt:lpstr>RM</vt:lpstr>
      <vt:lpstr>RM</vt:lpstr>
      <vt:lpstr>TRANSACTIONAL MARKETING (TM)</vt:lpstr>
      <vt:lpstr> TM Versus RM</vt:lpstr>
      <vt:lpstr>The next chapter includes the topics of...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Relationship Management</dc:title>
  <dc:creator>Gizem ARI</dc:creator>
  <cp:lastModifiedBy>none</cp:lastModifiedBy>
  <cp:revision>54</cp:revision>
  <dcterms:created xsi:type="dcterms:W3CDTF">2018-10-02T08:42:10Z</dcterms:created>
  <dcterms:modified xsi:type="dcterms:W3CDTF">2019-09-23T13:18:12Z</dcterms:modified>
</cp:coreProperties>
</file>