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66"/>
  </p:notesMasterIdLst>
  <p:handoutMasterIdLst>
    <p:handoutMasterId r:id="rId67"/>
  </p:handoutMasterIdLst>
  <p:sldIdLst>
    <p:sldId id="353" r:id="rId3"/>
    <p:sldId id="257" r:id="rId4"/>
    <p:sldId id="262" r:id="rId5"/>
    <p:sldId id="297" r:id="rId6"/>
    <p:sldId id="259"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55" r:id="rId22"/>
    <p:sldId id="312" r:id="rId23"/>
    <p:sldId id="313" r:id="rId24"/>
    <p:sldId id="314" r:id="rId25"/>
    <p:sldId id="315" r:id="rId26"/>
    <p:sldId id="316" r:id="rId27"/>
    <p:sldId id="317" r:id="rId28"/>
    <p:sldId id="354"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296" r:id="rId6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40D"/>
    <a:srgbClr val="FEDF14"/>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snapToObjects="1">
      <p:cViewPr varScale="1">
        <p:scale>
          <a:sx n="87" d="100"/>
          <a:sy n="87" d="100"/>
        </p:scale>
        <p:origin x="523" y="67"/>
      </p:cViewPr>
      <p:guideLst>
        <p:guide orient="horz" pos="4319"/>
        <p:guide pos="575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1887C97-5FD3-47BB-8ABC-33609EE61EC2}" type="datetimeFigureOut">
              <a:rPr lang="en-US"/>
              <a:pPr>
                <a:defRPr/>
              </a:pPr>
              <a:t>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AFD5F4-434F-4278-99EC-B8B5B9B288AF}" type="slidenum">
              <a:rPr lang="en-US"/>
              <a:pPr>
                <a:defRPr/>
              </a:pPr>
              <a:t>‹#›</a:t>
            </a:fld>
            <a:endParaRPr lang="en-US"/>
          </a:p>
        </p:txBody>
      </p:sp>
    </p:spTree>
    <p:extLst>
      <p:ext uri="{BB962C8B-B14F-4D97-AF65-F5344CB8AC3E}">
        <p14:creationId xmlns:p14="http://schemas.microsoft.com/office/powerpoint/2010/main" val="4152983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10B931B-30AE-4B82-99C5-546D6B7C7608}" type="datetimeFigureOut">
              <a:rPr lang="en-US"/>
              <a:pPr>
                <a:defRPr/>
              </a:pPr>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F59213-CEC6-44EA-9C03-DC7E309842E0}" type="slidenum">
              <a:rPr lang="en-US"/>
              <a:pPr>
                <a:defRPr/>
              </a:pPr>
              <a:t>‹#›</a:t>
            </a:fld>
            <a:endParaRPr lang="en-US"/>
          </a:p>
        </p:txBody>
      </p:sp>
    </p:spTree>
    <p:extLst>
      <p:ext uri="{BB962C8B-B14F-4D97-AF65-F5344CB8AC3E}">
        <p14:creationId xmlns:p14="http://schemas.microsoft.com/office/powerpoint/2010/main" val="12318029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oone16eP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9"/>
          <p:cNvSpPr txBox="1"/>
          <p:nvPr userDrawn="1"/>
        </p:nvSpPr>
        <p:spPr>
          <a:xfrm>
            <a:off x="3975100" y="1098550"/>
            <a:ext cx="2533650" cy="585788"/>
          </a:xfrm>
          <a:prstGeom prst="rect">
            <a:avLst/>
          </a:prstGeom>
          <a:noFill/>
        </p:spPr>
        <p:txBody>
          <a:bodyPr>
            <a:spAutoFit/>
          </a:bodyPr>
          <a:lstStyle/>
          <a:p>
            <a:pPr fontAlgn="auto">
              <a:spcBef>
                <a:spcPts val="0"/>
              </a:spcBef>
              <a:spcAft>
                <a:spcPts val="0"/>
              </a:spcAft>
              <a:defRPr/>
            </a:pPr>
            <a:r>
              <a:rPr lang="en-US" sz="3200" b="1" dirty="0">
                <a:latin typeface="Calibri"/>
                <a:cs typeface="Calibri"/>
              </a:rPr>
              <a:t>Chapter 14</a:t>
            </a:r>
          </a:p>
        </p:txBody>
      </p:sp>
      <p:sp>
        <p:nvSpPr>
          <p:cNvPr id="6" name="TextBox 11"/>
          <p:cNvSpPr txBox="1"/>
          <p:nvPr userDrawn="1"/>
        </p:nvSpPr>
        <p:spPr>
          <a:xfrm>
            <a:off x="95250" y="6269038"/>
            <a:ext cx="3151188" cy="554037"/>
          </a:xfrm>
          <a:prstGeom prst="rect">
            <a:avLst/>
          </a:prstGeom>
          <a:noFill/>
        </p:spPr>
        <p:txBody>
          <a:bodyPr>
            <a:spAutoFit/>
          </a:bodyPr>
          <a:lstStyle/>
          <a:p>
            <a:pPr defTabSz="914400">
              <a:defRPr/>
            </a:pPr>
            <a:r>
              <a:rPr lang="en-US" sz="1000" dirty="0">
                <a:solidFill>
                  <a:srgbClr val="FFFFFF"/>
                </a:solidFill>
                <a:latin typeface="Cambria"/>
                <a:cs typeface="Cambria"/>
              </a:rPr>
              <a:t>© 2014 </a:t>
            </a:r>
            <a:r>
              <a:rPr lang="en-US" sz="1000" dirty="0" err="1">
                <a:solidFill>
                  <a:srgbClr val="FFFFFF"/>
                </a:solidFill>
                <a:latin typeface="Cambria"/>
                <a:cs typeface="Cambria"/>
              </a:rPr>
              <a:t>Cengage</a:t>
            </a:r>
            <a:r>
              <a:rPr lang="en-US" sz="1000" dirty="0">
                <a:solidFill>
                  <a:srgbClr val="FFFFFF"/>
                </a:solidFill>
                <a:latin typeface="Cambria"/>
                <a:cs typeface="Cambria"/>
              </a:rPr>
              <a:t> Learning.  All Rights Reserved.  May not be scanned, copied or duplicated, or posted to a publicly accessible website, in whole or in part.</a:t>
            </a:r>
          </a:p>
        </p:txBody>
      </p:sp>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dirty="0"/>
              <a:t>Click to edit Master title style</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lvl1pPr>
          </a:lstStyle>
          <a:p>
            <a:pPr>
              <a:defRPr/>
            </a:pPr>
            <a:fld id="{DDB7E97E-ED39-441A-9459-B216DB293F86}" type="datetime1">
              <a:rPr lang="en-US"/>
              <a:pPr>
                <a:defRPr/>
              </a:pPr>
              <a:t>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FC0374E-7DBB-45D1-8CD0-9688F609B5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03352-5ABB-4E06-83FF-63FC64E6EAA2}" type="datetime1">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8731BC-E953-4A4E-9101-5E4DB9A48D6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2C3B93-9130-4C9A-BAB5-68EA233D0CB1}" type="datetime1">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C9943C-6267-4BE4-85EC-200E6A8481F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E8401BB-10D9-4C6A-855F-8BE52EA7363A}" type="datetime1">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A9DF73-C361-469B-8048-B2E01C1283D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Boone16eP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975099" y="1814562"/>
            <a:ext cx="4761261" cy="3629497"/>
          </a:xfrm>
        </p:spPr>
        <p:txBody>
          <a:bodyPr anchor="t">
            <a:noAutofit/>
          </a:bodyPr>
          <a:lstStyle>
            <a:lvl1pPr>
              <a:lnSpc>
                <a:spcPts val="5160"/>
              </a:lnSpc>
              <a:defRPr sz="5400" cap="all" spc="-100" baseline="0"/>
            </a:lvl1pPr>
          </a:lstStyle>
          <a:p>
            <a:r>
              <a:rPr lang="en-US" dirty="0"/>
              <a:t>Marketing Channels and Supply Chain Management</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60F547-DEBC-894D-9785-9AEA5A664622}"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10" name="TextBox 9"/>
          <p:cNvSpPr txBox="1"/>
          <p:nvPr userDrawn="1"/>
        </p:nvSpPr>
        <p:spPr>
          <a:xfrm>
            <a:off x="3975099" y="1098956"/>
            <a:ext cx="2533474" cy="584776"/>
          </a:xfrm>
          <a:prstGeom prst="rect">
            <a:avLst/>
          </a:prstGeom>
          <a:noFill/>
        </p:spPr>
        <p:txBody>
          <a:bodyPr wrap="square" rtlCol="0">
            <a:spAutoFit/>
          </a:bodyPr>
          <a:lstStyle/>
          <a:p>
            <a:pPr fontAlgn="auto">
              <a:spcBef>
                <a:spcPts val="0"/>
              </a:spcBef>
              <a:spcAft>
                <a:spcPts val="0"/>
              </a:spcAft>
            </a:pPr>
            <a:r>
              <a:rPr lang="en-US" sz="3200" b="1" dirty="0">
                <a:solidFill>
                  <a:prstClr val="black"/>
                </a:solidFill>
                <a:latin typeface="Calibri"/>
                <a:cs typeface="Calibri"/>
              </a:rPr>
              <a:t>Chapter 14</a:t>
            </a:r>
          </a:p>
        </p:txBody>
      </p:sp>
      <p:sp>
        <p:nvSpPr>
          <p:cNvPr id="12" name="TextBox 11"/>
          <p:cNvSpPr txBox="1"/>
          <p:nvPr userDrawn="1"/>
        </p:nvSpPr>
        <p:spPr>
          <a:xfrm>
            <a:off x="95281" y="6186104"/>
            <a:ext cx="3150839" cy="584776"/>
          </a:xfrm>
          <a:prstGeom prst="rect">
            <a:avLst/>
          </a:prstGeom>
          <a:noFill/>
        </p:spPr>
        <p:txBody>
          <a:bodyPr wrap="square" rtlCol="0">
            <a:spAutoFit/>
          </a:bodyPr>
          <a:lstStyle/>
          <a:p>
            <a:pPr defTabSz="914400">
              <a:defRPr/>
            </a:pPr>
            <a:r>
              <a:rPr lang="en-US" sz="800" dirty="0">
                <a:solidFill>
                  <a:srgbClr val="FFFFFF"/>
                </a:solidFill>
                <a:latin typeface="Cambria"/>
                <a:cs typeface="Cambria"/>
              </a:rPr>
              <a:t>© 2016 </a:t>
            </a:r>
            <a:r>
              <a:rPr lang="en-US" sz="800" dirty="0" err="1">
                <a:solidFill>
                  <a:srgbClr val="FFFFFF"/>
                </a:solidFill>
                <a:latin typeface="Cambria"/>
                <a:cs typeface="Cambria"/>
              </a:rPr>
              <a:t>Cengage</a:t>
            </a:r>
            <a:r>
              <a:rPr lang="en-US" sz="800" dirty="0">
                <a:solidFill>
                  <a:srgbClr val="FFFFFF"/>
                </a:solidFill>
                <a:latin typeface="Cambria"/>
                <a:cs typeface="Cambria"/>
              </a:rPr>
              <a:t> Learning. All Rights Reserved. May not be copied, scanned, or duplicated, in whole or in part, except for use as permitted in a license distributed with a certain product or service</a:t>
            </a:r>
            <a:r>
              <a:rPr lang="en-US" sz="800" baseline="0" dirty="0">
                <a:solidFill>
                  <a:srgbClr val="FFFFFF"/>
                </a:solidFill>
                <a:latin typeface="Cambria"/>
                <a:cs typeface="Cambria"/>
              </a:rPr>
              <a:t> or otherwise on a password-protected website for classroom use.</a:t>
            </a:r>
            <a:endParaRPr lang="en-US" sz="800" dirty="0">
              <a:solidFill>
                <a:srgbClr val="FFFFFF"/>
              </a:solidFill>
              <a:latin typeface="Cambria"/>
              <a:cs typeface="Cambria"/>
            </a:endParaRPr>
          </a:p>
        </p:txBody>
      </p:sp>
      <p:pic>
        <p:nvPicPr>
          <p:cNvPr id="11" name="Picture 10" descr="9781305075368.jpg"/>
          <p:cNvPicPr>
            <a:picLocks noChangeAspect="1"/>
          </p:cNvPicPr>
          <p:nvPr userDrawn="1"/>
        </p:nvPicPr>
        <p:blipFill>
          <a:blip r:embed="rId3"/>
          <a:stretch>
            <a:fillRect/>
          </a:stretch>
        </p:blipFill>
        <p:spPr>
          <a:xfrm>
            <a:off x="261936" y="110067"/>
            <a:ext cx="2328863" cy="2792739"/>
          </a:xfrm>
          <a:prstGeom prst="rect">
            <a:avLst/>
          </a:prstGeom>
        </p:spPr>
      </p:pic>
    </p:spTree>
    <p:extLst>
      <p:ext uri="{BB962C8B-B14F-4D97-AF65-F5344CB8AC3E}">
        <p14:creationId xmlns:p14="http://schemas.microsoft.com/office/powerpoint/2010/main" val="317232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oone16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569444"/>
            <a:ext cx="8763000" cy="338554"/>
          </a:xfrm>
          <a:prstGeom prst="rect">
            <a:avLst/>
          </a:prstGeom>
          <a:noFill/>
        </p:spPr>
        <p:txBody>
          <a:bodyPr wrap="square" rtlCol="0">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 not be copied,</a:t>
            </a:r>
            <a:r>
              <a:rPr lang="en-US" sz="800" baseline="0" dirty="0">
                <a:solidFill>
                  <a:schemeClr val="bg1"/>
                </a:solidFill>
                <a:latin typeface="Cambria"/>
                <a:cs typeface="Cambria"/>
              </a:rPr>
              <a:t> scanned, or duplicated, in whole or in part, except for use as permitted in a license distributed with a certain product or </a:t>
            </a:r>
          </a:p>
          <a:p>
            <a:pPr defTabSz="914400">
              <a:defRPr/>
            </a:pPr>
            <a:r>
              <a:rPr lang="en-US" sz="800" baseline="0" dirty="0">
                <a:solidFill>
                  <a:schemeClr val="bg1"/>
                </a:solidFill>
                <a:latin typeface="Cambria"/>
                <a:cs typeface="Cambria"/>
              </a:rPr>
              <a:t>service or otherwise on a password-protected website for classroom use.</a:t>
            </a:r>
            <a:r>
              <a:rPr lang="en-US" sz="800" dirty="0">
                <a:solidFill>
                  <a:schemeClr val="bg1"/>
                </a:solidFill>
                <a:latin typeface="Cambria"/>
                <a:cs typeface="Cambria"/>
              </a:rPr>
              <a:t> </a:t>
            </a: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fontAlgn="auto">
              <a:spcBef>
                <a:spcPts val="0"/>
              </a:spcBef>
              <a:spcAft>
                <a:spcPts val="0"/>
              </a:spcAft>
            </a:pPr>
            <a:r>
              <a:rPr lang="en-US" sz="1400" dirty="0">
                <a:solidFill>
                  <a:prstClr val="white">
                    <a:lumMod val="50000"/>
                  </a:prstClr>
                </a:solidFill>
                <a:latin typeface="Calibri"/>
                <a:cs typeface="+mn-cs"/>
              </a:rPr>
              <a:t>Chapter 14  Marketing Channels</a:t>
            </a:r>
            <a:r>
              <a:rPr lang="en-US" sz="1400" baseline="0" dirty="0">
                <a:solidFill>
                  <a:prstClr val="white">
                    <a:lumMod val="50000"/>
                  </a:prstClr>
                </a:solidFill>
                <a:latin typeface="Calibri"/>
                <a:cs typeface="+mn-cs"/>
              </a:rPr>
              <a:t> and Supply Chain Management</a:t>
            </a:r>
            <a:endParaRPr lang="en-US" sz="1400" dirty="0">
              <a:solidFill>
                <a:prstClr val="white">
                  <a:lumMod val="50000"/>
                </a:prstClr>
              </a:solidFill>
              <a:latin typeface="Calibri"/>
              <a:cs typeface="+mn-cs"/>
            </a:endParaRPr>
          </a:p>
        </p:txBody>
      </p:sp>
    </p:spTree>
    <p:extLst>
      <p:ext uri="{BB962C8B-B14F-4D97-AF65-F5344CB8AC3E}">
        <p14:creationId xmlns:p14="http://schemas.microsoft.com/office/powerpoint/2010/main" val="360759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oone16eOBJ.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481D884-57D7-D74B-B7C2-0BF96B4ABCF3}"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945270" y="6497478"/>
            <a:ext cx="2133600" cy="365125"/>
          </a:xfrm>
        </p:spPr>
        <p:txBody>
          <a:bodyPr/>
          <a:lstStyle/>
          <a:p>
            <a:fld id="{4B896723-57CD-594F-A552-1F057032A5F7}" type="slidenum">
              <a:rPr lang="en-US" smtClean="0">
                <a:solidFill>
                  <a:prstClr val="white"/>
                </a:solidFill>
              </a:rPr>
              <a:pPr/>
              <a:t>‹#›</a:t>
            </a:fld>
            <a:endParaRPr lang="en-US">
              <a:solidFill>
                <a:prstClr val="white"/>
              </a:solidFill>
            </a:endParaRPr>
          </a:p>
        </p:txBody>
      </p:sp>
      <p:sp>
        <p:nvSpPr>
          <p:cNvPr id="9" name="TextBox 8"/>
          <p:cNvSpPr txBox="1"/>
          <p:nvPr userDrawn="1"/>
        </p:nvSpPr>
        <p:spPr>
          <a:xfrm>
            <a:off x="-26639" y="6577911"/>
            <a:ext cx="8763000" cy="338554"/>
          </a:xfrm>
          <a:prstGeom prst="rect">
            <a:avLst/>
          </a:prstGeom>
          <a:noFill/>
        </p:spPr>
        <p:txBody>
          <a:bodyPr wrap="square" rtlCol="0">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a:t>
            </a:r>
          </a:p>
          <a:p>
            <a:pPr defTabSz="914400">
              <a:defRPr/>
            </a:pPr>
            <a:r>
              <a:rPr lang="en-US" sz="800" baseline="0" dirty="0">
                <a:solidFill>
                  <a:schemeClr val="bg1"/>
                </a:solidFill>
                <a:latin typeface="Cambria"/>
                <a:cs typeface="Cambria"/>
              </a:rPr>
              <a:t> service or otherwise on a password-protected website for classroom use.</a:t>
            </a:r>
            <a:endParaRPr lang="en-US" sz="800" dirty="0">
              <a:solidFill>
                <a:schemeClr val="bg1"/>
              </a:solidFill>
              <a:latin typeface="Cambria"/>
              <a:cs typeface="Cambria"/>
            </a:endParaRPr>
          </a:p>
        </p:txBody>
      </p:sp>
      <p:sp>
        <p:nvSpPr>
          <p:cNvPr id="10" name="TextBox 9"/>
          <p:cNvSpPr txBox="1"/>
          <p:nvPr userDrawn="1"/>
        </p:nvSpPr>
        <p:spPr>
          <a:xfrm>
            <a:off x="2084101" y="9769"/>
            <a:ext cx="6854745" cy="307777"/>
          </a:xfrm>
          <a:prstGeom prst="rect">
            <a:avLst/>
          </a:prstGeom>
          <a:noFill/>
        </p:spPr>
        <p:txBody>
          <a:bodyPr wrap="square" rtlCol="0">
            <a:spAutoFit/>
          </a:bodyPr>
          <a:lstStyle/>
          <a:p>
            <a:pPr algn="r" fontAlgn="auto">
              <a:spcBef>
                <a:spcPts val="0"/>
              </a:spcBef>
              <a:spcAft>
                <a:spcPts val="0"/>
              </a:spcAft>
            </a:pPr>
            <a:r>
              <a:rPr lang="en-US" sz="1400" dirty="0">
                <a:solidFill>
                  <a:prstClr val="white">
                    <a:lumMod val="50000"/>
                  </a:prstClr>
                </a:solidFill>
                <a:latin typeface="Calibri"/>
                <a:cs typeface="+mn-cs"/>
              </a:rPr>
              <a:t>Chapter 14  Marketing Channels and Supply Chain Management</a:t>
            </a:r>
          </a:p>
        </p:txBody>
      </p:sp>
    </p:spTree>
    <p:extLst>
      <p:ext uri="{BB962C8B-B14F-4D97-AF65-F5344CB8AC3E}">
        <p14:creationId xmlns:p14="http://schemas.microsoft.com/office/powerpoint/2010/main" val="42942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232F-257B-DA4F-B1B9-674BBEDDAC5B}"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9818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F83C4-AB2C-874B-81C9-C24BB68FD701}"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724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FA60B-AB7F-3044-ACFE-C83A52ECA41E}" type="datetime1">
              <a:rPr lang="en-US" smtClean="0">
                <a:solidFill>
                  <a:prstClr val="black">
                    <a:tint val="75000"/>
                  </a:prstClr>
                </a:solidFill>
              </a:rPr>
              <a:pPr/>
              <a:t>12/7/2020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0921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6A2D4-A7D8-804A-A695-68B39F9B933C}" type="datetime1">
              <a:rPr lang="en-US" smtClean="0">
                <a:solidFill>
                  <a:prstClr val="black">
                    <a:tint val="75000"/>
                  </a:prstClr>
                </a:solidFill>
              </a:rPr>
              <a:pPr/>
              <a:t>12/7/2020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5165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oone16e2.jpg"/>
          <p:cNvPicPr>
            <a:picLocks noChangeAspect="1"/>
          </p:cNvPicPr>
          <p:nvPr userDrawn="1"/>
        </p:nvPicPr>
        <p:blipFill>
          <a:blip r:embed="rId2"/>
          <a:srcRect/>
          <a:stretch>
            <a:fillRect/>
          </a:stretch>
        </p:blipFill>
        <p:spPr bwMode="auto">
          <a:xfrm>
            <a:off x="0" y="-16934"/>
            <a:ext cx="9144000" cy="6858000"/>
          </a:xfrm>
          <a:prstGeom prst="rect">
            <a:avLst/>
          </a:prstGeom>
          <a:noFill/>
          <a:ln w="9525">
            <a:noFill/>
            <a:miter lim="800000"/>
            <a:headEnd/>
            <a:tailEnd/>
          </a:ln>
        </p:spPr>
      </p:pic>
      <p:sp>
        <p:nvSpPr>
          <p:cNvPr id="5" name="TextBox 8"/>
          <p:cNvSpPr txBox="1"/>
          <p:nvPr userDrawn="1"/>
        </p:nvSpPr>
        <p:spPr>
          <a:xfrm>
            <a:off x="-26988" y="6552669"/>
            <a:ext cx="8763001" cy="338554"/>
          </a:xfrm>
          <a:prstGeom prst="rect">
            <a:avLst/>
          </a:prstGeom>
          <a:noFill/>
        </p:spPr>
        <p:txBody>
          <a:bodyPr>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a:t>
            </a:r>
            <a:r>
              <a:rPr lang="en-US" sz="800" baseline="0" dirty="0">
                <a:solidFill>
                  <a:schemeClr val="bg1"/>
                </a:solidFill>
                <a:latin typeface="Cambria"/>
                <a:cs typeface="Cambria"/>
              </a:rPr>
              <a:t> not be copied, scanned, or duplicated, in whole or in part, except for use as permitted in a license distributed with a certain product or </a:t>
            </a:r>
          </a:p>
          <a:p>
            <a:pPr defTabSz="914400">
              <a:defRPr/>
            </a:pPr>
            <a:r>
              <a:rPr lang="en-US" sz="800" baseline="0" dirty="0">
                <a:solidFill>
                  <a:schemeClr val="bg1"/>
                </a:solidFill>
                <a:latin typeface="Cambria"/>
                <a:cs typeface="Cambria"/>
              </a:rPr>
              <a:t>service or otherwise on a password-protected website for classroom use.</a:t>
            </a:r>
            <a:endParaRPr lang="en-US" sz="800" dirty="0">
              <a:solidFill>
                <a:schemeClr val="bg1"/>
              </a:solidFill>
              <a:latin typeface="Cambria"/>
              <a:cs typeface="Cambria"/>
            </a:endParaRP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14  </a:t>
            </a:r>
            <a:r>
              <a:rPr lang="en-US" sz="1400" dirty="0">
                <a:solidFill>
                  <a:schemeClr val="bg1">
                    <a:lumMod val="50000"/>
                  </a:schemeClr>
                </a:solidFill>
                <a:latin typeface="+mn-lt"/>
                <a:cs typeface="+mn-cs"/>
              </a:rPr>
              <a:t>Marketing Channels and Supply Chain Management</a:t>
            </a:r>
            <a:endParaRPr lang="en-IN" sz="1400" dirty="0">
              <a:solidFill>
                <a:schemeClr val="bg1">
                  <a:lumMod val="50000"/>
                </a:schemeClr>
              </a:solidFill>
              <a:latin typeface="+mn-lt"/>
              <a:cs typeface="+mn-cs"/>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254920"/>
            <a:ext cx="8229600" cy="47149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ECE74F67-7C45-4C06-97A9-F7123B3E401A}" type="datetime1">
              <a:rPr lang="en-US"/>
              <a:pPr>
                <a:defRPr/>
              </a:pPr>
              <a:t>12/7/2020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fld id="{143D5DF9-132D-4475-AE58-0143EE5B8A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C3B8-9DBA-8D4C-9AAA-258604806F9D}" type="datetime1">
              <a:rPr lang="en-US" smtClean="0">
                <a:solidFill>
                  <a:prstClr val="black">
                    <a:tint val="75000"/>
                  </a:prstClr>
                </a:solidFill>
              </a:rPr>
              <a:pPr/>
              <a:t>12/7/2020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12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F2680-8D42-BB42-94AF-BA68EB201D9A}"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9618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2BE06-E95B-B245-9118-D6D34FC4A6FA}" type="datetime1">
              <a:rPr lang="en-US" smtClean="0">
                <a:solidFill>
                  <a:prstClr val="black">
                    <a:tint val="75000"/>
                  </a:prstClr>
                </a:solidFill>
              </a:rPr>
              <a:pPr/>
              <a:t>12/7/2020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4812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282EE-3329-6649-8BED-C620C1CCFA52}"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8723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AD73B-1C6E-C942-8619-30E5F64124A4}" type="datetime1">
              <a:rPr lang="en-US" smtClean="0">
                <a:solidFill>
                  <a:prstClr val="black">
                    <a:tint val="75000"/>
                  </a:prstClr>
                </a:solidFill>
              </a:rPr>
              <a:pPr/>
              <a:t>12/7/2020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B896723-57CD-594F-A552-1F057032A5F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8458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oone16eOBJ.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8"/>
          <p:cNvSpPr txBox="1"/>
          <p:nvPr userDrawn="1"/>
        </p:nvSpPr>
        <p:spPr>
          <a:xfrm>
            <a:off x="-26988" y="6561136"/>
            <a:ext cx="8763001" cy="338554"/>
          </a:xfrm>
          <a:prstGeom prst="rect">
            <a:avLst/>
          </a:prstGeom>
          <a:noFill/>
        </p:spPr>
        <p:txBody>
          <a:bodyPr>
            <a:spAutoFit/>
          </a:bodyPr>
          <a:lstStyle/>
          <a:p>
            <a:pPr defTabSz="914400">
              <a:defRPr/>
            </a:pPr>
            <a:r>
              <a:rPr lang="en-US" sz="800" dirty="0">
                <a:solidFill>
                  <a:schemeClr val="bg1"/>
                </a:solidFill>
                <a:latin typeface="Cambria"/>
                <a:cs typeface="Cambria"/>
              </a:rPr>
              <a:t>© 2016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 not be copied, scanned, or duplicated, in whole or in part, except for use as permitted in a license distributed with a certain product or </a:t>
            </a:r>
          </a:p>
          <a:p>
            <a:pPr defTabSz="914400">
              <a:defRPr/>
            </a:pPr>
            <a:r>
              <a:rPr lang="en-US" sz="800" dirty="0">
                <a:solidFill>
                  <a:schemeClr val="bg1"/>
                </a:solidFill>
                <a:latin typeface="Cambria"/>
                <a:cs typeface="Cambria"/>
              </a:rPr>
              <a:t>service or otherwise on a password-protected website for classroom use.</a:t>
            </a:r>
          </a:p>
        </p:txBody>
      </p:sp>
      <p:sp>
        <p:nvSpPr>
          <p:cNvPr id="6" name="TextBox 9"/>
          <p:cNvSpPr txBox="1"/>
          <p:nvPr userDrawn="1"/>
        </p:nvSpPr>
        <p:spPr>
          <a:xfrm>
            <a:off x="2084388" y="9525"/>
            <a:ext cx="6854825" cy="307975"/>
          </a:xfrm>
          <a:prstGeom prst="rect">
            <a:avLst/>
          </a:prstGeom>
          <a:noFill/>
        </p:spPr>
        <p:txBody>
          <a:bodyPr>
            <a:spAutoFit/>
          </a:bodyPr>
          <a:lstStyle/>
          <a:p>
            <a:pPr algn="r" fontAlgn="auto">
              <a:spcBef>
                <a:spcPts val="0"/>
              </a:spcBef>
              <a:spcAft>
                <a:spcPts val="0"/>
              </a:spcAft>
              <a:defRPr/>
            </a:pPr>
            <a:r>
              <a:rPr lang="en-IN" sz="1400" dirty="0">
                <a:solidFill>
                  <a:schemeClr val="bg1">
                    <a:lumMod val="50000"/>
                  </a:schemeClr>
                </a:solidFill>
                <a:latin typeface="+mn-lt"/>
                <a:cs typeface="+mn-cs"/>
              </a:rPr>
              <a:t>Chapter 14  </a:t>
            </a:r>
            <a:r>
              <a:rPr lang="en-US" sz="1400" dirty="0">
                <a:solidFill>
                  <a:schemeClr val="bg1">
                    <a:lumMod val="50000"/>
                  </a:schemeClr>
                </a:solidFill>
                <a:latin typeface="+mn-lt"/>
                <a:cs typeface="+mn-cs"/>
              </a:rPr>
              <a:t>Marketing Channels and Supply Chain Management</a:t>
            </a:r>
            <a:endParaRPr lang="en-IN" sz="1400" dirty="0">
              <a:solidFill>
                <a:schemeClr val="bg1">
                  <a:lumMod val="50000"/>
                </a:schemeClr>
              </a:solidFill>
              <a:latin typeface="+mn-lt"/>
              <a:cs typeface="+mn-cs"/>
            </a:endParaRPr>
          </a:p>
        </p:txBody>
      </p:sp>
      <p:sp>
        <p:nvSpPr>
          <p:cNvPr id="2" name="Title 1"/>
          <p:cNvSpPr>
            <a:spLocks noGrp="1"/>
          </p:cNvSpPr>
          <p:nvPr>
            <p:ph type="title"/>
          </p:nvPr>
        </p:nvSpPr>
        <p:spPr>
          <a:xfrm>
            <a:off x="1249076" y="274638"/>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264689"/>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02B3E407-8FF9-4B01-93E6-CEAD20CCAF8C}" type="datetime1">
              <a:rPr lang="en-US"/>
              <a:pPr>
                <a:defRPr/>
              </a:pPr>
              <a:t>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45313" y="6497638"/>
            <a:ext cx="2133600" cy="365125"/>
          </a:xfrm>
        </p:spPr>
        <p:txBody>
          <a:bodyPr/>
          <a:lstStyle>
            <a:lvl1pPr>
              <a:defRPr/>
            </a:lvl1pPr>
          </a:lstStyle>
          <a:p>
            <a:pPr>
              <a:defRPr/>
            </a:pPr>
            <a:fld id="{ECAA4BB8-680E-4EBA-937D-B01A74C8024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A5527E-CCB4-437E-9CE4-1F6DABC3261E}" type="datetime1">
              <a:rPr lang="en-US"/>
              <a:pPr>
                <a:defRPr/>
              </a:pPr>
              <a:t>12/7/2020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3050E-41BD-4A23-B374-AD096968687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014A08C-1870-466D-919F-C2F0F2CA64C9}" type="datetime1">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5A2A2C-D7F0-4163-B45B-A2D615CBF5B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F549928-BCE3-409B-AF42-06ED9FA0A4E9}" type="datetime1">
              <a:rPr lang="en-US"/>
              <a:pPr>
                <a:defRPr/>
              </a:pPr>
              <a:t>12/7/2020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568ECC-CF96-4FCA-9322-0170E97AA77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7F26C74-FBD9-4B82-BF6F-8C7A1A459BA4}" type="datetime1">
              <a:rPr lang="en-US"/>
              <a:pPr>
                <a:defRPr/>
              </a:pPr>
              <a:t>12/7/2020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43672E-F1E3-4CBD-B20A-1C766F78E37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AC1BD7-E401-4228-99B3-AAD1ECA3D145}" type="datetime1">
              <a:rPr lang="en-US"/>
              <a:pPr>
                <a:defRPr/>
              </a:pPr>
              <a:t>12/7/2020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51955D-5336-42D4-B405-1C6DFD13B3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DB08C5-2196-4605-A44E-74FFB8546E01}" type="datetime1">
              <a:rPr lang="en-US"/>
              <a:pPr>
                <a:defRPr/>
              </a:pPr>
              <a:t>12/7/2020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3E637-1B14-405C-87C5-230C79DF7F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137"/>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457200" y="1333500"/>
            <a:ext cx="8229600"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4C6FFB-1C6C-4327-A1E4-32C471B3AEB9}" type="datetime1">
              <a:rPr lang="en-US"/>
              <a:pPr>
                <a:defRPr/>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25A44398-BC78-4133-B5D3-FF41F94D2258}" type="slidenum">
              <a:rPr lang="en-US"/>
              <a:pPr>
                <a:defRPr/>
              </a:pPr>
              <a:t>‹#›</a:t>
            </a:fld>
            <a:endParaRPr lang="en-US" dirty="0"/>
          </a:p>
        </p:txBody>
      </p:sp>
      <p:sp>
        <p:nvSpPr>
          <p:cNvPr id="8" name="TextBox 7"/>
          <p:cNvSpPr txBox="1"/>
          <p:nvPr userDrawn="1"/>
        </p:nvSpPr>
        <p:spPr>
          <a:xfrm>
            <a:off x="9336088" y="5937250"/>
            <a:ext cx="184150" cy="369888"/>
          </a:xfrm>
          <a:prstGeom prst="rect">
            <a:avLst/>
          </a:prstGeom>
          <a:noFill/>
        </p:spPr>
        <p:txBody>
          <a:bodyPr wrap="none">
            <a:spAutoFit/>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0" fontAlgn="base" hangingPunct="0">
        <a:spcBef>
          <a:spcPct val="0"/>
        </a:spcBef>
        <a:spcAft>
          <a:spcPct val="0"/>
        </a:spcAft>
        <a:defRPr sz="3400" b="1" kern="1200">
          <a:solidFill>
            <a:schemeClr val="tx1"/>
          </a:solidFill>
          <a:latin typeface="Trebuchet MS Bold"/>
          <a:ea typeface="Trebuchet MS Bold" pitchFamily="34" charset="0"/>
          <a:cs typeface="Trebuchet MS Bold"/>
        </a:defRPr>
      </a:lvl1pPr>
      <a:lvl2pPr algn="l" defTabSz="457200" rtl="0" eaLnBrk="0" fontAlgn="base" hangingPunct="0">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2pPr>
      <a:lvl3pPr algn="l" defTabSz="457200" rtl="0" eaLnBrk="0" fontAlgn="base" hangingPunct="0">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3pPr>
      <a:lvl4pPr algn="l" defTabSz="457200" rtl="0" eaLnBrk="0" fontAlgn="base" hangingPunct="0">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4pPr>
      <a:lvl5pPr algn="l" defTabSz="457200" rtl="0" eaLnBrk="0" fontAlgn="base" hangingPunct="0">
        <a:spcBef>
          <a:spcPct val="0"/>
        </a:spcBef>
        <a:spcAft>
          <a:spcPct val="0"/>
        </a:spcAft>
        <a:defRPr sz="3400" b="1">
          <a:solidFill>
            <a:schemeClr val="tx1"/>
          </a:solidFill>
          <a:latin typeface="Trebuchet MS Bold" pitchFamily="34" charset="0"/>
          <a:ea typeface="Trebuchet MS Bold" pitchFamily="34" charset="0"/>
          <a:cs typeface="Trebuchet MS Bold" pitchFamily="34" charset="0"/>
        </a:defRPr>
      </a:lvl5pPr>
      <a:lvl6pPr marL="457200" algn="l" defTabSz="457200" rtl="0" fontAlgn="base">
        <a:spcBef>
          <a:spcPct val="0"/>
        </a:spcBef>
        <a:spcAft>
          <a:spcPct val="0"/>
        </a:spcAft>
        <a:defRPr sz="3400" b="1">
          <a:solidFill>
            <a:schemeClr val="tx1"/>
          </a:solidFill>
          <a:latin typeface="Trebuchet MS Bold" pitchFamily="34" charset="0"/>
        </a:defRPr>
      </a:lvl6pPr>
      <a:lvl7pPr marL="914400" algn="l" defTabSz="457200" rtl="0" fontAlgn="base">
        <a:spcBef>
          <a:spcPct val="0"/>
        </a:spcBef>
        <a:spcAft>
          <a:spcPct val="0"/>
        </a:spcAft>
        <a:defRPr sz="3400" b="1">
          <a:solidFill>
            <a:schemeClr val="tx1"/>
          </a:solidFill>
          <a:latin typeface="Trebuchet MS Bold" pitchFamily="34" charset="0"/>
        </a:defRPr>
      </a:lvl7pPr>
      <a:lvl8pPr marL="1371600" algn="l" defTabSz="457200" rtl="0" fontAlgn="base">
        <a:spcBef>
          <a:spcPct val="0"/>
        </a:spcBef>
        <a:spcAft>
          <a:spcPct val="0"/>
        </a:spcAft>
        <a:defRPr sz="3400" b="1">
          <a:solidFill>
            <a:schemeClr val="tx1"/>
          </a:solidFill>
          <a:latin typeface="Trebuchet MS Bold" pitchFamily="34" charset="0"/>
        </a:defRPr>
      </a:lvl8pPr>
      <a:lvl9pPr marL="1828800" algn="l" defTabSz="457200" rtl="0" fontAlgn="base">
        <a:spcBef>
          <a:spcPct val="0"/>
        </a:spcBef>
        <a:spcAft>
          <a:spcPct val="0"/>
        </a:spcAft>
        <a:defRPr sz="3400" b="1">
          <a:solidFill>
            <a:schemeClr val="tx1"/>
          </a:solidFill>
          <a:latin typeface="Trebuchet MS Bold" pitchFamily="34" charset="0"/>
        </a:defRPr>
      </a:lvl9pPr>
    </p:titleStyle>
    <p:bodyStyle>
      <a:lvl1pPr marL="346075" indent="-346075" algn="l" defTabSz="457200" rtl="0" eaLnBrk="0" fontAlgn="base" hangingPunct="0">
        <a:spcBef>
          <a:spcPct val="20000"/>
        </a:spcBef>
        <a:spcAft>
          <a:spcPct val="0"/>
        </a:spcAft>
        <a:buClr>
          <a:srgbClr val="292795"/>
        </a:buClr>
        <a:buSzPct val="101000"/>
        <a:buFont typeface="Lucida Grande"/>
        <a:buChar char="▮"/>
        <a:defRPr sz="3200" kern="1200">
          <a:solidFill>
            <a:schemeClr val="tx1"/>
          </a:solidFill>
          <a:latin typeface="Cambria"/>
          <a:ea typeface="Cambria" pitchFamily="18" charset="0"/>
          <a:cs typeface="Cambr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ambria"/>
          <a:ea typeface="Cambria" pitchFamily="18" charset="0"/>
          <a:cs typeface="Cambr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ambria"/>
          <a:ea typeface="Cambria" pitchFamily="18" charset="0"/>
          <a:cs typeface="Cambr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ambria"/>
          <a:ea typeface="Cambria" pitchFamily="18" charset="0"/>
          <a:cs typeface="Cambr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ambria"/>
          <a:ea typeface="Cambria" pitchFamily="18"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072"/>
            <a:ext cx="8229600" cy="4714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794EBA9-6EBF-F841-954A-92830B4900F0}" type="datetime1">
              <a:rPr lang="en-US" smtClean="0">
                <a:solidFill>
                  <a:prstClr val="black">
                    <a:tint val="75000"/>
                  </a:prstClr>
                </a:solidFill>
                <a:latin typeface="Calibri"/>
                <a:cs typeface="+mn-cs"/>
              </a:rPr>
              <a:pPr fontAlgn="auto">
                <a:spcBef>
                  <a:spcPts val="0"/>
                </a:spcBef>
                <a:spcAft>
                  <a:spcPts val="0"/>
                </a:spcAft>
              </a:pPr>
              <a:t>12/7/2020</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4B896723-57CD-594F-A552-1F057032A5F7}" type="slidenum">
              <a:rPr lang="en-US" smtClean="0">
                <a:solidFill>
                  <a:prstClr val="white"/>
                </a:solidFill>
                <a:latin typeface="Calibri"/>
                <a:cs typeface="+mn-cs"/>
              </a:rPr>
              <a:pPr fontAlgn="auto">
                <a:spcBef>
                  <a:spcPts val="0"/>
                </a:spcBef>
                <a:spcAft>
                  <a:spcPts val="0"/>
                </a:spcAft>
              </a:pPr>
              <a:t>‹#›</a:t>
            </a:fld>
            <a:endParaRPr lang="en-US" dirty="0">
              <a:solidFill>
                <a:prstClr val="white"/>
              </a:solidFill>
              <a:latin typeface="Calibri"/>
              <a:cs typeface="+mn-cs"/>
            </a:endParaRPr>
          </a:p>
        </p:txBody>
      </p:sp>
      <p:sp>
        <p:nvSpPr>
          <p:cNvPr id="8" name="TextBox 7"/>
          <p:cNvSpPr txBox="1"/>
          <p:nvPr userDrawn="1"/>
        </p:nvSpPr>
        <p:spPr>
          <a:xfrm>
            <a:off x="9335320" y="5937991"/>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9519053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457200" rtl="0" eaLnBrk="1" latinLnBrk="0" hangingPunct="1">
        <a:spcBef>
          <a:spcPct val="0"/>
        </a:spcBef>
        <a:buNone/>
        <a:defRPr sz="3400" b="1" i="0" kern="1200">
          <a:solidFill>
            <a:schemeClr val="tx1"/>
          </a:solidFill>
          <a:latin typeface="Trebuchet MS Bold"/>
          <a:ea typeface="+mj-ea"/>
          <a:cs typeface="Trebuchet MS Bold"/>
        </a:defRPr>
      </a:lvl1pPr>
    </p:titleStyle>
    <p:bodyStyle>
      <a:lvl1pPr marL="347472" indent="-347472" algn="l" defTabSz="457200" rtl="0" eaLnBrk="1" latinLnBrk="0" hangingPunct="1">
        <a:spcBef>
          <a:spcPct val="20000"/>
        </a:spcBef>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ordstrom.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kroger.com/"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iga.com/" TargetMode="Externa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www.cengage.com/marketing/book_content/boone_9781133628460/videos/ch14.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ＭＳ Ｐゴシック" pitchFamily="34" charset="-128"/>
              </a:rPr>
              <a:t>Marketing Channels and Supply Chain Management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985820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Types of Marketing Channels</a:t>
            </a:r>
          </a:p>
        </p:txBody>
      </p:sp>
      <p:sp>
        <p:nvSpPr>
          <p:cNvPr id="25602"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Service firms market through short channels because they sell intangible products and need to maintain personal relationships within their channels</a:t>
            </a:r>
          </a:p>
          <a:p>
            <a:pPr eaLnBrk="1" hangingPunct="1"/>
            <a:endParaRPr lang="en-US" dirty="0">
              <a:latin typeface="Cambria" pitchFamily="18" charset="0"/>
              <a:cs typeface="Cambria" pitchFamily="18" charset="0"/>
            </a:endParaRPr>
          </a:p>
        </p:txBody>
      </p:sp>
      <p:sp>
        <p:nvSpPr>
          <p:cNvPr id="2560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696F1-E0BA-4E11-AA04-1A21A1CEB209}"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Figure 14.1 – Alternative Marketing Channels </a:t>
            </a:r>
          </a:p>
        </p:txBody>
      </p:sp>
      <p:sp>
        <p:nvSpPr>
          <p:cNvPr id="2662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3C6163-8E79-4EED-BA01-9DD24FCD187F}" type="slidenum">
              <a:rPr lang="en-US">
                <a:cs typeface="Arial" charset="0"/>
              </a:rPr>
              <a:pPr fontAlgn="base">
                <a:spcBef>
                  <a:spcPct val="0"/>
                </a:spcBef>
                <a:spcAft>
                  <a:spcPct val="0"/>
                </a:spcAft>
                <a:defRPr/>
              </a:pPr>
              <a:t>11</a:t>
            </a:fld>
            <a:endParaRPr lang="en-US">
              <a:cs typeface="Arial" charset="0"/>
            </a:endParaRPr>
          </a:p>
        </p:txBody>
      </p:sp>
      <p:pic>
        <p:nvPicPr>
          <p:cNvPr id="4" name="Picture 3" descr="Figure14-1.jpg"/>
          <p:cNvPicPr>
            <a:picLocks noChangeAspect="1"/>
          </p:cNvPicPr>
          <p:nvPr/>
        </p:nvPicPr>
        <p:blipFill>
          <a:blip r:embed="rId2"/>
          <a:stretch>
            <a:fillRect/>
          </a:stretch>
        </p:blipFill>
        <p:spPr>
          <a:xfrm>
            <a:off x="1210733" y="1374779"/>
            <a:ext cx="6889327" cy="46897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Direct Selling</a:t>
            </a:r>
          </a:p>
        </p:txBody>
      </p:sp>
      <p:pic>
        <p:nvPicPr>
          <p:cNvPr id="3" name="Resim 2">
            <a:extLst>
              <a:ext uri="{FF2B5EF4-FFF2-40B4-BE49-F238E27FC236}">
                <a16:creationId xmlns:a16="http://schemas.microsoft.com/office/drawing/2014/main" id="{0D4FFA26-4F82-4017-8BB9-B16103513DA8}"/>
              </a:ext>
            </a:extLst>
          </p:cNvPr>
          <p:cNvPicPr>
            <a:picLocks noChangeAspect="1"/>
          </p:cNvPicPr>
          <p:nvPr/>
        </p:nvPicPr>
        <p:blipFill>
          <a:blip r:embed="rId2"/>
          <a:stretch>
            <a:fillRect/>
          </a:stretch>
        </p:blipFill>
        <p:spPr>
          <a:xfrm>
            <a:off x="360485" y="2426677"/>
            <a:ext cx="4211515" cy="2784387"/>
          </a:xfrm>
          <a:prstGeom prst="rect">
            <a:avLst/>
          </a:prstGeom>
          <a:noFill/>
        </p:spPr>
      </p:pic>
      <p:sp>
        <p:nvSpPr>
          <p:cNvPr id="27650" name="Content Placeholder 2"/>
          <p:cNvSpPr>
            <a:spLocks noGrp="1"/>
          </p:cNvSpPr>
          <p:nvPr>
            <p:ph sz="half" idx="2"/>
          </p:nvPr>
        </p:nvSpPr>
        <p:spPr>
          <a:xfrm>
            <a:off x="4648200" y="1600200"/>
            <a:ext cx="4038600" cy="4525963"/>
          </a:xfrm>
        </p:spPr>
        <p:txBody>
          <a:bodyPr wrap="square" anchor="t">
            <a:normAutofit/>
          </a:bodyPr>
          <a:lstStyle/>
          <a:p>
            <a:pPr eaLnBrk="1" hangingPunct="1">
              <a:lnSpc>
                <a:spcPct val="90000"/>
              </a:lnSpc>
            </a:pPr>
            <a:r>
              <a:rPr lang="en-US" sz="2600" b="1"/>
              <a:t>Direct channel</a:t>
            </a:r>
            <a:r>
              <a:rPr lang="en-US" sz="2600"/>
              <a:t> - Moves goods directly from a producer to the business purchaser</a:t>
            </a:r>
            <a:r>
              <a:rPr lang="tr-TR" sz="2600"/>
              <a:t>/</a:t>
            </a:r>
            <a:r>
              <a:rPr lang="tr-TR" sz="2600" err="1"/>
              <a:t>buyer</a:t>
            </a:r>
            <a:r>
              <a:rPr lang="en-US" sz="2600"/>
              <a:t> or ultimate</a:t>
            </a:r>
            <a:r>
              <a:rPr lang="tr-TR" sz="2600"/>
              <a:t>/</a:t>
            </a:r>
            <a:r>
              <a:rPr lang="tr-TR" sz="2600" err="1"/>
              <a:t>end</a:t>
            </a:r>
            <a:r>
              <a:rPr lang="en-US" sz="2600"/>
              <a:t> user</a:t>
            </a:r>
            <a:r>
              <a:rPr lang="tr-TR" sz="2600"/>
              <a:t> (</a:t>
            </a:r>
            <a:r>
              <a:rPr lang="tr-TR" sz="2600" err="1"/>
              <a:t>example</a:t>
            </a:r>
            <a:r>
              <a:rPr lang="tr-TR" sz="2600"/>
              <a:t>?)</a:t>
            </a:r>
            <a:endParaRPr lang="en-US" sz="2600"/>
          </a:p>
          <a:p>
            <a:pPr eaLnBrk="1" hangingPunct="1">
              <a:lnSpc>
                <a:spcPct val="90000"/>
              </a:lnSpc>
            </a:pPr>
            <a:r>
              <a:rPr lang="en-US" sz="2600" b="1"/>
              <a:t>Direct selling</a:t>
            </a:r>
            <a:r>
              <a:rPr lang="en-US" sz="2600"/>
              <a:t> - Strategy designed to establish direct sales contact between producer and final user</a:t>
            </a:r>
          </a:p>
          <a:p>
            <a:pPr eaLnBrk="1" hangingPunct="1">
              <a:lnSpc>
                <a:spcPct val="90000"/>
              </a:lnSpc>
            </a:pPr>
            <a:endParaRPr lang="en-US" sz="2600"/>
          </a:p>
        </p:txBody>
      </p:sp>
      <p:sp>
        <p:nvSpPr>
          <p:cNvPr id="27651"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5E79B36F-1327-4CB7-9AF3-BF27BB588DA5}" type="slidenum">
              <a:rPr lang="en-US"/>
              <a:pPr fontAlgn="base">
                <a:spcBef>
                  <a:spcPct val="0"/>
                </a:spcBef>
                <a:spcAft>
                  <a:spcPts val="600"/>
                </a:spcAft>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Direct Selling</a:t>
            </a:r>
          </a:p>
        </p:txBody>
      </p:sp>
      <p:sp>
        <p:nvSpPr>
          <p:cNvPr id="28674" name="Content Placeholder 2"/>
          <p:cNvSpPr>
            <a:spLocks noGrp="1"/>
          </p:cNvSpPr>
          <p:nvPr>
            <p:ph idx="1"/>
          </p:nvPr>
        </p:nvSpPr>
        <p:spPr>
          <a:xfrm>
            <a:off x="457200" y="1255713"/>
            <a:ext cx="8229600" cy="4714875"/>
          </a:xfrm>
        </p:spPr>
        <p:txBody>
          <a:bodyPr/>
          <a:lstStyle/>
          <a:p>
            <a:pPr lvl="1" eaLnBrk="1" hangingPunct="1"/>
            <a:r>
              <a:rPr lang="en-US" dirty="0">
                <a:latin typeface="Cambria" pitchFamily="18" charset="0"/>
                <a:cs typeface="Cambria" pitchFamily="18" charset="0"/>
              </a:rPr>
              <a:t>Important option for goods that require extensive demonstrations  in persuading</a:t>
            </a:r>
            <a:r>
              <a:rPr lang="tr-TR" dirty="0">
                <a:latin typeface="Cambria" pitchFamily="18" charset="0"/>
                <a:cs typeface="Cambria" pitchFamily="18" charset="0"/>
              </a:rPr>
              <a:t>/ </a:t>
            </a:r>
            <a:r>
              <a:rPr lang="tr-TR" dirty="0" err="1">
                <a:latin typeface="Cambria" pitchFamily="18" charset="0"/>
                <a:cs typeface="Cambria" pitchFamily="18" charset="0"/>
              </a:rPr>
              <a:t>convincing</a:t>
            </a:r>
            <a:r>
              <a:rPr lang="en-US" dirty="0">
                <a:latin typeface="Cambria" pitchFamily="18" charset="0"/>
                <a:cs typeface="Cambria" pitchFamily="18" charset="0"/>
              </a:rPr>
              <a:t> customers to buy</a:t>
            </a:r>
          </a:p>
          <a:p>
            <a:pPr lvl="1" eaLnBrk="1" hangingPunct="1"/>
            <a:r>
              <a:rPr lang="en-US" dirty="0">
                <a:latin typeface="Cambria" pitchFamily="18" charset="0"/>
                <a:cs typeface="Cambria" pitchFamily="18" charset="0"/>
              </a:rPr>
              <a:t>Plays an important role in both B2B and B2C markets</a:t>
            </a:r>
          </a:p>
          <a:p>
            <a:pPr lvl="1" eaLnBrk="1" hangingPunct="1"/>
            <a:r>
              <a:rPr lang="en-US" dirty="0">
                <a:latin typeface="Cambria" pitchFamily="18" charset="0"/>
                <a:cs typeface="Cambria" pitchFamily="18" charset="0"/>
              </a:rPr>
              <a:t>The Internet and direct mail are important tools</a:t>
            </a:r>
            <a:r>
              <a:rPr lang="tr-TR" dirty="0">
                <a:latin typeface="Cambria" pitchFamily="18" charset="0"/>
                <a:cs typeface="Cambria" pitchFamily="18" charset="0"/>
              </a:rPr>
              <a:t>/</a:t>
            </a:r>
            <a:r>
              <a:rPr lang="tr-TR" dirty="0" err="1">
                <a:latin typeface="Cambria" pitchFamily="18" charset="0"/>
                <a:cs typeface="Cambria" pitchFamily="18" charset="0"/>
              </a:rPr>
              <a:t>means</a:t>
            </a:r>
            <a:r>
              <a:rPr lang="en-US" dirty="0">
                <a:latin typeface="Cambria" pitchFamily="18" charset="0"/>
                <a:cs typeface="Cambria" pitchFamily="18" charset="0"/>
              </a:rPr>
              <a:t> for direct selling</a:t>
            </a:r>
          </a:p>
          <a:p>
            <a:pPr lvl="1" eaLnBrk="1" hangingPunct="1"/>
            <a:endParaRPr lang="en-US" dirty="0">
              <a:latin typeface="Cambria" pitchFamily="18" charset="0"/>
              <a:cs typeface="Cambria" pitchFamily="18" charset="0"/>
            </a:endParaRPr>
          </a:p>
        </p:txBody>
      </p:sp>
      <p:sp>
        <p:nvSpPr>
          <p:cNvPr id="2867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49236-A133-4706-8F68-A82A6CE4ADB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Channels Using Marketing Intermediaries</a:t>
            </a:r>
          </a:p>
        </p:txBody>
      </p:sp>
      <p:sp>
        <p:nvSpPr>
          <p:cNvPr id="3" name="Content Placeholder 2"/>
          <p:cNvSpPr>
            <a:spLocks noGrp="1"/>
          </p:cNvSpPr>
          <p:nvPr>
            <p:ph idx="1"/>
          </p:nvPr>
        </p:nvSpPr>
        <p:spPr>
          <a:xfrm>
            <a:off x="307909" y="1255713"/>
            <a:ext cx="8481527" cy="4714875"/>
          </a:xfrm>
        </p:spPr>
        <p:txBody>
          <a:bodyPr rtlCol="0">
            <a:normAutofit lnSpcReduction="10000"/>
          </a:bodyPr>
          <a:lstStyle/>
          <a:p>
            <a:pPr marL="347472" indent="-347472" eaLnBrk="1" fontAlgn="auto" hangingPunct="1">
              <a:spcAft>
                <a:spcPts val="0"/>
              </a:spcAft>
              <a:defRPr/>
            </a:pPr>
            <a:r>
              <a:rPr lang="en-US" dirty="0">
                <a:ea typeface="+mn-ea"/>
              </a:rPr>
              <a:t>Producer to wholesaler to retailer to consumer</a:t>
            </a:r>
          </a:p>
          <a:p>
            <a:pPr lvl="1" eaLnBrk="1" fontAlgn="auto" hangingPunct="1">
              <a:spcAft>
                <a:spcPts val="0"/>
              </a:spcAft>
              <a:buFont typeface="Arial"/>
              <a:buChar char="•"/>
              <a:defRPr/>
            </a:pPr>
            <a:r>
              <a:rPr lang="en-US" dirty="0">
                <a:ea typeface="+mn-ea"/>
              </a:rPr>
              <a:t>The traditional channel for consumer goods</a:t>
            </a:r>
          </a:p>
          <a:p>
            <a:pPr lvl="1" eaLnBrk="1" fontAlgn="auto" hangingPunct="1">
              <a:spcAft>
                <a:spcPts val="0"/>
              </a:spcAft>
              <a:buFont typeface="Arial"/>
              <a:buChar char="•"/>
              <a:defRPr/>
            </a:pPr>
            <a:r>
              <a:rPr lang="en-US" dirty="0">
                <a:ea typeface="+mn-ea"/>
              </a:rPr>
              <a:t>Gives small producers </a:t>
            </a:r>
            <a:r>
              <a:rPr lang="tr-TR" dirty="0">
                <a:ea typeface="+mn-ea"/>
              </a:rPr>
              <a:t>a</a:t>
            </a:r>
            <a:r>
              <a:rPr lang="en-US" dirty="0" err="1">
                <a:ea typeface="+mn-ea"/>
              </a:rPr>
              <a:t>ccess</a:t>
            </a:r>
            <a:r>
              <a:rPr lang="tr-TR" dirty="0">
                <a:ea typeface="+mn-ea"/>
              </a:rPr>
              <a:t>/</a:t>
            </a:r>
            <a:r>
              <a:rPr lang="tr-TR" dirty="0" err="1">
                <a:ea typeface="+mn-ea"/>
              </a:rPr>
              <a:t>reach</a:t>
            </a:r>
            <a:r>
              <a:rPr lang="en-US" dirty="0">
                <a:ea typeface="+mn-ea"/>
              </a:rPr>
              <a:t> to hundreds of retailers</a:t>
            </a:r>
          </a:p>
          <a:p>
            <a:pPr lvl="1" eaLnBrk="1" fontAlgn="auto" hangingPunct="1">
              <a:spcAft>
                <a:spcPts val="0"/>
              </a:spcAft>
              <a:buFont typeface="Arial"/>
              <a:buChar char="•"/>
              <a:defRPr/>
            </a:pPr>
            <a:r>
              <a:rPr lang="en-US" dirty="0">
                <a:ea typeface="+mn-ea"/>
              </a:rPr>
              <a:t>Gives small retailers access to wholesaler’s specialized distribution skills</a:t>
            </a:r>
          </a:p>
          <a:p>
            <a:pPr marL="347472" indent="-347472" eaLnBrk="1" fontAlgn="auto" hangingPunct="1">
              <a:spcAft>
                <a:spcPts val="0"/>
              </a:spcAft>
              <a:defRPr/>
            </a:pPr>
            <a:r>
              <a:rPr lang="en-US" dirty="0">
                <a:ea typeface="+mn-ea"/>
              </a:rPr>
              <a:t>Producer to wholesaler to business user</a:t>
            </a:r>
          </a:p>
          <a:p>
            <a:pPr lvl="1" eaLnBrk="1" fontAlgn="auto" hangingPunct="1">
              <a:spcAft>
                <a:spcPts val="0"/>
              </a:spcAft>
              <a:buFont typeface="Arial"/>
              <a:buChar char="•"/>
              <a:defRPr/>
            </a:pPr>
            <a:r>
              <a:rPr lang="en-US" dirty="0">
                <a:ea typeface="+mn-ea"/>
              </a:rPr>
              <a:t>Industrial distributor - Intermediaries in the business market that take title to goods</a:t>
            </a:r>
          </a:p>
          <a:p>
            <a:pPr lvl="1" eaLnBrk="1" fontAlgn="auto" hangingPunct="1">
              <a:spcAft>
                <a:spcPts val="0"/>
              </a:spcAft>
              <a:buFont typeface="Arial"/>
              <a:buChar char="•"/>
              <a:defRPr/>
            </a:pPr>
            <a:endParaRPr lang="en-US" dirty="0">
              <a:ea typeface="+mn-ea"/>
            </a:endParaRPr>
          </a:p>
        </p:txBody>
      </p:sp>
      <p:sp>
        <p:nvSpPr>
          <p:cNvPr id="2969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75A8B9-9510-41D6-A85B-B33611930744}"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Channels Using Marketing Intermediaries</a:t>
            </a:r>
          </a:p>
        </p:txBody>
      </p:sp>
      <p:sp>
        <p:nvSpPr>
          <p:cNvPr id="30722"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Producer to agent to wholesaler to retailer to consumer</a:t>
            </a:r>
          </a:p>
          <a:p>
            <a:pPr lvl="1" eaLnBrk="1" hangingPunct="1"/>
            <a:r>
              <a:rPr lang="en-US" dirty="0">
                <a:latin typeface="Cambria" pitchFamily="18" charset="0"/>
                <a:cs typeface="Cambria" pitchFamily="18" charset="0"/>
              </a:rPr>
              <a:t>Common in markets served by small companies</a:t>
            </a:r>
          </a:p>
          <a:p>
            <a:pPr lvl="1" eaLnBrk="1" hangingPunct="1"/>
            <a:r>
              <a:rPr lang="en-US" dirty="0">
                <a:latin typeface="Cambria" pitchFamily="18" charset="0"/>
                <a:cs typeface="Cambria" pitchFamily="18" charset="0"/>
              </a:rPr>
              <a:t>Agent performs the basic function of bringing buyer and seller together</a:t>
            </a:r>
          </a:p>
          <a:p>
            <a:pPr lvl="1" eaLnBrk="1" hangingPunct="1"/>
            <a:r>
              <a:rPr lang="en-US" dirty="0">
                <a:latin typeface="Cambria" pitchFamily="18" charset="0"/>
                <a:cs typeface="Cambria" pitchFamily="18" charset="0"/>
              </a:rPr>
              <a:t>Agent may or may not take possession</a:t>
            </a:r>
            <a:r>
              <a:rPr lang="tr-TR" dirty="0">
                <a:latin typeface="Cambria" pitchFamily="18" charset="0"/>
                <a:cs typeface="Cambria" pitchFamily="18" charset="0"/>
              </a:rPr>
              <a:t>/</a:t>
            </a:r>
            <a:r>
              <a:rPr lang="tr-TR" dirty="0" err="1">
                <a:latin typeface="Cambria" pitchFamily="18" charset="0"/>
                <a:cs typeface="Cambria" pitchFamily="18" charset="0"/>
              </a:rPr>
              <a:t>use</a:t>
            </a:r>
            <a:r>
              <a:rPr lang="en-US" dirty="0">
                <a:latin typeface="Cambria" pitchFamily="18" charset="0"/>
                <a:cs typeface="Cambria" pitchFamily="18" charset="0"/>
              </a:rPr>
              <a:t> of goods but does not take title</a:t>
            </a:r>
          </a:p>
          <a:p>
            <a:pPr marL="0" indent="0" eaLnBrk="1" hangingPunct="1">
              <a:buNone/>
            </a:pPr>
            <a:endParaRPr lang="en-US" dirty="0">
              <a:latin typeface="Cambria" pitchFamily="18" charset="0"/>
              <a:cs typeface="Cambria" pitchFamily="18" charset="0"/>
            </a:endParaRPr>
          </a:p>
        </p:txBody>
      </p:sp>
      <p:sp>
        <p:nvSpPr>
          <p:cNvPr id="307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3E7F8E-9274-4E9D-B2A0-4FA9A213A1B0}"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Channels Using Marketing Intermediaries</a:t>
            </a:r>
          </a:p>
        </p:txBody>
      </p:sp>
      <p:sp>
        <p:nvSpPr>
          <p:cNvPr id="31746" name="Content Placeholder 2"/>
          <p:cNvSpPr>
            <a:spLocks noGrp="1"/>
          </p:cNvSpPr>
          <p:nvPr>
            <p:ph idx="1"/>
          </p:nvPr>
        </p:nvSpPr>
        <p:spPr>
          <a:xfrm>
            <a:off x="457200" y="1255713"/>
            <a:ext cx="8229600" cy="4714875"/>
          </a:xfrm>
        </p:spPr>
        <p:txBody>
          <a:bodyPr/>
          <a:lstStyle/>
          <a:p>
            <a:pPr eaLnBrk="1" hangingPunct="1"/>
            <a:r>
              <a:rPr lang="en-US">
                <a:latin typeface="Cambria" pitchFamily="18" charset="0"/>
                <a:cs typeface="Cambria" pitchFamily="18" charset="0"/>
              </a:rPr>
              <a:t>Producer to agent to wholesaler to business user</a:t>
            </a:r>
          </a:p>
          <a:p>
            <a:pPr lvl="1" eaLnBrk="1" hangingPunct="1"/>
            <a:r>
              <a:rPr lang="en-US" b="1">
                <a:solidFill>
                  <a:srgbClr val="FF0000"/>
                </a:solidFill>
                <a:latin typeface="Cambria" pitchFamily="18" charset="0"/>
                <a:cs typeface="Cambria" pitchFamily="18" charset="0"/>
              </a:rPr>
              <a:t>Manufacturers’ representative</a:t>
            </a:r>
            <a:r>
              <a:rPr lang="en-US">
                <a:latin typeface="Cambria" pitchFamily="18" charset="0"/>
                <a:cs typeface="Cambria" pitchFamily="18" charset="0"/>
              </a:rPr>
              <a:t> - Intermediary who represents manufacturers of related but noncompeting products and receives a commission on each sale</a:t>
            </a:r>
          </a:p>
          <a:p>
            <a:pPr lvl="1" eaLnBrk="1" hangingPunct="1"/>
            <a:r>
              <a:rPr lang="en-US">
                <a:latin typeface="Cambria" pitchFamily="18" charset="0"/>
                <a:cs typeface="Cambria" pitchFamily="18" charset="0"/>
              </a:rPr>
              <a:t>Provides an independent sales force to contact wholesale buyers</a:t>
            </a:r>
          </a:p>
          <a:p>
            <a:pPr lvl="1" eaLnBrk="1" hangingPunct="1"/>
            <a:endParaRPr lang="en-US">
              <a:latin typeface="Cambria" pitchFamily="18" charset="0"/>
              <a:cs typeface="Cambria" pitchFamily="18" charset="0"/>
            </a:endParaRPr>
          </a:p>
        </p:txBody>
      </p:sp>
      <p:sp>
        <p:nvSpPr>
          <p:cNvPr id="3174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963F9-A6C8-413E-9A1C-3576E2BAA273}"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Channels Using Marketing Intermediaries</a:t>
            </a:r>
          </a:p>
        </p:txBody>
      </p:sp>
      <p:sp>
        <p:nvSpPr>
          <p:cNvPr id="3" name="Content Placeholder 2"/>
          <p:cNvSpPr>
            <a:spLocks noGrp="1"/>
          </p:cNvSpPr>
          <p:nvPr>
            <p:ph idx="1"/>
          </p:nvPr>
        </p:nvSpPr>
        <p:spPr>
          <a:xfrm>
            <a:off x="457200" y="1255713"/>
            <a:ext cx="8229600" cy="4714875"/>
          </a:xfrm>
        </p:spPr>
        <p:txBody>
          <a:bodyPr rtlCol="0">
            <a:normAutofit lnSpcReduction="10000"/>
          </a:bodyPr>
          <a:lstStyle/>
          <a:p>
            <a:pPr lvl="1" eaLnBrk="1" fontAlgn="auto" hangingPunct="1">
              <a:spcAft>
                <a:spcPts val="0"/>
              </a:spcAft>
              <a:buFont typeface="Arial"/>
              <a:buChar char="•"/>
              <a:defRPr/>
            </a:pPr>
            <a:r>
              <a:rPr lang="en-US" b="1" dirty="0">
                <a:solidFill>
                  <a:srgbClr val="FF0000"/>
                </a:solidFill>
                <a:ea typeface="+mn-ea"/>
              </a:rPr>
              <a:t>Manufacturers’ representative </a:t>
            </a:r>
            <a:r>
              <a:rPr lang="en-US" b="1" dirty="0">
                <a:ea typeface="+mn-ea"/>
              </a:rPr>
              <a:t>-</a:t>
            </a:r>
            <a:r>
              <a:rPr lang="en-US" b="1" dirty="0">
                <a:solidFill>
                  <a:srgbClr val="FF0000"/>
                </a:solidFill>
                <a:ea typeface="+mn-ea"/>
              </a:rPr>
              <a:t> </a:t>
            </a:r>
            <a:r>
              <a:rPr lang="en-US" dirty="0">
                <a:ea typeface="+mn-ea"/>
              </a:rPr>
              <a:t>Agent wholesaling intermediary that represents manufacturers of related but noncompeting products and receives a commission on each sale</a:t>
            </a:r>
          </a:p>
          <a:p>
            <a:pPr marL="347472" indent="-347472" eaLnBrk="1" fontAlgn="auto" hangingPunct="1">
              <a:spcAft>
                <a:spcPts val="0"/>
              </a:spcAft>
              <a:defRPr/>
            </a:pPr>
            <a:r>
              <a:rPr lang="en-US" dirty="0">
                <a:ea typeface="+mn-ea"/>
              </a:rPr>
              <a:t>Producer to agent to business user</a:t>
            </a:r>
          </a:p>
          <a:p>
            <a:pPr lvl="1" eaLnBrk="1" fontAlgn="auto" hangingPunct="1">
              <a:spcAft>
                <a:spcPts val="0"/>
              </a:spcAft>
              <a:buFont typeface="Arial"/>
              <a:buChar char="•"/>
              <a:defRPr/>
            </a:pPr>
            <a:r>
              <a:rPr lang="en-US" dirty="0">
                <a:ea typeface="+mn-ea"/>
              </a:rPr>
              <a:t>Independently owned wholesaler takes title to the goods</a:t>
            </a:r>
          </a:p>
          <a:p>
            <a:pPr lvl="1" eaLnBrk="1" fontAlgn="auto" hangingPunct="1">
              <a:spcAft>
                <a:spcPts val="0"/>
              </a:spcAft>
              <a:buFont typeface="Arial"/>
              <a:buChar char="•"/>
              <a:defRPr/>
            </a:pPr>
            <a:r>
              <a:rPr lang="en-US" dirty="0">
                <a:ea typeface="+mn-ea"/>
              </a:rPr>
              <a:t>Common in transactions with large unit sales in which transportation is a small percentage of the total cost</a:t>
            </a:r>
          </a:p>
          <a:p>
            <a:pPr marL="347472" indent="-347472" eaLnBrk="1" fontAlgn="auto" hangingPunct="1">
              <a:spcAft>
                <a:spcPts val="0"/>
              </a:spcAft>
              <a:defRPr/>
            </a:pPr>
            <a:endParaRPr lang="en-US" dirty="0">
              <a:ea typeface="+mn-ea"/>
            </a:endParaRPr>
          </a:p>
          <a:p>
            <a:pPr lvl="1" eaLnBrk="1" fontAlgn="auto" hangingPunct="1">
              <a:spcAft>
                <a:spcPts val="0"/>
              </a:spcAft>
              <a:buFont typeface="Arial"/>
              <a:buChar char="•"/>
              <a:defRPr/>
            </a:pPr>
            <a:endParaRPr lang="en-US" dirty="0">
              <a:ea typeface="+mn-ea"/>
            </a:endParaRPr>
          </a:p>
        </p:txBody>
      </p:sp>
      <p:sp>
        <p:nvSpPr>
          <p:cNvPr id="3277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A35B61-DD41-49E1-A258-5E4AC2F985BA}"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Dual</a:t>
            </a:r>
            <a:r>
              <a:rPr lang="tr-TR" dirty="0">
                <a:ea typeface="+mj-ea"/>
              </a:rPr>
              <a:t>/</a:t>
            </a:r>
            <a:r>
              <a:rPr lang="tr-TR" dirty="0" err="1">
                <a:ea typeface="+mj-ea"/>
              </a:rPr>
              <a:t>double</a:t>
            </a:r>
            <a:r>
              <a:rPr lang="en-US" dirty="0">
                <a:ea typeface="+mj-ea"/>
              </a:rPr>
              <a:t> Distribution</a:t>
            </a:r>
          </a:p>
        </p:txBody>
      </p:sp>
      <p:sp>
        <p:nvSpPr>
          <p:cNvPr id="33794"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Movement of products through more than one channel to reach the firm’s target market</a:t>
            </a:r>
          </a:p>
          <a:p>
            <a:pPr eaLnBrk="1" hangingPunct="1"/>
            <a:r>
              <a:rPr lang="en-US" dirty="0">
                <a:latin typeface="Cambria" pitchFamily="18" charset="0"/>
                <a:cs typeface="Cambria" pitchFamily="18" charset="0"/>
              </a:rPr>
              <a:t>Used to maximize the firm’s coverage in the marketplace</a:t>
            </a:r>
          </a:p>
          <a:p>
            <a:pPr eaLnBrk="1" hangingPunct="1"/>
            <a:r>
              <a:rPr lang="en-US" dirty="0">
                <a:latin typeface="Cambria" pitchFamily="18" charset="0"/>
                <a:cs typeface="Cambria" pitchFamily="18" charset="0"/>
              </a:rPr>
              <a:t>To increase the cost-effectiveness of the firm’s marketing effort</a:t>
            </a:r>
          </a:p>
          <a:p>
            <a:pPr lvl="1" eaLnBrk="1" hangingPunct="1"/>
            <a:r>
              <a:rPr lang="en-US" dirty="0"/>
              <a:t>Example: </a:t>
            </a:r>
            <a:r>
              <a:rPr lang="en-US" dirty="0">
                <a:hlinkClick r:id="rId2"/>
              </a:rPr>
              <a:t>Nordstrom</a:t>
            </a:r>
            <a:r>
              <a:rPr lang="tr-TR" dirty="0"/>
              <a:t>/Migros</a:t>
            </a:r>
            <a:r>
              <a:rPr lang="en-US" dirty="0"/>
              <a:t> sells through stores, catalogs, and the Internet</a:t>
            </a:r>
          </a:p>
          <a:p>
            <a:pPr lvl="1" eaLnBrk="1" hangingPunct="1"/>
            <a:endParaRPr lang="en-US" dirty="0">
              <a:latin typeface="Cambria" pitchFamily="18" charset="0"/>
              <a:cs typeface="Cambria" pitchFamily="18" charset="0"/>
            </a:endParaRPr>
          </a:p>
          <a:p>
            <a:pPr eaLnBrk="1" hangingPunct="1"/>
            <a:endParaRPr lang="en-US" dirty="0">
              <a:latin typeface="Cambria" pitchFamily="18" charset="0"/>
              <a:cs typeface="Cambria" pitchFamily="18" charset="0"/>
            </a:endParaRPr>
          </a:p>
        </p:txBody>
      </p:sp>
      <p:sp>
        <p:nvSpPr>
          <p:cNvPr id="337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4406DB-1B50-44B7-AC1D-7873FD5D8DD0}"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Reverse</a:t>
            </a:r>
            <a:r>
              <a:rPr lang="tr-TR" dirty="0">
                <a:ea typeface="+mj-ea"/>
              </a:rPr>
              <a:t>/</a:t>
            </a:r>
            <a:r>
              <a:rPr lang="tr-TR" dirty="0" err="1">
                <a:ea typeface="+mj-ea"/>
              </a:rPr>
              <a:t>backward</a:t>
            </a:r>
            <a:r>
              <a:rPr lang="en-US" dirty="0">
                <a:ea typeface="+mj-ea"/>
              </a:rPr>
              <a:t> Channels</a:t>
            </a:r>
          </a:p>
        </p:txBody>
      </p:sp>
      <p:sp>
        <p:nvSpPr>
          <p:cNvPr id="34818" name="Content Placeholder 2"/>
          <p:cNvSpPr>
            <a:spLocks noGrp="1"/>
          </p:cNvSpPr>
          <p:nvPr>
            <p:ph idx="1"/>
          </p:nvPr>
        </p:nvSpPr>
        <p:spPr>
          <a:xfrm>
            <a:off x="457200" y="1255713"/>
            <a:ext cx="8052318" cy="4714875"/>
          </a:xfrm>
        </p:spPr>
        <p:txBody>
          <a:bodyPr/>
          <a:lstStyle/>
          <a:p>
            <a:pPr eaLnBrk="1" hangingPunct="1"/>
            <a:r>
              <a:rPr lang="en-US" sz="3000" dirty="0">
                <a:latin typeface="Cambria" pitchFamily="18" charset="0"/>
                <a:cs typeface="Cambria" pitchFamily="18" charset="0"/>
              </a:rPr>
              <a:t>Channels designed to return goods to their producers</a:t>
            </a:r>
          </a:p>
          <a:p>
            <a:pPr eaLnBrk="1" hangingPunct="1"/>
            <a:r>
              <a:rPr lang="en-US" sz="3000" dirty="0">
                <a:latin typeface="Cambria" pitchFamily="18" charset="0"/>
                <a:cs typeface="Cambria" pitchFamily="18" charset="0"/>
              </a:rPr>
              <a:t>Gained increased importance with:</a:t>
            </a:r>
          </a:p>
          <a:p>
            <a:pPr lvl="1" eaLnBrk="1" hangingPunct="1"/>
            <a:r>
              <a:rPr lang="en-US" sz="3000" dirty="0">
                <a:latin typeface="Cambria" pitchFamily="18" charset="0"/>
                <a:cs typeface="Cambria" pitchFamily="18" charset="0"/>
              </a:rPr>
              <a:t>Rising prices for raw materials</a:t>
            </a:r>
          </a:p>
          <a:p>
            <a:pPr lvl="1" eaLnBrk="1" hangingPunct="1"/>
            <a:r>
              <a:rPr lang="en-US" sz="3000" dirty="0">
                <a:latin typeface="Cambria" pitchFamily="18" charset="0"/>
                <a:cs typeface="Cambria" pitchFamily="18" charset="0"/>
              </a:rPr>
              <a:t>Increasing availability of recycling facilities</a:t>
            </a:r>
          </a:p>
          <a:p>
            <a:pPr lvl="1" eaLnBrk="1" hangingPunct="1"/>
            <a:r>
              <a:rPr lang="en-US" sz="3000" dirty="0">
                <a:latin typeface="Cambria" pitchFamily="18" charset="0"/>
                <a:cs typeface="Cambria" pitchFamily="18" charset="0"/>
              </a:rPr>
              <a:t>The passage</a:t>
            </a:r>
            <a:r>
              <a:rPr lang="tr-TR" sz="3000" dirty="0">
                <a:latin typeface="Cambria" pitchFamily="18" charset="0"/>
                <a:cs typeface="Cambria" pitchFamily="18" charset="0"/>
              </a:rPr>
              <a:t>/</a:t>
            </a:r>
            <a:r>
              <a:rPr lang="tr-TR" sz="3000" dirty="0" err="1">
                <a:latin typeface="Cambria" pitchFamily="18" charset="0"/>
                <a:cs typeface="Cambria" pitchFamily="18" charset="0"/>
              </a:rPr>
              <a:t>entry</a:t>
            </a:r>
            <a:r>
              <a:rPr lang="tr-TR" sz="3000" dirty="0">
                <a:latin typeface="Cambria" pitchFamily="18" charset="0"/>
                <a:cs typeface="Cambria" pitchFamily="18" charset="0"/>
              </a:rPr>
              <a:t> </a:t>
            </a:r>
            <a:r>
              <a:rPr lang="tr-TR" sz="3000" dirty="0" err="1">
                <a:latin typeface="Cambria" pitchFamily="18" charset="0"/>
                <a:cs typeface="Cambria" pitchFamily="18" charset="0"/>
              </a:rPr>
              <a:t>into</a:t>
            </a:r>
            <a:r>
              <a:rPr lang="tr-TR" sz="3000" dirty="0">
                <a:latin typeface="Cambria" pitchFamily="18" charset="0"/>
                <a:cs typeface="Cambria" pitchFamily="18" charset="0"/>
              </a:rPr>
              <a:t> </a:t>
            </a:r>
            <a:r>
              <a:rPr lang="tr-TR" sz="3000" dirty="0" err="1">
                <a:latin typeface="Cambria" pitchFamily="18" charset="0"/>
                <a:cs typeface="Cambria" pitchFamily="18" charset="0"/>
              </a:rPr>
              <a:t>force</a:t>
            </a:r>
            <a:r>
              <a:rPr lang="en-US" sz="3000" dirty="0">
                <a:latin typeface="Cambria" pitchFamily="18" charset="0"/>
                <a:cs typeface="Cambria" pitchFamily="18" charset="0"/>
              </a:rPr>
              <a:t> of additional antipollution conservation</a:t>
            </a:r>
            <a:r>
              <a:rPr lang="tr-TR" sz="3000" dirty="0">
                <a:latin typeface="Cambria" pitchFamily="18" charset="0"/>
                <a:cs typeface="Cambria" pitchFamily="18" charset="0"/>
              </a:rPr>
              <a:t>/</a:t>
            </a:r>
            <a:r>
              <a:rPr lang="tr-TR" sz="3000" dirty="0" err="1">
                <a:latin typeface="Cambria" pitchFamily="18" charset="0"/>
                <a:cs typeface="Cambria" pitchFamily="18" charset="0"/>
              </a:rPr>
              <a:t>protection</a:t>
            </a:r>
            <a:r>
              <a:rPr lang="en-US" sz="3000" dirty="0">
                <a:latin typeface="Cambria" pitchFamily="18" charset="0"/>
                <a:cs typeface="Cambria" pitchFamily="18" charset="0"/>
              </a:rPr>
              <a:t> laws</a:t>
            </a:r>
          </a:p>
          <a:p>
            <a:pPr eaLnBrk="1" hangingPunct="1"/>
            <a:r>
              <a:rPr lang="en-US" sz="3000" dirty="0">
                <a:latin typeface="Cambria" pitchFamily="18" charset="0"/>
                <a:cs typeface="Cambria" pitchFamily="18" charset="0"/>
              </a:rPr>
              <a:t>Used for recalls</a:t>
            </a:r>
            <a:r>
              <a:rPr lang="tr-TR" sz="3000" dirty="0">
                <a:latin typeface="Cambria" pitchFamily="18" charset="0"/>
                <a:cs typeface="Cambria" pitchFamily="18" charset="0"/>
              </a:rPr>
              <a:t>/</a:t>
            </a:r>
            <a:r>
              <a:rPr lang="tr-TR" sz="3000" dirty="0" err="1">
                <a:latin typeface="Cambria" pitchFamily="18" charset="0"/>
                <a:cs typeface="Cambria" pitchFamily="18" charset="0"/>
              </a:rPr>
              <a:t>callbacks</a:t>
            </a:r>
            <a:r>
              <a:rPr lang="en-US" sz="3000" dirty="0">
                <a:latin typeface="Cambria" pitchFamily="18" charset="0"/>
                <a:cs typeface="Cambria" pitchFamily="18" charset="0"/>
              </a:rPr>
              <a:t> and repairs</a:t>
            </a:r>
            <a:r>
              <a:rPr lang="tr-TR" sz="3000" dirty="0">
                <a:latin typeface="Cambria" pitchFamily="18" charset="0"/>
                <a:cs typeface="Cambria" pitchFamily="18" charset="0"/>
              </a:rPr>
              <a:t>/</a:t>
            </a:r>
            <a:r>
              <a:rPr lang="tr-TR" sz="3000" dirty="0" err="1">
                <a:latin typeface="Cambria" pitchFamily="18" charset="0"/>
                <a:cs typeface="Cambria" pitchFamily="18" charset="0"/>
              </a:rPr>
              <a:t>mends</a:t>
            </a:r>
            <a:endParaRPr lang="en-US" sz="3000" dirty="0">
              <a:latin typeface="Cambria" pitchFamily="18" charset="0"/>
              <a:cs typeface="Cambria" pitchFamily="18" charset="0"/>
            </a:endParaRPr>
          </a:p>
        </p:txBody>
      </p:sp>
      <p:sp>
        <p:nvSpPr>
          <p:cNvPr id="3481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1935D1-B5A7-4429-A1B8-5CD03031AC99}"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eaLnBrk="1" fontAlgn="auto" hangingPunct="1">
              <a:spcAft>
                <a:spcPts val="0"/>
              </a:spcAft>
              <a:defRPr/>
            </a:pPr>
            <a:r>
              <a:rPr lang="en-US" dirty="0">
                <a:ea typeface="+mj-ea"/>
              </a:rPr>
              <a:t>Objectives</a:t>
            </a:r>
          </a:p>
        </p:txBody>
      </p:sp>
      <p:sp>
        <p:nvSpPr>
          <p:cNvPr id="17410" name="Content Placeholder 2"/>
          <p:cNvSpPr>
            <a:spLocks noGrp="1"/>
          </p:cNvSpPr>
          <p:nvPr>
            <p:ph idx="1"/>
          </p:nvPr>
        </p:nvSpPr>
        <p:spPr>
          <a:xfrm>
            <a:off x="626533" y="1265238"/>
            <a:ext cx="8060267" cy="4714875"/>
          </a:xfrm>
        </p:spPr>
        <p:txBody>
          <a:bodyPr/>
          <a:lstStyle/>
          <a:p>
            <a:pPr marL="533400" indent="-533400" eaLnBrk="1" hangingPunct="1">
              <a:buFont typeface="Calibri" pitchFamily="34" charset="0"/>
              <a:buAutoNum type="arabicPeriod"/>
            </a:pPr>
            <a:r>
              <a:rPr lang="en-US" dirty="0">
                <a:latin typeface="Cambria" pitchFamily="18" charset="0"/>
                <a:cs typeface="Cambria" pitchFamily="18" charset="0"/>
              </a:rPr>
              <a:t>Describe the four types of marketing channels and the roles they play in marketing strategy.</a:t>
            </a:r>
          </a:p>
          <a:p>
            <a:pPr marL="533400" indent="-533400" eaLnBrk="1" hangingPunct="1">
              <a:buFont typeface="Calibri" pitchFamily="34" charset="0"/>
              <a:buAutoNum type="arabicPeriod"/>
            </a:pPr>
            <a:r>
              <a:rPr lang="en-US" dirty="0">
                <a:latin typeface="Cambria" pitchFamily="18" charset="0"/>
                <a:cs typeface="Cambria" pitchFamily="18" charset="0"/>
              </a:rPr>
              <a:t>Outline the three major channel strategy decisions.</a:t>
            </a:r>
          </a:p>
          <a:p>
            <a:pPr marL="533400" indent="-533400" eaLnBrk="1" hangingPunct="1">
              <a:buFont typeface="Calibri" pitchFamily="34" charset="0"/>
              <a:buAutoNum type="arabicPeriod"/>
            </a:pPr>
            <a:r>
              <a:rPr lang="en-US" dirty="0">
                <a:latin typeface="Cambria" pitchFamily="18" charset="0"/>
                <a:cs typeface="Cambria" pitchFamily="18" charset="0"/>
              </a:rPr>
              <a:t>Describe the concepts of channel management, conflict</a:t>
            </a:r>
            <a:r>
              <a:rPr lang="tr-TR" dirty="0">
                <a:latin typeface="Cambria" pitchFamily="18" charset="0"/>
                <a:cs typeface="Cambria" pitchFamily="18" charset="0"/>
              </a:rPr>
              <a:t>/</a:t>
            </a:r>
            <a:r>
              <a:rPr lang="tr-TR" dirty="0" err="1">
                <a:latin typeface="Cambria" pitchFamily="18" charset="0"/>
                <a:cs typeface="Cambria" pitchFamily="18" charset="0"/>
              </a:rPr>
              <a:t>disagreement</a:t>
            </a:r>
            <a:r>
              <a:rPr lang="en-US" dirty="0">
                <a:latin typeface="Cambria" pitchFamily="18" charset="0"/>
                <a:cs typeface="Cambria" pitchFamily="18" charset="0"/>
              </a:rPr>
              <a:t>, and cooperation.</a:t>
            </a:r>
          </a:p>
          <a:p>
            <a:pPr marL="533400" indent="-533400" eaLnBrk="1" hangingPunct="1">
              <a:buFont typeface="Calibri" pitchFamily="34" charset="0"/>
              <a:buAutoNum type="arabicPeriod"/>
            </a:pPr>
            <a:endParaRPr lang="en-US" dirty="0">
              <a:latin typeface="Cambria" pitchFamily="18" charset="0"/>
              <a:cs typeface="Cambria" pitchFamily="18" charset="0"/>
            </a:endParaRPr>
          </a:p>
        </p:txBody>
      </p:sp>
      <p:sp>
        <p:nvSpPr>
          <p:cNvPr id="174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8AC07-709D-478D-9E3B-552FDE79A6C0}" type="slidenum">
              <a:rPr lang="en-US">
                <a:cs typeface="Arial" charset="0"/>
              </a:rPr>
              <a:pPr fontAlgn="base">
                <a:spcBef>
                  <a:spcPct val="0"/>
                </a:spcBef>
                <a:spcAft>
                  <a:spcPct val="0"/>
                </a:spcAft>
                <a:defRPr/>
              </a:pPr>
              <a:t>2</a:t>
            </a:fld>
            <a:endParaRPr lang="en-US">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1F150501-84FA-4FC6-8EB5-8D575A71A549}"/>
              </a:ext>
            </a:extLst>
          </p:cNvPr>
          <p:cNvPicPr>
            <a:picLocks noGrp="1" noChangeAspect="1"/>
          </p:cNvPicPr>
          <p:nvPr>
            <p:ph sz="half" idx="1"/>
          </p:nvPr>
        </p:nvPicPr>
        <p:blipFill rotWithShape="1">
          <a:blip r:embed="rId2"/>
          <a:srcRect t="6521" b="311"/>
          <a:stretch/>
        </p:blipFill>
        <p:spPr>
          <a:xfrm>
            <a:off x="20" y="10"/>
            <a:ext cx="9143980" cy="6857990"/>
          </a:xfrm>
          <a:prstGeom prst="rect">
            <a:avLst/>
          </a:prstGeom>
          <a:noFill/>
        </p:spPr>
      </p:pic>
      <p:sp>
        <p:nvSpPr>
          <p:cNvPr id="4" name="Slayt Numarası Yer Tutucusu 3" hidden="1">
            <a:extLst>
              <a:ext uri="{FF2B5EF4-FFF2-40B4-BE49-F238E27FC236}">
                <a16:creationId xmlns:a16="http://schemas.microsoft.com/office/drawing/2014/main" id="{08BBA201-A4E4-4DF3-9261-8C374FA9FF15}"/>
              </a:ext>
            </a:extLst>
          </p:cNvPr>
          <p:cNvSpPr>
            <a:spLocks noGrp="1"/>
          </p:cNvSpPr>
          <p:nvPr>
            <p:ph type="sldNum" sz="quarter" idx="12"/>
          </p:nvPr>
        </p:nvSpPr>
        <p:spPr/>
        <p:txBody>
          <a:bodyPr/>
          <a:lstStyle/>
          <a:p>
            <a:pPr>
              <a:spcAft>
                <a:spcPts val="600"/>
              </a:spcAft>
              <a:defRPr/>
            </a:pPr>
            <a:fld id="{143D5DF9-132D-4475-AE58-0143EE5B8A4A}" type="slidenum">
              <a:rPr lang="en-US" smtClean="0"/>
              <a:pPr>
                <a:spcAft>
                  <a:spcPts val="600"/>
                </a:spcAft>
                <a:defRPr/>
              </a:pPr>
              <a:t>20</a:t>
            </a:fld>
            <a:endParaRPr lang="en-US"/>
          </a:p>
        </p:txBody>
      </p:sp>
    </p:spTree>
    <p:extLst>
      <p:ext uri="{BB962C8B-B14F-4D97-AF65-F5344CB8AC3E}">
        <p14:creationId xmlns:p14="http://schemas.microsoft.com/office/powerpoint/2010/main" val="318330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Table 14.1 – Factors Influencing Marketing Channel Strategies </a:t>
            </a:r>
          </a:p>
        </p:txBody>
      </p:sp>
      <p:sp>
        <p:nvSpPr>
          <p:cNvPr id="3584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69DFE-B13B-442D-ABA4-D70F03E15C20}" type="slidenum">
              <a:rPr lang="en-US">
                <a:cs typeface="Arial" charset="0"/>
              </a:rPr>
              <a:pPr fontAlgn="base">
                <a:spcBef>
                  <a:spcPct val="0"/>
                </a:spcBef>
                <a:spcAft>
                  <a:spcPct val="0"/>
                </a:spcAft>
                <a:defRPr/>
              </a:pPr>
              <a:t>21</a:t>
            </a:fld>
            <a:endParaRPr lang="en-US">
              <a:cs typeface="Arial" charset="0"/>
            </a:endParaRPr>
          </a:p>
        </p:txBody>
      </p:sp>
      <p:pic>
        <p:nvPicPr>
          <p:cNvPr id="5" name="Picture 4" descr="T14.1.png"/>
          <p:cNvPicPr>
            <a:picLocks noChangeAspect="1"/>
          </p:cNvPicPr>
          <p:nvPr/>
        </p:nvPicPr>
        <p:blipFill>
          <a:blip r:embed="rId2"/>
          <a:stretch>
            <a:fillRect/>
          </a:stretch>
        </p:blipFill>
        <p:spPr>
          <a:xfrm>
            <a:off x="296332" y="1422725"/>
            <a:ext cx="8317459" cy="39028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Determining Distribution Intensity</a:t>
            </a:r>
          </a:p>
        </p:txBody>
      </p:sp>
      <p:sp>
        <p:nvSpPr>
          <p:cNvPr id="36866" name="Content Placeholder 2"/>
          <p:cNvSpPr>
            <a:spLocks noGrp="1"/>
          </p:cNvSpPr>
          <p:nvPr>
            <p:ph idx="1"/>
          </p:nvPr>
        </p:nvSpPr>
        <p:spPr>
          <a:xfrm>
            <a:off x="242596" y="1515269"/>
            <a:ext cx="8733453" cy="4714875"/>
          </a:xfrm>
        </p:spPr>
        <p:txBody>
          <a:bodyPr/>
          <a:lstStyle/>
          <a:p>
            <a:pPr eaLnBrk="1" hangingPunct="1"/>
            <a:r>
              <a:rPr lang="en-US" b="1" dirty="0">
                <a:solidFill>
                  <a:srgbClr val="FF0000"/>
                </a:solidFill>
                <a:latin typeface="Cambria" pitchFamily="18" charset="0"/>
                <a:cs typeface="Cambria" pitchFamily="18" charset="0"/>
              </a:rPr>
              <a:t>Intensive</a:t>
            </a:r>
            <a:r>
              <a:rPr lang="tr-TR" b="1" dirty="0">
                <a:solidFill>
                  <a:srgbClr val="FF0000"/>
                </a:solidFill>
                <a:latin typeface="Cambria" pitchFamily="18" charset="0"/>
                <a:cs typeface="Cambria" pitchFamily="18" charset="0"/>
              </a:rPr>
              <a:t>/</a:t>
            </a:r>
            <a:r>
              <a:rPr lang="tr-TR" b="1" dirty="0" err="1">
                <a:solidFill>
                  <a:srgbClr val="FF0000"/>
                </a:solidFill>
                <a:latin typeface="Cambria" pitchFamily="18" charset="0"/>
                <a:cs typeface="Cambria" pitchFamily="18" charset="0"/>
              </a:rPr>
              <a:t>heavy</a:t>
            </a:r>
            <a:r>
              <a:rPr lang="en-US" b="1" dirty="0">
                <a:solidFill>
                  <a:srgbClr val="FF0000"/>
                </a:solidFill>
                <a:latin typeface="Cambria" pitchFamily="18" charset="0"/>
                <a:cs typeface="Cambria" pitchFamily="18" charset="0"/>
              </a:rPr>
              <a:t> distribution </a:t>
            </a:r>
            <a:r>
              <a:rPr lang="en-US" b="1" dirty="0">
                <a:latin typeface="Cambria" pitchFamily="18" charset="0"/>
                <a:cs typeface="Cambria" pitchFamily="18" charset="0"/>
              </a:rPr>
              <a:t>-</a:t>
            </a:r>
            <a:r>
              <a:rPr lang="en-US" b="1" dirty="0">
                <a:solidFill>
                  <a:srgbClr val="FF0000"/>
                </a:solidFill>
                <a:latin typeface="Cambria" pitchFamily="18" charset="0"/>
                <a:cs typeface="Cambria" pitchFamily="18" charset="0"/>
              </a:rPr>
              <a:t> </a:t>
            </a:r>
            <a:r>
              <a:rPr lang="en-US" dirty="0">
                <a:latin typeface="Cambria" pitchFamily="18" charset="0"/>
                <a:cs typeface="Cambria" pitchFamily="18" charset="0"/>
              </a:rPr>
              <a:t>Distribution of a product through all available channels</a:t>
            </a:r>
          </a:p>
          <a:p>
            <a:pPr eaLnBrk="1" hangingPunct="1"/>
            <a:r>
              <a:rPr lang="en-US" b="1" dirty="0">
                <a:solidFill>
                  <a:srgbClr val="FF0000"/>
                </a:solidFill>
                <a:latin typeface="Cambria" pitchFamily="18" charset="0"/>
                <a:cs typeface="Cambria" pitchFamily="18" charset="0"/>
              </a:rPr>
              <a:t>Selective</a:t>
            </a:r>
            <a:r>
              <a:rPr lang="tr-TR" b="1" dirty="0">
                <a:solidFill>
                  <a:srgbClr val="FF0000"/>
                </a:solidFill>
                <a:latin typeface="Cambria" pitchFamily="18" charset="0"/>
                <a:cs typeface="Cambria" pitchFamily="18" charset="0"/>
              </a:rPr>
              <a:t>/</a:t>
            </a:r>
            <a:r>
              <a:rPr lang="tr-TR" b="1" dirty="0" err="1">
                <a:solidFill>
                  <a:srgbClr val="FF0000"/>
                </a:solidFill>
                <a:latin typeface="Cambria" pitchFamily="18" charset="0"/>
                <a:cs typeface="Cambria" pitchFamily="18" charset="0"/>
              </a:rPr>
              <a:t>choosy</a:t>
            </a:r>
            <a:r>
              <a:rPr lang="en-US" b="1" dirty="0">
                <a:solidFill>
                  <a:srgbClr val="FF0000"/>
                </a:solidFill>
                <a:latin typeface="Cambria" pitchFamily="18" charset="0"/>
                <a:cs typeface="Cambria" pitchFamily="18" charset="0"/>
              </a:rPr>
              <a:t> distribution </a:t>
            </a:r>
            <a:r>
              <a:rPr lang="en-US" dirty="0">
                <a:latin typeface="Cambria" pitchFamily="18" charset="0"/>
                <a:cs typeface="Cambria" pitchFamily="18" charset="0"/>
              </a:rPr>
              <a:t>- Distribution of a product through a limited number of channels</a:t>
            </a:r>
          </a:p>
          <a:p>
            <a:pPr eaLnBrk="1" hangingPunct="1"/>
            <a:r>
              <a:rPr lang="en-US" b="1" dirty="0">
                <a:solidFill>
                  <a:srgbClr val="FF0000"/>
                </a:solidFill>
                <a:latin typeface="Cambria" pitchFamily="18" charset="0"/>
                <a:cs typeface="Cambria" pitchFamily="18" charset="0"/>
              </a:rPr>
              <a:t>Exclusive</a:t>
            </a:r>
            <a:r>
              <a:rPr lang="tr-TR" b="1" dirty="0">
                <a:solidFill>
                  <a:srgbClr val="FF0000"/>
                </a:solidFill>
                <a:latin typeface="Cambria" pitchFamily="18" charset="0"/>
                <a:cs typeface="Cambria" pitchFamily="18" charset="0"/>
              </a:rPr>
              <a:t>/</a:t>
            </a:r>
            <a:r>
              <a:rPr lang="tr-TR" b="1" dirty="0" err="1">
                <a:solidFill>
                  <a:srgbClr val="FF0000"/>
                </a:solidFill>
                <a:latin typeface="Cambria" pitchFamily="18" charset="0"/>
                <a:cs typeface="Cambria" pitchFamily="18" charset="0"/>
              </a:rPr>
              <a:t>proprietary</a:t>
            </a:r>
            <a:r>
              <a:rPr lang="tr-TR" b="1" dirty="0">
                <a:solidFill>
                  <a:srgbClr val="FF0000"/>
                </a:solidFill>
                <a:latin typeface="Cambria" pitchFamily="18" charset="0"/>
                <a:cs typeface="Cambria" pitchFamily="18" charset="0"/>
              </a:rPr>
              <a:t>/</a:t>
            </a:r>
            <a:r>
              <a:rPr lang="tr-TR" b="1" dirty="0" err="1">
                <a:solidFill>
                  <a:srgbClr val="FF0000"/>
                </a:solidFill>
                <a:latin typeface="Cambria" pitchFamily="18" charset="0"/>
                <a:cs typeface="Cambria" pitchFamily="18" charset="0"/>
              </a:rPr>
              <a:t>private</a:t>
            </a:r>
            <a:r>
              <a:rPr lang="en-US" b="1" dirty="0">
                <a:solidFill>
                  <a:srgbClr val="FF0000"/>
                </a:solidFill>
                <a:latin typeface="Cambria" pitchFamily="18" charset="0"/>
                <a:cs typeface="Cambria" pitchFamily="18" charset="0"/>
              </a:rPr>
              <a:t> Distribution </a:t>
            </a:r>
            <a:r>
              <a:rPr lang="en-US" dirty="0">
                <a:latin typeface="Cambria" pitchFamily="18" charset="0"/>
                <a:cs typeface="Cambria" pitchFamily="18" charset="0"/>
              </a:rPr>
              <a:t>- Distribution of a product through a single wholesaler or retailer in a specific geographic region</a:t>
            </a:r>
          </a:p>
          <a:p>
            <a:pPr eaLnBrk="1" hangingPunct="1"/>
            <a:endParaRPr lang="en-US" dirty="0">
              <a:latin typeface="Cambria" pitchFamily="18" charset="0"/>
              <a:cs typeface="Cambria" pitchFamily="18" charset="0"/>
            </a:endParaRPr>
          </a:p>
        </p:txBody>
      </p:sp>
      <p:sp>
        <p:nvSpPr>
          <p:cNvPr id="3686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E8948B-8FB7-4A5C-A167-BFB67E241D24}" type="slidenum">
              <a:rPr lang="en-US">
                <a:cs typeface="Arial" charset="0"/>
              </a:rPr>
              <a:pPr fontAlgn="base">
                <a:spcBef>
                  <a:spcPct val="0"/>
                </a:spcBef>
                <a:spcAft>
                  <a:spcPct val="0"/>
                </a:spcAft>
                <a:defRPr/>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Legal Problems of Exclusive Distribution</a:t>
            </a:r>
          </a:p>
        </p:txBody>
      </p:sp>
      <p:sp>
        <p:nvSpPr>
          <p:cNvPr id="37890" name="Content Placeholder 2"/>
          <p:cNvSpPr>
            <a:spLocks noGrp="1"/>
          </p:cNvSpPr>
          <p:nvPr>
            <p:ph idx="1"/>
          </p:nvPr>
        </p:nvSpPr>
        <p:spPr>
          <a:xfrm>
            <a:off x="457200" y="1255713"/>
            <a:ext cx="8425543" cy="4714875"/>
          </a:xfrm>
        </p:spPr>
        <p:txBody>
          <a:bodyPr/>
          <a:lstStyle/>
          <a:p>
            <a:pPr eaLnBrk="1" hangingPunct="1"/>
            <a:r>
              <a:rPr lang="en-US" dirty="0">
                <a:latin typeface="Cambria" pitchFamily="18" charset="0"/>
                <a:cs typeface="Cambria" pitchFamily="18" charset="0"/>
              </a:rPr>
              <a:t>Exclusive dealing agreement prohibits a marketing intermediary from handling competing products</a:t>
            </a:r>
          </a:p>
          <a:p>
            <a:pPr eaLnBrk="1" hangingPunct="1"/>
            <a:r>
              <a:rPr lang="en-US" b="1" dirty="0">
                <a:solidFill>
                  <a:srgbClr val="FF0000"/>
                </a:solidFill>
                <a:latin typeface="Cambria" pitchFamily="18" charset="0"/>
                <a:cs typeface="Cambria" pitchFamily="18" charset="0"/>
              </a:rPr>
              <a:t>Closed sales territories </a:t>
            </a:r>
            <a:r>
              <a:rPr lang="en-US" dirty="0">
                <a:latin typeface="Cambria" pitchFamily="18" charset="0"/>
                <a:cs typeface="Cambria" pitchFamily="18" charset="0"/>
              </a:rPr>
              <a:t>– Restrict</a:t>
            </a:r>
            <a:r>
              <a:rPr lang="tr-TR" dirty="0">
                <a:latin typeface="Cambria" pitchFamily="18" charset="0"/>
                <a:cs typeface="Cambria" pitchFamily="18" charset="0"/>
              </a:rPr>
              <a:t>/</a:t>
            </a:r>
            <a:r>
              <a:rPr lang="tr-TR" dirty="0" err="1">
                <a:latin typeface="Cambria" pitchFamily="18" charset="0"/>
                <a:cs typeface="Cambria" pitchFamily="18" charset="0"/>
              </a:rPr>
              <a:t>limits</a:t>
            </a:r>
            <a:r>
              <a:rPr lang="en-US" dirty="0">
                <a:latin typeface="Cambria" pitchFamily="18" charset="0"/>
                <a:cs typeface="Cambria" pitchFamily="18" charset="0"/>
              </a:rPr>
              <a:t> their distributors to certain geographic regions</a:t>
            </a:r>
          </a:p>
          <a:p>
            <a:pPr eaLnBrk="1" hangingPunct="1"/>
            <a:r>
              <a:rPr lang="en-US" b="1" dirty="0">
                <a:solidFill>
                  <a:srgbClr val="FF0000"/>
                </a:solidFill>
                <a:latin typeface="Cambria" pitchFamily="18" charset="0"/>
                <a:cs typeface="Cambria" pitchFamily="18" charset="0"/>
              </a:rPr>
              <a:t>Tying</a:t>
            </a:r>
            <a:r>
              <a:rPr lang="tr-TR" b="1" dirty="0">
                <a:solidFill>
                  <a:srgbClr val="FF0000"/>
                </a:solidFill>
                <a:latin typeface="Cambria" pitchFamily="18" charset="0"/>
                <a:cs typeface="Cambria" pitchFamily="18" charset="0"/>
              </a:rPr>
              <a:t>/</a:t>
            </a:r>
            <a:r>
              <a:rPr lang="tr-TR" b="1" dirty="0" err="1">
                <a:solidFill>
                  <a:srgbClr val="FF0000"/>
                </a:solidFill>
                <a:latin typeface="Cambria" pitchFamily="18" charset="0"/>
                <a:cs typeface="Cambria" pitchFamily="18" charset="0"/>
              </a:rPr>
              <a:t>binding</a:t>
            </a:r>
            <a:r>
              <a:rPr lang="en-US" b="1" dirty="0">
                <a:solidFill>
                  <a:srgbClr val="FF0000"/>
                </a:solidFill>
                <a:latin typeface="Cambria" pitchFamily="18" charset="0"/>
                <a:cs typeface="Cambria" pitchFamily="18" charset="0"/>
              </a:rPr>
              <a:t> agreements </a:t>
            </a:r>
            <a:r>
              <a:rPr lang="en-US" dirty="0">
                <a:latin typeface="Cambria" pitchFamily="18" charset="0"/>
                <a:cs typeface="Cambria" pitchFamily="18" charset="0"/>
              </a:rPr>
              <a:t>- Arrangement that requires a marketing intermediary to carry items other than those they want to sell</a:t>
            </a:r>
          </a:p>
        </p:txBody>
      </p:sp>
      <p:sp>
        <p:nvSpPr>
          <p:cNvPr id="378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1A4CE5-1475-4616-B819-AEDBA3DFDDD6}"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Who Should Perform Channel Functions?</a:t>
            </a:r>
          </a:p>
        </p:txBody>
      </p:sp>
      <p:sp>
        <p:nvSpPr>
          <p:cNvPr id="38914" name="Content Placeholder 2"/>
          <p:cNvSpPr>
            <a:spLocks noGrp="1"/>
          </p:cNvSpPr>
          <p:nvPr>
            <p:ph idx="1"/>
          </p:nvPr>
        </p:nvSpPr>
        <p:spPr>
          <a:xfrm>
            <a:off x="457200" y="1255713"/>
            <a:ext cx="8229600" cy="4714875"/>
          </a:xfrm>
        </p:spPr>
        <p:txBody>
          <a:bodyPr/>
          <a:lstStyle/>
          <a:p>
            <a:pPr eaLnBrk="1" hangingPunct="1"/>
            <a:r>
              <a:rPr lang="en-US">
                <a:latin typeface="Cambria" pitchFamily="18" charset="0"/>
                <a:cs typeface="Cambria" pitchFamily="18" charset="0"/>
              </a:rPr>
              <a:t>A member of the channel must perform certain central marketing functions</a:t>
            </a:r>
          </a:p>
          <a:p>
            <a:pPr eaLnBrk="1" hangingPunct="1"/>
            <a:r>
              <a:rPr lang="en-US">
                <a:latin typeface="Cambria" pitchFamily="18" charset="0"/>
                <a:cs typeface="Cambria" pitchFamily="18" charset="0"/>
              </a:rPr>
              <a:t>Responsibilities of the different members may vary</a:t>
            </a:r>
          </a:p>
          <a:p>
            <a:pPr eaLnBrk="1" hangingPunct="1"/>
            <a:r>
              <a:rPr lang="en-US">
                <a:latin typeface="Cambria" pitchFamily="18" charset="0"/>
                <a:cs typeface="Cambria" pitchFamily="18" charset="0"/>
              </a:rPr>
              <a:t>An independent intermediary earns a profit in exchange for providing services to manufacturers and retailers</a:t>
            </a:r>
          </a:p>
          <a:p>
            <a:pPr eaLnBrk="1" hangingPunct="1"/>
            <a:endParaRPr lang="en-US">
              <a:latin typeface="Cambria" pitchFamily="18" charset="0"/>
              <a:cs typeface="Cambria" pitchFamily="18" charset="0"/>
            </a:endParaRPr>
          </a:p>
        </p:txBody>
      </p:sp>
      <p:sp>
        <p:nvSpPr>
          <p:cNvPr id="389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5C15C7-D346-4641-ABEF-6A46C4F27BA5}" type="slidenum">
              <a:rPr lang="en-US">
                <a:cs typeface="Arial" charset="0"/>
              </a:rPr>
              <a:pPr fontAlgn="base">
                <a:spcBef>
                  <a:spcPct val="0"/>
                </a:spcBef>
                <a:spcAft>
                  <a:spcPct val="0"/>
                </a:spcAft>
                <a:defRPr/>
              </a:pPr>
              <a:t>24</a:t>
            </a:fld>
            <a:endParaRPr lang="en-US">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Who Should Perform Channel Functions?</a:t>
            </a:r>
          </a:p>
        </p:txBody>
      </p:sp>
      <p:sp>
        <p:nvSpPr>
          <p:cNvPr id="39938"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An intermediary must provide better service at lower costs than manufacturers or retailers can provide for themselves</a:t>
            </a:r>
          </a:p>
          <a:p>
            <a:pPr marL="0" indent="0" eaLnBrk="1" hangingPunct="1">
              <a:buNone/>
            </a:pPr>
            <a:endParaRPr lang="en-US" dirty="0">
              <a:latin typeface="Cambria" pitchFamily="18" charset="0"/>
              <a:cs typeface="Cambria" pitchFamily="18" charset="0"/>
            </a:endParaRPr>
          </a:p>
        </p:txBody>
      </p:sp>
      <p:sp>
        <p:nvSpPr>
          <p:cNvPr id="3993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031744-CA52-4A53-927D-A3B8DACEAAA9}" type="slidenum">
              <a:rPr lang="en-US">
                <a:cs typeface="Arial" charset="0"/>
              </a:rPr>
              <a:pPr fontAlgn="base">
                <a:spcBef>
                  <a:spcPct val="0"/>
                </a:spcBef>
                <a:spcAft>
                  <a:spcPct val="0"/>
                </a:spcAft>
                <a:defRPr/>
              </a:pPr>
              <a:t>25</a:t>
            </a:fld>
            <a:endParaRPr lang="en-US">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Channel Management and Leadership</a:t>
            </a:r>
          </a:p>
        </p:txBody>
      </p:sp>
      <p:sp>
        <p:nvSpPr>
          <p:cNvPr id="40962"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Keys to successful management of channel relationships include the development of high levels of:</a:t>
            </a:r>
          </a:p>
          <a:p>
            <a:pPr lvl="1" eaLnBrk="1" hangingPunct="1"/>
            <a:r>
              <a:rPr lang="en-US" dirty="0">
                <a:latin typeface="Cambria" pitchFamily="18" charset="0"/>
                <a:cs typeface="Cambria" pitchFamily="18" charset="0"/>
              </a:rPr>
              <a:t>Coordination </a:t>
            </a:r>
          </a:p>
          <a:p>
            <a:pPr lvl="1" eaLnBrk="1" hangingPunct="1"/>
            <a:r>
              <a:rPr lang="en-US" dirty="0">
                <a:latin typeface="Cambria" pitchFamily="18" charset="0"/>
                <a:cs typeface="Cambria" pitchFamily="18" charset="0"/>
              </a:rPr>
              <a:t>Commitment</a:t>
            </a:r>
            <a:r>
              <a:rPr lang="tr-TR" dirty="0">
                <a:latin typeface="Cambria" pitchFamily="18" charset="0"/>
                <a:cs typeface="Cambria" pitchFamily="18" charset="0"/>
              </a:rPr>
              <a:t>/</a:t>
            </a:r>
            <a:r>
              <a:rPr lang="tr-TR" dirty="0" err="1">
                <a:latin typeface="Cambria" pitchFamily="18" charset="0"/>
                <a:cs typeface="Cambria" pitchFamily="18" charset="0"/>
              </a:rPr>
              <a:t>adherence</a:t>
            </a:r>
            <a:endParaRPr lang="en-US" dirty="0">
              <a:latin typeface="Cambria" pitchFamily="18" charset="0"/>
              <a:cs typeface="Cambria" pitchFamily="18" charset="0"/>
            </a:endParaRPr>
          </a:p>
          <a:p>
            <a:pPr lvl="1" eaLnBrk="1" hangingPunct="1"/>
            <a:r>
              <a:rPr lang="en-US" dirty="0">
                <a:latin typeface="Cambria" pitchFamily="18" charset="0"/>
                <a:cs typeface="Cambria" pitchFamily="18" charset="0"/>
              </a:rPr>
              <a:t>Trust between channel members</a:t>
            </a:r>
          </a:p>
          <a:p>
            <a:pPr lvl="1" eaLnBrk="1" hangingPunct="1"/>
            <a:endParaRPr lang="en-US" dirty="0">
              <a:latin typeface="Cambria" pitchFamily="18" charset="0"/>
              <a:cs typeface="Cambria" pitchFamily="18" charset="0"/>
            </a:endParaRPr>
          </a:p>
          <a:p>
            <a:pPr eaLnBrk="1" hangingPunct="1"/>
            <a:endParaRPr lang="en-US" dirty="0">
              <a:latin typeface="Cambria" pitchFamily="18" charset="0"/>
              <a:cs typeface="Cambria" pitchFamily="18" charset="0"/>
            </a:endParaRPr>
          </a:p>
        </p:txBody>
      </p:sp>
      <p:sp>
        <p:nvSpPr>
          <p:cNvPr id="409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6795F-8CB4-40AE-9E2F-D0C5470E008A}" type="slidenum">
              <a:rPr lang="en-US">
                <a:cs typeface="Arial" charset="0"/>
              </a:rPr>
              <a:pPr fontAlgn="base">
                <a:spcBef>
                  <a:spcPct val="0"/>
                </a:spcBef>
                <a:spcAft>
                  <a:spcPct val="0"/>
                </a:spcAft>
                <a:defRPr/>
              </a:pPr>
              <a:t>26</a:t>
            </a:fld>
            <a:endParaRPr lang="en-US">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p>
            <a:r>
              <a:rPr lang="en-US" dirty="0"/>
              <a:t>Channel Management and Leadership</a:t>
            </a:r>
          </a:p>
        </p:txBody>
      </p:sp>
      <p:pic>
        <p:nvPicPr>
          <p:cNvPr id="6" name="Resim 5">
            <a:extLst>
              <a:ext uri="{FF2B5EF4-FFF2-40B4-BE49-F238E27FC236}">
                <a16:creationId xmlns:a16="http://schemas.microsoft.com/office/drawing/2014/main" id="{3D511365-70FF-4FA0-84C4-93FF48C1F705}"/>
              </a:ext>
            </a:extLst>
          </p:cNvPr>
          <p:cNvPicPr>
            <a:picLocks noChangeAspect="1"/>
          </p:cNvPicPr>
          <p:nvPr/>
        </p:nvPicPr>
        <p:blipFill rotWithShape="1">
          <a:blip r:embed="rId2"/>
          <a:srcRect l="6147" r="4852" b="-2"/>
          <a:stretch/>
        </p:blipFill>
        <p:spPr>
          <a:xfrm>
            <a:off x="1792288" y="612775"/>
            <a:ext cx="5486400" cy="4114800"/>
          </a:xfrm>
          <a:prstGeom prst="rect">
            <a:avLst/>
          </a:prstGeom>
          <a:noFill/>
        </p:spPr>
      </p:pic>
      <p:sp>
        <p:nvSpPr>
          <p:cNvPr id="3" name="Content Placeholder 2"/>
          <p:cNvSpPr>
            <a:spLocks noGrp="1"/>
          </p:cNvSpPr>
          <p:nvPr>
            <p:ph type="body" sz="half" idx="2"/>
          </p:nvPr>
        </p:nvSpPr>
        <p:spPr>
          <a:xfrm>
            <a:off x="681135" y="5367337"/>
            <a:ext cx="7735077" cy="1125537"/>
          </a:xfrm>
        </p:spPr>
        <p:txBody>
          <a:bodyPr wrap="square" anchor="t">
            <a:noAutofit/>
          </a:bodyPr>
          <a:lstStyle/>
          <a:p>
            <a:pPr eaLnBrk="1" hangingPunct="1">
              <a:lnSpc>
                <a:spcPct val="90000"/>
              </a:lnSpc>
            </a:pPr>
            <a:r>
              <a:rPr lang="en-US" sz="1800" b="1" dirty="0"/>
              <a:t>Channel captain </a:t>
            </a:r>
            <a:r>
              <a:rPr lang="en-US" sz="1800" dirty="0"/>
              <a:t>- Dominant and controlling member of a marketing channel</a:t>
            </a:r>
          </a:p>
          <a:p>
            <a:pPr lvl="1" eaLnBrk="1" hangingPunct="1">
              <a:lnSpc>
                <a:spcPct val="90000"/>
              </a:lnSpc>
            </a:pPr>
            <a:r>
              <a:rPr lang="en-US" sz="1800" dirty="0"/>
              <a:t>Example: </a:t>
            </a:r>
            <a:r>
              <a:rPr lang="en-US" sz="1800" dirty="0">
                <a:hlinkClick r:id="rId3"/>
              </a:rPr>
              <a:t>Kroger</a:t>
            </a:r>
            <a:r>
              <a:rPr lang="en-US" sz="1800" dirty="0"/>
              <a:t> is a channel captain in the grocery industry</a:t>
            </a:r>
          </a:p>
          <a:p>
            <a:pPr marL="0" indent="0">
              <a:lnSpc>
                <a:spcPct val="90000"/>
              </a:lnSpc>
              <a:buNone/>
            </a:pPr>
            <a:r>
              <a:rPr lang="tr-TR" sz="1800" dirty="0"/>
              <a:t>Migros </a:t>
            </a:r>
            <a:r>
              <a:rPr lang="tr-TR" sz="1800" dirty="0" err="1"/>
              <a:t>or</a:t>
            </a:r>
            <a:r>
              <a:rPr lang="tr-TR" sz="1800" dirty="0"/>
              <a:t> BİM in </a:t>
            </a:r>
            <a:r>
              <a:rPr lang="tr-TR" sz="1800" dirty="0" err="1"/>
              <a:t>Turkey</a:t>
            </a:r>
            <a:r>
              <a:rPr lang="tr-TR" sz="1800" dirty="0"/>
              <a:t>.</a:t>
            </a:r>
            <a:endParaRPr lang="en-US" sz="1800" dirty="0"/>
          </a:p>
        </p:txBody>
      </p:sp>
      <p:sp>
        <p:nvSpPr>
          <p:cNvPr id="4" name="Slide Number Placeholder 3"/>
          <p:cNvSpPr>
            <a:spLocks noGrp="1"/>
          </p:cNvSpPr>
          <p:nvPr>
            <p:ph type="sldNum" sz="quarter" idx="12"/>
          </p:nvPr>
        </p:nvSpPr>
        <p:spPr>
          <a:xfrm>
            <a:off x="7010400" y="6492875"/>
            <a:ext cx="2133600" cy="365125"/>
          </a:xfrm>
        </p:spPr>
        <p:txBody>
          <a:bodyPr anchor="ctr">
            <a:normAutofit/>
          </a:bodyPr>
          <a:lstStyle/>
          <a:p>
            <a:pPr>
              <a:spcAft>
                <a:spcPts val="600"/>
              </a:spcAft>
              <a:defRPr/>
            </a:pPr>
            <a:fld id="{143D5DF9-132D-4475-AE58-0143EE5B8A4A}" type="slidenum">
              <a:rPr lang="en-US" smtClean="0"/>
              <a:pPr>
                <a:spcAft>
                  <a:spcPts val="600"/>
                </a:spcAft>
                <a:defRPr/>
              </a:pPr>
              <a:t>27</a:t>
            </a:fld>
            <a:endParaRPr lang="en-US"/>
          </a:p>
        </p:txBody>
      </p:sp>
    </p:spTree>
    <p:extLst>
      <p:ext uri="{BB962C8B-B14F-4D97-AF65-F5344CB8AC3E}">
        <p14:creationId xmlns:p14="http://schemas.microsoft.com/office/powerpoint/2010/main" val="43583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Channel Conflict</a:t>
            </a:r>
          </a:p>
        </p:txBody>
      </p:sp>
      <p:sp>
        <p:nvSpPr>
          <p:cNvPr id="41986"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Horizontal conflict</a:t>
            </a:r>
          </a:p>
          <a:p>
            <a:pPr lvl="1" eaLnBrk="1" hangingPunct="1"/>
            <a:r>
              <a:rPr lang="en-US" dirty="0">
                <a:latin typeface="Cambria" pitchFamily="18" charset="0"/>
                <a:cs typeface="Cambria" pitchFamily="18" charset="0"/>
              </a:rPr>
              <a:t>Disagreements among channel members at the </a:t>
            </a:r>
            <a:r>
              <a:rPr lang="en-US" dirty="0">
                <a:highlight>
                  <a:srgbClr val="FFFF00"/>
                </a:highlight>
                <a:latin typeface="Cambria" pitchFamily="18" charset="0"/>
                <a:cs typeface="Cambria" pitchFamily="18" charset="0"/>
              </a:rPr>
              <a:t>same level</a:t>
            </a:r>
          </a:p>
          <a:p>
            <a:pPr eaLnBrk="1" hangingPunct="1"/>
            <a:r>
              <a:rPr lang="en-US" dirty="0">
                <a:latin typeface="Cambria" pitchFamily="18" charset="0"/>
                <a:cs typeface="Cambria" pitchFamily="18" charset="0"/>
              </a:rPr>
              <a:t>Vertical conflict</a:t>
            </a:r>
          </a:p>
          <a:p>
            <a:pPr lvl="1" eaLnBrk="1" hangingPunct="1"/>
            <a:r>
              <a:rPr lang="en-US" dirty="0">
                <a:latin typeface="Cambria" pitchFamily="18" charset="0"/>
                <a:cs typeface="Cambria" pitchFamily="18" charset="0"/>
              </a:rPr>
              <a:t>Occurs among members at </a:t>
            </a:r>
            <a:r>
              <a:rPr lang="en-US" dirty="0">
                <a:highlight>
                  <a:srgbClr val="FFFF00"/>
                </a:highlight>
                <a:latin typeface="Cambria" pitchFamily="18" charset="0"/>
                <a:cs typeface="Cambria" pitchFamily="18" charset="0"/>
              </a:rPr>
              <a:t>different levels</a:t>
            </a:r>
            <a:r>
              <a:rPr lang="en-US" dirty="0">
                <a:latin typeface="Cambria" pitchFamily="18" charset="0"/>
                <a:cs typeface="Cambria" pitchFamily="18" charset="0"/>
              </a:rPr>
              <a:t> of the channel</a:t>
            </a:r>
          </a:p>
          <a:p>
            <a:pPr eaLnBrk="1" hangingPunct="1"/>
            <a:endParaRPr lang="en-US" dirty="0">
              <a:latin typeface="Cambria" pitchFamily="18" charset="0"/>
              <a:cs typeface="Cambria" pitchFamily="18" charset="0"/>
            </a:endParaRPr>
          </a:p>
        </p:txBody>
      </p:sp>
      <p:sp>
        <p:nvSpPr>
          <p:cNvPr id="419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085B5-F993-497E-9BCF-2EA008527FAC}"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Channel Conflict</a:t>
            </a:r>
          </a:p>
        </p:txBody>
      </p:sp>
      <p:sp>
        <p:nvSpPr>
          <p:cNvPr id="43010"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The gray market</a:t>
            </a:r>
          </a:p>
          <a:p>
            <a:pPr lvl="1" eaLnBrk="1" hangingPunct="1"/>
            <a:r>
              <a:rPr lang="en-US" b="1" dirty="0">
                <a:solidFill>
                  <a:srgbClr val="FF0000"/>
                </a:solidFill>
                <a:latin typeface="Cambria" pitchFamily="18" charset="0"/>
                <a:cs typeface="Cambria" pitchFamily="18" charset="0"/>
              </a:rPr>
              <a:t>Gray goods</a:t>
            </a:r>
            <a:r>
              <a:rPr lang="en-US" dirty="0">
                <a:latin typeface="Cambria" pitchFamily="18" charset="0"/>
                <a:cs typeface="Cambria" pitchFamily="18" charset="0"/>
              </a:rPr>
              <a:t> - Products manufactured abroad under license from a U.S.</a:t>
            </a:r>
            <a:r>
              <a:rPr lang="tr-TR" dirty="0">
                <a:latin typeface="Cambria" pitchFamily="18" charset="0"/>
                <a:cs typeface="Cambria" pitchFamily="18" charset="0"/>
              </a:rPr>
              <a:t> </a:t>
            </a:r>
            <a:r>
              <a:rPr lang="en-US" dirty="0">
                <a:latin typeface="Cambria" pitchFamily="18" charset="0"/>
                <a:cs typeface="Cambria" pitchFamily="18" charset="0"/>
              </a:rPr>
              <a:t>firm and then sold in:</a:t>
            </a:r>
          </a:p>
          <a:p>
            <a:pPr lvl="2" eaLnBrk="1" hangingPunct="1"/>
            <a:r>
              <a:rPr lang="en-US" dirty="0">
                <a:latin typeface="Cambria" pitchFamily="18" charset="0"/>
                <a:cs typeface="Cambria" pitchFamily="18" charset="0"/>
              </a:rPr>
              <a:t>The U.S. market in competition with that firm’s own domestic output</a:t>
            </a:r>
            <a:r>
              <a:rPr lang="tr-TR" dirty="0">
                <a:latin typeface="Cambria" pitchFamily="18" charset="0"/>
                <a:cs typeface="Cambria" pitchFamily="18" charset="0"/>
              </a:rPr>
              <a:t>/</a:t>
            </a:r>
            <a:r>
              <a:rPr lang="tr-TR" dirty="0" err="1">
                <a:latin typeface="Cambria" pitchFamily="18" charset="0"/>
                <a:cs typeface="Cambria" pitchFamily="18" charset="0"/>
              </a:rPr>
              <a:t>production</a:t>
            </a:r>
            <a:r>
              <a:rPr lang="tr-TR" dirty="0">
                <a:latin typeface="Cambria" pitchFamily="18" charset="0"/>
                <a:cs typeface="Cambria" pitchFamily="18" charset="0"/>
              </a:rPr>
              <a:t>/</a:t>
            </a:r>
            <a:r>
              <a:rPr lang="tr-TR" dirty="0" err="1">
                <a:latin typeface="Cambria" pitchFamily="18" charset="0"/>
                <a:cs typeface="Cambria" pitchFamily="18" charset="0"/>
              </a:rPr>
              <a:t>goods</a:t>
            </a:r>
            <a:endParaRPr lang="en-US" dirty="0">
              <a:latin typeface="Cambria" pitchFamily="18" charset="0"/>
              <a:cs typeface="Cambria" pitchFamily="18" charset="0"/>
            </a:endParaRPr>
          </a:p>
        </p:txBody>
      </p:sp>
      <p:sp>
        <p:nvSpPr>
          <p:cNvPr id="4301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D2A523-9DD8-480C-B9CF-C463D322C605}" type="slidenum">
              <a:rPr lang="en-US">
                <a:cs typeface="Arial" charset="0"/>
              </a:rPr>
              <a:pPr fontAlgn="base">
                <a:spcBef>
                  <a:spcPct val="0"/>
                </a:spcBef>
                <a:spcAft>
                  <a:spcPct val="0"/>
                </a:spcAft>
                <a:defRPr/>
              </a:pPr>
              <a:t>29</a:t>
            </a:fld>
            <a:endParaRPr lang="en-US">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eaLnBrk="1" fontAlgn="auto" hangingPunct="1">
              <a:spcAft>
                <a:spcPts val="0"/>
              </a:spcAft>
              <a:defRPr/>
            </a:pPr>
            <a:r>
              <a:rPr lang="en-US" dirty="0">
                <a:ea typeface="+mj-ea"/>
              </a:rPr>
              <a:t>Objectives</a:t>
            </a:r>
          </a:p>
        </p:txBody>
      </p:sp>
      <p:sp>
        <p:nvSpPr>
          <p:cNvPr id="3" name="Content Placeholder 2"/>
          <p:cNvSpPr>
            <a:spLocks noGrp="1"/>
          </p:cNvSpPr>
          <p:nvPr>
            <p:ph idx="1"/>
          </p:nvPr>
        </p:nvSpPr>
        <p:spPr>
          <a:xfrm>
            <a:off x="626533" y="1265238"/>
            <a:ext cx="8060267" cy="4714875"/>
          </a:xfrm>
        </p:spPr>
        <p:txBody>
          <a:bodyPr rtlCol="0">
            <a:normAutofit/>
          </a:bodyPr>
          <a:lstStyle/>
          <a:p>
            <a:pPr eaLnBrk="1" fontAlgn="auto" hangingPunct="1">
              <a:spcAft>
                <a:spcPts val="0"/>
              </a:spcAft>
              <a:buFont typeface="+mj-lt"/>
              <a:buAutoNum type="arabicPeriod" startAt="4"/>
              <a:defRPr/>
            </a:pPr>
            <a:r>
              <a:rPr lang="en-US" dirty="0">
                <a:ea typeface="+mn-ea"/>
              </a:rPr>
              <a:t>Describe the three different vertical</a:t>
            </a:r>
            <a:r>
              <a:rPr lang="tr-TR" dirty="0">
                <a:ea typeface="+mn-ea"/>
              </a:rPr>
              <a:t>/ </a:t>
            </a:r>
            <a:r>
              <a:rPr lang="tr-TR" dirty="0" err="1">
                <a:ea typeface="+mn-ea"/>
              </a:rPr>
              <a:t>upended</a:t>
            </a:r>
            <a:r>
              <a:rPr lang="en-US" dirty="0">
                <a:ea typeface="+mn-ea"/>
              </a:rPr>
              <a:t> marketing systems.</a:t>
            </a:r>
          </a:p>
          <a:p>
            <a:pPr marL="533400" indent="-533400" eaLnBrk="1" fontAlgn="auto" hangingPunct="1">
              <a:spcAft>
                <a:spcPts val="0"/>
              </a:spcAft>
              <a:buFont typeface="Calibri" pitchFamily="34" charset="0"/>
              <a:buAutoNum type="arabicPeriod" startAt="4"/>
              <a:defRPr/>
            </a:pPr>
            <a:r>
              <a:rPr lang="en-US" dirty="0">
                <a:ea typeface="+mn-ea"/>
              </a:rPr>
              <a:t>Explain the roles of logistics and supply chain management in an overall distribution strategy.</a:t>
            </a:r>
          </a:p>
          <a:p>
            <a:pPr marL="533400" indent="-533400" eaLnBrk="1" fontAlgn="auto" hangingPunct="1">
              <a:spcAft>
                <a:spcPts val="0"/>
              </a:spcAft>
              <a:buFont typeface="Calibri" pitchFamily="34" charset="0"/>
              <a:buAutoNum type="arabicPeriod" startAt="4"/>
              <a:defRPr/>
            </a:pPr>
            <a:r>
              <a:rPr lang="en-US" dirty="0">
                <a:ea typeface="+mn-ea"/>
              </a:rPr>
              <a:t>Identify the six major components</a:t>
            </a:r>
            <a:r>
              <a:rPr lang="tr-TR" dirty="0">
                <a:ea typeface="+mn-ea"/>
              </a:rPr>
              <a:t>/ </a:t>
            </a:r>
            <a:r>
              <a:rPr lang="tr-TR" dirty="0" err="1">
                <a:ea typeface="+mn-ea"/>
              </a:rPr>
              <a:t>elements</a:t>
            </a:r>
            <a:r>
              <a:rPr lang="en-US" dirty="0">
                <a:ea typeface="+mn-ea"/>
              </a:rPr>
              <a:t> of a physical distribution system.</a:t>
            </a:r>
          </a:p>
        </p:txBody>
      </p:sp>
      <p:sp>
        <p:nvSpPr>
          <p:cNvPr id="184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77AFDF-2B6D-4639-9BC4-24F01DA85B00}"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54" y="282576"/>
            <a:ext cx="8616934" cy="973137"/>
          </a:xfrm>
        </p:spPr>
        <p:txBody>
          <a:bodyPr>
            <a:normAutofit/>
          </a:bodyPr>
          <a:lstStyle/>
          <a:p>
            <a:pPr eaLnBrk="1" fontAlgn="auto" hangingPunct="1">
              <a:spcAft>
                <a:spcPts val="0"/>
              </a:spcAft>
              <a:defRPr/>
            </a:pPr>
            <a:r>
              <a:rPr lang="en-US" dirty="0">
                <a:ea typeface="+mj-ea"/>
              </a:rPr>
              <a:t>Achieving Channel Cooperation</a:t>
            </a:r>
            <a:r>
              <a:rPr lang="tr-TR" dirty="0">
                <a:ea typeface="+mj-ea"/>
              </a:rPr>
              <a:t>/</a:t>
            </a:r>
            <a:r>
              <a:rPr lang="tr-TR" dirty="0" err="1">
                <a:ea typeface="+mj-ea"/>
              </a:rPr>
              <a:t>Solidarity</a:t>
            </a:r>
            <a:endParaRPr lang="en-US" dirty="0">
              <a:ea typeface="+mj-ea"/>
            </a:endParaRPr>
          </a:p>
        </p:txBody>
      </p:sp>
      <p:sp>
        <p:nvSpPr>
          <p:cNvPr id="44034"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Best achieved when all members of channel see themselves as equal components of the same organization</a:t>
            </a:r>
          </a:p>
          <a:p>
            <a:pPr eaLnBrk="1" hangingPunct="1"/>
            <a:r>
              <a:rPr lang="en-US" dirty="0">
                <a:highlight>
                  <a:srgbClr val="FFFF00"/>
                </a:highlight>
                <a:latin typeface="Cambria" pitchFamily="18" charset="0"/>
                <a:cs typeface="Cambria" pitchFamily="18" charset="0"/>
              </a:rPr>
              <a:t>Channel captain</a:t>
            </a:r>
            <a:r>
              <a:rPr lang="en-US" dirty="0">
                <a:latin typeface="Cambria" pitchFamily="18" charset="0"/>
                <a:cs typeface="Cambria" pitchFamily="18" charset="0"/>
              </a:rPr>
              <a:t> should provide this leadership</a:t>
            </a:r>
          </a:p>
          <a:p>
            <a:pPr eaLnBrk="1" hangingPunct="1"/>
            <a:endParaRPr lang="en-US" dirty="0">
              <a:latin typeface="Cambria" pitchFamily="18" charset="0"/>
              <a:cs typeface="Cambria" pitchFamily="18" charset="0"/>
            </a:endParaRPr>
          </a:p>
        </p:txBody>
      </p:sp>
      <p:sp>
        <p:nvSpPr>
          <p:cNvPr id="440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EB56C-F28C-44E5-9548-741C4D870719}" type="slidenum">
              <a:rPr lang="en-US">
                <a:cs typeface="Arial" charset="0"/>
              </a:rPr>
              <a:pPr fontAlgn="base">
                <a:spcBef>
                  <a:spcPct val="0"/>
                </a:spcBef>
                <a:spcAft>
                  <a:spcPct val="0"/>
                </a:spcAft>
                <a:defRPr/>
              </a:pPr>
              <a:t>30</a:t>
            </a:fld>
            <a:endParaRPr lang="en-US">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Vertical Marketing Systems</a:t>
            </a:r>
          </a:p>
        </p:txBody>
      </p:sp>
      <p:sp>
        <p:nvSpPr>
          <p:cNvPr id="3" name="Content Placeholder 2"/>
          <p:cNvSpPr>
            <a:spLocks noGrp="1"/>
          </p:cNvSpPr>
          <p:nvPr>
            <p:ph idx="1"/>
          </p:nvPr>
        </p:nvSpPr>
        <p:spPr>
          <a:xfrm>
            <a:off x="457200" y="1255713"/>
            <a:ext cx="8229600" cy="4714875"/>
          </a:xfrm>
        </p:spPr>
        <p:txBody>
          <a:bodyPr rtlCol="0">
            <a:normAutofit fontScale="92500"/>
          </a:bodyPr>
          <a:lstStyle/>
          <a:p>
            <a:pPr marL="347472" indent="-347472" eaLnBrk="1" fontAlgn="auto" hangingPunct="1">
              <a:spcAft>
                <a:spcPts val="0"/>
              </a:spcAft>
              <a:defRPr/>
            </a:pPr>
            <a:r>
              <a:rPr lang="en-US" dirty="0">
                <a:ea typeface="+mn-ea"/>
              </a:rPr>
              <a:t>Designed to improve distribution efficiency and cost-effectiveness by: </a:t>
            </a:r>
          </a:p>
          <a:p>
            <a:pPr lvl="1" eaLnBrk="1" fontAlgn="auto" hangingPunct="1">
              <a:spcAft>
                <a:spcPts val="0"/>
              </a:spcAft>
              <a:buFont typeface="Arial"/>
              <a:buChar char="•"/>
              <a:defRPr/>
            </a:pPr>
            <a:r>
              <a:rPr lang="en-US" dirty="0">
                <a:ea typeface="+mn-ea"/>
              </a:rPr>
              <a:t>Integrating various functions throughout the distribution chain</a:t>
            </a:r>
          </a:p>
          <a:p>
            <a:pPr marL="347472" indent="-347472" eaLnBrk="1" fontAlgn="auto" hangingPunct="1">
              <a:spcAft>
                <a:spcPts val="0"/>
              </a:spcAft>
              <a:defRPr/>
            </a:pPr>
            <a:r>
              <a:rPr lang="en-US" dirty="0">
                <a:ea typeface="+mn-ea"/>
              </a:rPr>
              <a:t>Rely on forward or backward integration</a:t>
            </a:r>
          </a:p>
          <a:p>
            <a:pPr lvl="1" eaLnBrk="1" fontAlgn="auto" hangingPunct="1">
              <a:spcAft>
                <a:spcPts val="0"/>
              </a:spcAft>
              <a:buFont typeface="Arial"/>
              <a:buChar char="•"/>
              <a:defRPr/>
            </a:pPr>
            <a:r>
              <a:rPr lang="en-US" b="1" dirty="0">
                <a:solidFill>
                  <a:srgbClr val="FF0000"/>
                </a:solidFill>
                <a:ea typeface="+mn-ea"/>
              </a:rPr>
              <a:t>Forward integration</a:t>
            </a:r>
            <a:r>
              <a:rPr lang="en-US" dirty="0">
                <a:ea typeface="+mn-ea"/>
              </a:rPr>
              <a:t> - Firm attempts to control </a:t>
            </a:r>
            <a:r>
              <a:rPr lang="en-US" dirty="0">
                <a:highlight>
                  <a:srgbClr val="FFFF00"/>
                </a:highlight>
                <a:ea typeface="+mn-ea"/>
              </a:rPr>
              <a:t>downstream</a:t>
            </a:r>
            <a:r>
              <a:rPr lang="tr-TR" dirty="0">
                <a:highlight>
                  <a:srgbClr val="FFFF00"/>
                </a:highlight>
                <a:ea typeface="+mn-ea"/>
              </a:rPr>
              <a:t>(marketing </a:t>
            </a:r>
            <a:r>
              <a:rPr lang="tr-TR" dirty="0" err="1">
                <a:highlight>
                  <a:srgbClr val="FFFF00"/>
                </a:highlight>
                <a:ea typeface="+mn-ea"/>
              </a:rPr>
              <a:t>oriented</a:t>
            </a:r>
            <a:r>
              <a:rPr lang="tr-TR" dirty="0">
                <a:highlight>
                  <a:srgbClr val="FFFF00"/>
                </a:highlight>
                <a:ea typeface="+mn-ea"/>
              </a:rPr>
              <a:t>)</a:t>
            </a:r>
            <a:r>
              <a:rPr lang="en-US" dirty="0">
                <a:ea typeface="+mn-ea"/>
              </a:rPr>
              <a:t> distribution</a:t>
            </a:r>
          </a:p>
          <a:p>
            <a:pPr lvl="1" eaLnBrk="1" fontAlgn="auto" hangingPunct="1">
              <a:spcAft>
                <a:spcPts val="0"/>
              </a:spcAft>
              <a:buFont typeface="Arial"/>
              <a:buChar char="•"/>
              <a:defRPr/>
            </a:pPr>
            <a:r>
              <a:rPr lang="en-US" b="1" dirty="0">
                <a:solidFill>
                  <a:srgbClr val="FF0000"/>
                </a:solidFill>
                <a:ea typeface="+mn-ea"/>
              </a:rPr>
              <a:t>Backward integration</a:t>
            </a:r>
            <a:r>
              <a:rPr lang="en-US" dirty="0">
                <a:ea typeface="+mn-ea"/>
              </a:rPr>
              <a:t> - Manufacturer attempts to gain greater control over inputs to production process</a:t>
            </a:r>
            <a:r>
              <a:rPr lang="tr-TR" dirty="0">
                <a:ea typeface="+mn-ea"/>
              </a:rPr>
              <a:t> (</a:t>
            </a:r>
            <a:r>
              <a:rPr lang="tr-TR" dirty="0" err="1">
                <a:highlight>
                  <a:srgbClr val="FFFF00"/>
                </a:highlight>
                <a:ea typeface="+mn-ea"/>
              </a:rPr>
              <a:t>upstream-production</a:t>
            </a:r>
            <a:r>
              <a:rPr lang="tr-TR" dirty="0">
                <a:highlight>
                  <a:srgbClr val="FFFF00"/>
                </a:highlight>
                <a:ea typeface="+mn-ea"/>
              </a:rPr>
              <a:t> </a:t>
            </a:r>
            <a:r>
              <a:rPr lang="tr-TR" dirty="0" err="1">
                <a:highlight>
                  <a:srgbClr val="FFFF00"/>
                </a:highlight>
                <a:ea typeface="+mn-ea"/>
              </a:rPr>
              <a:t>oriented</a:t>
            </a:r>
            <a:r>
              <a:rPr lang="tr-TR" dirty="0">
                <a:ea typeface="+mn-ea"/>
              </a:rPr>
              <a:t>)</a:t>
            </a:r>
            <a:endParaRPr lang="en-US" dirty="0">
              <a:ea typeface="+mn-ea"/>
            </a:endParaRPr>
          </a:p>
        </p:txBody>
      </p:sp>
      <p:sp>
        <p:nvSpPr>
          <p:cNvPr id="4505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20D44B-7090-477E-9648-003BA0D5B8D6}" type="slidenum">
              <a:rPr lang="en-US">
                <a:cs typeface="Arial" charset="0"/>
              </a:rPr>
              <a:pPr fontAlgn="base">
                <a:spcBef>
                  <a:spcPct val="0"/>
                </a:spcBef>
                <a:spcAft>
                  <a:spcPct val="0"/>
                </a:spcAft>
                <a:defRPr/>
              </a:pPr>
              <a:t>31</a:t>
            </a:fld>
            <a:endParaRPr lang="en-US">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Vertical Marketing Systems</a:t>
            </a:r>
          </a:p>
        </p:txBody>
      </p:sp>
      <p:sp>
        <p:nvSpPr>
          <p:cNvPr id="46082" name="Content Placeholder 2"/>
          <p:cNvSpPr>
            <a:spLocks noGrp="1"/>
          </p:cNvSpPr>
          <p:nvPr>
            <p:ph idx="1"/>
          </p:nvPr>
        </p:nvSpPr>
        <p:spPr>
          <a:xfrm>
            <a:off x="457200" y="1255713"/>
            <a:ext cx="8229600" cy="4714875"/>
          </a:xfrm>
        </p:spPr>
        <p:txBody>
          <a:bodyPr/>
          <a:lstStyle/>
          <a:p>
            <a:pPr eaLnBrk="1" hangingPunct="1"/>
            <a:r>
              <a:rPr lang="en-US">
                <a:latin typeface="Cambria" pitchFamily="18" charset="0"/>
                <a:cs typeface="Cambria" pitchFamily="18" charset="0"/>
              </a:rPr>
              <a:t>Benefits</a:t>
            </a:r>
          </a:p>
          <a:p>
            <a:pPr lvl="1" eaLnBrk="1" hangingPunct="1"/>
            <a:r>
              <a:rPr lang="en-US">
                <a:latin typeface="Cambria" pitchFamily="18" charset="0"/>
                <a:cs typeface="Cambria" pitchFamily="18" charset="0"/>
              </a:rPr>
              <a:t>Improves chances for controlling and coordinating the steps in the distribution or production process</a:t>
            </a:r>
          </a:p>
          <a:p>
            <a:pPr lvl="1" eaLnBrk="1" hangingPunct="1"/>
            <a:r>
              <a:rPr lang="en-US">
                <a:latin typeface="Cambria" pitchFamily="18" charset="0"/>
                <a:cs typeface="Cambria" pitchFamily="18" charset="0"/>
              </a:rPr>
              <a:t>May lead to the development of economies of scale that ultimately saves money</a:t>
            </a:r>
          </a:p>
          <a:p>
            <a:pPr lvl="1" eaLnBrk="1" hangingPunct="1"/>
            <a:r>
              <a:rPr lang="en-US">
                <a:latin typeface="Cambria" pitchFamily="18" charset="0"/>
                <a:cs typeface="Cambria" pitchFamily="18" charset="0"/>
              </a:rPr>
              <a:t>May let a manufacturer expand into profitable new businesses</a:t>
            </a:r>
          </a:p>
          <a:p>
            <a:pPr eaLnBrk="1" hangingPunct="1"/>
            <a:endParaRPr lang="en-US">
              <a:latin typeface="Cambria" pitchFamily="18" charset="0"/>
              <a:cs typeface="Cambria" pitchFamily="18" charset="0"/>
            </a:endParaRPr>
          </a:p>
        </p:txBody>
      </p:sp>
      <p:sp>
        <p:nvSpPr>
          <p:cNvPr id="4608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9E94C-BAEB-4800-ACEE-2ECCBAF82C6A}"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Vertical Marketing Systems</a:t>
            </a:r>
          </a:p>
        </p:txBody>
      </p:sp>
      <p:sp>
        <p:nvSpPr>
          <p:cNvPr id="47106"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Disadvantages</a:t>
            </a:r>
          </a:p>
          <a:p>
            <a:pPr lvl="1" eaLnBrk="1" hangingPunct="1"/>
            <a:r>
              <a:rPr lang="en-US" dirty="0">
                <a:latin typeface="Cambria" pitchFamily="18" charset="0"/>
                <a:cs typeface="Cambria" pitchFamily="18" charset="0"/>
              </a:rPr>
              <a:t>Involves some costs</a:t>
            </a:r>
          </a:p>
          <a:p>
            <a:pPr lvl="1" eaLnBrk="1" hangingPunct="1"/>
            <a:r>
              <a:rPr lang="en-US" dirty="0">
                <a:latin typeface="Cambria" pitchFamily="18" charset="0"/>
                <a:cs typeface="Cambria" pitchFamily="18" charset="0"/>
              </a:rPr>
              <a:t>Marketers lose some flexibility</a:t>
            </a:r>
          </a:p>
          <a:p>
            <a:pPr eaLnBrk="1" hangingPunct="1"/>
            <a:r>
              <a:rPr lang="en-US" dirty="0">
                <a:latin typeface="Cambria" pitchFamily="18" charset="0"/>
                <a:cs typeface="Cambria" pitchFamily="18" charset="0"/>
              </a:rPr>
              <a:t>Marketers have developed three categories of </a:t>
            </a:r>
            <a:r>
              <a:rPr lang="en-US" dirty="0">
                <a:highlight>
                  <a:srgbClr val="FFFF00"/>
                </a:highlight>
                <a:latin typeface="Cambria" pitchFamily="18" charset="0"/>
                <a:cs typeface="Cambria" pitchFamily="18" charset="0"/>
              </a:rPr>
              <a:t>VMSs</a:t>
            </a:r>
          </a:p>
          <a:p>
            <a:pPr lvl="1" eaLnBrk="1" hangingPunct="1"/>
            <a:r>
              <a:rPr lang="en-US" dirty="0">
                <a:latin typeface="Cambria" pitchFamily="18" charset="0"/>
                <a:cs typeface="Cambria" pitchFamily="18" charset="0"/>
              </a:rPr>
              <a:t>Corporate</a:t>
            </a:r>
            <a:r>
              <a:rPr lang="tr-TR" dirty="0">
                <a:latin typeface="Cambria" pitchFamily="18" charset="0"/>
                <a:cs typeface="Cambria" pitchFamily="18" charset="0"/>
              </a:rPr>
              <a:t>/</a:t>
            </a:r>
            <a:r>
              <a:rPr lang="tr-TR" dirty="0" err="1">
                <a:latin typeface="Cambria" pitchFamily="18" charset="0"/>
                <a:cs typeface="Cambria" pitchFamily="18" charset="0"/>
              </a:rPr>
              <a:t>institutional</a:t>
            </a:r>
            <a:r>
              <a:rPr lang="tr-TR" dirty="0">
                <a:latin typeface="Cambria" pitchFamily="18" charset="0"/>
                <a:cs typeface="Cambria" pitchFamily="18" charset="0"/>
              </a:rPr>
              <a:t> </a:t>
            </a:r>
            <a:r>
              <a:rPr lang="tr-TR" dirty="0" err="1">
                <a:latin typeface="Cambria" pitchFamily="18" charset="0"/>
                <a:cs typeface="Cambria" pitchFamily="18" charset="0"/>
              </a:rPr>
              <a:t>systems</a:t>
            </a:r>
            <a:endParaRPr lang="en-US" dirty="0">
              <a:latin typeface="Cambria" pitchFamily="18" charset="0"/>
              <a:cs typeface="Cambria" pitchFamily="18" charset="0"/>
            </a:endParaRPr>
          </a:p>
          <a:p>
            <a:pPr lvl="1" eaLnBrk="1" hangingPunct="1"/>
            <a:r>
              <a:rPr lang="en-US" dirty="0">
                <a:latin typeface="Cambria" pitchFamily="18" charset="0"/>
                <a:cs typeface="Cambria" pitchFamily="18" charset="0"/>
              </a:rPr>
              <a:t>Administered</a:t>
            </a:r>
            <a:r>
              <a:rPr lang="tr-TR" dirty="0">
                <a:latin typeface="Cambria" pitchFamily="18" charset="0"/>
                <a:cs typeface="Cambria" pitchFamily="18" charset="0"/>
              </a:rPr>
              <a:t>/</a:t>
            </a:r>
            <a:r>
              <a:rPr lang="tr-TR" dirty="0" err="1">
                <a:latin typeface="Cambria" pitchFamily="18" charset="0"/>
                <a:cs typeface="Cambria" pitchFamily="18" charset="0"/>
              </a:rPr>
              <a:t>governed</a:t>
            </a:r>
            <a:r>
              <a:rPr lang="en-US" dirty="0">
                <a:latin typeface="Cambria" pitchFamily="18" charset="0"/>
                <a:cs typeface="Cambria" pitchFamily="18" charset="0"/>
              </a:rPr>
              <a:t> systems</a:t>
            </a:r>
          </a:p>
          <a:p>
            <a:pPr lvl="1" eaLnBrk="1" hangingPunct="1"/>
            <a:r>
              <a:rPr lang="en-US" dirty="0">
                <a:latin typeface="Cambria" pitchFamily="18" charset="0"/>
                <a:cs typeface="Cambria" pitchFamily="18" charset="0"/>
              </a:rPr>
              <a:t>Contractual</a:t>
            </a:r>
            <a:r>
              <a:rPr lang="tr-TR" dirty="0">
                <a:latin typeface="Cambria" pitchFamily="18" charset="0"/>
                <a:cs typeface="Cambria" pitchFamily="18" charset="0"/>
              </a:rPr>
              <a:t>/</a:t>
            </a:r>
            <a:r>
              <a:rPr lang="tr-TR" dirty="0" err="1">
                <a:latin typeface="Cambria" pitchFamily="18" charset="0"/>
                <a:cs typeface="Cambria" pitchFamily="18" charset="0"/>
              </a:rPr>
              <a:t>chartered</a:t>
            </a:r>
            <a:r>
              <a:rPr lang="en-US" dirty="0">
                <a:latin typeface="Cambria" pitchFamily="18" charset="0"/>
                <a:cs typeface="Cambria" pitchFamily="18" charset="0"/>
              </a:rPr>
              <a:t> systems</a:t>
            </a:r>
            <a:r>
              <a:rPr lang="tr-TR" dirty="0">
                <a:latin typeface="Cambria" pitchFamily="18" charset="0"/>
                <a:cs typeface="Cambria" pitchFamily="18" charset="0"/>
              </a:rPr>
              <a:t> </a:t>
            </a:r>
            <a:endParaRPr lang="en-US" dirty="0">
              <a:latin typeface="Cambria" pitchFamily="18" charset="0"/>
              <a:cs typeface="Cambria" pitchFamily="18" charset="0"/>
            </a:endParaRPr>
          </a:p>
          <a:p>
            <a:pPr eaLnBrk="1" hangingPunct="1"/>
            <a:endParaRPr lang="en-US" dirty="0">
              <a:latin typeface="Cambria" pitchFamily="18" charset="0"/>
              <a:cs typeface="Cambria" pitchFamily="18" charset="0"/>
            </a:endParaRPr>
          </a:p>
        </p:txBody>
      </p:sp>
      <p:sp>
        <p:nvSpPr>
          <p:cNvPr id="4710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A19434-BB73-475A-AE07-79D2F6A6F062}" type="slidenum">
              <a:rPr lang="en-US">
                <a:cs typeface="Arial" charset="0"/>
              </a:rPr>
              <a:pPr fontAlgn="base">
                <a:spcBef>
                  <a:spcPct val="0"/>
                </a:spcBef>
                <a:spcAft>
                  <a:spcPct val="0"/>
                </a:spcAft>
                <a:defRPr/>
              </a:pPr>
              <a:t>33</a:t>
            </a:fld>
            <a:endParaRPr lang="en-US">
              <a:cs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Corporate and Administered Systems</a:t>
            </a:r>
          </a:p>
        </p:txBody>
      </p:sp>
      <p:sp>
        <p:nvSpPr>
          <p:cNvPr id="48130" name="Content Placeholder 2"/>
          <p:cNvSpPr>
            <a:spLocks noGrp="1"/>
          </p:cNvSpPr>
          <p:nvPr>
            <p:ph idx="1"/>
          </p:nvPr>
        </p:nvSpPr>
        <p:spPr>
          <a:xfrm>
            <a:off x="457200" y="1255713"/>
            <a:ext cx="8229600" cy="4714875"/>
          </a:xfrm>
        </p:spPr>
        <p:txBody>
          <a:bodyPr/>
          <a:lstStyle/>
          <a:p>
            <a:pPr eaLnBrk="1" hangingPunct="1"/>
            <a:r>
              <a:rPr lang="en-US" b="1" dirty="0">
                <a:solidFill>
                  <a:srgbClr val="FF0000"/>
                </a:solidFill>
                <a:latin typeface="Cambria" pitchFamily="18" charset="0"/>
                <a:cs typeface="Cambria" pitchFamily="18" charset="0"/>
              </a:rPr>
              <a:t>Corporate marketing system </a:t>
            </a:r>
            <a:r>
              <a:rPr lang="en-US" dirty="0">
                <a:latin typeface="Cambria" pitchFamily="18" charset="0"/>
                <a:cs typeface="Cambria" pitchFamily="18" charset="0"/>
              </a:rPr>
              <a:t>- A single owner operates the entire marketing channel</a:t>
            </a:r>
          </a:p>
          <a:p>
            <a:pPr eaLnBrk="1" hangingPunct="1"/>
            <a:r>
              <a:rPr lang="en-US" b="1" dirty="0">
                <a:solidFill>
                  <a:srgbClr val="FF0000"/>
                </a:solidFill>
                <a:latin typeface="Cambria" pitchFamily="18" charset="0"/>
                <a:cs typeface="Cambria" pitchFamily="18" charset="0"/>
              </a:rPr>
              <a:t>Administered marketing system </a:t>
            </a:r>
            <a:r>
              <a:rPr lang="en-US" dirty="0">
                <a:latin typeface="Cambria" pitchFamily="18" charset="0"/>
                <a:cs typeface="Cambria" pitchFamily="18" charset="0"/>
              </a:rPr>
              <a:t>- Achieves channel coordination when a dominant channel member exercises</a:t>
            </a:r>
            <a:r>
              <a:rPr lang="tr-TR" dirty="0">
                <a:latin typeface="Cambria" pitchFamily="18" charset="0"/>
                <a:cs typeface="Cambria" pitchFamily="18" charset="0"/>
              </a:rPr>
              <a:t>/</a:t>
            </a:r>
            <a:r>
              <a:rPr lang="tr-TR" dirty="0" err="1">
                <a:latin typeface="Cambria" pitchFamily="18" charset="0"/>
                <a:cs typeface="Cambria" pitchFamily="18" charset="0"/>
              </a:rPr>
              <a:t>shows</a:t>
            </a:r>
            <a:r>
              <a:rPr lang="en-US" dirty="0">
                <a:latin typeface="Cambria" pitchFamily="18" charset="0"/>
                <a:cs typeface="Cambria" pitchFamily="18" charset="0"/>
              </a:rPr>
              <a:t> its power</a:t>
            </a:r>
          </a:p>
        </p:txBody>
      </p:sp>
      <p:sp>
        <p:nvSpPr>
          <p:cNvPr id="4813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EC3CA-DFE1-44D1-85D5-88635E8F3EEC}" type="slidenum">
              <a:rPr lang="en-US">
                <a:cs typeface="Arial" charset="0"/>
              </a:rPr>
              <a:pPr fontAlgn="base">
                <a:spcBef>
                  <a:spcPct val="0"/>
                </a:spcBef>
                <a:spcAft>
                  <a:spcPct val="0"/>
                </a:spcAft>
                <a:defRPr/>
              </a:pPr>
              <a:t>34</a:t>
            </a:fld>
            <a:endParaRPr lang="en-US">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Contractual Marketing Systems</a:t>
            </a:r>
          </a:p>
        </p:txBody>
      </p:sp>
      <p:sp>
        <p:nvSpPr>
          <p:cNvPr id="49154" name="Content Placeholder 2"/>
          <p:cNvSpPr>
            <a:spLocks noGrp="1"/>
          </p:cNvSpPr>
          <p:nvPr>
            <p:ph sz="half" idx="1"/>
          </p:nvPr>
        </p:nvSpPr>
        <p:spPr>
          <a:xfrm>
            <a:off x="457200" y="1600200"/>
            <a:ext cx="4038600" cy="4525963"/>
          </a:xfrm>
        </p:spPr>
        <p:txBody>
          <a:bodyPr wrap="square" anchor="t">
            <a:normAutofit/>
          </a:bodyPr>
          <a:lstStyle/>
          <a:p>
            <a:pPr eaLnBrk="1" hangingPunct="1">
              <a:lnSpc>
                <a:spcPct val="90000"/>
              </a:lnSpc>
            </a:pPr>
            <a:r>
              <a:rPr lang="en-US" sz="2200"/>
              <a:t>Coordinates channel activities through formal agreements among participants</a:t>
            </a:r>
          </a:p>
          <a:p>
            <a:pPr eaLnBrk="1" hangingPunct="1">
              <a:lnSpc>
                <a:spcPct val="90000"/>
              </a:lnSpc>
            </a:pPr>
            <a:r>
              <a:rPr lang="en-US" sz="2200"/>
              <a:t>Wholesaler-sponsored voluntary chain</a:t>
            </a:r>
          </a:p>
          <a:p>
            <a:pPr lvl="1" eaLnBrk="1" hangingPunct="1">
              <a:lnSpc>
                <a:spcPct val="90000"/>
              </a:lnSpc>
            </a:pPr>
            <a:r>
              <a:rPr lang="en-US" sz="2200"/>
              <a:t>A wholesaler has formal agreement with retailers to use a common name and to purchase the wholesaler’s goods</a:t>
            </a:r>
          </a:p>
          <a:p>
            <a:pPr lvl="1" eaLnBrk="1" hangingPunct="1">
              <a:lnSpc>
                <a:spcPct val="90000"/>
              </a:lnSpc>
            </a:pPr>
            <a:r>
              <a:rPr lang="en-US" sz="2200"/>
              <a:t>Example: </a:t>
            </a:r>
            <a:r>
              <a:rPr lang="en-US" sz="2200">
                <a:hlinkClick r:id="rId2"/>
              </a:rPr>
              <a:t>IGA Food Stores</a:t>
            </a:r>
            <a:endParaRPr lang="en-US" sz="2200"/>
          </a:p>
          <a:p>
            <a:pPr lvl="2" eaLnBrk="1" hangingPunct="1">
              <a:lnSpc>
                <a:spcPct val="90000"/>
              </a:lnSpc>
            </a:pPr>
            <a:endParaRPr lang="en-US" sz="2200"/>
          </a:p>
          <a:p>
            <a:pPr eaLnBrk="1" hangingPunct="1">
              <a:lnSpc>
                <a:spcPct val="90000"/>
              </a:lnSpc>
            </a:pPr>
            <a:endParaRPr lang="en-US" sz="2200"/>
          </a:p>
        </p:txBody>
      </p:sp>
      <p:sp>
        <p:nvSpPr>
          <p:cNvPr id="49155"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CF21539F-3BAE-4680-BDDC-F624402A53BC}" type="slidenum">
              <a:rPr lang="en-US"/>
              <a:pPr fontAlgn="base">
                <a:spcBef>
                  <a:spcPct val="0"/>
                </a:spcBef>
                <a:spcAft>
                  <a:spcPts val="600"/>
                </a:spcAft>
                <a:defRPr/>
              </a:pPr>
              <a:t>35</a:t>
            </a:fld>
            <a:endParaRPr lang="en-US"/>
          </a:p>
        </p:txBody>
      </p:sp>
      <p:pic>
        <p:nvPicPr>
          <p:cNvPr id="4" name="Resim 3">
            <a:extLst>
              <a:ext uri="{FF2B5EF4-FFF2-40B4-BE49-F238E27FC236}">
                <a16:creationId xmlns:a16="http://schemas.microsoft.com/office/drawing/2014/main" id="{410FE0C3-0FBC-46EF-8B69-A2EC0C019E55}"/>
              </a:ext>
            </a:extLst>
          </p:cNvPr>
          <p:cNvPicPr>
            <a:picLocks noChangeAspect="1"/>
          </p:cNvPicPr>
          <p:nvPr/>
        </p:nvPicPr>
        <p:blipFill>
          <a:blip r:embed="rId3"/>
          <a:stretch>
            <a:fillRect/>
          </a:stretch>
        </p:blipFill>
        <p:spPr>
          <a:xfrm>
            <a:off x="5122507" y="3065946"/>
            <a:ext cx="3340358" cy="1847850"/>
          </a:xfrm>
          <a:prstGeom prst="rect">
            <a:avLst/>
          </a:prstGeom>
        </p:spPr>
      </p:pic>
      <p:pic>
        <p:nvPicPr>
          <p:cNvPr id="5" name="Resim 4">
            <a:extLst>
              <a:ext uri="{FF2B5EF4-FFF2-40B4-BE49-F238E27FC236}">
                <a16:creationId xmlns:a16="http://schemas.microsoft.com/office/drawing/2014/main" id="{7887273E-991C-4D5B-87F2-F78674098CB8}"/>
              </a:ext>
            </a:extLst>
          </p:cNvPr>
          <p:cNvPicPr>
            <a:picLocks noChangeAspect="1"/>
          </p:cNvPicPr>
          <p:nvPr/>
        </p:nvPicPr>
        <p:blipFill>
          <a:blip r:embed="rId4"/>
          <a:stretch>
            <a:fillRect/>
          </a:stretch>
        </p:blipFill>
        <p:spPr>
          <a:xfrm>
            <a:off x="5122507" y="1285323"/>
            <a:ext cx="3340357" cy="1743075"/>
          </a:xfrm>
          <a:prstGeom prst="rect">
            <a:avLst/>
          </a:prstGeom>
        </p:spPr>
      </p:pic>
      <p:pic>
        <p:nvPicPr>
          <p:cNvPr id="7" name="Resim 6">
            <a:extLst>
              <a:ext uri="{FF2B5EF4-FFF2-40B4-BE49-F238E27FC236}">
                <a16:creationId xmlns:a16="http://schemas.microsoft.com/office/drawing/2014/main" id="{57CAB5E7-32CC-4170-9475-BAD8271A9866}"/>
              </a:ext>
            </a:extLst>
          </p:cNvPr>
          <p:cNvPicPr>
            <a:picLocks noChangeAspect="1"/>
          </p:cNvPicPr>
          <p:nvPr/>
        </p:nvPicPr>
        <p:blipFill>
          <a:blip r:embed="rId5"/>
          <a:stretch>
            <a:fillRect/>
          </a:stretch>
        </p:blipFill>
        <p:spPr>
          <a:xfrm>
            <a:off x="5122506" y="4962356"/>
            <a:ext cx="3340359" cy="174360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Contractual Systems</a:t>
            </a:r>
          </a:p>
        </p:txBody>
      </p:sp>
      <p:sp>
        <p:nvSpPr>
          <p:cNvPr id="50178" name="Content Placeholder 2"/>
          <p:cNvSpPr>
            <a:spLocks noGrp="1"/>
          </p:cNvSpPr>
          <p:nvPr>
            <p:ph idx="1"/>
          </p:nvPr>
        </p:nvSpPr>
        <p:spPr>
          <a:xfrm>
            <a:off x="139959" y="1254920"/>
            <a:ext cx="8854751" cy="5328442"/>
          </a:xfrm>
        </p:spPr>
        <p:txBody>
          <a:bodyPr wrap="square" anchor="t">
            <a:normAutofit/>
          </a:bodyPr>
          <a:lstStyle/>
          <a:p>
            <a:pPr eaLnBrk="1" hangingPunct="1"/>
            <a:r>
              <a:rPr lang="en-US" sz="2400" dirty="0"/>
              <a:t>Retail cooperative</a:t>
            </a:r>
          </a:p>
          <a:p>
            <a:pPr lvl="1" eaLnBrk="1" hangingPunct="1"/>
            <a:r>
              <a:rPr lang="en-US" sz="2400" dirty="0"/>
              <a:t>Retailers establish a shared wholesaling operation to help them compete with chains</a:t>
            </a:r>
            <a:endParaRPr lang="tr-TR" sz="2400" dirty="0"/>
          </a:p>
          <a:p>
            <a:pPr lvl="1" eaLnBrk="1" hangingPunct="1"/>
            <a:endParaRPr lang="tr-TR" sz="2400" dirty="0"/>
          </a:p>
          <a:p>
            <a:pPr lvl="1" eaLnBrk="1" hangingPunct="1"/>
            <a:endParaRPr lang="tr-TR" sz="2400" dirty="0"/>
          </a:p>
          <a:p>
            <a:pPr marL="0" indent="0" eaLnBrk="1" hangingPunct="1">
              <a:buNone/>
            </a:pPr>
            <a:r>
              <a:rPr lang="en-US" sz="2400" dirty="0"/>
              <a:t>Franchise</a:t>
            </a:r>
          </a:p>
          <a:p>
            <a:pPr lvl="1" eaLnBrk="1" hangingPunct="1"/>
            <a:r>
              <a:rPr lang="en-US" sz="2400" dirty="0"/>
              <a:t>A wholesaler or retailer agrees to meet the operating requirements of a manufacturer or other franchiser</a:t>
            </a:r>
          </a:p>
          <a:p>
            <a:pPr marL="0" indent="0" eaLnBrk="1" hangingPunct="1">
              <a:buNone/>
            </a:pPr>
            <a:endParaRPr lang="en-US" dirty="0"/>
          </a:p>
        </p:txBody>
      </p:sp>
      <p:sp>
        <p:nvSpPr>
          <p:cNvPr id="50179" name="Slide Number Placeholder 3"/>
          <p:cNvSpPr>
            <a:spLocks noGrp="1"/>
          </p:cNvSpPr>
          <p:nvPr>
            <p:ph type="sldNum" sz="quarter" idx="12"/>
          </p:nvPr>
        </p:nvSpPr>
        <p:spPr bwMode="auto">
          <a:xfrm>
            <a:off x="6945313" y="6497638"/>
            <a:ext cx="2133600" cy="365125"/>
          </a:xfrm>
        </p:spPr>
        <p:txBody>
          <a:bodyPr numCol="1" anchor="ctr" anchorCtr="0" compatLnSpc="1">
            <a:prstTxWarp prst="textNoShape">
              <a:avLst/>
            </a:prstTxWarp>
            <a:normAutofit/>
          </a:bodyPr>
          <a:lstStyle/>
          <a:p>
            <a:pPr fontAlgn="base">
              <a:spcBef>
                <a:spcPct val="0"/>
              </a:spcBef>
              <a:spcAft>
                <a:spcPts val="600"/>
              </a:spcAft>
              <a:defRPr/>
            </a:pPr>
            <a:fld id="{0E27F1B4-9C7E-4B4E-88A2-64171CA5D375}" type="slidenum">
              <a:rPr lang="en-US"/>
              <a:pPr fontAlgn="base">
                <a:spcBef>
                  <a:spcPct val="0"/>
                </a:spcBef>
                <a:spcAft>
                  <a:spcPts val="600"/>
                </a:spcAft>
                <a:defRPr/>
              </a:pPr>
              <a:t>36</a:t>
            </a:fld>
            <a:endParaRPr lang="en-US"/>
          </a:p>
        </p:txBody>
      </p:sp>
      <p:pic>
        <p:nvPicPr>
          <p:cNvPr id="5" name="Resim 4">
            <a:extLst>
              <a:ext uri="{FF2B5EF4-FFF2-40B4-BE49-F238E27FC236}">
                <a16:creationId xmlns:a16="http://schemas.microsoft.com/office/drawing/2014/main" id="{9FFC7F1E-2456-4C28-9F0A-92179758AD64}"/>
              </a:ext>
            </a:extLst>
          </p:cNvPr>
          <p:cNvPicPr>
            <a:picLocks noChangeAspect="1"/>
          </p:cNvPicPr>
          <p:nvPr/>
        </p:nvPicPr>
        <p:blipFill>
          <a:blip r:embed="rId2"/>
          <a:stretch>
            <a:fillRect/>
          </a:stretch>
        </p:blipFill>
        <p:spPr>
          <a:xfrm>
            <a:off x="4654030" y="4745038"/>
            <a:ext cx="2933700" cy="1562100"/>
          </a:xfrm>
          <a:prstGeom prst="rect">
            <a:avLst/>
          </a:prstGeom>
        </p:spPr>
      </p:pic>
      <p:pic>
        <p:nvPicPr>
          <p:cNvPr id="6" name="Resim 5">
            <a:extLst>
              <a:ext uri="{FF2B5EF4-FFF2-40B4-BE49-F238E27FC236}">
                <a16:creationId xmlns:a16="http://schemas.microsoft.com/office/drawing/2014/main" id="{6BB4ED91-EE6D-4198-A663-9DE508A1A401}"/>
              </a:ext>
            </a:extLst>
          </p:cNvPr>
          <p:cNvPicPr>
            <a:picLocks noChangeAspect="1"/>
          </p:cNvPicPr>
          <p:nvPr/>
        </p:nvPicPr>
        <p:blipFill>
          <a:blip r:embed="rId3"/>
          <a:stretch>
            <a:fillRect/>
          </a:stretch>
        </p:blipFill>
        <p:spPr>
          <a:xfrm>
            <a:off x="4811193" y="2123679"/>
            <a:ext cx="2619375" cy="17526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Logistics and Supply Chain Management</a:t>
            </a:r>
          </a:p>
        </p:txBody>
      </p:sp>
      <p:pic>
        <p:nvPicPr>
          <p:cNvPr id="3" name="Resim 2">
            <a:extLst>
              <a:ext uri="{FF2B5EF4-FFF2-40B4-BE49-F238E27FC236}">
                <a16:creationId xmlns:a16="http://schemas.microsoft.com/office/drawing/2014/main" id="{79E231B1-D102-4B83-BD25-1B5D81D4EFAE}"/>
              </a:ext>
            </a:extLst>
          </p:cNvPr>
          <p:cNvPicPr>
            <a:picLocks noChangeAspect="1"/>
          </p:cNvPicPr>
          <p:nvPr/>
        </p:nvPicPr>
        <p:blipFill>
          <a:blip r:embed="rId2"/>
          <a:stretch>
            <a:fillRect/>
          </a:stretch>
        </p:blipFill>
        <p:spPr>
          <a:xfrm>
            <a:off x="457200" y="2519429"/>
            <a:ext cx="4038600" cy="2687504"/>
          </a:xfrm>
          <a:prstGeom prst="rect">
            <a:avLst/>
          </a:prstGeom>
          <a:noFill/>
        </p:spPr>
      </p:pic>
      <p:sp>
        <p:nvSpPr>
          <p:cNvPr id="51202" name="Content Placeholder 2"/>
          <p:cNvSpPr>
            <a:spLocks noGrp="1"/>
          </p:cNvSpPr>
          <p:nvPr>
            <p:ph sz="half" idx="2"/>
          </p:nvPr>
        </p:nvSpPr>
        <p:spPr>
          <a:xfrm>
            <a:off x="4648200" y="1600200"/>
            <a:ext cx="4038600" cy="4525963"/>
          </a:xfrm>
        </p:spPr>
        <p:txBody>
          <a:bodyPr wrap="square" anchor="t">
            <a:normAutofit/>
          </a:bodyPr>
          <a:lstStyle/>
          <a:p>
            <a:pPr eaLnBrk="1" hangingPunct="1">
              <a:lnSpc>
                <a:spcPct val="90000"/>
              </a:lnSpc>
            </a:pPr>
            <a:r>
              <a:rPr lang="en-US" sz="2200"/>
              <a:t>Effective logistics requires:</a:t>
            </a:r>
          </a:p>
          <a:p>
            <a:pPr lvl="1" eaLnBrk="1" hangingPunct="1">
              <a:lnSpc>
                <a:spcPct val="90000"/>
              </a:lnSpc>
            </a:pPr>
            <a:r>
              <a:rPr lang="en-US" sz="2200"/>
              <a:t>Proper supply chain management</a:t>
            </a:r>
          </a:p>
          <a:p>
            <a:pPr lvl="1" eaLnBrk="1" hangingPunct="1">
              <a:lnSpc>
                <a:spcPct val="90000"/>
              </a:lnSpc>
            </a:pPr>
            <a:r>
              <a:rPr lang="en-US" sz="2200"/>
              <a:t>Control of the activities of purchasing, processing, and delivery</a:t>
            </a:r>
          </a:p>
          <a:p>
            <a:pPr lvl="1" eaLnBrk="1" hangingPunct="1">
              <a:lnSpc>
                <a:spcPct val="90000"/>
              </a:lnSpc>
            </a:pPr>
            <a:r>
              <a:rPr lang="en-US" sz="2200"/>
              <a:t>Delivery through which raw materials are transformed into products and made available to final consumers</a:t>
            </a:r>
          </a:p>
        </p:txBody>
      </p:sp>
      <p:sp>
        <p:nvSpPr>
          <p:cNvPr id="5120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8168519F-C8F9-49F9-AA44-F1F0665509D4}" type="slidenum">
              <a:rPr lang="en-US"/>
              <a:pPr fontAlgn="base">
                <a:spcBef>
                  <a:spcPct val="0"/>
                </a:spcBef>
                <a:spcAft>
                  <a:spcPts val="600"/>
                </a:spcAft>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Logistics and Supply Chain Management</a:t>
            </a:r>
          </a:p>
        </p:txBody>
      </p:sp>
      <p:sp>
        <p:nvSpPr>
          <p:cNvPr id="52226" name="Content Placeholder 2"/>
          <p:cNvSpPr>
            <a:spLocks noGrp="1"/>
          </p:cNvSpPr>
          <p:nvPr>
            <p:ph idx="1"/>
          </p:nvPr>
        </p:nvSpPr>
        <p:spPr>
          <a:xfrm>
            <a:off x="457200" y="1255713"/>
            <a:ext cx="8229600" cy="4714875"/>
          </a:xfrm>
        </p:spPr>
        <p:txBody>
          <a:bodyPr/>
          <a:lstStyle/>
          <a:p>
            <a:pPr eaLnBrk="1" hangingPunct="1"/>
            <a:r>
              <a:rPr lang="en-US" b="1" dirty="0">
                <a:solidFill>
                  <a:srgbClr val="FF0000"/>
                </a:solidFill>
                <a:latin typeface="Cambria" pitchFamily="18" charset="0"/>
                <a:cs typeface="Cambria" pitchFamily="18" charset="0"/>
              </a:rPr>
              <a:t>Supply chain</a:t>
            </a:r>
            <a:r>
              <a:rPr lang="en-US" dirty="0">
                <a:latin typeface="Cambria" pitchFamily="18" charset="0"/>
                <a:cs typeface="Cambria" pitchFamily="18" charset="0"/>
              </a:rPr>
              <a:t> - Complete sequence</a:t>
            </a:r>
            <a:r>
              <a:rPr lang="tr-TR" dirty="0">
                <a:latin typeface="Cambria" pitchFamily="18" charset="0"/>
                <a:cs typeface="Cambria" pitchFamily="18" charset="0"/>
              </a:rPr>
              <a:t>/ </a:t>
            </a:r>
            <a:r>
              <a:rPr lang="tr-TR" dirty="0" err="1">
                <a:latin typeface="Cambria" pitchFamily="18" charset="0"/>
                <a:cs typeface="Cambria" pitchFamily="18" charset="0"/>
              </a:rPr>
              <a:t>consecution</a:t>
            </a:r>
            <a:r>
              <a:rPr lang="en-US" dirty="0">
                <a:latin typeface="Cambria" pitchFamily="18" charset="0"/>
                <a:cs typeface="Cambria" pitchFamily="18" charset="0"/>
              </a:rPr>
              <a:t> of suppliers and activities that contribute to the creation and delivery of merchandise</a:t>
            </a:r>
          </a:p>
          <a:p>
            <a:pPr lvl="1" eaLnBrk="1" hangingPunct="1"/>
            <a:r>
              <a:rPr lang="en-US" dirty="0">
                <a:latin typeface="Cambria" pitchFamily="18" charset="0"/>
                <a:cs typeface="Cambria" pitchFamily="18" charset="0"/>
              </a:rPr>
              <a:t>Begins with raw-material inputs for production</a:t>
            </a:r>
          </a:p>
          <a:p>
            <a:pPr lvl="1" eaLnBrk="1" hangingPunct="1"/>
            <a:r>
              <a:rPr lang="en-US" dirty="0">
                <a:latin typeface="Cambria" pitchFamily="18" charset="0"/>
                <a:cs typeface="Cambria" pitchFamily="18" charset="0"/>
              </a:rPr>
              <a:t>Ends with the movement of final product to customers</a:t>
            </a:r>
          </a:p>
          <a:p>
            <a:pPr lvl="1" eaLnBrk="1" hangingPunct="1"/>
            <a:r>
              <a:rPr lang="en-US" dirty="0">
                <a:latin typeface="Cambria" pitchFamily="18" charset="0"/>
                <a:cs typeface="Cambria" pitchFamily="18" charset="0"/>
              </a:rPr>
              <a:t>Takes place in two directions: </a:t>
            </a:r>
            <a:r>
              <a:rPr lang="en-US" dirty="0">
                <a:highlight>
                  <a:srgbClr val="FFFF00"/>
                </a:highlight>
                <a:latin typeface="Cambria" pitchFamily="18" charset="0"/>
                <a:cs typeface="Cambria" pitchFamily="18" charset="0"/>
              </a:rPr>
              <a:t>upstream</a:t>
            </a:r>
            <a:r>
              <a:rPr lang="en-US" dirty="0">
                <a:latin typeface="Cambria" pitchFamily="18" charset="0"/>
                <a:cs typeface="Cambria" pitchFamily="18" charset="0"/>
              </a:rPr>
              <a:t> and </a:t>
            </a:r>
            <a:r>
              <a:rPr lang="en-US" dirty="0">
                <a:highlight>
                  <a:srgbClr val="FFFF00"/>
                </a:highlight>
                <a:latin typeface="Cambria" pitchFamily="18" charset="0"/>
                <a:cs typeface="Cambria" pitchFamily="18" charset="0"/>
              </a:rPr>
              <a:t>downstream</a:t>
            </a:r>
          </a:p>
          <a:p>
            <a:pPr eaLnBrk="1" hangingPunct="1"/>
            <a:endParaRPr lang="en-US" dirty="0">
              <a:latin typeface="Cambria" pitchFamily="18" charset="0"/>
              <a:cs typeface="Cambria" pitchFamily="18" charset="0"/>
            </a:endParaRPr>
          </a:p>
        </p:txBody>
      </p:sp>
      <p:sp>
        <p:nvSpPr>
          <p:cNvPr id="5222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0A0BAA-2BBD-4C24-A3F3-771996F86BE9}" type="slidenum">
              <a:rPr lang="en-US">
                <a:cs typeface="Arial" charset="0"/>
              </a:rPr>
              <a:pPr fontAlgn="base">
                <a:spcBef>
                  <a:spcPct val="0"/>
                </a:spcBef>
                <a:spcAft>
                  <a:spcPct val="0"/>
                </a:spcAft>
                <a:defRPr/>
              </a:pPr>
              <a:t>38</a:t>
            </a:fld>
            <a:endParaRPr lang="en-US">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Figure 14.2 – The Supply Chain of a Manufacturing Company </a:t>
            </a:r>
          </a:p>
        </p:txBody>
      </p:sp>
      <p:sp>
        <p:nvSpPr>
          <p:cNvPr id="5325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D72C9-55DD-462E-9014-9AFA360737C5}" type="slidenum">
              <a:rPr lang="en-US">
                <a:cs typeface="Arial" charset="0"/>
              </a:rPr>
              <a:pPr fontAlgn="base">
                <a:spcBef>
                  <a:spcPct val="0"/>
                </a:spcBef>
                <a:spcAft>
                  <a:spcPct val="0"/>
                </a:spcAft>
                <a:defRPr/>
              </a:pPr>
              <a:t>39</a:t>
            </a:fld>
            <a:endParaRPr lang="en-US">
              <a:cs typeface="Arial" charset="0"/>
            </a:endParaRPr>
          </a:p>
        </p:txBody>
      </p:sp>
      <p:pic>
        <p:nvPicPr>
          <p:cNvPr id="4" name="Picture 3" descr="F14.2.png"/>
          <p:cNvPicPr>
            <a:picLocks noChangeAspect="1"/>
          </p:cNvPicPr>
          <p:nvPr/>
        </p:nvPicPr>
        <p:blipFill>
          <a:blip r:embed="rId2"/>
          <a:stretch>
            <a:fillRect/>
          </a:stretch>
        </p:blipFill>
        <p:spPr>
          <a:xfrm>
            <a:off x="702732" y="1556253"/>
            <a:ext cx="7560735" cy="36594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363" y="274638"/>
            <a:ext cx="7377112" cy="973137"/>
          </a:xfrm>
        </p:spPr>
        <p:txBody>
          <a:bodyPr/>
          <a:lstStyle/>
          <a:p>
            <a:pPr eaLnBrk="1" fontAlgn="auto" hangingPunct="1">
              <a:spcAft>
                <a:spcPts val="0"/>
              </a:spcAft>
              <a:defRPr/>
            </a:pPr>
            <a:r>
              <a:rPr lang="en-US" dirty="0">
                <a:ea typeface="+mj-ea"/>
              </a:rPr>
              <a:t>Objectives</a:t>
            </a:r>
          </a:p>
        </p:txBody>
      </p:sp>
      <p:sp>
        <p:nvSpPr>
          <p:cNvPr id="19458" name="Content Placeholder 2"/>
          <p:cNvSpPr>
            <a:spLocks noGrp="1"/>
          </p:cNvSpPr>
          <p:nvPr>
            <p:ph idx="1"/>
          </p:nvPr>
        </p:nvSpPr>
        <p:spPr>
          <a:xfrm>
            <a:off x="618067" y="1265238"/>
            <a:ext cx="8068733" cy="4714875"/>
          </a:xfrm>
        </p:spPr>
        <p:txBody>
          <a:bodyPr/>
          <a:lstStyle/>
          <a:p>
            <a:pPr eaLnBrk="1" hangingPunct="1">
              <a:buFont typeface="Calibri" pitchFamily="34" charset="0"/>
              <a:buAutoNum type="arabicPeriod" startAt="7"/>
            </a:pPr>
            <a:r>
              <a:rPr lang="en-US" dirty="0">
                <a:latin typeface="Cambria" pitchFamily="18" charset="0"/>
                <a:cs typeface="Cambria" pitchFamily="18" charset="0"/>
              </a:rPr>
              <a:t>Compare the five major modes</a:t>
            </a:r>
            <a:r>
              <a:rPr lang="tr-TR" dirty="0">
                <a:latin typeface="Cambria" pitchFamily="18" charset="0"/>
                <a:cs typeface="Cambria" pitchFamily="18" charset="0"/>
              </a:rPr>
              <a:t>/</a:t>
            </a:r>
            <a:r>
              <a:rPr lang="tr-TR" dirty="0" err="1">
                <a:latin typeface="Cambria" pitchFamily="18" charset="0"/>
                <a:cs typeface="Cambria" pitchFamily="18" charset="0"/>
              </a:rPr>
              <a:t>manners</a:t>
            </a:r>
            <a:r>
              <a:rPr lang="en-US" dirty="0">
                <a:latin typeface="Cambria" pitchFamily="18" charset="0"/>
                <a:cs typeface="Cambria" pitchFamily="18" charset="0"/>
              </a:rPr>
              <a:t> of transportation.</a:t>
            </a:r>
          </a:p>
          <a:p>
            <a:pPr eaLnBrk="1" hangingPunct="1">
              <a:buFont typeface="Wingdings" pitchFamily="2" charset="2"/>
              <a:buAutoNum type="arabicPeriod" startAt="7"/>
            </a:pPr>
            <a:r>
              <a:rPr lang="en-US" dirty="0">
                <a:latin typeface="Cambria" pitchFamily="18" charset="0"/>
                <a:cs typeface="Cambria" pitchFamily="18" charset="0"/>
              </a:rPr>
              <a:t>Discuss the role of transportation intermediaries, combined transportation modes, and warehousing in improving physical distribution.</a:t>
            </a:r>
          </a:p>
          <a:p>
            <a:pPr eaLnBrk="1" hangingPunct="1">
              <a:buFont typeface="Wingdings" pitchFamily="2" charset="2"/>
              <a:buAutoNum type="arabicPeriod" startAt="7"/>
            </a:pPr>
            <a:endParaRPr lang="en-US" dirty="0">
              <a:latin typeface="Cambria" pitchFamily="18" charset="0"/>
              <a:cs typeface="Cambria" pitchFamily="18" charset="0"/>
            </a:endParaRPr>
          </a:p>
        </p:txBody>
      </p:sp>
      <p:sp>
        <p:nvSpPr>
          <p:cNvPr id="1945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5F6E4-FDBF-4916-B488-3CF8167DF2B0}"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Radio Frequency Identification (RFID)</a:t>
            </a:r>
          </a:p>
        </p:txBody>
      </p:sp>
      <p:pic>
        <p:nvPicPr>
          <p:cNvPr id="3" name="Resim 2">
            <a:extLst>
              <a:ext uri="{FF2B5EF4-FFF2-40B4-BE49-F238E27FC236}">
                <a16:creationId xmlns:a16="http://schemas.microsoft.com/office/drawing/2014/main" id="{72FF7BBE-2B3A-4603-AB40-027B45D142BE}"/>
              </a:ext>
            </a:extLst>
          </p:cNvPr>
          <p:cNvPicPr>
            <a:picLocks noChangeAspect="1"/>
          </p:cNvPicPr>
          <p:nvPr/>
        </p:nvPicPr>
        <p:blipFill rotWithShape="1">
          <a:blip r:embed="rId2"/>
          <a:srcRect l="6391" r="4374" b="-3"/>
          <a:stretch/>
        </p:blipFill>
        <p:spPr>
          <a:xfrm>
            <a:off x="457200" y="1600200"/>
            <a:ext cx="4038600" cy="4525963"/>
          </a:xfrm>
          <a:prstGeom prst="rect">
            <a:avLst/>
          </a:prstGeom>
          <a:noFill/>
        </p:spPr>
      </p:pic>
      <p:sp>
        <p:nvSpPr>
          <p:cNvPr id="54274" name="Content Placeholder 2"/>
          <p:cNvSpPr>
            <a:spLocks noGrp="1"/>
          </p:cNvSpPr>
          <p:nvPr>
            <p:ph sz="half" idx="2"/>
          </p:nvPr>
        </p:nvSpPr>
        <p:spPr>
          <a:xfrm>
            <a:off x="4648200" y="1600200"/>
            <a:ext cx="4038600" cy="4525963"/>
          </a:xfrm>
        </p:spPr>
        <p:txBody>
          <a:bodyPr wrap="square" anchor="t">
            <a:normAutofit/>
          </a:bodyPr>
          <a:lstStyle/>
          <a:p>
            <a:pPr eaLnBrk="1" hangingPunct="1"/>
            <a:r>
              <a:rPr lang="en-US"/>
              <a:t>Technology that uses a tiny chip with identification information that can be read by a scanner using radio waves from a distance</a:t>
            </a:r>
          </a:p>
        </p:txBody>
      </p:sp>
      <p:sp>
        <p:nvSpPr>
          <p:cNvPr id="54275"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52F99703-C839-491A-A7B1-D37428DBAAC7}" type="slidenum">
              <a:rPr lang="en-US"/>
              <a:pPr fontAlgn="base">
                <a:spcBef>
                  <a:spcPct val="0"/>
                </a:spcBef>
                <a:spcAft>
                  <a:spcPts val="600"/>
                </a:spcAft>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Enterprise Resource Planning</a:t>
            </a:r>
          </a:p>
        </p:txBody>
      </p:sp>
      <p:sp>
        <p:nvSpPr>
          <p:cNvPr id="55298" name="Content Placeholder 2"/>
          <p:cNvSpPr>
            <a:spLocks noGrp="1"/>
          </p:cNvSpPr>
          <p:nvPr>
            <p:ph sz="half" idx="1"/>
          </p:nvPr>
        </p:nvSpPr>
        <p:spPr>
          <a:xfrm>
            <a:off x="457200" y="1600200"/>
            <a:ext cx="4038600" cy="4525963"/>
          </a:xfrm>
        </p:spPr>
        <p:txBody>
          <a:bodyPr wrap="square" anchor="t">
            <a:normAutofit/>
          </a:bodyPr>
          <a:lstStyle/>
          <a:p>
            <a:pPr eaLnBrk="1" hangingPunct="1"/>
            <a:r>
              <a:rPr lang="en-US"/>
              <a:t>Software system that consolidates data from among a firm’s various business units</a:t>
            </a:r>
          </a:p>
          <a:p>
            <a:pPr eaLnBrk="1" hangingPunct="1"/>
            <a:r>
              <a:rPr lang="en-US">
                <a:highlight>
                  <a:srgbClr val="FFFF00"/>
                </a:highlight>
              </a:rPr>
              <a:t>ERP</a:t>
            </a:r>
            <a:r>
              <a:rPr lang="en-US"/>
              <a:t> and its related software aren’t always perfect</a:t>
            </a:r>
          </a:p>
        </p:txBody>
      </p:sp>
      <p:pic>
        <p:nvPicPr>
          <p:cNvPr id="3" name="Resim 2">
            <a:extLst>
              <a:ext uri="{FF2B5EF4-FFF2-40B4-BE49-F238E27FC236}">
                <a16:creationId xmlns:a16="http://schemas.microsoft.com/office/drawing/2014/main" id="{05557966-7C06-443A-B9F8-94839F116CBD}"/>
              </a:ext>
            </a:extLst>
          </p:cNvPr>
          <p:cNvPicPr>
            <a:picLocks noChangeAspect="1"/>
          </p:cNvPicPr>
          <p:nvPr/>
        </p:nvPicPr>
        <p:blipFill>
          <a:blip r:embed="rId2"/>
          <a:stretch>
            <a:fillRect/>
          </a:stretch>
        </p:blipFill>
        <p:spPr>
          <a:xfrm>
            <a:off x="4648200" y="1834867"/>
            <a:ext cx="4038600" cy="4056629"/>
          </a:xfrm>
          <a:prstGeom prst="rect">
            <a:avLst/>
          </a:prstGeom>
          <a:noFill/>
        </p:spPr>
      </p:pic>
      <p:sp>
        <p:nvSpPr>
          <p:cNvPr id="55299"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FA1F59EC-F817-4AD5-9B4C-9ED7DDECCC51}" type="slidenum">
              <a:rPr lang="en-US"/>
              <a:pPr fontAlgn="base">
                <a:spcBef>
                  <a:spcPct val="0"/>
                </a:spcBef>
                <a:spcAft>
                  <a:spcPts val="600"/>
                </a:spcAft>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Logistical Cost Control</a:t>
            </a:r>
          </a:p>
        </p:txBody>
      </p:sp>
      <p:pic>
        <p:nvPicPr>
          <p:cNvPr id="4" name="Resim 3">
            <a:extLst>
              <a:ext uri="{FF2B5EF4-FFF2-40B4-BE49-F238E27FC236}">
                <a16:creationId xmlns:a16="http://schemas.microsoft.com/office/drawing/2014/main" id="{05F982E2-7164-4629-8923-AC3B6C73FD09}"/>
              </a:ext>
            </a:extLst>
          </p:cNvPr>
          <p:cNvPicPr>
            <a:picLocks noChangeAspect="1"/>
          </p:cNvPicPr>
          <p:nvPr/>
        </p:nvPicPr>
        <p:blipFill>
          <a:blip r:embed="rId2"/>
          <a:stretch>
            <a:fillRect/>
          </a:stretch>
        </p:blipFill>
        <p:spPr>
          <a:xfrm>
            <a:off x="289249" y="1959429"/>
            <a:ext cx="4282751" cy="3722914"/>
          </a:xfrm>
          <a:prstGeom prst="rect">
            <a:avLst/>
          </a:prstGeom>
          <a:noFill/>
        </p:spPr>
      </p:pic>
      <p:sp>
        <p:nvSpPr>
          <p:cNvPr id="56322" name="Content Placeholder 2"/>
          <p:cNvSpPr>
            <a:spLocks noGrp="1"/>
          </p:cNvSpPr>
          <p:nvPr>
            <p:ph sz="half" idx="2"/>
          </p:nvPr>
        </p:nvSpPr>
        <p:spPr>
          <a:xfrm>
            <a:off x="4648200" y="1600200"/>
            <a:ext cx="4038600" cy="4525963"/>
          </a:xfrm>
        </p:spPr>
        <p:txBody>
          <a:bodyPr wrap="square" anchor="t">
            <a:normAutofit/>
          </a:bodyPr>
          <a:lstStyle/>
          <a:p>
            <a:pPr eaLnBrk="1" hangingPunct="1">
              <a:lnSpc>
                <a:spcPct val="90000"/>
              </a:lnSpc>
            </a:pPr>
            <a:r>
              <a:rPr lang="en-US" sz="2400"/>
              <a:t>The distribution function </a:t>
            </a:r>
            <a:r>
              <a:rPr lang="en-US" sz="2400">
                <a:highlight>
                  <a:srgbClr val="FFFF00"/>
                </a:highlight>
              </a:rPr>
              <a:t>accounts for half of a firm’s total marketing costs</a:t>
            </a:r>
          </a:p>
          <a:p>
            <a:pPr eaLnBrk="1" hangingPunct="1">
              <a:lnSpc>
                <a:spcPct val="90000"/>
              </a:lnSpc>
            </a:pPr>
            <a:r>
              <a:rPr lang="en-US" sz="2400"/>
              <a:t>Businesses are reexamining each link of their supply chains to identify activities that do not add value for customers</a:t>
            </a:r>
          </a:p>
          <a:p>
            <a:pPr eaLnBrk="1" hangingPunct="1">
              <a:lnSpc>
                <a:spcPct val="90000"/>
              </a:lnSpc>
            </a:pPr>
            <a:r>
              <a:rPr lang="en-US" sz="2400" b="1"/>
              <a:t>Third-party logistics firms </a:t>
            </a:r>
            <a:r>
              <a:rPr lang="en-US" sz="2400"/>
              <a:t>- Specialize in handling logistical activity</a:t>
            </a:r>
          </a:p>
          <a:p>
            <a:pPr eaLnBrk="1" hangingPunct="1">
              <a:lnSpc>
                <a:spcPct val="90000"/>
              </a:lnSpc>
            </a:pPr>
            <a:endParaRPr lang="en-US" sz="2400"/>
          </a:p>
        </p:txBody>
      </p:sp>
      <p:sp>
        <p:nvSpPr>
          <p:cNvPr id="5632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4E017A4A-1D73-4645-9D44-F4EE7A438CAD}" type="slidenum">
              <a:rPr lang="en-US"/>
              <a:pPr fontAlgn="base">
                <a:spcBef>
                  <a:spcPct val="0"/>
                </a:spcBef>
                <a:spcAft>
                  <a:spcPts val="600"/>
                </a:spcAft>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Physical Distribution</a:t>
            </a:r>
          </a:p>
        </p:txBody>
      </p:sp>
      <p:pic>
        <p:nvPicPr>
          <p:cNvPr id="3" name="Resim 2">
            <a:extLst>
              <a:ext uri="{FF2B5EF4-FFF2-40B4-BE49-F238E27FC236}">
                <a16:creationId xmlns:a16="http://schemas.microsoft.com/office/drawing/2014/main" id="{93ACF4A1-9B9E-42A3-AA04-86ED4368AB6E}"/>
              </a:ext>
            </a:extLst>
          </p:cNvPr>
          <p:cNvPicPr>
            <a:picLocks noChangeAspect="1"/>
          </p:cNvPicPr>
          <p:nvPr/>
        </p:nvPicPr>
        <p:blipFill>
          <a:blip r:embed="rId2"/>
          <a:stretch>
            <a:fillRect/>
          </a:stretch>
        </p:blipFill>
        <p:spPr>
          <a:xfrm>
            <a:off x="457200" y="1843881"/>
            <a:ext cx="4038600" cy="4038600"/>
          </a:xfrm>
          <a:prstGeom prst="rect">
            <a:avLst/>
          </a:prstGeom>
          <a:noFill/>
        </p:spPr>
      </p:pic>
      <p:sp>
        <p:nvSpPr>
          <p:cNvPr id="57346" name="Content Placeholder 2"/>
          <p:cNvSpPr>
            <a:spLocks noGrp="1"/>
          </p:cNvSpPr>
          <p:nvPr>
            <p:ph sz="half" idx="2"/>
          </p:nvPr>
        </p:nvSpPr>
        <p:spPr>
          <a:xfrm>
            <a:off x="4648200" y="1600200"/>
            <a:ext cx="4038600" cy="4525963"/>
          </a:xfrm>
        </p:spPr>
        <p:txBody>
          <a:bodyPr wrap="square" anchor="t">
            <a:normAutofit/>
          </a:bodyPr>
          <a:lstStyle/>
          <a:p>
            <a:pPr eaLnBrk="1" hangingPunct="1">
              <a:lnSpc>
                <a:spcPct val="90000"/>
              </a:lnSpc>
            </a:pPr>
            <a:r>
              <a:rPr lang="en-US" sz="2600"/>
              <a:t>A physical distribution system contains these elements:</a:t>
            </a:r>
          </a:p>
          <a:p>
            <a:pPr lvl="1" eaLnBrk="1" hangingPunct="1">
              <a:lnSpc>
                <a:spcPct val="90000"/>
              </a:lnSpc>
            </a:pPr>
            <a:r>
              <a:rPr lang="en-US" sz="2600"/>
              <a:t>Customer service</a:t>
            </a:r>
          </a:p>
          <a:p>
            <a:pPr lvl="1" eaLnBrk="1" hangingPunct="1">
              <a:lnSpc>
                <a:spcPct val="90000"/>
              </a:lnSpc>
            </a:pPr>
            <a:r>
              <a:rPr lang="en-US" sz="2600"/>
              <a:t>Transportation</a:t>
            </a:r>
          </a:p>
          <a:p>
            <a:pPr lvl="1" eaLnBrk="1" hangingPunct="1">
              <a:lnSpc>
                <a:spcPct val="90000"/>
              </a:lnSpc>
            </a:pPr>
            <a:r>
              <a:rPr lang="en-US" sz="2600"/>
              <a:t>Inventory control</a:t>
            </a:r>
          </a:p>
          <a:p>
            <a:pPr lvl="1" eaLnBrk="1" hangingPunct="1">
              <a:lnSpc>
                <a:spcPct val="90000"/>
              </a:lnSpc>
            </a:pPr>
            <a:r>
              <a:rPr lang="en-US" sz="2600"/>
              <a:t>Protective packaging and materials handling</a:t>
            </a:r>
          </a:p>
          <a:p>
            <a:pPr lvl="1" eaLnBrk="1" hangingPunct="1">
              <a:lnSpc>
                <a:spcPct val="90000"/>
              </a:lnSpc>
            </a:pPr>
            <a:r>
              <a:rPr lang="en-US" sz="2600"/>
              <a:t>Order processing</a:t>
            </a:r>
          </a:p>
          <a:p>
            <a:pPr lvl="1" eaLnBrk="1" hangingPunct="1">
              <a:lnSpc>
                <a:spcPct val="90000"/>
              </a:lnSpc>
            </a:pPr>
            <a:r>
              <a:rPr lang="en-US" sz="2600"/>
              <a:t>Warehousing</a:t>
            </a:r>
          </a:p>
          <a:p>
            <a:pPr eaLnBrk="1" hangingPunct="1">
              <a:lnSpc>
                <a:spcPct val="90000"/>
              </a:lnSpc>
            </a:pPr>
            <a:endParaRPr lang="en-US" sz="2600"/>
          </a:p>
        </p:txBody>
      </p:sp>
      <p:sp>
        <p:nvSpPr>
          <p:cNvPr id="57347"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D5BA7DEE-A324-43BC-8F8B-79AAA63BA9FC}" type="slidenum">
              <a:rPr lang="en-US"/>
              <a:pPr fontAlgn="base">
                <a:spcBef>
                  <a:spcPct val="0"/>
                </a:spcBef>
                <a:spcAft>
                  <a:spcPts val="600"/>
                </a:spcAft>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434" y="274638"/>
            <a:ext cx="8453535" cy="973137"/>
          </a:xfrm>
        </p:spPr>
        <p:txBody>
          <a:bodyPr anchor="ctr">
            <a:normAutofit fontScale="90000"/>
          </a:bodyPr>
          <a:lstStyle/>
          <a:p>
            <a:pPr eaLnBrk="1" fontAlgn="auto" hangingPunct="1">
              <a:spcAft>
                <a:spcPts val="0"/>
              </a:spcAft>
              <a:defRPr/>
            </a:pPr>
            <a:r>
              <a:rPr lang="en-US" dirty="0"/>
              <a:t>The Problem of Suboptimization</a:t>
            </a:r>
            <a:r>
              <a:rPr lang="tr-TR" dirty="0"/>
              <a:t>/</a:t>
            </a:r>
            <a:r>
              <a:rPr lang="tr-TR" dirty="0" err="1"/>
              <a:t>inadequate</a:t>
            </a:r>
            <a:endParaRPr lang="en-US" dirty="0"/>
          </a:p>
        </p:txBody>
      </p:sp>
      <p:sp>
        <p:nvSpPr>
          <p:cNvPr id="3" name="Content Placeholder 2"/>
          <p:cNvSpPr>
            <a:spLocks noGrp="1"/>
          </p:cNvSpPr>
          <p:nvPr>
            <p:ph sz="half" idx="1"/>
          </p:nvPr>
        </p:nvSpPr>
        <p:spPr>
          <a:xfrm>
            <a:off x="457200" y="1600200"/>
            <a:ext cx="4038600" cy="4525963"/>
          </a:xfrm>
        </p:spPr>
        <p:txBody>
          <a:bodyPr wrap="square" rtlCol="0" anchor="t">
            <a:normAutofit/>
          </a:bodyPr>
          <a:lstStyle/>
          <a:p>
            <a:pPr marL="347472" indent="-347472" eaLnBrk="1" fontAlgn="auto" hangingPunct="1">
              <a:lnSpc>
                <a:spcPct val="90000"/>
              </a:lnSpc>
              <a:spcAft>
                <a:spcPts val="0"/>
              </a:spcAft>
              <a:defRPr/>
            </a:pPr>
            <a:r>
              <a:rPr lang="en-US" sz="2000" dirty="0"/>
              <a:t>Results when the managers of individual physical distribution functions attempt to:</a:t>
            </a:r>
          </a:p>
          <a:p>
            <a:pPr lvl="1" eaLnBrk="1" fontAlgn="auto" hangingPunct="1">
              <a:lnSpc>
                <a:spcPct val="90000"/>
              </a:lnSpc>
              <a:spcAft>
                <a:spcPts val="0"/>
              </a:spcAft>
              <a:buFont typeface="Arial"/>
              <a:buChar char="•"/>
              <a:defRPr/>
            </a:pPr>
            <a:r>
              <a:rPr lang="en-US" sz="2000" dirty="0"/>
              <a:t>Minimize costs, but the impact of one task on the others leads to less-than-optimal results</a:t>
            </a:r>
          </a:p>
          <a:p>
            <a:pPr marL="347472" indent="-347472" eaLnBrk="1" fontAlgn="auto" hangingPunct="1">
              <a:lnSpc>
                <a:spcPct val="90000"/>
              </a:lnSpc>
              <a:spcAft>
                <a:spcPts val="0"/>
              </a:spcAft>
              <a:defRPr/>
            </a:pPr>
            <a:r>
              <a:rPr lang="en-US" sz="2000" dirty="0"/>
              <a:t>Occurs when a firm introduces a new product that:</a:t>
            </a:r>
          </a:p>
          <a:p>
            <a:pPr lvl="1" eaLnBrk="1" fontAlgn="auto" hangingPunct="1">
              <a:lnSpc>
                <a:spcPct val="90000"/>
              </a:lnSpc>
              <a:spcAft>
                <a:spcPts val="0"/>
              </a:spcAft>
              <a:buFont typeface="Arial"/>
              <a:buChar char="•"/>
              <a:defRPr/>
            </a:pPr>
            <a:r>
              <a:rPr lang="en-US" sz="2000" dirty="0"/>
              <a:t>May not fit easily into its current physical distribution system</a:t>
            </a:r>
          </a:p>
          <a:p>
            <a:pPr marL="347472" indent="-347472" eaLnBrk="1" fontAlgn="auto" hangingPunct="1">
              <a:lnSpc>
                <a:spcPct val="90000"/>
              </a:lnSpc>
              <a:spcAft>
                <a:spcPts val="0"/>
              </a:spcAft>
              <a:defRPr/>
            </a:pPr>
            <a:r>
              <a:rPr lang="en-US" sz="2000" dirty="0"/>
              <a:t>Effective management of physical distribution requires cost trade-offs</a:t>
            </a:r>
          </a:p>
          <a:p>
            <a:pPr marL="347472" indent="-347472" eaLnBrk="1" fontAlgn="auto" hangingPunct="1">
              <a:lnSpc>
                <a:spcPct val="90000"/>
              </a:lnSpc>
              <a:spcAft>
                <a:spcPts val="0"/>
              </a:spcAft>
              <a:defRPr/>
            </a:pPr>
            <a:endParaRPr lang="en-US" sz="2000" dirty="0"/>
          </a:p>
        </p:txBody>
      </p:sp>
      <p:pic>
        <p:nvPicPr>
          <p:cNvPr id="4" name="Resim 3">
            <a:extLst>
              <a:ext uri="{FF2B5EF4-FFF2-40B4-BE49-F238E27FC236}">
                <a16:creationId xmlns:a16="http://schemas.microsoft.com/office/drawing/2014/main" id="{0892F61E-5BB3-4AE7-8B65-EFB4F00172E7}"/>
              </a:ext>
            </a:extLst>
          </p:cNvPr>
          <p:cNvPicPr>
            <a:picLocks noChangeAspect="1"/>
          </p:cNvPicPr>
          <p:nvPr/>
        </p:nvPicPr>
        <p:blipFill>
          <a:blip r:embed="rId2"/>
          <a:stretch>
            <a:fillRect/>
          </a:stretch>
        </p:blipFill>
        <p:spPr>
          <a:xfrm>
            <a:off x="4648202" y="2351314"/>
            <a:ext cx="4271863" cy="2341984"/>
          </a:xfrm>
          <a:prstGeom prst="rect">
            <a:avLst/>
          </a:prstGeom>
          <a:noFill/>
        </p:spPr>
      </p:pic>
      <p:sp>
        <p:nvSpPr>
          <p:cNvPr id="58371"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B442E6A2-06A5-4A9A-A1EF-F53B117C9C84}" type="slidenum">
              <a:rPr lang="en-US"/>
              <a:pPr fontAlgn="base">
                <a:spcBef>
                  <a:spcPct val="0"/>
                </a:spcBef>
                <a:spcAft>
                  <a:spcPts val="600"/>
                </a:spcAft>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Customer-Service Standards</a:t>
            </a:r>
          </a:p>
        </p:txBody>
      </p:sp>
      <p:sp>
        <p:nvSpPr>
          <p:cNvPr id="59394"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State the goals and define acceptable performance for the quality of service a firm expects to deliver to its customers</a:t>
            </a:r>
          </a:p>
          <a:p>
            <a:pPr eaLnBrk="1" hangingPunct="1"/>
            <a:r>
              <a:rPr lang="en-US" dirty="0">
                <a:latin typeface="Cambria" pitchFamily="18" charset="0"/>
                <a:cs typeface="Cambria" pitchFamily="18" charset="0"/>
              </a:rPr>
              <a:t>After these standards are defined:</a:t>
            </a:r>
          </a:p>
          <a:p>
            <a:pPr lvl="1" eaLnBrk="1" hangingPunct="1"/>
            <a:r>
              <a:rPr lang="en-US" dirty="0">
                <a:latin typeface="Cambria" pitchFamily="18" charset="0"/>
                <a:cs typeface="Cambria" pitchFamily="18" charset="0"/>
              </a:rPr>
              <a:t>Designers assemble</a:t>
            </a:r>
            <a:r>
              <a:rPr lang="tr-TR" dirty="0">
                <a:latin typeface="Cambria" pitchFamily="18" charset="0"/>
                <a:cs typeface="Cambria" pitchFamily="18" charset="0"/>
              </a:rPr>
              <a:t>/</a:t>
            </a:r>
            <a:r>
              <a:rPr lang="en-US" dirty="0">
                <a:latin typeface="Cambria" pitchFamily="18" charset="0"/>
                <a:cs typeface="Cambria" pitchFamily="18" charset="0"/>
              </a:rPr>
              <a:t>piece together</a:t>
            </a:r>
            <a:r>
              <a:rPr lang="tr-TR" dirty="0">
                <a:latin typeface="Cambria" pitchFamily="18" charset="0"/>
                <a:cs typeface="Cambria" pitchFamily="18" charset="0"/>
              </a:rPr>
              <a:t> </a:t>
            </a:r>
            <a:r>
              <a:rPr lang="en-US" dirty="0">
                <a:latin typeface="Cambria" pitchFamily="18" charset="0"/>
                <a:cs typeface="Cambria" pitchFamily="18" charset="0"/>
              </a:rPr>
              <a:t>other physical distribution components to meet these standards at the lowest possible total cost</a:t>
            </a:r>
          </a:p>
          <a:p>
            <a:pPr eaLnBrk="1" hangingPunct="1"/>
            <a:endParaRPr lang="en-US" dirty="0">
              <a:latin typeface="Cambria" pitchFamily="18" charset="0"/>
              <a:cs typeface="Cambria" pitchFamily="18" charset="0"/>
            </a:endParaRPr>
          </a:p>
        </p:txBody>
      </p:sp>
      <p:sp>
        <p:nvSpPr>
          <p:cNvPr id="5939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ECE1C9-FCF1-4927-BFE1-4AFAAF4C9BC8}" type="slidenum">
              <a:rPr lang="en-US">
                <a:cs typeface="Arial" charset="0"/>
              </a:rPr>
              <a:pPr fontAlgn="base">
                <a:spcBef>
                  <a:spcPct val="0"/>
                </a:spcBef>
                <a:spcAft>
                  <a:spcPct val="0"/>
                </a:spcAft>
                <a:defRPr/>
              </a:pPr>
              <a:t>45</a:t>
            </a:fld>
            <a:endParaRPr lang="en-US">
              <a:cs typeface="Arial"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Customer-Service Standards</a:t>
            </a:r>
          </a:p>
        </p:txBody>
      </p:sp>
      <p:sp>
        <p:nvSpPr>
          <p:cNvPr id="60418"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Components of overall</a:t>
            </a:r>
            <a:r>
              <a:rPr lang="tr-TR" dirty="0">
                <a:latin typeface="Cambria" pitchFamily="18" charset="0"/>
                <a:cs typeface="Cambria" pitchFamily="18" charset="0"/>
              </a:rPr>
              <a:t>/total</a:t>
            </a:r>
            <a:r>
              <a:rPr lang="en-US" dirty="0">
                <a:latin typeface="Cambria" pitchFamily="18" charset="0"/>
                <a:cs typeface="Cambria" pitchFamily="18" charset="0"/>
              </a:rPr>
              <a:t> cost:</a:t>
            </a:r>
          </a:p>
          <a:p>
            <a:pPr lvl="1" eaLnBrk="1" hangingPunct="1"/>
            <a:r>
              <a:rPr lang="en-US" dirty="0">
                <a:latin typeface="Cambria" pitchFamily="18" charset="0"/>
                <a:cs typeface="Cambria" pitchFamily="18" charset="0"/>
              </a:rPr>
              <a:t>Transportation</a:t>
            </a:r>
          </a:p>
          <a:p>
            <a:pPr lvl="1" eaLnBrk="1" hangingPunct="1"/>
            <a:r>
              <a:rPr lang="en-US" dirty="0">
                <a:latin typeface="Cambria" pitchFamily="18" charset="0"/>
                <a:cs typeface="Cambria" pitchFamily="18" charset="0"/>
              </a:rPr>
              <a:t>Warehousing</a:t>
            </a:r>
          </a:p>
          <a:p>
            <a:pPr lvl="1" eaLnBrk="1" hangingPunct="1"/>
            <a:r>
              <a:rPr lang="en-US" dirty="0">
                <a:latin typeface="Cambria" pitchFamily="18" charset="0"/>
                <a:cs typeface="Cambria" pitchFamily="18" charset="0"/>
              </a:rPr>
              <a:t>Inventory control</a:t>
            </a:r>
          </a:p>
          <a:p>
            <a:pPr lvl="1" eaLnBrk="1" hangingPunct="1"/>
            <a:r>
              <a:rPr lang="en-US" dirty="0">
                <a:latin typeface="Cambria" pitchFamily="18" charset="0"/>
                <a:cs typeface="Cambria" pitchFamily="18" charset="0"/>
              </a:rPr>
              <a:t>Customer service/order processing</a:t>
            </a:r>
          </a:p>
          <a:p>
            <a:pPr lvl="1" eaLnBrk="1" hangingPunct="1"/>
            <a:r>
              <a:rPr lang="en-US" dirty="0">
                <a:latin typeface="Cambria" pitchFamily="18" charset="0"/>
                <a:cs typeface="Cambria" pitchFamily="18" charset="0"/>
              </a:rPr>
              <a:t>Administrative costs</a:t>
            </a:r>
          </a:p>
        </p:txBody>
      </p:sp>
      <p:sp>
        <p:nvSpPr>
          <p:cNvPr id="6041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BB6181-6E50-4273-AE21-08DF2DFC2AC5}" type="slidenum">
              <a:rPr lang="en-US">
                <a:cs typeface="Arial" charset="0"/>
              </a:rPr>
              <a:pPr fontAlgn="base">
                <a:spcBef>
                  <a:spcPct val="0"/>
                </a:spcBef>
                <a:spcAft>
                  <a:spcPct val="0"/>
                </a:spcAft>
                <a:defRPr/>
              </a:pPr>
              <a:t>46</a:t>
            </a:fld>
            <a:endParaRPr lang="en-US">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4025"/>
          </a:xfrm>
        </p:spPr>
        <p:txBody>
          <a:bodyPr>
            <a:normAutofit fontScale="90000"/>
          </a:bodyPr>
          <a:lstStyle/>
          <a:p>
            <a:pPr eaLnBrk="1" fontAlgn="auto" hangingPunct="1">
              <a:spcAft>
                <a:spcPts val="0"/>
              </a:spcAft>
              <a:defRPr/>
            </a:pPr>
            <a:r>
              <a:rPr lang="en-US" dirty="0">
                <a:ea typeface="+mj-ea"/>
              </a:rPr>
              <a:t>Transportation</a:t>
            </a:r>
          </a:p>
        </p:txBody>
      </p:sp>
      <p:sp>
        <p:nvSpPr>
          <p:cNvPr id="61442" name="Content Placeholder 2"/>
          <p:cNvSpPr>
            <a:spLocks noGrp="1"/>
          </p:cNvSpPr>
          <p:nvPr>
            <p:ph idx="1"/>
          </p:nvPr>
        </p:nvSpPr>
        <p:spPr>
          <a:xfrm>
            <a:off x="228599" y="808892"/>
            <a:ext cx="8713177" cy="5688745"/>
          </a:xfrm>
        </p:spPr>
        <p:txBody>
          <a:bodyPr/>
          <a:lstStyle/>
          <a:p>
            <a:pPr eaLnBrk="1" hangingPunct="1"/>
            <a:r>
              <a:rPr lang="en-US" sz="2400" dirty="0">
                <a:latin typeface="Cambria" pitchFamily="18" charset="0"/>
                <a:cs typeface="Cambria" pitchFamily="18" charset="0"/>
              </a:rPr>
              <a:t>Transportation and delivery expenses add approximately 10 percent to product costs</a:t>
            </a:r>
          </a:p>
          <a:p>
            <a:pPr eaLnBrk="1" hangingPunct="1"/>
            <a:r>
              <a:rPr lang="en-US" sz="2400" dirty="0">
                <a:latin typeface="Cambria" pitchFamily="18" charset="0"/>
                <a:cs typeface="Cambria" pitchFamily="18" charset="0"/>
              </a:rPr>
              <a:t>Key to cost control is often careful management of relationships with shipping firms</a:t>
            </a:r>
          </a:p>
          <a:p>
            <a:pPr eaLnBrk="1" hangingPunct="1"/>
            <a:r>
              <a:rPr lang="en-US" sz="2400" dirty="0">
                <a:latin typeface="Cambria" pitchFamily="18" charset="0"/>
                <a:cs typeface="Cambria" pitchFamily="18" charset="0"/>
              </a:rPr>
              <a:t>Freight carriers use two basic rates: </a:t>
            </a:r>
          </a:p>
          <a:p>
            <a:pPr lvl="1" eaLnBrk="1" hangingPunct="1"/>
            <a:r>
              <a:rPr lang="en-US" sz="2400" dirty="0">
                <a:latin typeface="Cambria" pitchFamily="18" charset="0"/>
                <a:cs typeface="Cambria" pitchFamily="18" charset="0"/>
              </a:rPr>
              <a:t>Class rate</a:t>
            </a:r>
            <a:r>
              <a:rPr lang="tr-TR" sz="2400" dirty="0">
                <a:latin typeface="Cambria" pitchFamily="18" charset="0"/>
                <a:cs typeface="Cambria" pitchFamily="18" charset="0"/>
              </a:rPr>
              <a:t>*</a:t>
            </a:r>
            <a:endParaRPr lang="en-US" sz="2400" dirty="0">
              <a:latin typeface="Cambria" pitchFamily="18" charset="0"/>
              <a:cs typeface="Cambria" pitchFamily="18" charset="0"/>
            </a:endParaRPr>
          </a:p>
          <a:p>
            <a:pPr lvl="1" eaLnBrk="1" hangingPunct="1"/>
            <a:r>
              <a:rPr lang="en-US" sz="2400" dirty="0">
                <a:latin typeface="Cambria" pitchFamily="18" charset="0"/>
                <a:cs typeface="Cambria" pitchFamily="18" charset="0"/>
              </a:rPr>
              <a:t>Commodity rate or special rate</a:t>
            </a:r>
            <a:r>
              <a:rPr lang="tr-TR" sz="2400" dirty="0">
                <a:latin typeface="Cambria" pitchFamily="18" charset="0"/>
                <a:cs typeface="Cambria" pitchFamily="18" charset="0"/>
              </a:rPr>
              <a:t>**</a:t>
            </a:r>
          </a:p>
          <a:p>
            <a:pPr marL="457200" lvl="1" indent="0" eaLnBrk="1" hangingPunct="1">
              <a:buNone/>
            </a:pPr>
            <a:endParaRPr lang="tr-TR" sz="1800" dirty="0">
              <a:latin typeface="Cambria" pitchFamily="18" charset="0"/>
              <a:cs typeface="Cambria" pitchFamily="18" charset="0"/>
            </a:endParaRPr>
          </a:p>
          <a:p>
            <a:pPr marL="457200" lvl="1" indent="0" eaLnBrk="1" hangingPunct="1">
              <a:buNone/>
            </a:pPr>
            <a:r>
              <a:rPr lang="tr-TR" sz="1800" dirty="0">
                <a:latin typeface="Cambria" pitchFamily="18" charset="0"/>
                <a:cs typeface="Cambria" pitchFamily="18" charset="0"/>
              </a:rPr>
              <a:t>*T</a:t>
            </a:r>
            <a:r>
              <a:rPr lang="en-US" sz="1800" dirty="0">
                <a:latin typeface="Cambria" pitchFamily="18" charset="0"/>
                <a:cs typeface="Cambria" pitchFamily="18" charset="0"/>
              </a:rPr>
              <a:t>he transportation rate for goods according to similar shipping characteristics so that it simplifying the process of pricing different kinds of freights. There are 18 different classes identified products’ value, range from a low of class 50 to a high of class 500. It means that the lower the class the lower the price.</a:t>
            </a:r>
            <a:r>
              <a:rPr lang="tr-TR" sz="1800" dirty="0">
                <a:latin typeface="Cambria" pitchFamily="18" charset="0"/>
                <a:cs typeface="Cambria" pitchFamily="18" charset="0"/>
              </a:rPr>
              <a:t> </a:t>
            </a:r>
          </a:p>
          <a:p>
            <a:pPr marL="457200" lvl="1" indent="0" eaLnBrk="1" hangingPunct="1">
              <a:buNone/>
            </a:pPr>
            <a:r>
              <a:rPr lang="tr-TR" sz="1800" dirty="0">
                <a:latin typeface="Cambria" pitchFamily="18" charset="0"/>
                <a:cs typeface="Cambria" pitchFamily="18" charset="0"/>
              </a:rPr>
              <a:t>**</a:t>
            </a:r>
            <a:r>
              <a:rPr lang="en-US" sz="1800" dirty="0">
                <a:latin typeface="Cambria" pitchFamily="18" charset="0"/>
                <a:cs typeface="Cambria" pitchFamily="18" charset="0"/>
              </a:rPr>
              <a:t>Commodity rate refers to a transportation rate published for specific commodities without regard to classification. Carriers commonly publish commodity rates when a large quantity of product moves between the two locations on a regular basis.</a:t>
            </a:r>
            <a:endParaRPr lang="tr-TR" sz="1800" dirty="0">
              <a:latin typeface="Cambria" pitchFamily="18" charset="0"/>
              <a:cs typeface="Cambria" pitchFamily="18" charset="0"/>
            </a:endParaRPr>
          </a:p>
          <a:p>
            <a:pPr lvl="1" eaLnBrk="1" hangingPunct="1">
              <a:buFont typeface="Arial" panose="020B0604020202020204" pitchFamily="34" charset="0"/>
              <a:buChar char="•"/>
            </a:pPr>
            <a:endParaRPr lang="en-US" sz="2000" dirty="0">
              <a:latin typeface="Cambria" pitchFamily="18" charset="0"/>
              <a:cs typeface="Cambria" pitchFamily="18" charset="0"/>
            </a:endParaRPr>
          </a:p>
        </p:txBody>
      </p:sp>
      <p:sp>
        <p:nvSpPr>
          <p:cNvPr id="6144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37C26-BDC0-4DC3-B2D4-3D6A6DF33B23}" type="slidenum">
              <a:rPr lang="en-US">
                <a:cs typeface="Arial" charset="0"/>
              </a:rPr>
              <a:pPr fontAlgn="base">
                <a:spcBef>
                  <a:spcPct val="0"/>
                </a:spcBef>
                <a:spcAft>
                  <a:spcPct val="0"/>
                </a:spcAft>
                <a:defRPr/>
              </a:pPr>
              <a:t>47</a:t>
            </a:fld>
            <a:endParaRPr lang="en-US">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Classes of Carriers</a:t>
            </a:r>
          </a:p>
        </p:txBody>
      </p:sp>
      <p:sp>
        <p:nvSpPr>
          <p:cNvPr id="62466" name="Content Placeholder 2"/>
          <p:cNvSpPr>
            <a:spLocks noGrp="1"/>
          </p:cNvSpPr>
          <p:nvPr>
            <p:ph idx="1"/>
          </p:nvPr>
        </p:nvSpPr>
        <p:spPr>
          <a:xfrm>
            <a:off x="457200" y="1255713"/>
            <a:ext cx="8229600" cy="4714875"/>
          </a:xfrm>
        </p:spPr>
        <p:txBody>
          <a:bodyPr/>
          <a:lstStyle/>
          <a:p>
            <a:pPr eaLnBrk="1" hangingPunct="1"/>
            <a:r>
              <a:rPr lang="en-US" b="1" dirty="0">
                <a:solidFill>
                  <a:srgbClr val="FF0000"/>
                </a:solidFill>
                <a:latin typeface="Cambria" pitchFamily="18" charset="0"/>
                <a:cs typeface="Cambria" pitchFamily="18" charset="0"/>
              </a:rPr>
              <a:t>Common carriers</a:t>
            </a:r>
            <a:r>
              <a:rPr lang="en-US" dirty="0">
                <a:latin typeface="Cambria" pitchFamily="18" charset="0"/>
                <a:cs typeface="Cambria" pitchFamily="18" charset="0"/>
              </a:rPr>
              <a:t> - Provide transportation services as for-hire carriers to the general public</a:t>
            </a:r>
          </a:p>
          <a:p>
            <a:pPr eaLnBrk="1" hangingPunct="1"/>
            <a:r>
              <a:rPr lang="en-US" b="1" dirty="0">
                <a:solidFill>
                  <a:srgbClr val="FF0000"/>
                </a:solidFill>
                <a:latin typeface="Cambria" pitchFamily="18" charset="0"/>
                <a:cs typeface="Cambria" pitchFamily="18" charset="0"/>
              </a:rPr>
              <a:t>Contract carriers</a:t>
            </a:r>
            <a:r>
              <a:rPr lang="en-US" dirty="0">
                <a:latin typeface="Cambria" pitchFamily="18" charset="0"/>
                <a:cs typeface="Cambria" pitchFamily="18" charset="0"/>
              </a:rPr>
              <a:t> - For-hire transporters that do not offer their services to the general public</a:t>
            </a:r>
          </a:p>
          <a:p>
            <a:pPr eaLnBrk="1" hangingPunct="1"/>
            <a:r>
              <a:rPr lang="en-US" b="1" dirty="0">
                <a:solidFill>
                  <a:srgbClr val="FF0000"/>
                </a:solidFill>
                <a:latin typeface="Cambria" pitchFamily="18" charset="0"/>
                <a:cs typeface="Cambria" pitchFamily="18" charset="0"/>
              </a:rPr>
              <a:t>Private carriers</a:t>
            </a:r>
            <a:r>
              <a:rPr lang="en-US" dirty="0">
                <a:latin typeface="Cambria" pitchFamily="18" charset="0"/>
                <a:cs typeface="Cambria" pitchFamily="18" charset="0"/>
              </a:rPr>
              <a:t> - Transporters that provide service solely for internally generated freight</a:t>
            </a:r>
          </a:p>
        </p:txBody>
      </p:sp>
      <p:sp>
        <p:nvSpPr>
          <p:cNvPr id="6246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ACA77-C901-42D9-816D-0DC721BCEEA5}" type="slidenum">
              <a:rPr lang="en-US">
                <a:cs typeface="Arial" charset="0"/>
              </a:rPr>
              <a:pPr fontAlgn="base">
                <a:spcBef>
                  <a:spcPct val="0"/>
                </a:spcBef>
                <a:spcAft>
                  <a:spcPct val="0"/>
                </a:spcAft>
                <a:defRPr/>
              </a:pPr>
              <a:t>48</a:t>
            </a:fld>
            <a:endParaRPr lang="en-US">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Major Transportation Modes</a:t>
            </a:r>
          </a:p>
        </p:txBody>
      </p:sp>
      <p:sp>
        <p:nvSpPr>
          <p:cNvPr id="63490"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Railroads</a:t>
            </a:r>
          </a:p>
          <a:p>
            <a:pPr lvl="1" eaLnBrk="1" hangingPunct="1"/>
            <a:r>
              <a:rPr lang="en-US" dirty="0">
                <a:latin typeface="Cambria" pitchFamily="18" charset="0"/>
                <a:cs typeface="Cambria" pitchFamily="18" charset="0"/>
              </a:rPr>
              <a:t>Most efficient way for moving bulky commodities over long distances; enjoying a resurgence</a:t>
            </a:r>
            <a:r>
              <a:rPr lang="tr-TR" dirty="0">
                <a:latin typeface="Cambria" pitchFamily="18" charset="0"/>
                <a:cs typeface="Cambria" pitchFamily="18" charset="0"/>
              </a:rPr>
              <a:t>/</a:t>
            </a:r>
            <a:r>
              <a:rPr lang="tr-TR" dirty="0" err="1">
                <a:latin typeface="Cambria" pitchFamily="18" charset="0"/>
                <a:cs typeface="Cambria" pitchFamily="18" charset="0"/>
              </a:rPr>
              <a:t>revival</a:t>
            </a:r>
            <a:endParaRPr lang="en-US" dirty="0">
              <a:latin typeface="Cambria" pitchFamily="18" charset="0"/>
              <a:cs typeface="Cambria" pitchFamily="18" charset="0"/>
            </a:endParaRPr>
          </a:p>
          <a:p>
            <a:pPr lvl="1" eaLnBrk="1" hangingPunct="1"/>
            <a:r>
              <a:rPr lang="en-US" b="1" dirty="0">
                <a:solidFill>
                  <a:srgbClr val="FF0000"/>
                </a:solidFill>
                <a:latin typeface="Cambria" pitchFamily="18" charset="0"/>
                <a:cs typeface="Cambria" pitchFamily="18" charset="0"/>
              </a:rPr>
              <a:t>Intermodal operations</a:t>
            </a:r>
            <a:r>
              <a:rPr lang="en-US" dirty="0">
                <a:latin typeface="Cambria" pitchFamily="18" charset="0"/>
                <a:cs typeface="Cambria" pitchFamily="18" charset="0"/>
              </a:rPr>
              <a:t> - Combination of transport modes, to improve customer service and achieve cost advantages</a:t>
            </a:r>
          </a:p>
        </p:txBody>
      </p:sp>
      <p:sp>
        <p:nvSpPr>
          <p:cNvPr id="6349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87C45-23EF-4575-94B1-551A565101EF}" type="slidenum">
              <a:rPr lang="en-US">
                <a:cs typeface="Arial" charset="0"/>
              </a:rPr>
              <a:pPr fontAlgn="base">
                <a:spcBef>
                  <a:spcPct val="0"/>
                </a:spcBef>
                <a:spcAft>
                  <a:spcPct val="0"/>
                </a:spcAft>
                <a:defRPr/>
              </a:pPr>
              <a:t>49</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Introduction</a:t>
            </a:r>
          </a:p>
        </p:txBody>
      </p:sp>
      <p:sp>
        <p:nvSpPr>
          <p:cNvPr id="20482" name="Content Placeholder 2"/>
          <p:cNvSpPr>
            <a:spLocks noGrp="1"/>
          </p:cNvSpPr>
          <p:nvPr>
            <p:ph idx="1"/>
          </p:nvPr>
        </p:nvSpPr>
        <p:spPr>
          <a:xfrm>
            <a:off x="457200" y="1255713"/>
            <a:ext cx="8229600" cy="4714875"/>
          </a:xfrm>
        </p:spPr>
        <p:txBody>
          <a:bodyPr/>
          <a:lstStyle/>
          <a:p>
            <a:pPr eaLnBrk="1" hangingPunct="1"/>
            <a:r>
              <a:rPr lang="en-US" b="1" dirty="0">
                <a:solidFill>
                  <a:srgbClr val="FF0000"/>
                </a:solidFill>
                <a:latin typeface="Cambria" pitchFamily="18" charset="0"/>
                <a:cs typeface="Cambria" pitchFamily="18" charset="0"/>
              </a:rPr>
              <a:t>Distribution</a:t>
            </a:r>
            <a:r>
              <a:rPr lang="en-US" dirty="0">
                <a:latin typeface="Cambria" pitchFamily="18" charset="0"/>
                <a:cs typeface="Cambria" pitchFamily="18" charset="0"/>
              </a:rPr>
              <a:t> - Movement of goods and services from producers to customers</a:t>
            </a:r>
          </a:p>
          <a:p>
            <a:pPr eaLnBrk="1" hangingPunct="1"/>
            <a:r>
              <a:rPr lang="en-US" b="1" dirty="0">
                <a:solidFill>
                  <a:srgbClr val="FF0000"/>
                </a:solidFill>
                <a:latin typeface="Cambria" pitchFamily="18" charset="0"/>
                <a:cs typeface="Cambria" pitchFamily="18" charset="0"/>
              </a:rPr>
              <a:t>Marketing (distribution) channel </a:t>
            </a:r>
            <a:r>
              <a:rPr lang="en-US" dirty="0">
                <a:latin typeface="Cambria" pitchFamily="18" charset="0"/>
                <a:cs typeface="Cambria" pitchFamily="18" charset="0"/>
              </a:rPr>
              <a:t>- System of marketing institutions that enhances the:</a:t>
            </a:r>
          </a:p>
          <a:p>
            <a:pPr lvl="1" eaLnBrk="1" hangingPunct="1"/>
            <a:r>
              <a:rPr lang="en-US" dirty="0">
                <a:latin typeface="Cambria" pitchFamily="18" charset="0"/>
                <a:cs typeface="Cambria" pitchFamily="18" charset="0"/>
              </a:rPr>
              <a:t>Physical flow of goods and services</a:t>
            </a:r>
          </a:p>
          <a:p>
            <a:pPr lvl="1" eaLnBrk="1" hangingPunct="1"/>
            <a:r>
              <a:rPr lang="en-US" dirty="0">
                <a:latin typeface="Cambria" pitchFamily="18" charset="0"/>
                <a:cs typeface="Cambria" pitchFamily="18" charset="0"/>
              </a:rPr>
              <a:t>Ownership  title</a:t>
            </a:r>
            <a:r>
              <a:rPr lang="tr-TR" dirty="0">
                <a:latin typeface="Cambria" pitchFamily="18" charset="0"/>
                <a:cs typeface="Cambria" pitchFamily="18" charset="0"/>
              </a:rPr>
              <a:t>/right</a:t>
            </a:r>
            <a:r>
              <a:rPr lang="en-US" dirty="0">
                <a:latin typeface="Cambria" pitchFamily="18" charset="0"/>
                <a:cs typeface="Cambria" pitchFamily="18" charset="0"/>
              </a:rPr>
              <a:t>, from producer to consumer or business user</a:t>
            </a:r>
          </a:p>
        </p:txBody>
      </p:sp>
      <p:sp>
        <p:nvSpPr>
          <p:cNvPr id="2048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5F285E-61A3-450E-AC02-73E1D7A2491F}"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Major Transportation Modes</a:t>
            </a:r>
          </a:p>
        </p:txBody>
      </p:sp>
      <p:sp>
        <p:nvSpPr>
          <p:cNvPr id="64514"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Motor carriers</a:t>
            </a:r>
          </a:p>
          <a:p>
            <a:pPr lvl="1" eaLnBrk="1" hangingPunct="1"/>
            <a:r>
              <a:rPr lang="en-US" dirty="0">
                <a:latin typeface="Cambria" pitchFamily="18" charset="0"/>
                <a:cs typeface="Cambria" pitchFamily="18" charset="0"/>
              </a:rPr>
              <a:t>Relatively fast and consistent service</a:t>
            </a:r>
          </a:p>
          <a:p>
            <a:pPr lvl="1" eaLnBrk="1" hangingPunct="1"/>
            <a:r>
              <a:rPr lang="en-US" dirty="0">
                <a:latin typeface="Cambria" pitchFamily="18" charset="0"/>
                <a:cs typeface="Cambria" pitchFamily="18" charset="0"/>
              </a:rPr>
              <a:t>Receives greater revenue per ton shipped</a:t>
            </a:r>
          </a:p>
          <a:p>
            <a:pPr lvl="1" eaLnBrk="1" hangingPunct="1"/>
            <a:r>
              <a:rPr lang="en-US" dirty="0">
                <a:latin typeface="Cambria" pitchFamily="18" charset="0"/>
                <a:cs typeface="Cambria" pitchFamily="18" charset="0"/>
              </a:rPr>
              <a:t>Technology (satellite communication system) has improved the efficiency of trucking</a:t>
            </a:r>
          </a:p>
          <a:p>
            <a:pPr eaLnBrk="1" hangingPunct="1"/>
            <a:endParaRPr lang="en-US" dirty="0">
              <a:latin typeface="Cambria" pitchFamily="18" charset="0"/>
              <a:cs typeface="Cambria" pitchFamily="18" charset="0"/>
            </a:endParaRPr>
          </a:p>
        </p:txBody>
      </p:sp>
      <p:sp>
        <p:nvSpPr>
          <p:cNvPr id="645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85F7EB-1621-4A1B-A75B-C05939691A79}" type="slidenum">
              <a:rPr lang="en-US">
                <a:cs typeface="Arial" charset="0"/>
              </a:rPr>
              <a:pPr fontAlgn="base">
                <a:spcBef>
                  <a:spcPct val="0"/>
                </a:spcBef>
                <a:spcAft>
                  <a:spcPct val="0"/>
                </a:spcAft>
                <a:defRPr/>
              </a:pPr>
              <a:t>50</a:t>
            </a:fld>
            <a:endParaRPr lang="en-US">
              <a:cs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Major Transportation Modes</a:t>
            </a:r>
          </a:p>
        </p:txBody>
      </p:sp>
      <p:sp>
        <p:nvSpPr>
          <p:cNvPr id="65538"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Water carriers</a:t>
            </a:r>
          </a:p>
          <a:p>
            <a:pPr lvl="1" eaLnBrk="1" hangingPunct="1"/>
            <a:r>
              <a:rPr lang="en-US" dirty="0">
                <a:latin typeface="Cambria" pitchFamily="18" charset="0"/>
                <a:cs typeface="Cambria" pitchFamily="18" charset="0"/>
              </a:rPr>
              <a:t>Inland or barge</a:t>
            </a:r>
            <a:r>
              <a:rPr lang="tr-TR" dirty="0">
                <a:latin typeface="Cambria" pitchFamily="18" charset="0"/>
                <a:cs typeface="Cambria" pitchFamily="18" charset="0"/>
              </a:rPr>
              <a:t>/</a:t>
            </a:r>
            <a:r>
              <a:rPr lang="tr-TR" dirty="0" err="1">
                <a:latin typeface="Cambria" pitchFamily="18" charset="0"/>
                <a:cs typeface="Cambria" pitchFamily="18" charset="0"/>
              </a:rPr>
              <a:t>scow</a:t>
            </a:r>
            <a:r>
              <a:rPr lang="en-US" dirty="0">
                <a:latin typeface="Cambria" pitchFamily="18" charset="0"/>
                <a:cs typeface="Cambria" pitchFamily="18" charset="0"/>
              </a:rPr>
              <a:t> lines and ocean-going, </a:t>
            </a:r>
            <a:r>
              <a:rPr lang="en-US" dirty="0" err="1">
                <a:latin typeface="Cambria" pitchFamily="18" charset="0"/>
                <a:cs typeface="Cambria" pitchFamily="18" charset="0"/>
              </a:rPr>
              <a:t>deepwater</a:t>
            </a:r>
            <a:r>
              <a:rPr lang="en-US" dirty="0">
                <a:latin typeface="Cambria" pitchFamily="18" charset="0"/>
                <a:cs typeface="Cambria" pitchFamily="18" charset="0"/>
              </a:rPr>
              <a:t> ships</a:t>
            </a:r>
          </a:p>
          <a:p>
            <a:pPr lvl="1" eaLnBrk="1" hangingPunct="1"/>
            <a:r>
              <a:rPr lang="en-US" dirty="0">
                <a:latin typeface="Cambria" pitchFamily="18" charset="0"/>
                <a:cs typeface="Cambria" pitchFamily="18" charset="0"/>
              </a:rPr>
              <a:t>Barge lines carry bulky, low-unit-value commodities such as grain, lumber, and steel</a:t>
            </a:r>
          </a:p>
          <a:p>
            <a:pPr lvl="1" eaLnBrk="1" hangingPunct="1"/>
            <a:r>
              <a:rPr lang="en-US" dirty="0">
                <a:latin typeface="Cambria" pitchFamily="18" charset="0"/>
                <a:cs typeface="Cambria" pitchFamily="18" charset="0"/>
              </a:rPr>
              <a:t>Freight rates are based on the:</a:t>
            </a:r>
          </a:p>
          <a:p>
            <a:pPr lvl="2" eaLnBrk="1" hangingPunct="1"/>
            <a:r>
              <a:rPr lang="en-US" dirty="0">
                <a:latin typeface="Cambria" pitchFamily="18" charset="0"/>
                <a:cs typeface="Cambria" pitchFamily="18" charset="0"/>
              </a:rPr>
              <a:t>Size of the vessel</a:t>
            </a:r>
          </a:p>
          <a:p>
            <a:pPr lvl="2" eaLnBrk="1" hangingPunct="1"/>
            <a:r>
              <a:rPr lang="en-US" dirty="0">
                <a:latin typeface="Cambria" pitchFamily="18" charset="0"/>
                <a:cs typeface="Cambria" pitchFamily="18" charset="0"/>
              </a:rPr>
              <a:t>Cost of fuel</a:t>
            </a:r>
          </a:p>
          <a:p>
            <a:pPr lvl="2" eaLnBrk="1" hangingPunct="1"/>
            <a:r>
              <a:rPr lang="en-US" dirty="0">
                <a:latin typeface="Cambria" pitchFamily="18" charset="0"/>
                <a:cs typeface="Cambria" pitchFamily="18" charset="0"/>
              </a:rPr>
              <a:t>Security requirements</a:t>
            </a:r>
          </a:p>
          <a:p>
            <a:pPr lvl="1" eaLnBrk="1" hangingPunct="1"/>
            <a:endParaRPr lang="en-US" dirty="0">
              <a:latin typeface="Cambria" pitchFamily="18" charset="0"/>
              <a:cs typeface="Cambria" pitchFamily="18" charset="0"/>
            </a:endParaRPr>
          </a:p>
        </p:txBody>
      </p:sp>
      <p:sp>
        <p:nvSpPr>
          <p:cNvPr id="6553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D8624B-34A8-431D-BF99-075F8167F592}" type="slidenum">
              <a:rPr lang="en-US">
                <a:cs typeface="Arial" charset="0"/>
              </a:rPr>
              <a:pPr fontAlgn="base">
                <a:spcBef>
                  <a:spcPct val="0"/>
                </a:spcBef>
                <a:spcAft>
                  <a:spcPct val="0"/>
                </a:spcAft>
                <a:defRPr/>
              </a:pPr>
              <a:t>51</a:t>
            </a:fld>
            <a:endParaRPr lang="en-US">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Major Transportation Modes</a:t>
            </a:r>
          </a:p>
        </p:txBody>
      </p:sp>
      <p:sp>
        <p:nvSpPr>
          <p:cNvPr id="66562" name="Content Placeholder 2"/>
          <p:cNvSpPr>
            <a:spLocks noGrp="1"/>
          </p:cNvSpPr>
          <p:nvPr>
            <p:ph idx="1"/>
          </p:nvPr>
        </p:nvSpPr>
        <p:spPr>
          <a:xfrm>
            <a:off x="457200" y="1255713"/>
            <a:ext cx="8229600" cy="4714875"/>
          </a:xfrm>
        </p:spPr>
        <p:txBody>
          <a:bodyPr/>
          <a:lstStyle/>
          <a:p>
            <a:pPr eaLnBrk="1" hangingPunct="1">
              <a:spcBef>
                <a:spcPts val="1000"/>
              </a:spcBef>
            </a:pPr>
            <a:r>
              <a:rPr lang="en-US">
                <a:latin typeface="Cambria" pitchFamily="18" charset="0"/>
                <a:cs typeface="Cambria" pitchFamily="18" charset="0"/>
              </a:rPr>
              <a:t>Pipelines</a:t>
            </a:r>
          </a:p>
          <a:p>
            <a:pPr lvl="1" eaLnBrk="1" hangingPunct="1">
              <a:spcBef>
                <a:spcPts val="1000"/>
              </a:spcBef>
            </a:pPr>
            <a:r>
              <a:rPr lang="en-US">
                <a:latin typeface="Cambria" pitchFamily="18" charset="0"/>
                <a:cs typeface="Cambria" pitchFamily="18" charset="0"/>
              </a:rPr>
              <a:t>Efficiently transports natural gas and oil </a:t>
            </a:r>
          </a:p>
          <a:p>
            <a:pPr lvl="1" eaLnBrk="1" hangingPunct="1">
              <a:spcBef>
                <a:spcPts val="1000"/>
              </a:spcBef>
            </a:pPr>
            <a:r>
              <a:rPr lang="en-US">
                <a:latin typeface="Cambria" pitchFamily="18" charset="0"/>
                <a:cs typeface="Cambria" pitchFamily="18" charset="0"/>
              </a:rPr>
              <a:t>Advantages</a:t>
            </a:r>
          </a:p>
          <a:p>
            <a:pPr lvl="2" eaLnBrk="1" hangingPunct="1">
              <a:spcBef>
                <a:spcPts val="1000"/>
              </a:spcBef>
            </a:pPr>
            <a:r>
              <a:rPr lang="en-US">
                <a:latin typeface="Cambria" pitchFamily="18" charset="0"/>
                <a:cs typeface="Cambria" pitchFamily="18" charset="0"/>
              </a:rPr>
              <a:t>Low maintenance</a:t>
            </a:r>
          </a:p>
          <a:p>
            <a:pPr lvl="2" eaLnBrk="1" hangingPunct="1">
              <a:spcBef>
                <a:spcPts val="1000"/>
              </a:spcBef>
            </a:pPr>
            <a:r>
              <a:rPr lang="en-US">
                <a:latin typeface="Cambria" pitchFamily="18" charset="0"/>
                <a:cs typeface="Cambria" pitchFamily="18" charset="0"/>
              </a:rPr>
              <a:t>Dependable</a:t>
            </a:r>
          </a:p>
          <a:p>
            <a:pPr lvl="1" eaLnBrk="1" hangingPunct="1">
              <a:spcBef>
                <a:spcPts val="1000"/>
              </a:spcBef>
            </a:pPr>
            <a:r>
              <a:rPr lang="en-US">
                <a:latin typeface="Cambria" pitchFamily="18" charset="0"/>
                <a:cs typeface="Cambria" pitchFamily="18" charset="0"/>
              </a:rPr>
              <a:t>Disadvantages</a:t>
            </a:r>
          </a:p>
          <a:p>
            <a:pPr lvl="2" eaLnBrk="1" hangingPunct="1">
              <a:spcBef>
                <a:spcPts val="1000"/>
              </a:spcBef>
            </a:pPr>
            <a:r>
              <a:rPr lang="en-US">
                <a:latin typeface="Cambria" pitchFamily="18" charset="0"/>
                <a:cs typeface="Cambria" pitchFamily="18" charset="0"/>
              </a:rPr>
              <a:t>Few locations</a:t>
            </a:r>
          </a:p>
          <a:p>
            <a:pPr lvl="2" eaLnBrk="1" hangingPunct="1">
              <a:spcBef>
                <a:spcPts val="1000"/>
              </a:spcBef>
            </a:pPr>
            <a:r>
              <a:rPr lang="en-US">
                <a:latin typeface="Cambria" pitchFamily="18" charset="0"/>
                <a:cs typeface="Cambria" pitchFamily="18" charset="0"/>
              </a:rPr>
              <a:t>Accommodate only a small number of products</a:t>
            </a:r>
          </a:p>
          <a:p>
            <a:pPr lvl="2" eaLnBrk="1" hangingPunct="1">
              <a:spcBef>
                <a:spcPts val="1000"/>
              </a:spcBef>
            </a:pPr>
            <a:r>
              <a:rPr lang="en-US">
                <a:latin typeface="Cambria" pitchFamily="18" charset="0"/>
                <a:cs typeface="Cambria" pitchFamily="18" charset="0"/>
              </a:rPr>
              <a:t>Relatively slow</a:t>
            </a:r>
          </a:p>
          <a:p>
            <a:pPr lvl="1" eaLnBrk="1" hangingPunct="1"/>
            <a:endParaRPr lang="en-US">
              <a:latin typeface="Cambria" pitchFamily="18" charset="0"/>
              <a:cs typeface="Cambria" pitchFamily="18" charset="0"/>
            </a:endParaRPr>
          </a:p>
        </p:txBody>
      </p:sp>
      <p:sp>
        <p:nvSpPr>
          <p:cNvPr id="6656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95DF8B-0FD3-411F-9DF1-718F28C243D6}" type="slidenum">
              <a:rPr lang="en-US">
                <a:cs typeface="Arial" charset="0"/>
              </a:rPr>
              <a:pPr fontAlgn="base">
                <a:spcBef>
                  <a:spcPct val="0"/>
                </a:spcBef>
                <a:spcAft>
                  <a:spcPct val="0"/>
                </a:spcAft>
                <a:defRPr/>
              </a:pPr>
              <a:t>52</a:t>
            </a:fld>
            <a:endParaRPr lang="en-US">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Major Transportation Modes</a:t>
            </a:r>
          </a:p>
        </p:txBody>
      </p:sp>
      <p:sp>
        <p:nvSpPr>
          <p:cNvPr id="67586" name="Content Placeholder 2"/>
          <p:cNvSpPr>
            <a:spLocks noGrp="1"/>
          </p:cNvSpPr>
          <p:nvPr>
            <p:ph idx="1"/>
          </p:nvPr>
        </p:nvSpPr>
        <p:spPr>
          <a:xfrm>
            <a:off x="457200" y="1255713"/>
            <a:ext cx="8229600" cy="4714875"/>
          </a:xfrm>
        </p:spPr>
        <p:txBody>
          <a:bodyPr/>
          <a:lstStyle/>
          <a:p>
            <a:pPr eaLnBrk="1" hangingPunct="1"/>
            <a:r>
              <a:rPr lang="en-US">
                <a:latin typeface="Cambria" pitchFamily="18" charset="0"/>
                <a:cs typeface="Cambria" pitchFamily="18" charset="0"/>
              </a:rPr>
              <a:t>Air freight</a:t>
            </a:r>
          </a:p>
          <a:p>
            <a:pPr lvl="1" eaLnBrk="1" hangingPunct="1"/>
            <a:r>
              <a:rPr lang="en-US">
                <a:latin typeface="Cambria" pitchFamily="18" charset="0"/>
                <a:cs typeface="Cambria" pitchFamily="18" charset="0"/>
              </a:rPr>
              <a:t>Declining in certain market sectors</a:t>
            </a:r>
          </a:p>
          <a:p>
            <a:pPr lvl="1" eaLnBrk="1" hangingPunct="1"/>
            <a:r>
              <a:rPr lang="en-US">
                <a:latin typeface="Cambria" pitchFamily="18" charset="0"/>
                <a:cs typeface="Cambria" pitchFamily="18" charset="0"/>
              </a:rPr>
              <a:t>Firms are adapting</a:t>
            </a:r>
          </a:p>
          <a:p>
            <a:pPr lvl="1" eaLnBrk="1" hangingPunct="1"/>
            <a:r>
              <a:rPr lang="en-US">
                <a:latin typeface="Cambria" pitchFamily="18" charset="0"/>
                <a:cs typeface="Cambria" pitchFamily="18" charset="0"/>
              </a:rPr>
              <a:t>UPS is offering two less-expensive, nonguaranteed services: </a:t>
            </a:r>
          </a:p>
          <a:p>
            <a:pPr lvl="2" eaLnBrk="1" hangingPunct="1"/>
            <a:r>
              <a:rPr lang="en-US">
                <a:latin typeface="Cambria" pitchFamily="18" charset="0"/>
                <a:cs typeface="Cambria" pitchFamily="18" charset="0"/>
              </a:rPr>
              <a:t>UPS Air Freight Direct </a:t>
            </a:r>
          </a:p>
          <a:p>
            <a:pPr lvl="2" eaLnBrk="1" hangingPunct="1"/>
            <a:r>
              <a:rPr lang="en-US">
                <a:latin typeface="Cambria" pitchFamily="18" charset="0"/>
                <a:cs typeface="Cambria" pitchFamily="18" charset="0"/>
              </a:rPr>
              <a:t>UPS Air Freight Consolidated</a:t>
            </a:r>
          </a:p>
          <a:p>
            <a:pPr eaLnBrk="1" hangingPunct="1"/>
            <a:endParaRPr lang="en-US">
              <a:latin typeface="Cambria" pitchFamily="18" charset="0"/>
              <a:cs typeface="Cambria" pitchFamily="18" charset="0"/>
            </a:endParaRPr>
          </a:p>
        </p:txBody>
      </p:sp>
      <p:sp>
        <p:nvSpPr>
          <p:cNvPr id="6758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962B1F-1C47-4BCE-BA97-F2F306539DBA}" type="slidenum">
              <a:rPr lang="en-US">
                <a:cs typeface="Arial" charset="0"/>
              </a:rPr>
              <a:pPr fontAlgn="base">
                <a:spcBef>
                  <a:spcPct val="0"/>
                </a:spcBef>
                <a:spcAft>
                  <a:spcPct val="0"/>
                </a:spcAft>
                <a:defRPr/>
              </a:pPr>
              <a:t>53</a:t>
            </a:fld>
            <a:endParaRPr lang="en-US">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Table 14.3 – Comparison of Transport Modes </a:t>
            </a:r>
          </a:p>
        </p:txBody>
      </p:sp>
      <p:sp>
        <p:nvSpPr>
          <p:cNvPr id="6861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E866B7-C57B-418A-A06A-F8C7FC04CBC0}" type="slidenum">
              <a:rPr lang="en-US">
                <a:cs typeface="Arial" charset="0"/>
              </a:rPr>
              <a:pPr fontAlgn="base">
                <a:spcBef>
                  <a:spcPct val="0"/>
                </a:spcBef>
                <a:spcAft>
                  <a:spcPct val="0"/>
                </a:spcAft>
                <a:defRPr/>
              </a:pPr>
              <a:t>54</a:t>
            </a:fld>
            <a:endParaRPr lang="en-US">
              <a:cs typeface="Arial" charset="0"/>
            </a:endParaRPr>
          </a:p>
        </p:txBody>
      </p:sp>
      <p:pic>
        <p:nvPicPr>
          <p:cNvPr id="5" name="Picture 4" descr="T14.3.png"/>
          <p:cNvPicPr>
            <a:picLocks noChangeAspect="1"/>
          </p:cNvPicPr>
          <p:nvPr/>
        </p:nvPicPr>
        <p:blipFill>
          <a:blip r:embed="rId2"/>
          <a:stretch>
            <a:fillRect/>
          </a:stretch>
        </p:blipFill>
        <p:spPr>
          <a:xfrm>
            <a:off x="355600" y="2260150"/>
            <a:ext cx="8034130" cy="222718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Freight Forwarders</a:t>
            </a:r>
            <a:r>
              <a:rPr lang="tr-TR" dirty="0">
                <a:ea typeface="+mj-ea"/>
              </a:rPr>
              <a:t>/</a:t>
            </a:r>
            <a:r>
              <a:rPr lang="tr-TR" dirty="0" err="1">
                <a:ea typeface="+mj-ea"/>
              </a:rPr>
              <a:t>freight</a:t>
            </a:r>
            <a:r>
              <a:rPr lang="tr-TR" dirty="0">
                <a:ea typeface="+mj-ea"/>
              </a:rPr>
              <a:t> broker</a:t>
            </a:r>
            <a:r>
              <a:rPr lang="en-US" dirty="0">
                <a:ea typeface="+mj-ea"/>
              </a:rPr>
              <a:t> and Supplemental Carriers</a:t>
            </a:r>
          </a:p>
        </p:txBody>
      </p:sp>
      <p:sp>
        <p:nvSpPr>
          <p:cNvPr id="69634"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Act as transportation intermediaries that consolidate shipments to gain lower rates for their customers</a:t>
            </a:r>
          </a:p>
          <a:p>
            <a:pPr eaLnBrk="1" hangingPunct="1"/>
            <a:r>
              <a:rPr lang="en-US" dirty="0">
                <a:latin typeface="Cambria" pitchFamily="18" charset="0"/>
                <a:cs typeface="Cambria" pitchFamily="18" charset="0"/>
              </a:rPr>
              <a:t>The customers gain advantages from the services</a:t>
            </a:r>
          </a:p>
          <a:p>
            <a:pPr lvl="1" eaLnBrk="1" hangingPunct="1"/>
            <a:r>
              <a:rPr lang="en-US" dirty="0">
                <a:latin typeface="Cambria" pitchFamily="18" charset="0"/>
                <a:cs typeface="Cambria" pitchFamily="18" charset="0"/>
              </a:rPr>
              <a:t>Lower costs on small shipments </a:t>
            </a:r>
          </a:p>
          <a:p>
            <a:pPr lvl="1" eaLnBrk="1" hangingPunct="1"/>
            <a:r>
              <a:rPr lang="en-US" dirty="0">
                <a:latin typeface="Cambria" pitchFamily="18" charset="0"/>
                <a:cs typeface="Cambria" pitchFamily="18" charset="0"/>
              </a:rPr>
              <a:t>Faster delivery service than they could achieve with their own LTL </a:t>
            </a:r>
            <a:r>
              <a:rPr lang="tr-TR" dirty="0">
                <a:latin typeface="Cambria" pitchFamily="18" charset="0"/>
                <a:cs typeface="Cambria" pitchFamily="18" charset="0"/>
              </a:rPr>
              <a:t>(</a:t>
            </a:r>
            <a:r>
              <a:rPr lang="tr-TR" dirty="0" err="1">
                <a:latin typeface="Cambria" pitchFamily="18" charset="0"/>
                <a:cs typeface="Cambria" pitchFamily="18" charset="0"/>
              </a:rPr>
              <a:t>less</a:t>
            </a:r>
            <a:r>
              <a:rPr lang="tr-TR" dirty="0">
                <a:latin typeface="Cambria" pitchFamily="18" charset="0"/>
                <a:cs typeface="Cambria" pitchFamily="18" charset="0"/>
              </a:rPr>
              <a:t> </a:t>
            </a:r>
            <a:r>
              <a:rPr lang="tr-TR" dirty="0" err="1">
                <a:latin typeface="Cambria" pitchFamily="18" charset="0"/>
                <a:cs typeface="Cambria" pitchFamily="18" charset="0"/>
              </a:rPr>
              <a:t>than</a:t>
            </a:r>
            <a:r>
              <a:rPr lang="tr-TR" dirty="0">
                <a:latin typeface="Cambria" pitchFamily="18" charset="0"/>
                <a:cs typeface="Cambria" pitchFamily="18" charset="0"/>
              </a:rPr>
              <a:t> a </a:t>
            </a:r>
            <a:r>
              <a:rPr lang="tr-TR" dirty="0" err="1">
                <a:latin typeface="Cambria" pitchFamily="18" charset="0"/>
                <a:cs typeface="Cambria" pitchFamily="18" charset="0"/>
              </a:rPr>
              <a:t>truck</a:t>
            </a:r>
            <a:r>
              <a:rPr lang="tr-TR" dirty="0">
                <a:latin typeface="Cambria" pitchFamily="18" charset="0"/>
                <a:cs typeface="Cambria" pitchFamily="18" charset="0"/>
              </a:rPr>
              <a:t> </a:t>
            </a:r>
            <a:r>
              <a:rPr lang="tr-TR" dirty="0" err="1">
                <a:latin typeface="Cambria" pitchFamily="18" charset="0"/>
                <a:cs typeface="Cambria" pitchFamily="18" charset="0"/>
              </a:rPr>
              <a:t>load</a:t>
            </a:r>
            <a:r>
              <a:rPr lang="tr-TR" dirty="0">
                <a:latin typeface="Cambria" pitchFamily="18" charset="0"/>
                <a:cs typeface="Cambria" pitchFamily="18" charset="0"/>
              </a:rPr>
              <a:t>) </a:t>
            </a:r>
            <a:r>
              <a:rPr lang="en-US" dirty="0">
                <a:latin typeface="Cambria" pitchFamily="18" charset="0"/>
                <a:cs typeface="Cambria" pitchFamily="18" charset="0"/>
              </a:rPr>
              <a:t>and LCL </a:t>
            </a:r>
            <a:r>
              <a:rPr lang="tr-TR" dirty="0">
                <a:latin typeface="Cambria" pitchFamily="18" charset="0"/>
                <a:cs typeface="Cambria" pitchFamily="18" charset="0"/>
              </a:rPr>
              <a:t>(</a:t>
            </a:r>
            <a:r>
              <a:rPr lang="en-US" dirty="0">
                <a:latin typeface="Cambria" pitchFamily="18" charset="0"/>
                <a:cs typeface="Cambria" pitchFamily="18" charset="0"/>
              </a:rPr>
              <a:t>less than a container load</a:t>
            </a:r>
            <a:r>
              <a:rPr lang="tr-TR" dirty="0">
                <a:latin typeface="Cambria" pitchFamily="18" charset="0"/>
                <a:cs typeface="Cambria" pitchFamily="18" charset="0"/>
              </a:rPr>
              <a:t>) </a:t>
            </a:r>
            <a:r>
              <a:rPr lang="en-US" dirty="0">
                <a:latin typeface="Cambria" pitchFamily="18" charset="0"/>
                <a:cs typeface="Cambria" pitchFamily="18" charset="0"/>
              </a:rPr>
              <a:t>shipments</a:t>
            </a:r>
          </a:p>
          <a:p>
            <a:pPr eaLnBrk="1" hangingPunct="1"/>
            <a:endParaRPr lang="en-US" dirty="0">
              <a:latin typeface="Cambria" pitchFamily="18" charset="0"/>
              <a:cs typeface="Cambria" pitchFamily="18" charset="0"/>
            </a:endParaRPr>
          </a:p>
        </p:txBody>
      </p:sp>
      <p:sp>
        <p:nvSpPr>
          <p:cNvPr id="6963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6AF0F-8E08-4349-BCF8-824D082DD81B}" type="slidenum">
              <a:rPr lang="en-US">
                <a:cs typeface="Arial" charset="0"/>
              </a:rPr>
              <a:pPr fontAlgn="base">
                <a:spcBef>
                  <a:spcPct val="0"/>
                </a:spcBef>
                <a:spcAft>
                  <a:spcPct val="0"/>
                </a:spcAft>
                <a:defRPr/>
              </a:pPr>
              <a:t>55</a:t>
            </a:fld>
            <a:endParaRPr lang="en-US">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Freight Forwarders and Supplemental Carriers</a:t>
            </a:r>
            <a:r>
              <a:rPr lang="tr-TR" dirty="0">
                <a:ea typeface="+mj-ea"/>
              </a:rPr>
              <a:t>*</a:t>
            </a:r>
            <a:endParaRPr lang="en-US" dirty="0">
              <a:ea typeface="+mj-ea"/>
            </a:endParaRPr>
          </a:p>
        </p:txBody>
      </p:sp>
      <p:sp>
        <p:nvSpPr>
          <p:cNvPr id="70658" name="Content Placeholder 2"/>
          <p:cNvSpPr>
            <a:spLocks noGrp="1"/>
          </p:cNvSpPr>
          <p:nvPr>
            <p:ph idx="1"/>
          </p:nvPr>
        </p:nvSpPr>
        <p:spPr>
          <a:xfrm>
            <a:off x="457200" y="1255713"/>
            <a:ext cx="8229600" cy="4714875"/>
          </a:xfrm>
        </p:spPr>
        <p:txBody>
          <a:bodyPr/>
          <a:lstStyle/>
          <a:p>
            <a:pPr eaLnBrk="1" hangingPunct="1"/>
            <a:r>
              <a:rPr lang="en-US" dirty="0">
                <a:latin typeface="Cambria" pitchFamily="18" charset="0"/>
                <a:cs typeface="Cambria" pitchFamily="18" charset="0"/>
              </a:rPr>
              <a:t>Logistics manager can ship products via several auxiliary</a:t>
            </a:r>
            <a:r>
              <a:rPr lang="tr-TR" dirty="0">
                <a:latin typeface="Cambria" pitchFamily="18" charset="0"/>
                <a:cs typeface="Cambria" pitchFamily="18" charset="0"/>
              </a:rPr>
              <a:t>/</a:t>
            </a:r>
            <a:r>
              <a:rPr lang="tr-TR" dirty="0" err="1">
                <a:latin typeface="Cambria" pitchFamily="18" charset="0"/>
                <a:cs typeface="Cambria" pitchFamily="18" charset="0"/>
              </a:rPr>
              <a:t>subsidiary</a:t>
            </a:r>
            <a:r>
              <a:rPr lang="en-US" dirty="0">
                <a:latin typeface="Cambria" pitchFamily="18" charset="0"/>
                <a:cs typeface="Cambria" pitchFamily="18" charset="0"/>
              </a:rPr>
              <a:t>, or supplemental</a:t>
            </a:r>
            <a:r>
              <a:rPr lang="tr-TR" dirty="0">
                <a:latin typeface="Cambria" pitchFamily="18" charset="0"/>
                <a:cs typeface="Cambria" pitchFamily="18" charset="0"/>
              </a:rPr>
              <a:t>/</a:t>
            </a:r>
            <a:r>
              <a:rPr lang="tr-TR" dirty="0" err="1">
                <a:latin typeface="Cambria" pitchFamily="18" charset="0"/>
                <a:cs typeface="Cambria" pitchFamily="18" charset="0"/>
              </a:rPr>
              <a:t>nonscheduled</a:t>
            </a:r>
            <a:r>
              <a:rPr lang="en-US" dirty="0">
                <a:latin typeface="Cambria" pitchFamily="18" charset="0"/>
                <a:cs typeface="Cambria" pitchFamily="18" charset="0"/>
              </a:rPr>
              <a:t>, carriers that specialize in small shipments</a:t>
            </a:r>
          </a:p>
          <a:p>
            <a:pPr marL="0" indent="0" eaLnBrk="1" hangingPunct="1">
              <a:buNone/>
            </a:pPr>
            <a:r>
              <a:rPr lang="tr-TR" sz="2800" dirty="0">
                <a:latin typeface="Cambria" pitchFamily="18" charset="0"/>
                <a:cs typeface="Cambria" pitchFamily="18" charset="0"/>
              </a:rPr>
              <a:t>*</a:t>
            </a:r>
            <a:r>
              <a:rPr lang="en-US" sz="2800" dirty="0">
                <a:latin typeface="Cambria" pitchFamily="18" charset="0"/>
                <a:cs typeface="Cambria" pitchFamily="18" charset="0"/>
              </a:rPr>
              <a:t>Supplemental air transport, loosely defined as "charter trips to supplement scheduled service," granted carriers the rights to carry passengers and cargo on a non-scheduled, or chartered, basis.</a:t>
            </a:r>
          </a:p>
        </p:txBody>
      </p:sp>
      <p:sp>
        <p:nvSpPr>
          <p:cNvPr id="7065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4A67C-03BD-4B8B-9346-151700092F15}" type="slidenum">
              <a:rPr lang="en-US">
                <a:cs typeface="Arial" charset="0"/>
              </a:rPr>
              <a:pPr fontAlgn="base">
                <a:spcBef>
                  <a:spcPct val="0"/>
                </a:spcBef>
                <a:spcAft>
                  <a:spcPct val="0"/>
                </a:spcAft>
                <a:defRPr/>
              </a:pPr>
              <a:t>56</a:t>
            </a:fld>
            <a:endParaRPr lang="en-US">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Intermodal Coordination</a:t>
            </a:r>
          </a:p>
        </p:txBody>
      </p:sp>
      <p:sp>
        <p:nvSpPr>
          <p:cNvPr id="3" name="Content Placeholder 2"/>
          <p:cNvSpPr>
            <a:spLocks noGrp="1"/>
          </p:cNvSpPr>
          <p:nvPr>
            <p:ph sz="half" idx="1"/>
          </p:nvPr>
        </p:nvSpPr>
        <p:spPr>
          <a:xfrm>
            <a:off x="457200" y="1600200"/>
            <a:ext cx="4038600" cy="4525963"/>
          </a:xfrm>
        </p:spPr>
        <p:txBody>
          <a:bodyPr wrap="square" rtlCol="0" anchor="t">
            <a:normAutofit/>
          </a:bodyPr>
          <a:lstStyle/>
          <a:p>
            <a:pPr marL="347472" indent="-347472" eaLnBrk="1" fontAlgn="auto" hangingPunct="1">
              <a:lnSpc>
                <a:spcPct val="90000"/>
              </a:lnSpc>
              <a:spcAft>
                <a:spcPts val="0"/>
              </a:spcAft>
              <a:defRPr/>
            </a:pPr>
            <a:r>
              <a:rPr lang="en-US" sz="2000" dirty="0"/>
              <a:t>Piggyback - Most widely used form of intermodal  coordination</a:t>
            </a:r>
          </a:p>
          <a:p>
            <a:pPr marL="347472" indent="-347472" eaLnBrk="1" fontAlgn="auto" hangingPunct="1">
              <a:lnSpc>
                <a:spcPct val="90000"/>
              </a:lnSpc>
              <a:spcAft>
                <a:spcPts val="0"/>
              </a:spcAft>
              <a:defRPr/>
            </a:pPr>
            <a:r>
              <a:rPr lang="en-US" sz="2000" dirty="0" err="1"/>
              <a:t>Birdyback</a:t>
            </a:r>
            <a:r>
              <a:rPr lang="en-US" sz="2000" dirty="0"/>
              <a:t> service - Sends motor carriers to pick up a shipment locally and deliver that shipment to local destinations</a:t>
            </a:r>
          </a:p>
          <a:p>
            <a:pPr lvl="1" eaLnBrk="1" fontAlgn="auto" hangingPunct="1">
              <a:lnSpc>
                <a:spcPct val="90000"/>
              </a:lnSpc>
              <a:spcAft>
                <a:spcPts val="0"/>
              </a:spcAft>
              <a:buFont typeface="Arial"/>
              <a:buChar char="•"/>
              <a:defRPr/>
            </a:pPr>
            <a:r>
              <a:rPr lang="en-US" sz="2000" dirty="0"/>
              <a:t>An air carrier takes it between airports near those locations</a:t>
            </a:r>
          </a:p>
          <a:p>
            <a:pPr marL="347472" indent="-347472" eaLnBrk="1" fontAlgn="auto" hangingPunct="1">
              <a:lnSpc>
                <a:spcPct val="90000"/>
              </a:lnSpc>
              <a:spcAft>
                <a:spcPts val="0"/>
              </a:spcAft>
              <a:defRPr/>
            </a:pPr>
            <a:r>
              <a:rPr lang="en-US" sz="2000" dirty="0" err="1"/>
              <a:t>Fishyback</a:t>
            </a:r>
            <a:r>
              <a:rPr lang="en-US" sz="2000" dirty="0"/>
              <a:t> service - Intermodal coordination system between motor carriers and water carriers</a:t>
            </a:r>
          </a:p>
          <a:p>
            <a:pPr marL="347472" indent="-347472" eaLnBrk="1" fontAlgn="auto" hangingPunct="1">
              <a:lnSpc>
                <a:spcPct val="90000"/>
              </a:lnSpc>
              <a:spcAft>
                <a:spcPts val="0"/>
              </a:spcAft>
              <a:defRPr/>
            </a:pPr>
            <a:endParaRPr lang="en-US" sz="2000" dirty="0"/>
          </a:p>
        </p:txBody>
      </p:sp>
      <p:sp>
        <p:nvSpPr>
          <p:cNvPr id="7168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2209D2A5-F802-4C5C-B7CC-3B96C06E4EAA}" type="slidenum">
              <a:rPr lang="en-US"/>
              <a:pPr fontAlgn="base">
                <a:spcBef>
                  <a:spcPct val="0"/>
                </a:spcBef>
                <a:spcAft>
                  <a:spcPts val="600"/>
                </a:spcAft>
                <a:defRPr/>
              </a:pPr>
              <a:t>57</a:t>
            </a:fld>
            <a:endParaRPr lang="en-US"/>
          </a:p>
        </p:txBody>
      </p:sp>
      <p:pic>
        <p:nvPicPr>
          <p:cNvPr id="5" name="Resim 4">
            <a:extLst>
              <a:ext uri="{FF2B5EF4-FFF2-40B4-BE49-F238E27FC236}">
                <a16:creationId xmlns:a16="http://schemas.microsoft.com/office/drawing/2014/main" id="{82F48832-CCA2-456D-8947-609DEC9F1703}"/>
              </a:ext>
            </a:extLst>
          </p:cNvPr>
          <p:cNvPicPr>
            <a:picLocks noChangeAspect="1"/>
          </p:cNvPicPr>
          <p:nvPr/>
        </p:nvPicPr>
        <p:blipFill>
          <a:blip r:embed="rId2"/>
          <a:stretch>
            <a:fillRect/>
          </a:stretch>
        </p:blipFill>
        <p:spPr>
          <a:xfrm>
            <a:off x="5495925" y="2735017"/>
            <a:ext cx="3028949" cy="1857375"/>
          </a:xfrm>
          <a:prstGeom prst="rect">
            <a:avLst/>
          </a:prstGeom>
        </p:spPr>
      </p:pic>
      <p:pic>
        <p:nvPicPr>
          <p:cNvPr id="6" name="Resim 5">
            <a:extLst>
              <a:ext uri="{FF2B5EF4-FFF2-40B4-BE49-F238E27FC236}">
                <a16:creationId xmlns:a16="http://schemas.microsoft.com/office/drawing/2014/main" id="{EFDDC8F1-1D29-4055-BB61-9B4807A6B3C9}"/>
              </a:ext>
            </a:extLst>
          </p:cNvPr>
          <p:cNvPicPr>
            <a:picLocks noChangeAspect="1"/>
          </p:cNvPicPr>
          <p:nvPr/>
        </p:nvPicPr>
        <p:blipFill>
          <a:blip r:embed="rId3"/>
          <a:stretch>
            <a:fillRect/>
          </a:stretch>
        </p:blipFill>
        <p:spPr>
          <a:xfrm>
            <a:off x="5495925" y="4749800"/>
            <a:ext cx="3028949" cy="1743075"/>
          </a:xfrm>
          <a:prstGeom prst="rect">
            <a:avLst/>
          </a:prstGeom>
        </p:spPr>
      </p:pic>
      <p:pic>
        <p:nvPicPr>
          <p:cNvPr id="7" name="Resim 6">
            <a:extLst>
              <a:ext uri="{FF2B5EF4-FFF2-40B4-BE49-F238E27FC236}">
                <a16:creationId xmlns:a16="http://schemas.microsoft.com/office/drawing/2014/main" id="{51292511-1D2C-4AE8-A673-47714722A43E}"/>
              </a:ext>
            </a:extLst>
          </p:cNvPr>
          <p:cNvPicPr>
            <a:picLocks noChangeAspect="1"/>
          </p:cNvPicPr>
          <p:nvPr/>
        </p:nvPicPr>
        <p:blipFill>
          <a:blip r:embed="rId4"/>
          <a:stretch>
            <a:fillRect/>
          </a:stretch>
        </p:blipFill>
        <p:spPr>
          <a:xfrm>
            <a:off x="5495925" y="1063135"/>
            <a:ext cx="3028950" cy="15144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p>
            <a:pPr eaLnBrk="1" fontAlgn="auto" hangingPunct="1">
              <a:spcAft>
                <a:spcPts val="0"/>
              </a:spcAft>
              <a:defRPr/>
            </a:pPr>
            <a:r>
              <a:rPr lang="en-US"/>
              <a:t>Warehousing</a:t>
            </a:r>
          </a:p>
        </p:txBody>
      </p:sp>
      <p:pic>
        <p:nvPicPr>
          <p:cNvPr id="7" name="Resim 6">
            <a:extLst>
              <a:ext uri="{FF2B5EF4-FFF2-40B4-BE49-F238E27FC236}">
                <a16:creationId xmlns:a16="http://schemas.microsoft.com/office/drawing/2014/main" id="{D2077390-F3D0-45D2-A358-D579C00A08C5}"/>
              </a:ext>
            </a:extLst>
          </p:cNvPr>
          <p:cNvPicPr>
            <a:picLocks noChangeAspect="1"/>
          </p:cNvPicPr>
          <p:nvPr/>
        </p:nvPicPr>
        <p:blipFill>
          <a:blip r:embed="rId2"/>
          <a:stretch>
            <a:fillRect/>
          </a:stretch>
        </p:blipFill>
        <p:spPr>
          <a:xfrm>
            <a:off x="2472226" y="612775"/>
            <a:ext cx="4126523" cy="4114800"/>
          </a:xfrm>
          <a:prstGeom prst="rect">
            <a:avLst/>
          </a:prstGeom>
          <a:noFill/>
        </p:spPr>
      </p:pic>
      <p:sp>
        <p:nvSpPr>
          <p:cNvPr id="72706" name="Content Placeholder 2"/>
          <p:cNvSpPr>
            <a:spLocks noGrp="1"/>
          </p:cNvSpPr>
          <p:nvPr>
            <p:ph type="body" sz="half" idx="2"/>
          </p:nvPr>
        </p:nvSpPr>
        <p:spPr>
          <a:xfrm>
            <a:off x="149470" y="5367337"/>
            <a:ext cx="8818684" cy="1226893"/>
          </a:xfrm>
        </p:spPr>
        <p:txBody>
          <a:bodyPr wrap="square" anchor="t">
            <a:normAutofit fontScale="85000" lnSpcReduction="20000"/>
          </a:bodyPr>
          <a:lstStyle/>
          <a:p>
            <a:pPr eaLnBrk="1" hangingPunct="1">
              <a:lnSpc>
                <a:spcPct val="90000"/>
              </a:lnSpc>
            </a:pPr>
            <a:r>
              <a:rPr lang="en-US" sz="2600" dirty="0">
                <a:highlight>
                  <a:srgbClr val="FFFF00"/>
                </a:highlight>
              </a:rPr>
              <a:t>Storage warehouse </a:t>
            </a:r>
            <a:r>
              <a:rPr lang="en-US" sz="2600" dirty="0"/>
              <a:t>- Holds goods for moderate to long periods to balance supply and demand for producers and purchasers</a:t>
            </a:r>
          </a:p>
          <a:p>
            <a:pPr eaLnBrk="1" hangingPunct="1">
              <a:lnSpc>
                <a:spcPct val="90000"/>
              </a:lnSpc>
            </a:pPr>
            <a:r>
              <a:rPr lang="en-US" sz="2600" dirty="0">
                <a:highlight>
                  <a:srgbClr val="FFFF00"/>
                </a:highlight>
              </a:rPr>
              <a:t>Distribution warehouse </a:t>
            </a:r>
            <a:r>
              <a:rPr lang="en-US" sz="2600" dirty="0"/>
              <a:t>- Assembles and redistributes goods, keeping them moving as much as possible</a:t>
            </a:r>
          </a:p>
          <a:p>
            <a:pPr eaLnBrk="1" hangingPunct="1">
              <a:lnSpc>
                <a:spcPct val="90000"/>
              </a:lnSpc>
            </a:pPr>
            <a:endParaRPr lang="en-US" sz="2600" dirty="0"/>
          </a:p>
          <a:p>
            <a:pPr eaLnBrk="1" hangingPunct="1">
              <a:lnSpc>
                <a:spcPct val="90000"/>
              </a:lnSpc>
            </a:pPr>
            <a:endParaRPr lang="en-US" sz="1200" dirty="0"/>
          </a:p>
        </p:txBody>
      </p:sp>
      <p:sp>
        <p:nvSpPr>
          <p:cNvPr id="72707"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748D13F2-1676-48B9-B0DE-D77D33F4A2E9}" type="slidenum">
              <a:rPr lang="en-US" smtClean="0"/>
              <a:pPr fontAlgn="base">
                <a:spcBef>
                  <a:spcPct val="0"/>
                </a:spcBef>
                <a:spcAft>
                  <a:spcPts val="600"/>
                </a:spcAft>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Warehousing</a:t>
            </a:r>
          </a:p>
        </p:txBody>
      </p:sp>
      <p:sp>
        <p:nvSpPr>
          <p:cNvPr id="73730" name="Content Placeholder 2"/>
          <p:cNvSpPr>
            <a:spLocks noGrp="1"/>
          </p:cNvSpPr>
          <p:nvPr>
            <p:ph sz="half" idx="1"/>
          </p:nvPr>
        </p:nvSpPr>
        <p:spPr>
          <a:xfrm>
            <a:off x="457200" y="1600200"/>
            <a:ext cx="4038600" cy="4525963"/>
          </a:xfrm>
        </p:spPr>
        <p:txBody>
          <a:bodyPr wrap="square" anchor="t">
            <a:normAutofit/>
          </a:bodyPr>
          <a:lstStyle/>
          <a:p>
            <a:pPr eaLnBrk="1" hangingPunct="1">
              <a:lnSpc>
                <a:spcPct val="90000"/>
              </a:lnSpc>
            </a:pPr>
            <a:r>
              <a:rPr lang="en-US" sz="2000"/>
              <a:t>Automated warehouse technology</a:t>
            </a:r>
          </a:p>
          <a:p>
            <a:pPr lvl="1" eaLnBrk="1" hangingPunct="1">
              <a:lnSpc>
                <a:spcPct val="90000"/>
              </a:lnSpc>
            </a:pPr>
            <a:r>
              <a:rPr lang="en-US" sz="2000"/>
              <a:t>Can cut distribution costs and improve customer service</a:t>
            </a:r>
          </a:p>
          <a:p>
            <a:pPr eaLnBrk="1" hangingPunct="1">
              <a:lnSpc>
                <a:spcPct val="90000"/>
              </a:lnSpc>
            </a:pPr>
            <a:r>
              <a:rPr lang="en-US" sz="2000"/>
              <a:t>Warehouse locations</a:t>
            </a:r>
          </a:p>
          <a:p>
            <a:pPr lvl="1" eaLnBrk="1" hangingPunct="1">
              <a:lnSpc>
                <a:spcPct val="90000"/>
              </a:lnSpc>
            </a:pPr>
            <a:r>
              <a:rPr lang="en-US" sz="2000"/>
              <a:t>Main influences on choice</a:t>
            </a:r>
          </a:p>
          <a:p>
            <a:pPr lvl="2" eaLnBrk="1" hangingPunct="1">
              <a:lnSpc>
                <a:spcPct val="90000"/>
              </a:lnSpc>
            </a:pPr>
            <a:r>
              <a:rPr lang="en-US"/>
              <a:t>Warehousing and materials handling costs</a:t>
            </a:r>
          </a:p>
          <a:p>
            <a:pPr lvl="2" eaLnBrk="1" hangingPunct="1">
              <a:lnSpc>
                <a:spcPct val="90000"/>
              </a:lnSpc>
            </a:pPr>
            <a:r>
              <a:rPr lang="en-US"/>
              <a:t>Delivery costs from warehouses to customers</a:t>
            </a:r>
          </a:p>
          <a:p>
            <a:pPr eaLnBrk="1" hangingPunct="1">
              <a:lnSpc>
                <a:spcPct val="90000"/>
              </a:lnSpc>
            </a:pPr>
            <a:r>
              <a:rPr lang="en-US" sz="2000"/>
              <a:t>Warehouse location affects customer service</a:t>
            </a:r>
          </a:p>
          <a:p>
            <a:pPr eaLnBrk="1" hangingPunct="1">
              <a:lnSpc>
                <a:spcPct val="90000"/>
              </a:lnSpc>
            </a:pPr>
            <a:endParaRPr lang="en-US" sz="2000"/>
          </a:p>
        </p:txBody>
      </p:sp>
      <p:pic>
        <p:nvPicPr>
          <p:cNvPr id="3" name="Resim 2">
            <a:extLst>
              <a:ext uri="{FF2B5EF4-FFF2-40B4-BE49-F238E27FC236}">
                <a16:creationId xmlns:a16="http://schemas.microsoft.com/office/drawing/2014/main" id="{60107A03-7F6A-45F5-AC06-A5A4EDB9AB42}"/>
              </a:ext>
            </a:extLst>
          </p:cNvPr>
          <p:cNvPicPr>
            <a:picLocks noChangeAspect="1"/>
          </p:cNvPicPr>
          <p:nvPr/>
        </p:nvPicPr>
        <p:blipFill rotWithShape="1">
          <a:blip r:embed="rId2"/>
          <a:srcRect l="29189" r="20841" b="-1"/>
          <a:stretch/>
        </p:blipFill>
        <p:spPr>
          <a:xfrm>
            <a:off x="4648200" y="1600200"/>
            <a:ext cx="4038600" cy="4525963"/>
          </a:xfrm>
          <a:prstGeom prst="rect">
            <a:avLst/>
          </a:prstGeom>
          <a:noFill/>
        </p:spPr>
      </p:pic>
      <p:sp>
        <p:nvSpPr>
          <p:cNvPr id="73731"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2B11CCA1-FABF-4357-8972-5CFBDE058803}" type="slidenum">
              <a:rPr lang="en-US"/>
              <a:pPr fontAlgn="base">
                <a:spcBef>
                  <a:spcPct val="0"/>
                </a:spcBef>
                <a:spcAft>
                  <a:spcPts val="600"/>
                </a:spcAft>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Introduction</a:t>
            </a:r>
          </a:p>
        </p:txBody>
      </p:sp>
      <p:sp>
        <p:nvSpPr>
          <p:cNvPr id="21506" name="Content Placeholder 2"/>
          <p:cNvSpPr>
            <a:spLocks noGrp="1"/>
          </p:cNvSpPr>
          <p:nvPr>
            <p:ph idx="1"/>
          </p:nvPr>
        </p:nvSpPr>
        <p:spPr>
          <a:xfrm>
            <a:off x="457200" y="1255713"/>
            <a:ext cx="8229600" cy="4714875"/>
          </a:xfrm>
        </p:spPr>
        <p:txBody>
          <a:bodyPr/>
          <a:lstStyle/>
          <a:p>
            <a:pPr eaLnBrk="1" hangingPunct="1"/>
            <a:r>
              <a:rPr lang="en-US" b="1">
                <a:solidFill>
                  <a:srgbClr val="FF0000"/>
                </a:solidFill>
                <a:latin typeface="Cambria" pitchFamily="18" charset="0"/>
                <a:cs typeface="Cambria" pitchFamily="18" charset="0"/>
              </a:rPr>
              <a:t>Logistics</a:t>
            </a:r>
            <a:r>
              <a:rPr lang="en-US">
                <a:latin typeface="Cambria" pitchFamily="18" charset="0"/>
                <a:cs typeface="Cambria" pitchFamily="18" charset="0"/>
              </a:rPr>
              <a:t> - Coordinating the flow of  information, goods, and services among members of the distribution channel</a:t>
            </a:r>
          </a:p>
          <a:p>
            <a:pPr eaLnBrk="1" hangingPunct="1"/>
            <a:r>
              <a:rPr lang="en-US" b="1">
                <a:solidFill>
                  <a:srgbClr val="FF0000"/>
                </a:solidFill>
                <a:latin typeface="Cambria" pitchFamily="18" charset="0"/>
                <a:cs typeface="Cambria" pitchFamily="18" charset="0"/>
              </a:rPr>
              <a:t>Supply-chain management </a:t>
            </a:r>
            <a:r>
              <a:rPr lang="en-US">
                <a:latin typeface="Cambria" pitchFamily="18" charset="0"/>
                <a:cs typeface="Cambria" pitchFamily="18" charset="0"/>
              </a:rPr>
              <a:t>- Control of the activities of purchasing, processing, and delivery through which:</a:t>
            </a:r>
          </a:p>
          <a:p>
            <a:pPr lvl="1" eaLnBrk="1" hangingPunct="1"/>
            <a:r>
              <a:rPr lang="en-US">
                <a:latin typeface="Cambria" pitchFamily="18" charset="0"/>
                <a:cs typeface="Cambria" pitchFamily="18" charset="0"/>
              </a:rPr>
              <a:t>Raw materials are transformed into products and made available to final consumers</a:t>
            </a:r>
          </a:p>
        </p:txBody>
      </p:sp>
      <p:sp>
        <p:nvSpPr>
          <p:cNvPr id="2150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3A5DFF-0A2F-4232-B3EA-7A66F0CA67B4}"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Inventory Control Systems</a:t>
            </a:r>
          </a:p>
        </p:txBody>
      </p:sp>
      <p:sp>
        <p:nvSpPr>
          <p:cNvPr id="74754" name="Content Placeholder 2"/>
          <p:cNvSpPr>
            <a:spLocks noGrp="1"/>
          </p:cNvSpPr>
          <p:nvPr>
            <p:ph sz="half" idx="1"/>
          </p:nvPr>
        </p:nvSpPr>
        <p:spPr>
          <a:xfrm>
            <a:off x="457200" y="1600200"/>
            <a:ext cx="4038600" cy="4525963"/>
          </a:xfrm>
        </p:spPr>
        <p:txBody>
          <a:bodyPr wrap="square" anchor="t">
            <a:normAutofit/>
          </a:bodyPr>
          <a:lstStyle/>
          <a:p>
            <a:pPr eaLnBrk="1" hangingPunct="1">
              <a:lnSpc>
                <a:spcPct val="90000"/>
              </a:lnSpc>
            </a:pPr>
            <a:r>
              <a:rPr lang="en-US" sz="2400"/>
              <a:t>Companies must balance maintaining enough inventory to meet customer demand with:</a:t>
            </a:r>
          </a:p>
          <a:p>
            <a:pPr lvl="1" eaLnBrk="1" hangingPunct="1">
              <a:lnSpc>
                <a:spcPct val="90000"/>
              </a:lnSpc>
            </a:pPr>
            <a:r>
              <a:rPr lang="en-US"/>
              <a:t>Incurring unneeded costs for carrying excess inventory</a:t>
            </a:r>
          </a:p>
          <a:p>
            <a:pPr eaLnBrk="1" hangingPunct="1">
              <a:lnSpc>
                <a:spcPct val="90000"/>
              </a:lnSpc>
            </a:pPr>
            <a:r>
              <a:rPr lang="en-US" sz="2400"/>
              <a:t>To manage cost, firms use:</a:t>
            </a:r>
          </a:p>
          <a:p>
            <a:pPr lvl="1" eaLnBrk="1" hangingPunct="1">
              <a:lnSpc>
                <a:spcPct val="90000"/>
              </a:lnSpc>
            </a:pPr>
            <a:r>
              <a:rPr lang="en-US"/>
              <a:t>Just-in-time (JIT)</a:t>
            </a:r>
          </a:p>
          <a:p>
            <a:pPr lvl="1" eaLnBrk="1" hangingPunct="1">
              <a:lnSpc>
                <a:spcPct val="90000"/>
              </a:lnSpc>
            </a:pPr>
            <a:r>
              <a:rPr lang="en-US"/>
              <a:t>RFID technology</a:t>
            </a:r>
          </a:p>
          <a:p>
            <a:pPr lvl="1" eaLnBrk="1" hangingPunct="1">
              <a:lnSpc>
                <a:spcPct val="90000"/>
              </a:lnSpc>
            </a:pPr>
            <a:r>
              <a:rPr lang="en-US"/>
              <a:t>Vendor-managed inventory (VMI)</a:t>
            </a:r>
          </a:p>
          <a:p>
            <a:pPr eaLnBrk="1" hangingPunct="1">
              <a:lnSpc>
                <a:spcPct val="90000"/>
              </a:lnSpc>
            </a:pPr>
            <a:endParaRPr lang="en-US" sz="2400"/>
          </a:p>
        </p:txBody>
      </p:sp>
      <p:pic>
        <p:nvPicPr>
          <p:cNvPr id="3" name="Resim 2">
            <a:extLst>
              <a:ext uri="{FF2B5EF4-FFF2-40B4-BE49-F238E27FC236}">
                <a16:creationId xmlns:a16="http://schemas.microsoft.com/office/drawing/2014/main" id="{DC99BD81-F5CF-49D7-BFB6-471A71EC9B79}"/>
              </a:ext>
            </a:extLst>
          </p:cNvPr>
          <p:cNvPicPr>
            <a:picLocks noChangeAspect="1"/>
          </p:cNvPicPr>
          <p:nvPr/>
        </p:nvPicPr>
        <p:blipFill>
          <a:blip r:embed="rId2"/>
          <a:stretch>
            <a:fillRect/>
          </a:stretch>
        </p:blipFill>
        <p:spPr>
          <a:xfrm>
            <a:off x="4648200" y="2519429"/>
            <a:ext cx="4038600" cy="2687504"/>
          </a:xfrm>
          <a:prstGeom prst="rect">
            <a:avLst/>
          </a:prstGeom>
          <a:noFill/>
        </p:spPr>
      </p:pic>
      <p:sp>
        <p:nvSpPr>
          <p:cNvPr id="74755"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0A3232B6-DAC5-4294-8D29-2495580EEEB3}" type="slidenum">
              <a:rPr lang="en-US"/>
              <a:pPr fontAlgn="base">
                <a:spcBef>
                  <a:spcPct val="0"/>
                </a:spcBef>
                <a:spcAft>
                  <a:spcPts val="600"/>
                </a:spcAft>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spcAft>
                <a:spcPts val="0"/>
              </a:spcAft>
              <a:defRPr/>
            </a:pPr>
            <a:r>
              <a:rPr lang="en-US"/>
              <a:t>Order Processing</a:t>
            </a:r>
          </a:p>
        </p:txBody>
      </p:sp>
      <p:sp>
        <p:nvSpPr>
          <p:cNvPr id="75778" name="Content Placeholder 2"/>
          <p:cNvSpPr>
            <a:spLocks noGrp="1"/>
          </p:cNvSpPr>
          <p:nvPr>
            <p:ph sz="half" idx="1"/>
          </p:nvPr>
        </p:nvSpPr>
        <p:spPr>
          <a:xfrm>
            <a:off x="457200" y="1600200"/>
            <a:ext cx="4038600" cy="4525963"/>
          </a:xfrm>
        </p:spPr>
        <p:txBody>
          <a:bodyPr wrap="square" anchor="t">
            <a:normAutofit/>
          </a:bodyPr>
          <a:lstStyle/>
          <a:p>
            <a:pPr eaLnBrk="1" hangingPunct="1">
              <a:lnSpc>
                <a:spcPct val="90000"/>
              </a:lnSpc>
            </a:pPr>
            <a:r>
              <a:rPr lang="en-US" sz="2200"/>
              <a:t>Directly affects firm’s ability to meet customer service standards</a:t>
            </a:r>
          </a:p>
          <a:p>
            <a:pPr eaLnBrk="1" hangingPunct="1">
              <a:lnSpc>
                <a:spcPct val="90000"/>
              </a:lnSpc>
            </a:pPr>
            <a:r>
              <a:rPr lang="en-US" sz="2200"/>
              <a:t>Includes four major activities:</a:t>
            </a:r>
          </a:p>
          <a:p>
            <a:pPr lvl="1" eaLnBrk="1" hangingPunct="1">
              <a:lnSpc>
                <a:spcPct val="90000"/>
              </a:lnSpc>
            </a:pPr>
            <a:r>
              <a:rPr lang="en-US" sz="2200"/>
              <a:t>Conducting a credit check</a:t>
            </a:r>
          </a:p>
          <a:p>
            <a:pPr lvl="1" eaLnBrk="1" hangingPunct="1">
              <a:lnSpc>
                <a:spcPct val="90000"/>
              </a:lnSpc>
            </a:pPr>
            <a:r>
              <a:rPr lang="en-US" sz="2200"/>
              <a:t>Keeping a record of the sale</a:t>
            </a:r>
          </a:p>
          <a:p>
            <a:pPr lvl="1" eaLnBrk="1" hangingPunct="1">
              <a:lnSpc>
                <a:spcPct val="90000"/>
              </a:lnSpc>
            </a:pPr>
            <a:r>
              <a:rPr lang="en-US" sz="2200"/>
              <a:t>Making appropriate accounting entries</a:t>
            </a:r>
          </a:p>
          <a:p>
            <a:pPr lvl="1" eaLnBrk="1" hangingPunct="1">
              <a:lnSpc>
                <a:spcPct val="90000"/>
              </a:lnSpc>
            </a:pPr>
            <a:r>
              <a:rPr lang="en-US" sz="2200"/>
              <a:t>Locating orders, shipping them, and adjusting inventory records</a:t>
            </a:r>
          </a:p>
          <a:p>
            <a:pPr eaLnBrk="1" hangingPunct="1">
              <a:lnSpc>
                <a:spcPct val="90000"/>
              </a:lnSpc>
            </a:pPr>
            <a:endParaRPr lang="en-US" sz="2200"/>
          </a:p>
        </p:txBody>
      </p:sp>
      <p:pic>
        <p:nvPicPr>
          <p:cNvPr id="3" name="Resim 2">
            <a:extLst>
              <a:ext uri="{FF2B5EF4-FFF2-40B4-BE49-F238E27FC236}">
                <a16:creationId xmlns:a16="http://schemas.microsoft.com/office/drawing/2014/main" id="{DE2839C0-A9EE-458B-9FD2-FECBB92D37F2}"/>
              </a:ext>
            </a:extLst>
          </p:cNvPr>
          <p:cNvPicPr>
            <a:picLocks noChangeAspect="1"/>
          </p:cNvPicPr>
          <p:nvPr/>
        </p:nvPicPr>
        <p:blipFill>
          <a:blip r:embed="rId2"/>
          <a:stretch>
            <a:fillRect/>
          </a:stretch>
        </p:blipFill>
        <p:spPr>
          <a:xfrm>
            <a:off x="4648200" y="2811327"/>
            <a:ext cx="4038600" cy="2103708"/>
          </a:xfrm>
          <a:prstGeom prst="rect">
            <a:avLst/>
          </a:prstGeom>
          <a:noFill/>
        </p:spPr>
      </p:pic>
      <p:sp>
        <p:nvSpPr>
          <p:cNvPr id="75779"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80816C2E-D56B-4B90-9B53-3B6E37AB40B6}" type="slidenum">
              <a:rPr lang="en-US"/>
              <a:pPr fontAlgn="base">
                <a:spcBef>
                  <a:spcPct val="0"/>
                </a:spcBef>
                <a:spcAft>
                  <a:spcPts val="600"/>
                </a:spcAft>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3137"/>
          </a:xfrm>
        </p:spPr>
        <p:txBody>
          <a:bodyPr anchor="ctr">
            <a:normAutofit/>
          </a:bodyPr>
          <a:lstStyle/>
          <a:p>
            <a:pPr eaLnBrk="1" fontAlgn="auto" hangingPunct="1">
              <a:lnSpc>
                <a:spcPct val="90000"/>
              </a:lnSpc>
              <a:spcAft>
                <a:spcPts val="0"/>
              </a:spcAft>
              <a:defRPr/>
            </a:pPr>
            <a:r>
              <a:rPr lang="en-US" sz="3100"/>
              <a:t>Protective Packaging and Materials Handling</a:t>
            </a:r>
          </a:p>
        </p:txBody>
      </p:sp>
      <p:sp>
        <p:nvSpPr>
          <p:cNvPr id="76802" name="Content Placeholder 2"/>
          <p:cNvSpPr>
            <a:spLocks noGrp="1"/>
          </p:cNvSpPr>
          <p:nvPr>
            <p:ph sz="half" idx="1"/>
          </p:nvPr>
        </p:nvSpPr>
        <p:spPr>
          <a:xfrm>
            <a:off x="457200" y="1600200"/>
            <a:ext cx="4038600" cy="4525963"/>
          </a:xfrm>
        </p:spPr>
        <p:txBody>
          <a:bodyPr wrap="square" anchor="t">
            <a:normAutofit/>
          </a:bodyPr>
          <a:lstStyle/>
          <a:p>
            <a:pPr eaLnBrk="1" hangingPunct="1">
              <a:lnSpc>
                <a:spcPct val="90000"/>
              </a:lnSpc>
            </a:pPr>
            <a:r>
              <a:rPr lang="en-US" sz="2000" b="1"/>
              <a:t>Materials handling system</a:t>
            </a:r>
            <a:r>
              <a:rPr lang="en-US" sz="2000"/>
              <a:t> - Activities for moving products within plants, warehouses, and transportation terminals</a:t>
            </a:r>
          </a:p>
          <a:p>
            <a:pPr lvl="1" eaLnBrk="1" hangingPunct="1">
              <a:lnSpc>
                <a:spcPct val="90000"/>
              </a:lnSpc>
            </a:pPr>
            <a:r>
              <a:rPr lang="en-US" sz="2000"/>
              <a:t>Unitizing - Combining as many packages as possible into each load that moves within or outside a facility</a:t>
            </a:r>
          </a:p>
          <a:p>
            <a:pPr lvl="1" eaLnBrk="1" hangingPunct="1">
              <a:lnSpc>
                <a:spcPct val="90000"/>
              </a:lnSpc>
            </a:pPr>
            <a:r>
              <a:rPr lang="en-US" sz="2000" b="1"/>
              <a:t>Containerization</a:t>
            </a:r>
            <a:r>
              <a:rPr lang="en-US" sz="2000"/>
              <a:t> - Combining several unitized loads </a:t>
            </a:r>
            <a:r>
              <a:rPr lang="en-IN" sz="2000"/>
              <a:t>into a single, well protected load for shipment</a:t>
            </a:r>
            <a:endParaRPr lang="en-US" sz="2000"/>
          </a:p>
        </p:txBody>
      </p:sp>
      <p:pic>
        <p:nvPicPr>
          <p:cNvPr id="3" name="Resim 2">
            <a:extLst>
              <a:ext uri="{FF2B5EF4-FFF2-40B4-BE49-F238E27FC236}">
                <a16:creationId xmlns:a16="http://schemas.microsoft.com/office/drawing/2014/main" id="{269D35B3-0C94-4EF7-BDA4-F8E5EA13BFEB}"/>
              </a:ext>
            </a:extLst>
          </p:cNvPr>
          <p:cNvPicPr>
            <a:picLocks noChangeAspect="1"/>
          </p:cNvPicPr>
          <p:nvPr/>
        </p:nvPicPr>
        <p:blipFill rotWithShape="1">
          <a:blip r:embed="rId2"/>
          <a:srcRect l="17771" r="15392" b="1"/>
          <a:stretch/>
        </p:blipFill>
        <p:spPr>
          <a:xfrm>
            <a:off x="4648200" y="1600200"/>
            <a:ext cx="4038600" cy="4525963"/>
          </a:xfrm>
          <a:prstGeom prst="rect">
            <a:avLst/>
          </a:prstGeom>
          <a:noFill/>
        </p:spPr>
      </p:pic>
      <p:sp>
        <p:nvSpPr>
          <p:cNvPr id="76803" name="Slide Number Placeholder 3"/>
          <p:cNvSpPr>
            <a:spLocks noGrp="1"/>
          </p:cNvSpPr>
          <p:nvPr>
            <p:ph type="sldNum" sz="quarter" idx="12"/>
          </p:nvPr>
        </p:nvSpPr>
        <p:spPr bwMode="auto">
          <a:xfrm>
            <a:off x="7010400" y="6492875"/>
            <a:ext cx="2133600" cy="365125"/>
          </a:xfrm>
        </p:spPr>
        <p:txBody>
          <a:bodyPr numCol="1" anchor="ctr" anchorCtr="0" compatLnSpc="1">
            <a:prstTxWarp prst="textNoShape">
              <a:avLst/>
            </a:prstTxWarp>
            <a:normAutofit/>
          </a:bodyPr>
          <a:lstStyle/>
          <a:p>
            <a:pPr fontAlgn="base">
              <a:spcBef>
                <a:spcPct val="0"/>
              </a:spcBef>
              <a:spcAft>
                <a:spcPts val="600"/>
              </a:spcAft>
              <a:defRPr/>
            </a:pPr>
            <a:fld id="{BFA72023-DD57-4FC2-8796-887382B0E267}" type="slidenum">
              <a:rPr lang="en-US"/>
              <a:pPr fontAlgn="base">
                <a:spcBef>
                  <a:spcPct val="0"/>
                </a:spcBef>
                <a:spcAft>
                  <a:spcPts val="600"/>
                </a:spcAft>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D9B51-6403-4F29-9610-077A21F3CB91}" type="slidenum">
              <a:rPr lang="en-US">
                <a:cs typeface="Arial" charset="0"/>
              </a:rPr>
              <a:pPr fontAlgn="base">
                <a:spcBef>
                  <a:spcPct val="0"/>
                </a:spcBef>
                <a:spcAft>
                  <a:spcPct val="0"/>
                </a:spcAft>
                <a:defRPr/>
              </a:pPr>
              <a:t>63</a:t>
            </a:fld>
            <a:endParaRPr lang="en-US">
              <a:cs typeface="Arial" charset="0"/>
            </a:endParaRPr>
          </a:p>
        </p:txBody>
      </p:sp>
      <p:sp>
        <p:nvSpPr>
          <p:cNvPr id="4" name="Title 1"/>
          <p:cNvSpPr txBox="1">
            <a:spLocks/>
          </p:cNvSpPr>
          <p:nvPr/>
        </p:nvSpPr>
        <p:spPr>
          <a:xfrm>
            <a:off x="457200" y="1630017"/>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chemeClr val="tx1"/>
              </a:solidFill>
              <a:effectLst/>
              <a:uLnTx/>
              <a:uFillTx/>
              <a:latin typeface="Trebuchet MS Bold"/>
              <a:ea typeface="Trebuchet MS Bold" pitchFamily="34" charset="0"/>
              <a:cs typeface="Trebuchet MS Bold"/>
            </a:endParaRPr>
          </a:p>
        </p:txBody>
      </p:sp>
      <p:sp>
        <p:nvSpPr>
          <p:cNvPr id="5" name="Title 4"/>
          <p:cNvSpPr>
            <a:spLocks noGrp="1"/>
          </p:cNvSpPr>
          <p:nvPr>
            <p:ph type="title"/>
          </p:nvPr>
        </p:nvSpPr>
        <p:spPr>
          <a:xfrm>
            <a:off x="457200" y="450574"/>
            <a:ext cx="8229600" cy="973137"/>
          </a:xfrm>
        </p:spPr>
        <p:txBody>
          <a:bodyPr>
            <a:normAutofit fontScale="90000"/>
          </a:bodyPr>
          <a:lstStyle/>
          <a:p>
            <a:pPr lvl="0"/>
            <a:r>
              <a:rPr lang="en-US" dirty="0"/>
              <a:t>Geoffrey B. Small Video</a:t>
            </a:r>
            <a:br>
              <a:rPr lang="en-US" dirty="0"/>
            </a:br>
            <a:endParaRPr lang="en-US" dirty="0"/>
          </a:p>
        </p:txBody>
      </p:sp>
      <p:sp>
        <p:nvSpPr>
          <p:cNvPr id="6" name="TextBox 5"/>
          <p:cNvSpPr txBox="1"/>
          <p:nvPr/>
        </p:nvSpPr>
        <p:spPr>
          <a:xfrm>
            <a:off x="655983" y="1974574"/>
            <a:ext cx="7315200" cy="1200329"/>
          </a:xfrm>
          <a:prstGeom prst="rect">
            <a:avLst/>
          </a:prstGeom>
          <a:noFill/>
        </p:spPr>
        <p:txBody>
          <a:bodyPr wrap="square" rtlCol="0">
            <a:spAutoFit/>
          </a:bodyPr>
          <a:lstStyle/>
          <a:p>
            <a:r>
              <a:rPr lang="en-US" u="sng" dirty="0">
                <a:latin typeface="+mn-lt"/>
                <a:hlinkClick r:id="rId2"/>
              </a:rPr>
              <a:t>http://www.cengage.com/marketing/book_content/boone_9781133628460/videos/ch14.html</a:t>
            </a:r>
            <a:endParaRPr lang="en-US" u="sng" dirty="0">
              <a:latin typeface="+mn-lt"/>
            </a:endParaRPr>
          </a:p>
          <a:p>
            <a:endParaRPr lang="en-US" dirty="0">
              <a:latin typeface="+mn-l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Introduction</a:t>
            </a:r>
          </a:p>
        </p:txBody>
      </p:sp>
      <p:sp>
        <p:nvSpPr>
          <p:cNvPr id="22530" name="Content Placeholder 2"/>
          <p:cNvSpPr>
            <a:spLocks noGrp="1"/>
          </p:cNvSpPr>
          <p:nvPr>
            <p:ph idx="1"/>
          </p:nvPr>
        </p:nvSpPr>
        <p:spPr>
          <a:xfrm>
            <a:off x="457200" y="1255713"/>
            <a:ext cx="8229600" cy="4714875"/>
          </a:xfrm>
        </p:spPr>
        <p:txBody>
          <a:bodyPr/>
          <a:lstStyle/>
          <a:p>
            <a:pPr eaLnBrk="1" hangingPunct="1"/>
            <a:r>
              <a:rPr lang="en-US" b="1">
                <a:solidFill>
                  <a:srgbClr val="FF0000"/>
                </a:solidFill>
                <a:latin typeface="Cambria" pitchFamily="18" charset="0"/>
                <a:cs typeface="Cambria" pitchFamily="18" charset="0"/>
              </a:rPr>
              <a:t>Physical distribution </a:t>
            </a:r>
            <a:r>
              <a:rPr lang="en-US">
                <a:latin typeface="Cambria" pitchFamily="18" charset="0"/>
                <a:cs typeface="Cambria" pitchFamily="18" charset="0"/>
              </a:rPr>
              <a:t>- Broad range of activities aimed at: </a:t>
            </a:r>
          </a:p>
          <a:p>
            <a:pPr lvl="1" eaLnBrk="1" hangingPunct="1"/>
            <a:r>
              <a:rPr lang="en-US">
                <a:latin typeface="Cambria" pitchFamily="18" charset="0"/>
                <a:cs typeface="Cambria" pitchFamily="18" charset="0"/>
              </a:rPr>
              <a:t>Efficient movement of finished goods from the end of the production line to the consumer</a:t>
            </a:r>
          </a:p>
          <a:p>
            <a:pPr eaLnBrk="1" hangingPunct="1"/>
            <a:endParaRPr lang="en-US">
              <a:latin typeface="Cambria" pitchFamily="18" charset="0"/>
              <a:cs typeface="Cambria" pitchFamily="18" charset="0"/>
            </a:endParaRPr>
          </a:p>
        </p:txBody>
      </p:sp>
      <p:sp>
        <p:nvSpPr>
          <p:cNvPr id="22531"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9B4E89-07A2-4FAF-95A9-3ED874DC1649}"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ea typeface="+mj-ea"/>
              </a:rPr>
              <a:t>The Role of Marketing Channels in Marketing Strategy</a:t>
            </a:r>
          </a:p>
        </p:txBody>
      </p:sp>
      <p:sp>
        <p:nvSpPr>
          <p:cNvPr id="23554" name="Content Placeholder 2"/>
          <p:cNvSpPr>
            <a:spLocks noGrp="1"/>
          </p:cNvSpPr>
          <p:nvPr>
            <p:ph idx="1"/>
          </p:nvPr>
        </p:nvSpPr>
        <p:spPr>
          <a:xfrm>
            <a:off x="457200" y="1423664"/>
            <a:ext cx="8304246" cy="4855838"/>
          </a:xfrm>
        </p:spPr>
        <p:txBody>
          <a:bodyPr/>
          <a:lstStyle/>
          <a:p>
            <a:pPr eaLnBrk="1" hangingPunct="1"/>
            <a:r>
              <a:rPr lang="en-US" sz="2600" dirty="0">
                <a:highlight>
                  <a:srgbClr val="FFFF00"/>
                </a:highlight>
                <a:latin typeface="Cambria" pitchFamily="18" charset="0"/>
                <a:cs typeface="Cambria" pitchFamily="18" charset="0"/>
              </a:rPr>
              <a:t>Four</a:t>
            </a:r>
            <a:r>
              <a:rPr lang="en-US" sz="2600" dirty="0">
                <a:latin typeface="Cambria" pitchFamily="18" charset="0"/>
                <a:cs typeface="Cambria" pitchFamily="18" charset="0"/>
              </a:rPr>
              <a:t> functions of marketing channels:</a:t>
            </a:r>
          </a:p>
          <a:p>
            <a:pPr lvl="1" eaLnBrk="1" hangingPunct="1"/>
            <a:r>
              <a:rPr lang="en-US" sz="2600" dirty="0">
                <a:latin typeface="Cambria" pitchFamily="18" charset="0"/>
                <a:cs typeface="Cambria" pitchFamily="18" charset="0"/>
              </a:rPr>
              <a:t>Facilitating</a:t>
            </a:r>
            <a:r>
              <a:rPr lang="tr-TR" sz="2600" dirty="0">
                <a:latin typeface="Cambria" pitchFamily="18" charset="0"/>
                <a:cs typeface="Cambria" pitchFamily="18" charset="0"/>
              </a:rPr>
              <a:t>/</a:t>
            </a:r>
            <a:r>
              <a:rPr lang="tr-TR" sz="2600" dirty="0" err="1">
                <a:latin typeface="Cambria" pitchFamily="18" charset="0"/>
                <a:cs typeface="Cambria" pitchFamily="18" charset="0"/>
              </a:rPr>
              <a:t>forwarding</a:t>
            </a:r>
            <a:r>
              <a:rPr lang="en-US" sz="2600" dirty="0">
                <a:latin typeface="Cambria" pitchFamily="18" charset="0"/>
                <a:cs typeface="Cambria" pitchFamily="18" charset="0"/>
              </a:rPr>
              <a:t> the exchange process by reducing the number of marketplace contacts necessary to make a sale</a:t>
            </a:r>
          </a:p>
          <a:p>
            <a:pPr lvl="1" eaLnBrk="1" hangingPunct="1"/>
            <a:r>
              <a:rPr lang="en-US" sz="2600" dirty="0">
                <a:latin typeface="Cambria" pitchFamily="18" charset="0"/>
                <a:cs typeface="Cambria" pitchFamily="18" charset="0"/>
              </a:rPr>
              <a:t>Adjusting for discrepancies</a:t>
            </a:r>
            <a:r>
              <a:rPr lang="tr-TR" sz="2600" dirty="0">
                <a:latin typeface="Cambria" pitchFamily="18" charset="0"/>
                <a:cs typeface="Cambria" pitchFamily="18" charset="0"/>
              </a:rPr>
              <a:t>/</a:t>
            </a:r>
            <a:r>
              <a:rPr lang="tr-TR" sz="2600" dirty="0" err="1">
                <a:latin typeface="Cambria" pitchFamily="18" charset="0"/>
                <a:cs typeface="Cambria" pitchFamily="18" charset="0"/>
              </a:rPr>
              <a:t>inconsistencies</a:t>
            </a:r>
            <a:r>
              <a:rPr lang="en-US" sz="2600" dirty="0">
                <a:latin typeface="Cambria" pitchFamily="18" charset="0"/>
                <a:cs typeface="Cambria" pitchFamily="18" charset="0"/>
              </a:rPr>
              <a:t> in the market’s assortment of goods and services via sorting</a:t>
            </a:r>
            <a:r>
              <a:rPr lang="tr-TR" sz="2600" dirty="0">
                <a:latin typeface="Cambria" pitchFamily="18" charset="0"/>
                <a:cs typeface="Cambria" pitchFamily="18" charset="0"/>
              </a:rPr>
              <a:t>/</a:t>
            </a:r>
            <a:r>
              <a:rPr lang="tr-TR" sz="2600" dirty="0" err="1">
                <a:latin typeface="Cambria" pitchFamily="18" charset="0"/>
                <a:cs typeface="Cambria" pitchFamily="18" charset="0"/>
              </a:rPr>
              <a:t>classifying</a:t>
            </a:r>
            <a:r>
              <a:rPr lang="tr-TR" sz="2600" dirty="0">
                <a:latin typeface="Cambria" pitchFamily="18" charset="0"/>
                <a:cs typeface="Cambria" pitchFamily="18" charset="0"/>
              </a:rPr>
              <a:t>.</a:t>
            </a:r>
            <a:endParaRPr lang="en-US" sz="2600" dirty="0">
              <a:latin typeface="Cambria" pitchFamily="18" charset="0"/>
              <a:cs typeface="Cambria" pitchFamily="18" charset="0"/>
            </a:endParaRPr>
          </a:p>
          <a:p>
            <a:pPr lvl="1" eaLnBrk="1" hangingPunct="1"/>
            <a:r>
              <a:rPr lang="en-US" sz="2600" dirty="0">
                <a:latin typeface="Cambria" pitchFamily="18" charset="0"/>
                <a:cs typeface="Cambria" pitchFamily="18" charset="0"/>
              </a:rPr>
              <a:t>Standardizing exchange transactions by setting expectations for products</a:t>
            </a:r>
          </a:p>
          <a:p>
            <a:pPr lvl="1" eaLnBrk="1" hangingPunct="1"/>
            <a:r>
              <a:rPr lang="en-US" sz="2600" dirty="0">
                <a:latin typeface="Cambria" pitchFamily="18" charset="0"/>
                <a:cs typeface="Cambria" pitchFamily="18" charset="0"/>
              </a:rPr>
              <a:t>Facilitating</a:t>
            </a:r>
            <a:r>
              <a:rPr lang="tr-TR" sz="2600" dirty="0">
                <a:latin typeface="Cambria" pitchFamily="18" charset="0"/>
                <a:cs typeface="Cambria" pitchFamily="18" charset="0"/>
              </a:rPr>
              <a:t>/</a:t>
            </a:r>
            <a:r>
              <a:rPr lang="tr-TR" sz="2600" dirty="0" err="1">
                <a:latin typeface="Cambria" pitchFamily="18" charset="0"/>
                <a:cs typeface="Cambria" pitchFamily="18" charset="0"/>
              </a:rPr>
              <a:t>simplifying</a:t>
            </a:r>
            <a:r>
              <a:rPr lang="en-US" sz="2600" dirty="0">
                <a:latin typeface="Cambria" pitchFamily="18" charset="0"/>
                <a:cs typeface="Cambria" pitchFamily="18" charset="0"/>
              </a:rPr>
              <a:t> searches by both buyers and sellers</a:t>
            </a:r>
          </a:p>
          <a:p>
            <a:pPr lvl="1" eaLnBrk="1" hangingPunct="1"/>
            <a:endParaRPr lang="en-US" dirty="0">
              <a:latin typeface="Cambria" pitchFamily="18" charset="0"/>
              <a:cs typeface="Cambria" pitchFamily="18" charset="0"/>
            </a:endParaRPr>
          </a:p>
        </p:txBody>
      </p:sp>
      <p:sp>
        <p:nvSpPr>
          <p:cNvPr id="2355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C23DF-67F2-4446-A4A1-58EBD68C7340}"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ea typeface="+mj-ea"/>
              </a:rPr>
              <a:t>Types of Marketing Channels</a:t>
            </a:r>
          </a:p>
        </p:txBody>
      </p:sp>
      <p:sp>
        <p:nvSpPr>
          <p:cNvPr id="24578" name="Content Placeholder 2"/>
          <p:cNvSpPr>
            <a:spLocks noGrp="1"/>
          </p:cNvSpPr>
          <p:nvPr>
            <p:ph idx="1"/>
          </p:nvPr>
        </p:nvSpPr>
        <p:spPr>
          <a:xfrm>
            <a:off x="457200" y="1255713"/>
            <a:ext cx="8229600" cy="4714875"/>
          </a:xfrm>
        </p:spPr>
        <p:txBody>
          <a:bodyPr/>
          <a:lstStyle/>
          <a:p>
            <a:pPr eaLnBrk="1" hangingPunct="1"/>
            <a:r>
              <a:rPr lang="en-US" b="1" dirty="0">
                <a:solidFill>
                  <a:srgbClr val="FF0000"/>
                </a:solidFill>
                <a:latin typeface="Cambria" pitchFamily="18" charset="0"/>
                <a:cs typeface="Cambria" pitchFamily="18" charset="0"/>
              </a:rPr>
              <a:t>Marketing intermediary</a:t>
            </a:r>
            <a:r>
              <a:rPr lang="en-US" dirty="0">
                <a:latin typeface="Cambria" pitchFamily="18" charset="0"/>
                <a:cs typeface="Cambria" pitchFamily="18" charset="0"/>
              </a:rPr>
              <a:t> - Organization that operates between producers and consumers or business users</a:t>
            </a:r>
          </a:p>
          <a:p>
            <a:pPr eaLnBrk="1" hangingPunct="1"/>
            <a:r>
              <a:rPr lang="en-US" b="1" dirty="0">
                <a:solidFill>
                  <a:srgbClr val="FF0000"/>
                </a:solidFill>
                <a:latin typeface="Cambria" pitchFamily="18" charset="0"/>
                <a:cs typeface="Cambria" pitchFamily="18" charset="0"/>
              </a:rPr>
              <a:t>Wholesaler</a:t>
            </a:r>
            <a:r>
              <a:rPr lang="en-US" dirty="0">
                <a:latin typeface="Cambria" pitchFamily="18" charset="0"/>
                <a:cs typeface="Cambria" pitchFamily="18" charset="0"/>
              </a:rPr>
              <a:t> - Takes title</a:t>
            </a:r>
            <a:r>
              <a:rPr lang="tr-TR" dirty="0">
                <a:latin typeface="Cambria" pitchFamily="18" charset="0"/>
                <a:cs typeface="Cambria" pitchFamily="18" charset="0"/>
              </a:rPr>
              <a:t>/</a:t>
            </a:r>
            <a:r>
              <a:rPr lang="tr-TR">
                <a:latin typeface="Cambria" pitchFamily="18" charset="0"/>
                <a:cs typeface="Cambria" pitchFamily="18" charset="0"/>
              </a:rPr>
              <a:t>ownership</a:t>
            </a:r>
            <a:r>
              <a:rPr lang="en-US">
                <a:latin typeface="Cambria" pitchFamily="18" charset="0"/>
                <a:cs typeface="Cambria" pitchFamily="18" charset="0"/>
              </a:rPr>
              <a:t> to the goods it handles and then distributes these goods to:</a:t>
            </a:r>
          </a:p>
          <a:p>
            <a:pPr lvl="1" eaLnBrk="1" hangingPunct="1"/>
            <a:r>
              <a:rPr lang="en-US" dirty="0">
                <a:latin typeface="Cambria" pitchFamily="18" charset="0"/>
                <a:cs typeface="Cambria" pitchFamily="18" charset="0"/>
              </a:rPr>
              <a:t>Retailers</a:t>
            </a:r>
          </a:p>
          <a:p>
            <a:pPr lvl="1" eaLnBrk="1" hangingPunct="1"/>
            <a:r>
              <a:rPr lang="en-US" dirty="0">
                <a:latin typeface="Cambria" pitchFamily="18" charset="0"/>
                <a:cs typeface="Cambria" pitchFamily="18" charset="0"/>
              </a:rPr>
              <a:t>Other distributors</a:t>
            </a:r>
          </a:p>
          <a:p>
            <a:pPr lvl="1" eaLnBrk="1" hangingPunct="1"/>
            <a:r>
              <a:rPr lang="en-US" dirty="0">
                <a:latin typeface="Cambria" pitchFamily="18" charset="0"/>
                <a:cs typeface="Cambria" pitchFamily="18" charset="0"/>
              </a:rPr>
              <a:t>End consumers</a:t>
            </a:r>
          </a:p>
        </p:txBody>
      </p:sp>
      <p:sp>
        <p:nvSpPr>
          <p:cNvPr id="2457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A8FD5-1085-450E-ACFA-6BC2AF52A299}"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2475</Words>
  <Application>Microsoft Office PowerPoint</Application>
  <PresentationFormat>Ekran Gösterisi (4:3)</PresentationFormat>
  <Paragraphs>349</Paragraphs>
  <Slides>63</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63</vt:i4>
      </vt:variant>
    </vt:vector>
  </HeadingPairs>
  <TitlesOfParts>
    <vt:vector size="71" baseType="lpstr">
      <vt:lpstr>Arial</vt:lpstr>
      <vt:lpstr>Calibri</vt:lpstr>
      <vt:lpstr>Cambria</vt:lpstr>
      <vt:lpstr>Lucida Grande</vt:lpstr>
      <vt:lpstr>Trebuchet MS Bold</vt:lpstr>
      <vt:lpstr>Wingdings</vt:lpstr>
      <vt:lpstr>Office Theme</vt:lpstr>
      <vt:lpstr>1_Office Theme</vt:lpstr>
      <vt:lpstr>Marketing Channels and Supply Chain Management</vt:lpstr>
      <vt:lpstr>Objectives</vt:lpstr>
      <vt:lpstr>Objectives</vt:lpstr>
      <vt:lpstr>Objectives</vt:lpstr>
      <vt:lpstr>Introduction</vt:lpstr>
      <vt:lpstr>Introduction</vt:lpstr>
      <vt:lpstr>Introduction</vt:lpstr>
      <vt:lpstr>The Role of Marketing Channels in Marketing Strategy</vt:lpstr>
      <vt:lpstr>Types of Marketing Channels</vt:lpstr>
      <vt:lpstr>Types of Marketing Channels</vt:lpstr>
      <vt:lpstr>Figure 14.1 – Alternative Marketing Channels </vt:lpstr>
      <vt:lpstr>Direct Selling</vt:lpstr>
      <vt:lpstr>Direct Selling</vt:lpstr>
      <vt:lpstr>Channels Using Marketing Intermediaries</vt:lpstr>
      <vt:lpstr>Channels Using Marketing Intermediaries</vt:lpstr>
      <vt:lpstr>Channels Using Marketing Intermediaries</vt:lpstr>
      <vt:lpstr>Channels Using Marketing Intermediaries</vt:lpstr>
      <vt:lpstr>Dual/double Distribution</vt:lpstr>
      <vt:lpstr>Reverse/backward Channels</vt:lpstr>
      <vt:lpstr>PowerPoint Sunusu</vt:lpstr>
      <vt:lpstr>Table 14.1 – Factors Influencing Marketing Channel Strategies </vt:lpstr>
      <vt:lpstr>Determining Distribution Intensity</vt:lpstr>
      <vt:lpstr>Legal Problems of Exclusive Distribution</vt:lpstr>
      <vt:lpstr>Who Should Perform Channel Functions?</vt:lpstr>
      <vt:lpstr>Who Should Perform Channel Functions?</vt:lpstr>
      <vt:lpstr>Channel Management and Leadership</vt:lpstr>
      <vt:lpstr>Channel Management and Leadership</vt:lpstr>
      <vt:lpstr>Channel Conflict</vt:lpstr>
      <vt:lpstr>Channel Conflict</vt:lpstr>
      <vt:lpstr>Achieving Channel Cooperation/Solidarity</vt:lpstr>
      <vt:lpstr>Vertical Marketing Systems</vt:lpstr>
      <vt:lpstr>Vertical Marketing Systems</vt:lpstr>
      <vt:lpstr>Vertical Marketing Systems</vt:lpstr>
      <vt:lpstr>Corporate and Administered Systems</vt:lpstr>
      <vt:lpstr>Contractual Marketing Systems</vt:lpstr>
      <vt:lpstr>Contractual Systems</vt:lpstr>
      <vt:lpstr>Logistics and Supply Chain Management</vt:lpstr>
      <vt:lpstr>Logistics and Supply Chain Management</vt:lpstr>
      <vt:lpstr>Figure 14.2 – The Supply Chain of a Manufacturing Company </vt:lpstr>
      <vt:lpstr>Radio Frequency Identification (RFID)</vt:lpstr>
      <vt:lpstr>Enterprise Resource Planning</vt:lpstr>
      <vt:lpstr>Logistical Cost Control</vt:lpstr>
      <vt:lpstr>Physical Distribution</vt:lpstr>
      <vt:lpstr>The Problem of Suboptimization/inadequate</vt:lpstr>
      <vt:lpstr>Customer-Service Standards</vt:lpstr>
      <vt:lpstr>Customer-Service Standards</vt:lpstr>
      <vt:lpstr>Transportation</vt:lpstr>
      <vt:lpstr>Classes of Carriers</vt:lpstr>
      <vt:lpstr>Major Transportation Modes</vt:lpstr>
      <vt:lpstr>Major Transportation Modes</vt:lpstr>
      <vt:lpstr>Major Transportation Modes</vt:lpstr>
      <vt:lpstr>Major Transportation Modes</vt:lpstr>
      <vt:lpstr>Major Transportation Modes</vt:lpstr>
      <vt:lpstr>Table 14.3 – Comparison of Transport Modes </vt:lpstr>
      <vt:lpstr>Freight Forwarders/freight broker and Supplemental Carriers</vt:lpstr>
      <vt:lpstr>Freight Forwarders and Supplemental Carriers*</vt:lpstr>
      <vt:lpstr>Intermodal Coordination</vt:lpstr>
      <vt:lpstr>Warehousing</vt:lpstr>
      <vt:lpstr>Warehousing</vt:lpstr>
      <vt:lpstr>Inventory Control Systems</vt:lpstr>
      <vt:lpstr>Order Processing</vt:lpstr>
      <vt:lpstr>Protective Packaging and Materials Handling</vt:lpstr>
      <vt:lpstr>Geoffrey B. Small 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Channels and Supply Chain Management</dc:title>
  <dc:creator>DHL Express Worldwide</dc:creator>
  <cp:lastModifiedBy>DHL Express Worldwide</cp:lastModifiedBy>
  <cp:revision>3</cp:revision>
  <dcterms:created xsi:type="dcterms:W3CDTF">2020-12-04T12:06:32Z</dcterms:created>
  <dcterms:modified xsi:type="dcterms:W3CDTF">2020-12-07T06:36:41Z</dcterms:modified>
</cp:coreProperties>
</file>