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21" r:id="rId2"/>
    <p:sldId id="344" r:id="rId3"/>
    <p:sldId id="345" r:id="rId4"/>
    <p:sldId id="346" r:id="rId5"/>
    <p:sldId id="347" r:id="rId6"/>
    <p:sldId id="320" r:id="rId7"/>
    <p:sldId id="319" r:id="rId8"/>
    <p:sldId id="315" r:id="rId9"/>
    <p:sldId id="322" r:id="rId10"/>
    <p:sldId id="323" r:id="rId11"/>
    <p:sldId id="257" r:id="rId12"/>
    <p:sldId id="303" r:id="rId13"/>
    <p:sldId id="305" r:id="rId14"/>
    <p:sldId id="258" r:id="rId15"/>
    <p:sldId id="259" r:id="rId16"/>
    <p:sldId id="260" r:id="rId17"/>
    <p:sldId id="280" r:id="rId18"/>
    <p:sldId id="261" r:id="rId19"/>
    <p:sldId id="275" r:id="rId20"/>
    <p:sldId id="318" r:id="rId21"/>
    <p:sldId id="341" r:id="rId22"/>
    <p:sldId id="342" r:id="rId23"/>
    <p:sldId id="331" r:id="rId24"/>
    <p:sldId id="332" r:id="rId25"/>
    <p:sldId id="333" r:id="rId26"/>
    <p:sldId id="334" r:id="rId27"/>
    <p:sldId id="335" r:id="rId28"/>
    <p:sldId id="336" r:id="rId29"/>
    <p:sldId id="337" r:id="rId30"/>
    <p:sldId id="338" r:id="rId31"/>
    <p:sldId id="339" r:id="rId3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171" autoAdjust="0"/>
  </p:normalViewPr>
  <p:slideViewPr>
    <p:cSldViewPr>
      <p:cViewPr>
        <p:scale>
          <a:sx n="84" d="100"/>
          <a:sy n="84" d="100"/>
        </p:scale>
        <p:origin x="-2394" y="2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39C17FA-0B3C-40A4-852C-0958A276402E}" type="datetimeFigureOut">
              <a:rPr lang="en-US" smtClean="0"/>
              <a:t>2/3/2020</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33302B9-A896-432B-B426-FEF9A190BC64}" type="slidenum">
              <a:rPr lang="en-US" smtClean="0"/>
              <a:t>‹#›</a:t>
            </a:fld>
            <a:endParaRPr lang="en-US"/>
          </a:p>
        </p:txBody>
      </p:sp>
    </p:spTree>
    <p:extLst>
      <p:ext uri="{BB962C8B-B14F-4D97-AF65-F5344CB8AC3E}">
        <p14:creationId xmlns:p14="http://schemas.microsoft.com/office/powerpoint/2010/main" val="4290349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6B040C4-03EF-4A02-9EA5-3D73E710DD0D}" type="datetimeFigureOut">
              <a:rPr lang="tr-TR" smtClean="0"/>
              <a:t>03.02.2020</a:t>
            </a:fld>
            <a:endParaRPr lang="tr-T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5171462-5E92-499D-8267-269C5ECFC3C9}" type="slidenum">
              <a:rPr lang="tr-TR" smtClean="0"/>
              <a:t>‹#›</a:t>
            </a:fld>
            <a:endParaRPr lang="tr-TR"/>
          </a:p>
        </p:txBody>
      </p:sp>
    </p:spTree>
    <p:extLst>
      <p:ext uri="{BB962C8B-B14F-4D97-AF65-F5344CB8AC3E}">
        <p14:creationId xmlns:p14="http://schemas.microsoft.com/office/powerpoint/2010/main" val="133357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4</a:t>
            </a:fld>
            <a:endParaRPr lang="en-US"/>
          </a:p>
        </p:txBody>
      </p:sp>
    </p:spTree>
    <p:extLst>
      <p:ext uri="{BB962C8B-B14F-4D97-AF65-F5344CB8AC3E}">
        <p14:creationId xmlns:p14="http://schemas.microsoft.com/office/powerpoint/2010/main" val="300028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Good business research is based on sound reasoning because reasoning is essential for producing scientific results. This slide introduces the scientific method and its essential tenets. The scientific method guides our approach to problem-solving.</a:t>
            </a:r>
          </a:p>
          <a:p>
            <a:pPr eaLnBrk="1" hangingPunct="1"/>
            <a:endParaRPr lang="en-US" dirty="0"/>
          </a:p>
          <a:p>
            <a:pPr eaLnBrk="1" hangingPunct="1"/>
            <a:r>
              <a:rPr lang="en-US" dirty="0"/>
              <a:t>An important term in the list is </a:t>
            </a:r>
            <a:r>
              <a:rPr lang="en-US" b="1" dirty="0"/>
              <a:t>empirical</a:t>
            </a:r>
            <a:r>
              <a:rPr lang="en-US" dirty="0"/>
              <a:t>. Empirical testing denotes observations and propositions based on sensory experiences and/or derived from such experience by methods of inductive logic, including mathematics and statistics. Researchers using this approach attempt to describe, explain, and  make predictions by relying on information gained through observation.</a:t>
            </a:r>
          </a:p>
          <a:p>
            <a:pPr eaLnBrk="1" hangingPunct="1"/>
            <a:endParaRPr lang="en-US" dirty="0"/>
          </a:p>
          <a:p>
            <a:pPr eaLnBrk="1" hangingPunct="1"/>
            <a:r>
              <a:rPr lang="en-US" dirty="0"/>
              <a:t>The scientific method is described as a puzzle-solving activity.</a:t>
            </a:r>
          </a:p>
        </p:txBody>
      </p:sp>
      <p:sp>
        <p:nvSpPr>
          <p:cNvPr id="4" name="Slide Number Placeholder 3"/>
          <p:cNvSpPr>
            <a:spLocks noGrp="1"/>
          </p:cNvSpPr>
          <p:nvPr>
            <p:ph type="sldNum" sz="quarter" idx="10"/>
          </p:nvPr>
        </p:nvSpPr>
        <p:spPr/>
        <p:txBody>
          <a:bodyPr/>
          <a:lstStyle/>
          <a:p>
            <a:fld id="{5912FA52-B653-4BF3-84DB-702EE3DBC3FD}" type="slidenum">
              <a:rPr lang="en-US" smtClean="0"/>
              <a:t>29</a:t>
            </a:fld>
            <a:endParaRPr lang="en-US"/>
          </a:p>
        </p:txBody>
      </p:sp>
    </p:spTree>
    <p:extLst>
      <p:ext uri="{BB962C8B-B14F-4D97-AF65-F5344CB8AC3E}">
        <p14:creationId xmlns:p14="http://schemas.microsoft.com/office/powerpoint/2010/main" val="381039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a:t>Several terms are used by researchers to converse about applied and theoretical business problems.</a:t>
            </a:r>
          </a:p>
          <a:p>
            <a:pPr lvl="1" eaLnBrk="1" hangingPunct="1">
              <a:buFontTx/>
              <a:buChar char="•"/>
            </a:pPr>
            <a:r>
              <a:rPr lang="en-US" sz="1000" dirty="0"/>
              <a:t>A </a:t>
            </a:r>
            <a:r>
              <a:rPr lang="en-US" sz="1000" b="1" dirty="0"/>
              <a:t>concept</a:t>
            </a:r>
            <a:r>
              <a:rPr lang="en-US" sz="1000" dirty="0"/>
              <a:t> is generally accepted collection of meanings associated with certain events, objects, conditions, or situations or behaviors. The importance of conceptualization is discussed in the following slide.</a:t>
            </a:r>
          </a:p>
          <a:p>
            <a:pPr lvl="1" eaLnBrk="1" hangingPunct="1">
              <a:buFontTx/>
              <a:buChar char="•"/>
            </a:pPr>
            <a:r>
              <a:rPr lang="en-US" sz="1000" dirty="0"/>
              <a:t>A </a:t>
            </a:r>
            <a:r>
              <a:rPr lang="en-US" sz="1000" b="1" dirty="0"/>
              <a:t>construct</a:t>
            </a:r>
            <a:r>
              <a:rPr lang="en-US" sz="1000" dirty="0"/>
              <a:t> is a definition specifically invented to represent an abstract phenomena for a given research project. </a:t>
            </a:r>
            <a:r>
              <a:rPr lang="en-US" sz="1000" b="1" dirty="0">
                <a:solidFill>
                  <a:srgbClr val="FF0000"/>
                </a:solidFill>
              </a:rPr>
              <a:t>Exhibit 1-4</a:t>
            </a:r>
            <a:r>
              <a:rPr lang="en-US" sz="1000" dirty="0"/>
              <a:t>, a depiction of job redesign constructs.</a:t>
            </a:r>
          </a:p>
          <a:p>
            <a:pPr lvl="1" eaLnBrk="1" hangingPunct="1">
              <a:buFontTx/>
              <a:buChar char="•"/>
            </a:pPr>
            <a:r>
              <a:rPr lang="en-US" sz="1000" dirty="0"/>
              <a:t>A </a:t>
            </a:r>
            <a:r>
              <a:rPr lang="en-US" sz="1000" b="1" dirty="0"/>
              <a:t>conceptual scheme</a:t>
            </a:r>
            <a:r>
              <a:rPr lang="en-US" sz="1000" dirty="0"/>
              <a:t> is the interrelationship between concepts and constructs; once completed </a:t>
            </a:r>
            <a:r>
              <a:rPr lang="en-US" sz="1000" b="1" dirty="0"/>
              <a:t>Exhibit 1-4 </a:t>
            </a:r>
            <a:r>
              <a:rPr lang="en-US" sz="1000" dirty="0"/>
              <a:t>would show</a:t>
            </a:r>
            <a:r>
              <a:rPr lang="en-US" sz="1000" baseline="0" dirty="0"/>
              <a:t> a conceptual scheme</a:t>
            </a:r>
            <a:r>
              <a:rPr lang="en-US" sz="1000" dirty="0"/>
              <a:t>.</a:t>
            </a:r>
          </a:p>
          <a:p>
            <a:pPr lvl="1" eaLnBrk="1" hangingPunct="1">
              <a:buFontTx/>
              <a:buChar char="•"/>
            </a:pPr>
            <a:r>
              <a:rPr lang="en-US" sz="1000" dirty="0"/>
              <a:t>An </a:t>
            </a:r>
            <a:r>
              <a:rPr lang="en-US" sz="1000" b="1" dirty="0"/>
              <a:t>operational definition</a:t>
            </a:r>
            <a:r>
              <a:rPr lang="en-US" sz="1000" dirty="0"/>
              <a:t> defines a variable in terms of specific measurement and testing criteria. </a:t>
            </a:r>
          </a:p>
          <a:p>
            <a:pPr lvl="1" eaLnBrk="1" hangingPunct="1">
              <a:buFontTx/>
              <a:buChar char="•"/>
            </a:pPr>
            <a:r>
              <a:rPr lang="en-US" sz="1000" dirty="0"/>
              <a:t>A </a:t>
            </a:r>
            <a:r>
              <a:rPr lang="en-US" sz="1000" b="1" dirty="0"/>
              <a:t>variable</a:t>
            </a:r>
            <a:r>
              <a:rPr lang="en-US" sz="1000" dirty="0"/>
              <a:t> is used as a synonym for the construct being studied. </a:t>
            </a:r>
          </a:p>
          <a:p>
            <a:pPr lvl="1" eaLnBrk="1" hangingPunct="1">
              <a:buFontTx/>
              <a:buChar char="•"/>
            </a:pPr>
            <a:r>
              <a:rPr lang="en-US" sz="1000" dirty="0"/>
              <a:t>A </a:t>
            </a:r>
            <a:r>
              <a:rPr lang="en-US" sz="1000" b="1" dirty="0"/>
              <a:t>hypothesis</a:t>
            </a:r>
            <a:r>
              <a:rPr lang="en-US" sz="1000" dirty="0"/>
              <a:t> is a proposition formulated for empirical testing. </a:t>
            </a:r>
          </a:p>
          <a:p>
            <a:pPr lvl="1" eaLnBrk="1" hangingPunct="1">
              <a:buFontTx/>
              <a:buChar char="•"/>
            </a:pPr>
            <a:r>
              <a:rPr lang="en-US" sz="1000" dirty="0"/>
              <a:t>A </a:t>
            </a:r>
            <a:r>
              <a:rPr lang="en-US" sz="1000" b="1" dirty="0"/>
              <a:t>theory</a:t>
            </a:r>
            <a:r>
              <a:rPr lang="en-US" sz="1000" dirty="0"/>
              <a:t> is a set of systematically interrelated concepts, definitions, and propositions that are advanced to explain or predict phenomena. Slide 2-26 shows an example of a theory.</a:t>
            </a:r>
          </a:p>
          <a:p>
            <a:pPr lvl="1" eaLnBrk="1" hangingPunct="1">
              <a:buFontTx/>
              <a:buChar char="•"/>
            </a:pPr>
            <a:r>
              <a:rPr lang="en-US" sz="1000" dirty="0"/>
              <a:t> A </a:t>
            </a:r>
            <a:r>
              <a:rPr lang="en-US" sz="1000" b="1" dirty="0"/>
              <a:t>model</a:t>
            </a:r>
            <a:r>
              <a:rPr lang="en-US" sz="1000" dirty="0"/>
              <a:t> is a representation of a system constructed to study some aspect of that system.</a:t>
            </a:r>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30</a:t>
            </a:fld>
            <a:endParaRPr lang="en-US"/>
          </a:p>
        </p:txBody>
      </p:sp>
    </p:spTree>
    <p:extLst>
      <p:ext uri="{BB962C8B-B14F-4D97-AF65-F5344CB8AC3E}">
        <p14:creationId xmlns:p14="http://schemas.microsoft.com/office/powerpoint/2010/main" val="4003367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attempt to measure concepts in a clear manner that others can understand. If concepts are not clearly conceptualized and measured, we will receive confusing answers.</a:t>
            </a:r>
          </a:p>
        </p:txBody>
      </p:sp>
      <p:sp>
        <p:nvSpPr>
          <p:cNvPr id="4" name="Slide Number Placeholder 3"/>
          <p:cNvSpPr>
            <a:spLocks noGrp="1"/>
          </p:cNvSpPr>
          <p:nvPr>
            <p:ph type="sldNum" sz="quarter" idx="10"/>
          </p:nvPr>
        </p:nvSpPr>
        <p:spPr/>
        <p:txBody>
          <a:bodyPr/>
          <a:lstStyle/>
          <a:p>
            <a:fld id="{5912FA52-B653-4BF3-84DB-702EE3DBC3FD}" type="slidenum">
              <a:rPr lang="en-US" smtClean="0"/>
              <a:t>31</a:t>
            </a:fld>
            <a:endParaRPr lang="en-US"/>
          </a:p>
        </p:txBody>
      </p:sp>
    </p:spTree>
    <p:extLst>
      <p:ext uri="{BB962C8B-B14F-4D97-AF65-F5344CB8AC3E}">
        <p14:creationId xmlns:p14="http://schemas.microsoft.com/office/powerpoint/2010/main" val="308568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organization’s mission drives its business goals, strategies, and tactics and, consequently, its need for business decision support systems and business intelligence.</a:t>
            </a:r>
          </a:p>
        </p:txBody>
      </p:sp>
      <p:sp>
        <p:nvSpPr>
          <p:cNvPr id="4" name="Slide Number Placeholder 3"/>
          <p:cNvSpPr>
            <a:spLocks noGrp="1"/>
          </p:cNvSpPr>
          <p:nvPr>
            <p:ph type="sldNum" sz="quarter" idx="10"/>
          </p:nvPr>
        </p:nvSpPr>
        <p:spPr/>
        <p:txBody>
          <a:bodyPr/>
          <a:lstStyle/>
          <a:p>
            <a:fld id="{5912FA52-B653-4BF3-84DB-702EE3DBC3FD}" type="slidenum">
              <a:rPr lang="en-US" smtClean="0"/>
              <a:t>5</a:t>
            </a:fld>
            <a:endParaRPr lang="en-US"/>
          </a:p>
        </p:txBody>
      </p:sp>
    </p:spTree>
    <p:extLst>
      <p:ext uri="{BB962C8B-B14F-4D97-AF65-F5344CB8AC3E}">
        <p14:creationId xmlns:p14="http://schemas.microsoft.com/office/powerpoint/2010/main" val="1665197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D5171462-5E92-499D-8267-269C5ECFC3C9}" type="slidenum">
              <a:rPr lang="tr-TR" smtClean="0"/>
              <a:t>12</a:t>
            </a:fld>
            <a:endParaRPr lang="tr-TR"/>
          </a:p>
        </p:txBody>
      </p:sp>
    </p:spTree>
    <p:extLst>
      <p:ext uri="{BB962C8B-B14F-4D97-AF65-F5344CB8AC3E}">
        <p14:creationId xmlns:p14="http://schemas.microsoft.com/office/powerpoint/2010/main" val="405467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Several factors increase the relevance for studying business research. </a:t>
            </a:r>
          </a:p>
          <a:p>
            <a:pPr eaLnBrk="1" hangingPunct="1">
              <a:buFontTx/>
              <a:buChar char="•"/>
            </a:pPr>
            <a:r>
              <a:rPr lang="en-US" b="1" i="1" dirty="0"/>
              <a:t>Information overload.</a:t>
            </a:r>
            <a:r>
              <a:rPr lang="en-US" dirty="0"/>
              <a:t> While the Internet and its search engines present extensive amounts of information, its quality and credibility must be continuously evaluated. The ubiquitous access to information has brought about the development of knowledge communities and the need for organizations to leverage this knowledge universe for innovation—or risk merely drowning in data. Stakeholders now have more information at their disposal and are more resistant to business stimuli.</a:t>
            </a:r>
          </a:p>
          <a:p>
            <a:pPr eaLnBrk="1" hangingPunct="1">
              <a:buFontTx/>
              <a:buChar char="•"/>
            </a:pPr>
            <a:r>
              <a:rPr lang="en-US" b="1" dirty="0"/>
              <a:t>Technological connectivity.</a:t>
            </a:r>
            <a:r>
              <a:rPr lang="en-US" dirty="0"/>
              <a:t> Individuals, public sector organizations, and businesses are adapting to changes in work patterns (real-time and global), changes in the formation of relationships and communities, and the realization that geography is no longer a primary constraint. </a:t>
            </a:r>
          </a:p>
          <a:p>
            <a:pPr eaLnBrk="1" hangingPunct="1">
              <a:buFontTx/>
              <a:buChar char="•"/>
            </a:pPr>
            <a:r>
              <a:rPr lang="en-US" b="1" i="1" dirty="0"/>
              <a:t>Shifting global centers of economic activity and competition.</a:t>
            </a:r>
            <a:r>
              <a:rPr lang="en-US" dirty="0"/>
              <a:t> The rising economic power of Asia and demographic shifts within regions highlight the need for organizations to expand their knowledge of consumers, suppliers, talent pools, business models, and infrastructures with which they are less familiar. </a:t>
            </a:r>
          </a:p>
          <a:p>
            <a:pPr eaLnBrk="1" hangingPunct="1">
              <a:buFontTx/>
              <a:buChar char="•"/>
            </a:pPr>
            <a:r>
              <a:rPr lang="en-US" b="1" i="1" dirty="0"/>
              <a:t>Increasingly critical scrutiny of big business.</a:t>
            </a:r>
            <a:r>
              <a:rPr lang="en-US" dirty="0"/>
              <a:t> The availability of information has made it possible for all a firm’s stakeholders to demand inclusion in company decision making, while at the same time elevating the level of societal suspicion. </a:t>
            </a:r>
          </a:p>
          <a:p>
            <a:pPr eaLnBrk="1" hangingPunct="1">
              <a:buFontTx/>
              <a:buChar char="•"/>
            </a:pPr>
            <a:r>
              <a:rPr lang="en-US" b="1" i="1" dirty="0"/>
              <a:t>More government intervention.</a:t>
            </a:r>
            <a:r>
              <a:rPr lang="en-US" dirty="0"/>
              <a:t> As public-sector activities increase in order to provide some minimal or enhanced level of social services, governments are becoming increasingly aggressive in protecting their various constituencies by posing restrictions on the use of managerial and business research tools.</a:t>
            </a:r>
          </a:p>
          <a:p>
            <a:pPr eaLnBrk="1" hangingPunct="1">
              <a:buFontTx/>
              <a:buChar char="•"/>
            </a:pPr>
            <a:r>
              <a:rPr lang="en-US" b="1" i="1" dirty="0"/>
              <a:t>Battle for analytical talent.</a:t>
            </a:r>
            <a:r>
              <a:rPr lang="en-US" dirty="0"/>
              <a:t> Managers face progressively complex decisions, applying mathematical models to extract meaningful knowledge from volumes of data and using highly sophisticated software to run their organizations. The shift to knowledge-intensive industries puts greater demand on a scarcity of well-trained talent with advanced analytical skills. </a:t>
            </a:r>
          </a:p>
          <a:p>
            <a:pPr eaLnBrk="1" hangingPunct="1">
              <a:buFontTx/>
              <a:buChar char="•"/>
            </a:pPr>
            <a:r>
              <a:rPr lang="en-US" b="1" i="1" dirty="0"/>
              <a:t>Computing Power and Speed.</a:t>
            </a:r>
            <a:r>
              <a:rPr lang="en-US" dirty="0"/>
              <a:t> Lower cost data collection, better visualization tools, more computational power, more and faster integration of data, and real-time access to knowledge are now manager expectations…not wistful visions of a distant future.</a:t>
            </a:r>
          </a:p>
          <a:p>
            <a:pPr eaLnBrk="1" hangingPunct="1">
              <a:buFontTx/>
              <a:buChar char="•"/>
            </a:pPr>
            <a:r>
              <a:rPr lang="en-US" b="1" i="1" dirty="0"/>
              <a:t>New Perspectives on Established Research Methodologies.</a:t>
            </a:r>
            <a:r>
              <a:rPr lang="en-US" dirty="0"/>
              <a:t> Older tools and methodologies, once limited to exploratory research, are gaining wider acceptance in dealing with a wider range of managerial problems.</a:t>
            </a:r>
          </a:p>
        </p:txBody>
      </p:sp>
      <p:sp>
        <p:nvSpPr>
          <p:cNvPr id="4" name="Slide Number Placeholder 3"/>
          <p:cNvSpPr>
            <a:spLocks noGrp="1"/>
          </p:cNvSpPr>
          <p:nvPr>
            <p:ph type="sldNum" sz="quarter" idx="10"/>
          </p:nvPr>
        </p:nvSpPr>
        <p:spPr/>
        <p:txBody>
          <a:bodyPr/>
          <a:lstStyle/>
          <a:p>
            <a:fld id="{5912FA52-B653-4BF3-84DB-702EE3DBC3FD}" type="slidenum">
              <a:rPr lang="en-US" smtClean="0"/>
              <a:t>23</a:t>
            </a:fld>
            <a:endParaRPr lang="en-US"/>
          </a:p>
        </p:txBody>
      </p:sp>
    </p:spTree>
    <p:extLst>
      <p:ext uri="{BB962C8B-B14F-4D97-AF65-F5344CB8AC3E}">
        <p14:creationId xmlns:p14="http://schemas.microsoft.com/office/powerpoint/2010/main" val="361565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24</a:t>
            </a:fld>
            <a:endParaRPr lang="en-US"/>
          </a:p>
        </p:txBody>
      </p:sp>
    </p:spTree>
    <p:extLst>
      <p:ext uri="{BB962C8B-B14F-4D97-AF65-F5344CB8AC3E}">
        <p14:creationId xmlns:p14="http://schemas.microsoft.com/office/powerpoint/2010/main" val="221390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and examples are in </a:t>
            </a:r>
            <a:r>
              <a:rPr lang="en-US" b="1" dirty="0"/>
              <a:t>Exhibit 1-1.</a:t>
            </a:r>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25</a:t>
            </a:fld>
            <a:endParaRPr lang="en-US"/>
          </a:p>
        </p:txBody>
      </p:sp>
    </p:spTree>
    <p:extLst>
      <p:ext uri="{BB962C8B-B14F-4D97-AF65-F5344CB8AC3E}">
        <p14:creationId xmlns:p14="http://schemas.microsoft.com/office/powerpoint/2010/main" val="401231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 See </a:t>
            </a:r>
            <a:r>
              <a:rPr lang="en-US" b="1" dirty="0"/>
              <a:t>Exhibit 1-2 </a:t>
            </a:r>
            <a:r>
              <a:rPr lang="en-US" b="0" dirty="0"/>
              <a:t>for more detail</a:t>
            </a:r>
          </a:p>
          <a:p>
            <a:pPr eaLnBrk="1" hangingPunct="1"/>
            <a:endParaRPr lang="en-US" dirty="0"/>
          </a:p>
          <a:p>
            <a:pPr eaLnBrk="1" hangingPunct="1"/>
            <a:r>
              <a:rPr lang="en-US" b="1" dirty="0"/>
              <a:t>Exhibit 1-2 </a:t>
            </a:r>
            <a:r>
              <a:rPr lang="en-US" dirty="0"/>
              <a:t>shows some sources of business intelligence.</a:t>
            </a:r>
          </a:p>
          <a:p>
            <a:pPr eaLnBrk="1" hangingPunct="1">
              <a:buFontTx/>
              <a:buChar char="•"/>
            </a:pPr>
            <a:r>
              <a:rPr lang="en-US" dirty="0"/>
              <a:t>Sources of government information include speeches by elected officials, recordings of public proceedings, press releases, and agency websites. </a:t>
            </a:r>
          </a:p>
          <a:p>
            <a:pPr eaLnBrk="1" hangingPunct="1">
              <a:buFontTx/>
              <a:buChar char="•"/>
            </a:pPr>
            <a:r>
              <a:rPr lang="en-US" dirty="0"/>
              <a:t>Sources of competitive information include presentations at conferences, literature searches, press releases, syndicated industry studies, web sites, clipping services, and business research.</a:t>
            </a:r>
          </a:p>
          <a:p>
            <a:pPr eaLnBrk="1" hangingPunct="1">
              <a:buFontTx/>
              <a:buChar char="•"/>
            </a:pPr>
            <a:r>
              <a:rPr lang="en-US" dirty="0"/>
              <a:t>Sources of economic information include literature searches and government reports.</a:t>
            </a:r>
          </a:p>
          <a:p>
            <a:pPr eaLnBrk="1" hangingPunct="1">
              <a:buFontTx/>
              <a:buChar char="•"/>
            </a:pPr>
            <a:r>
              <a:rPr lang="en-US" dirty="0"/>
              <a:t>Sources of cultural and social information include syndicated studies, public opinion organizations, business research, and government reports.</a:t>
            </a:r>
          </a:p>
          <a:p>
            <a:pPr eaLnBrk="1" hangingPunct="1">
              <a:buFontTx/>
              <a:buChar char="•"/>
            </a:pPr>
            <a:r>
              <a:rPr lang="en-US" dirty="0"/>
              <a:t>Sources of technological information include patent filings, web sites, syndicated industry studies, presentations at conferences, literature searches, and clipping services.</a:t>
            </a:r>
          </a:p>
          <a:p>
            <a:pPr eaLnBrk="1" hangingPunct="1">
              <a:buFontTx/>
              <a:buChar char="•"/>
            </a:pPr>
            <a:r>
              <a:rPr lang="en-US" dirty="0"/>
              <a:t>Sources of demographic information include syndicated studies, government reports, and business research.</a:t>
            </a:r>
          </a:p>
          <a:p>
            <a:pPr eaLnBrk="1" hangingPunct="1">
              <a:buFontTx/>
              <a:buChar char="•"/>
            </a:pPr>
            <a:endParaRPr lang="en-US" dirty="0"/>
          </a:p>
          <a:p>
            <a:pPr eaLnBrk="1" hangingPunct="1"/>
            <a:endParaRPr lang="en-US" b="1" dirty="0"/>
          </a:p>
          <a:p>
            <a:pPr eaLnBrk="1" hangingPunct="1"/>
            <a:r>
              <a:rPr lang="en-US" b="0" dirty="0">
                <a:solidFill>
                  <a:srgbClr val="008000"/>
                </a:solidFill>
              </a:rPr>
              <a:t>If you want to explore the individual</a:t>
            </a:r>
            <a:r>
              <a:rPr lang="en-US" b="0" baseline="0" dirty="0">
                <a:solidFill>
                  <a:srgbClr val="008000"/>
                </a:solidFill>
              </a:rPr>
              <a:t> arenas of business intelligence, use the slides 1-14 through 1-19  that follow; otherwise, hide them.</a:t>
            </a:r>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26</a:t>
            </a:fld>
            <a:endParaRPr lang="en-US"/>
          </a:p>
        </p:txBody>
      </p:sp>
    </p:spTree>
    <p:extLst>
      <p:ext uri="{BB962C8B-B14F-4D97-AF65-F5344CB8AC3E}">
        <p14:creationId xmlns:p14="http://schemas.microsoft.com/office/powerpoint/2010/main" val="100966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press makes it appear as though big data—and its analysis—is</a:t>
            </a:r>
            <a:r>
              <a:rPr lang="en-US" baseline="0" dirty="0"/>
              <a:t> the only they of research activity that is necessary.  While businesses are getting better at finding patterns in data, and building new data sets by drawing data from different but related data (</a:t>
            </a:r>
            <a:r>
              <a:rPr lang="en-US" b="1" baseline="0" dirty="0"/>
              <a:t>data blending</a:t>
            </a:r>
            <a:r>
              <a:rPr lang="en-US" baseline="0" dirty="0"/>
              <a:t>), research and data analytics serve different roles and are really complements to each other.</a:t>
            </a:r>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27</a:t>
            </a:fld>
            <a:endParaRPr lang="en-US"/>
          </a:p>
        </p:txBody>
      </p:sp>
    </p:spTree>
    <p:extLst>
      <p:ext uri="{BB962C8B-B14F-4D97-AF65-F5344CB8AC3E}">
        <p14:creationId xmlns:p14="http://schemas.microsoft.com/office/powerpoint/2010/main" val="334223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Exhibit 1-3 </a:t>
            </a:r>
            <a:r>
              <a:rPr lang="en-US" baseline="0" dirty="0"/>
              <a:t>divides the Research Process into 5 stages. The textbook is organized on these same 5 stages.</a:t>
            </a:r>
            <a:endParaRPr lang="en-US" dirty="0"/>
          </a:p>
        </p:txBody>
      </p:sp>
      <p:sp>
        <p:nvSpPr>
          <p:cNvPr id="4" name="Slide Number Placeholder 3"/>
          <p:cNvSpPr>
            <a:spLocks noGrp="1"/>
          </p:cNvSpPr>
          <p:nvPr>
            <p:ph type="sldNum" sz="quarter" idx="10"/>
          </p:nvPr>
        </p:nvSpPr>
        <p:spPr/>
        <p:txBody>
          <a:bodyPr/>
          <a:lstStyle/>
          <a:p>
            <a:fld id="{5912FA52-B653-4BF3-84DB-702EE3DBC3FD}" type="slidenum">
              <a:rPr lang="en-US" smtClean="0"/>
              <a:t>28</a:t>
            </a:fld>
            <a:endParaRPr lang="en-US"/>
          </a:p>
        </p:txBody>
      </p:sp>
    </p:spTree>
    <p:extLst>
      <p:ext uri="{BB962C8B-B14F-4D97-AF65-F5344CB8AC3E}">
        <p14:creationId xmlns:p14="http://schemas.microsoft.com/office/powerpoint/2010/main" val="57715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622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275575"/>
            <a:ext cx="8549640" cy="1214896"/>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2209800"/>
            <a:ext cx="7848600" cy="609600"/>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600200"/>
            <a:ext cx="74676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traight Connector 6"/>
          <p:cNvSpPr>
            <a:spLocks noChangeShapeType="1"/>
          </p:cNvSpPr>
          <p:nvPr userDrawn="1"/>
        </p:nvSpPr>
        <p:spPr bwMode="auto">
          <a:xfrm>
            <a:off x="152400" y="2895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795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031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946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dirty="0"/>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5105400" cy="1447799"/>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1-</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5943600" y="1752600"/>
            <a:ext cx="304165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609600" y="4648200"/>
            <a:ext cx="44196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16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4" r:id="rId21"/>
    <p:sldLayoutId id="2147483675" r:id="rId22"/>
    <p:sldLayoutId id="2147483676" r:id="rId23"/>
    <p:sldLayoutId id="2147483677"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onnect.mheducation.com/connect/libraryHome.d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viddler.com/embed/795eb72c/?f=1&amp;player=arpeggio&amp;secret=31198742&amp;make_responsive=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nnect.mheducation.com/paamweb/index.html#/registration/signup/e-yasa-spring-202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ag.edu.tr/tr/akademik-kadro/26/dosyal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Business Research Methods</a:t>
            </a:r>
            <a:endParaRPr lang="tr-TR" dirty="0"/>
          </a:p>
        </p:txBody>
      </p:sp>
      <p:sp>
        <p:nvSpPr>
          <p:cNvPr id="3" name="Content Placeholder 2"/>
          <p:cNvSpPr>
            <a:spLocks noGrp="1"/>
          </p:cNvSpPr>
          <p:nvPr>
            <p:ph idx="1"/>
          </p:nvPr>
        </p:nvSpPr>
        <p:spPr/>
        <p:txBody>
          <a:bodyPr/>
          <a:lstStyle/>
          <a:p>
            <a:r>
              <a:rPr lang="tr-TR" dirty="0">
                <a:hlinkClick r:id="rId2"/>
              </a:rPr>
              <a:t>https://</a:t>
            </a:r>
            <a:r>
              <a:rPr lang="tr-TR" dirty="0" smtClean="0">
                <a:hlinkClick r:id="rId2"/>
              </a:rPr>
              <a:t>connect.mheducation.com/connect/libraryHome.do</a:t>
            </a:r>
            <a:endParaRPr lang="tr-TR" dirty="0" smtClean="0"/>
          </a:p>
          <a:p>
            <a:endParaRPr lang="tr-TR" dirty="0"/>
          </a:p>
        </p:txBody>
      </p:sp>
    </p:spTree>
    <p:extLst>
      <p:ext uri="{BB962C8B-B14F-4D97-AF65-F5344CB8AC3E}">
        <p14:creationId xmlns:p14="http://schemas.microsoft.com/office/powerpoint/2010/main" val="191026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HW &amp; Quizez</a:t>
            </a:r>
            <a:endParaRPr lang="tr-TR" dirty="0"/>
          </a:p>
        </p:txBody>
      </p:sp>
      <p:sp>
        <p:nvSpPr>
          <p:cNvPr id="3" name="Content Placeholder 2"/>
          <p:cNvSpPr>
            <a:spLocks noGrp="1"/>
          </p:cNvSpPr>
          <p:nvPr>
            <p:ph idx="1"/>
          </p:nvPr>
        </p:nvSpPr>
        <p:spPr>
          <a:xfrm>
            <a:off x="457200" y="1600201"/>
            <a:ext cx="8229600" cy="1295400"/>
          </a:xfrm>
        </p:spPr>
        <p:txBody>
          <a:bodyPr/>
          <a:lstStyle/>
          <a:p>
            <a:r>
              <a:rPr lang="tr-TR" dirty="0" smtClean="0"/>
              <a:t> will be assigned by lecturer from the Mc Graw  link.</a:t>
            </a:r>
            <a:endParaRPr lang="tr-TR" dirty="0"/>
          </a:p>
        </p:txBody>
      </p:sp>
    </p:spTree>
    <p:extLst>
      <p:ext uri="{BB962C8B-B14F-4D97-AF65-F5344CB8AC3E}">
        <p14:creationId xmlns:p14="http://schemas.microsoft.com/office/powerpoint/2010/main" val="3242129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What is Research?</a:t>
            </a:r>
            <a:endParaRPr lang="tr-TR" b="1" dirty="0"/>
          </a:p>
        </p:txBody>
      </p:sp>
      <p:sp>
        <p:nvSpPr>
          <p:cNvPr id="3" name="Content Placeholder 2"/>
          <p:cNvSpPr>
            <a:spLocks noGrp="1"/>
          </p:cNvSpPr>
          <p:nvPr>
            <p:ph idx="1"/>
          </p:nvPr>
        </p:nvSpPr>
        <p:spPr>
          <a:xfrm>
            <a:off x="304800" y="1447800"/>
            <a:ext cx="8382000" cy="4678363"/>
          </a:xfrm>
        </p:spPr>
        <p:txBody>
          <a:bodyPr>
            <a:normAutofit/>
          </a:bodyPr>
          <a:lstStyle/>
          <a:p>
            <a:pPr marL="0" indent="0" algn="just">
              <a:buNone/>
            </a:pPr>
            <a:r>
              <a:rPr lang="en-US" sz="2800" b="1" dirty="0">
                <a:solidFill>
                  <a:srgbClr val="FF0000"/>
                </a:solidFill>
              </a:rPr>
              <a:t>Research</a:t>
            </a:r>
            <a:r>
              <a:rPr lang="en-US" sz="2800" dirty="0"/>
              <a:t> is a very general term for an activity that involves </a:t>
            </a:r>
            <a:r>
              <a:rPr lang="en-US" sz="2800" b="1" i="1" dirty="0"/>
              <a:t>finding out, in a more or less </a:t>
            </a:r>
            <a:r>
              <a:rPr lang="en-US" sz="2800" b="1" i="1" u="sng" dirty="0"/>
              <a:t>systematic way</a:t>
            </a:r>
            <a:r>
              <a:rPr lang="en-US" sz="2800" b="1" i="1" dirty="0"/>
              <a:t>, </a:t>
            </a:r>
            <a:r>
              <a:rPr lang="en-US" sz="2800" dirty="0"/>
              <a:t>things you did not know. A more </a:t>
            </a:r>
            <a:r>
              <a:rPr lang="en-US" sz="2800" b="1" i="1" dirty="0"/>
              <a:t>academic interpretation </a:t>
            </a:r>
            <a:r>
              <a:rPr lang="en-US" sz="2800" dirty="0"/>
              <a:t>is that research involves finding out about things that no-one else knew either</a:t>
            </a:r>
            <a:r>
              <a:rPr lang="en-US" sz="2800" dirty="0" smtClean="0"/>
              <a:t>.</a:t>
            </a:r>
            <a:endParaRPr lang="tr-TR" sz="2800" dirty="0" smtClean="0"/>
          </a:p>
          <a:p>
            <a:pPr marL="0" indent="0" algn="just">
              <a:buNone/>
            </a:pPr>
            <a:r>
              <a:rPr lang="tr-TR" dirty="0"/>
              <a:t> </a:t>
            </a:r>
            <a:r>
              <a:rPr lang="tr-TR" dirty="0" smtClean="0"/>
              <a:t>   Therefore </a:t>
            </a:r>
            <a:r>
              <a:rPr lang="tr-TR" dirty="0"/>
              <a:t>the basic characteristics:</a:t>
            </a:r>
          </a:p>
          <a:p>
            <a:pPr algn="just"/>
            <a:r>
              <a:rPr lang="en-US" dirty="0"/>
              <a:t>Data are </a:t>
            </a:r>
            <a:r>
              <a:rPr lang="en-US" b="1" dirty="0"/>
              <a:t>collected </a:t>
            </a:r>
            <a:r>
              <a:rPr lang="en-US" i="1" dirty="0"/>
              <a:t>systematically.</a:t>
            </a:r>
          </a:p>
          <a:p>
            <a:pPr algn="just"/>
            <a:r>
              <a:rPr lang="en-US" dirty="0"/>
              <a:t>Data are</a:t>
            </a:r>
            <a:r>
              <a:rPr lang="en-US" b="1" dirty="0"/>
              <a:t> interpreted </a:t>
            </a:r>
            <a:r>
              <a:rPr lang="en-US" i="1" dirty="0"/>
              <a:t>systematically.</a:t>
            </a:r>
          </a:p>
          <a:p>
            <a:pPr marL="0" indent="0" algn="just">
              <a:buNone/>
            </a:pPr>
            <a:r>
              <a:rPr lang="en-US" dirty="0"/>
              <a:t>There is a clear purpose: </a:t>
            </a:r>
            <a:r>
              <a:rPr lang="en-US" b="1" dirty="0">
                <a:solidFill>
                  <a:srgbClr val="FF0000"/>
                </a:solidFill>
              </a:rPr>
              <a:t>to find things out.</a:t>
            </a:r>
          </a:p>
          <a:p>
            <a:pPr algn="just"/>
            <a:endParaRPr lang="en-US" dirty="0"/>
          </a:p>
        </p:txBody>
      </p:sp>
    </p:spTree>
    <p:extLst>
      <p:ext uri="{BB962C8B-B14F-4D97-AF65-F5344CB8AC3E}">
        <p14:creationId xmlns:p14="http://schemas.microsoft.com/office/powerpoint/2010/main" val="415593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sz="4000" b="1" dirty="0" smtClean="0"/>
              <a:t>Types </a:t>
            </a:r>
            <a:r>
              <a:rPr lang="tr-TR" sz="4000" b="1" dirty="0" smtClean="0"/>
              <a:t>o</a:t>
            </a:r>
            <a:r>
              <a:rPr lang="en-US" sz="4000" b="1" dirty="0" smtClean="0"/>
              <a:t>f Business Research: </a:t>
            </a:r>
            <a:r>
              <a:rPr lang="tr-TR" sz="4000" b="1" dirty="0" smtClean="0"/>
              <a:t/>
            </a:r>
            <a:br>
              <a:rPr lang="tr-TR" sz="4000" b="1" dirty="0" smtClean="0"/>
            </a:br>
            <a:r>
              <a:rPr lang="en-US" sz="4000" b="1" dirty="0" smtClean="0"/>
              <a:t>Applied And Basic </a:t>
            </a:r>
            <a:r>
              <a:rPr lang="en-US" sz="4000" dirty="0"/>
              <a:t>	</a:t>
            </a:r>
            <a:r>
              <a:rPr lang="en-US" dirty="0"/>
              <a:t/>
            </a:r>
            <a:br>
              <a:rPr lang="en-US" dirty="0"/>
            </a:br>
            <a:endParaRPr lang="tr-TR"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990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8600" y="6096000"/>
            <a:ext cx="8382000" cy="615553"/>
          </a:xfrm>
          <a:prstGeom prst="rect">
            <a:avLst/>
          </a:prstGeom>
          <a:noFill/>
        </p:spPr>
        <p:txBody>
          <a:bodyPr wrap="square" rtlCol="0">
            <a:spAutoFit/>
          </a:bodyPr>
          <a:lstStyle/>
          <a:p>
            <a:r>
              <a:rPr lang="en-GB" altLang="en-US" sz="1600" b="1" i="1" dirty="0" smtClean="0"/>
              <a:t>Figure </a:t>
            </a:r>
            <a:r>
              <a:rPr lang="en-GB" altLang="en-US" sz="1600" b="1" i="1" dirty="0"/>
              <a:t>1.1  Basic and applied research</a:t>
            </a:r>
          </a:p>
          <a:p>
            <a:r>
              <a:rPr lang="en-GB" altLang="en-US" sz="1600" b="1" i="1" dirty="0"/>
              <a:t>Source: </a:t>
            </a:r>
            <a:r>
              <a:rPr lang="en-US" altLang="en-US" sz="1600" b="1" i="1" dirty="0"/>
              <a:t>Authors</a:t>
            </a:r>
            <a:r>
              <a:rPr lang="en-US" altLang="en-GB" sz="1600" b="1" i="1" dirty="0"/>
              <a:t>’</a:t>
            </a:r>
            <a:r>
              <a:rPr lang="en-US" altLang="en-US" sz="1600" b="1" i="1" dirty="0"/>
              <a:t> experience; </a:t>
            </a:r>
            <a:r>
              <a:rPr lang="en-US" altLang="en-US" sz="1600" b="1" i="1" dirty="0" err="1"/>
              <a:t>Easterby</a:t>
            </a:r>
            <a:r>
              <a:rPr lang="en-US" altLang="en-US" sz="1600" b="1" i="1" dirty="0"/>
              <a:t>-Smith et al. (2012); Hedrick et al. (</a:t>
            </a:r>
            <a:r>
              <a:rPr lang="en-US" altLang="en-US" sz="1600" b="1" i="1" dirty="0" smtClean="0"/>
              <a:t>1993</a:t>
            </a:r>
            <a:r>
              <a:rPr lang="tr-TR" altLang="en-US" dirty="0" smtClean="0"/>
              <a:t>).</a:t>
            </a:r>
            <a:endParaRPr lang="tr-TR" dirty="0"/>
          </a:p>
        </p:txBody>
      </p:sp>
    </p:spTree>
    <p:extLst>
      <p:ext uri="{BB962C8B-B14F-4D97-AF65-F5344CB8AC3E}">
        <p14:creationId xmlns:p14="http://schemas.microsoft.com/office/powerpoint/2010/main" val="4238625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33400"/>
          </a:xfrm>
        </p:spPr>
        <p:txBody>
          <a:bodyPr>
            <a:normAutofit fontScale="90000"/>
          </a:bodyPr>
          <a:lstStyle/>
          <a:p>
            <a:r>
              <a:rPr lang="tr-TR" b="1" dirty="0" smtClean="0"/>
              <a:t>Methods vs Methodology</a:t>
            </a:r>
            <a:endParaRPr lang="en-US" b="1" dirty="0"/>
          </a:p>
        </p:txBody>
      </p:sp>
      <p:sp>
        <p:nvSpPr>
          <p:cNvPr id="3" name="Content Placeholder 2"/>
          <p:cNvSpPr>
            <a:spLocks noGrp="1"/>
          </p:cNvSpPr>
          <p:nvPr>
            <p:ph idx="1"/>
          </p:nvPr>
        </p:nvSpPr>
        <p:spPr>
          <a:xfrm>
            <a:off x="152400" y="685800"/>
            <a:ext cx="8763000" cy="3276600"/>
          </a:xfrm>
        </p:spPr>
        <p:txBody>
          <a:bodyPr>
            <a:noAutofit/>
          </a:bodyPr>
          <a:lstStyle/>
          <a:p>
            <a:pPr algn="just"/>
            <a:r>
              <a:rPr lang="tr-TR" sz="2400" b="1" dirty="0">
                <a:solidFill>
                  <a:srgbClr val="FF0000"/>
                </a:solidFill>
              </a:rPr>
              <a:t>M</a:t>
            </a:r>
            <a:r>
              <a:rPr lang="en-US" sz="2400" b="1" dirty="0" err="1" smtClean="0">
                <a:solidFill>
                  <a:srgbClr val="FF0000"/>
                </a:solidFill>
              </a:rPr>
              <a:t>ethods</a:t>
            </a:r>
            <a:r>
              <a:rPr lang="en-US" sz="2400" b="1" dirty="0" smtClean="0">
                <a:solidFill>
                  <a:srgbClr val="FF0000"/>
                </a:solidFill>
              </a:rPr>
              <a:t> </a:t>
            </a:r>
            <a:r>
              <a:rPr lang="en-US" sz="2400" dirty="0"/>
              <a:t>to refer to </a:t>
            </a:r>
            <a:r>
              <a:rPr lang="en-US" sz="2400" b="1" i="1" dirty="0"/>
              <a:t>techniques </a:t>
            </a:r>
            <a:r>
              <a:rPr lang="en-US" sz="2400" b="1" i="1" dirty="0" smtClean="0"/>
              <a:t>and</a:t>
            </a:r>
            <a:r>
              <a:rPr lang="tr-TR" sz="2400" b="1" i="1" dirty="0" smtClean="0"/>
              <a:t> </a:t>
            </a:r>
            <a:r>
              <a:rPr lang="en-US" sz="2400" b="1" i="1" dirty="0" smtClean="0"/>
              <a:t>procedures </a:t>
            </a:r>
            <a:r>
              <a:rPr lang="en-US" sz="2400" b="1" dirty="0"/>
              <a:t>used to </a:t>
            </a:r>
            <a:r>
              <a:rPr lang="en-US" sz="2400" b="1" i="1" dirty="0"/>
              <a:t>obtain and </a:t>
            </a:r>
            <a:r>
              <a:rPr lang="en-US" sz="2400" b="1" i="1" dirty="0" err="1"/>
              <a:t>analyse</a:t>
            </a:r>
            <a:r>
              <a:rPr lang="en-US" sz="2400" b="1" i="1" dirty="0"/>
              <a:t> data</a:t>
            </a:r>
            <a:r>
              <a:rPr lang="en-US" sz="2400" b="1" dirty="0"/>
              <a:t>.</a:t>
            </a:r>
            <a:r>
              <a:rPr lang="en-US" sz="2400" dirty="0"/>
              <a:t> This, </a:t>
            </a:r>
            <a:r>
              <a:rPr lang="en-US" sz="2400" dirty="0" smtClean="0"/>
              <a:t>includes questionnaires,</a:t>
            </a:r>
            <a:r>
              <a:rPr lang="tr-TR" sz="2400" dirty="0" smtClean="0"/>
              <a:t> </a:t>
            </a:r>
            <a:r>
              <a:rPr lang="en-US" sz="2400" dirty="0" smtClean="0"/>
              <a:t>observation </a:t>
            </a:r>
            <a:r>
              <a:rPr lang="en-US" sz="2400" dirty="0"/>
              <a:t>and interviews as well as both quantitative (statistical) and qualitative (</a:t>
            </a:r>
            <a:r>
              <a:rPr lang="en-US" sz="2400" dirty="0" err="1" smtClean="0"/>
              <a:t>nonstatistical</a:t>
            </a:r>
            <a:r>
              <a:rPr lang="en-US" sz="2400" dirty="0" smtClean="0"/>
              <a:t>)</a:t>
            </a:r>
            <a:r>
              <a:rPr lang="tr-TR" sz="2400" dirty="0"/>
              <a:t> </a:t>
            </a:r>
            <a:r>
              <a:rPr lang="en-US" sz="2400" dirty="0" smtClean="0"/>
              <a:t>analysis </a:t>
            </a:r>
            <a:r>
              <a:rPr lang="en-US" sz="2400" dirty="0"/>
              <a:t>techniques and, as you have probably gathered from the </a:t>
            </a:r>
            <a:r>
              <a:rPr lang="en-US" sz="2400" dirty="0" smtClean="0"/>
              <a:t>title</a:t>
            </a:r>
            <a:r>
              <a:rPr lang="tr-TR" sz="2400" dirty="0" smtClean="0"/>
              <a:t>.</a:t>
            </a:r>
          </a:p>
          <a:p>
            <a:pPr algn="just"/>
            <a:r>
              <a:rPr lang="en-US" sz="2400" dirty="0" smtClean="0"/>
              <a:t>In </a:t>
            </a:r>
            <a:r>
              <a:rPr lang="en-US" sz="2400" dirty="0"/>
              <a:t>contrast, the term </a:t>
            </a:r>
            <a:r>
              <a:rPr lang="en-US" sz="2400" b="1" dirty="0">
                <a:solidFill>
                  <a:srgbClr val="FF0000"/>
                </a:solidFill>
              </a:rPr>
              <a:t>methodology</a:t>
            </a:r>
            <a:r>
              <a:rPr lang="en-US" sz="2400" b="1" dirty="0"/>
              <a:t> </a:t>
            </a:r>
            <a:r>
              <a:rPr lang="en-US" sz="2400" dirty="0"/>
              <a:t>refers to the theory of </a:t>
            </a:r>
            <a:r>
              <a:rPr lang="en-US" sz="2400" b="1" i="1" dirty="0" smtClean="0"/>
              <a:t>how</a:t>
            </a:r>
            <a:r>
              <a:rPr lang="tr-TR" sz="2400" b="1" i="1" dirty="0" smtClean="0"/>
              <a:t> </a:t>
            </a:r>
            <a:r>
              <a:rPr lang="en-US" sz="2400" b="1" i="1" dirty="0" smtClean="0"/>
              <a:t>research </a:t>
            </a:r>
            <a:r>
              <a:rPr lang="en-US" sz="2400" b="1" i="1" dirty="0"/>
              <a:t>should be undertaken</a:t>
            </a:r>
            <a:r>
              <a:rPr lang="en-US" sz="2400" dirty="0"/>
              <a:t>. We believe that it is important that you have some </a:t>
            </a:r>
            <a:r>
              <a:rPr lang="en-US" sz="2400" dirty="0" smtClean="0"/>
              <a:t>understanding</a:t>
            </a:r>
            <a:r>
              <a:rPr lang="tr-TR" sz="2400" dirty="0" smtClean="0"/>
              <a:t> </a:t>
            </a:r>
            <a:r>
              <a:rPr lang="en-US" sz="2400" dirty="0" smtClean="0"/>
              <a:t>of </a:t>
            </a:r>
            <a:r>
              <a:rPr lang="en-US" sz="2400" dirty="0"/>
              <a:t>this so that you can make </a:t>
            </a:r>
            <a:r>
              <a:rPr lang="en-US" sz="2400" dirty="0" smtClean="0"/>
              <a:t>an</a:t>
            </a:r>
            <a:r>
              <a:rPr lang="tr-TR" sz="2400" dirty="0" smtClean="0"/>
              <a:t> </a:t>
            </a:r>
            <a:r>
              <a:rPr lang="en-US" sz="2400" dirty="0" smtClean="0"/>
              <a:t>informed </a:t>
            </a:r>
            <a:r>
              <a:rPr lang="en-US" sz="2400" dirty="0"/>
              <a:t>choice about your research. </a:t>
            </a:r>
            <a:endParaRPr lang="tr-TR" sz="24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91000"/>
            <a:ext cx="8382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7252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Research Methods</a:t>
            </a:r>
            <a:endParaRPr lang="tr-TR" b="1" dirty="0"/>
          </a:p>
        </p:txBody>
      </p:sp>
      <p:sp>
        <p:nvSpPr>
          <p:cNvPr id="3" name="Content Placeholder 2"/>
          <p:cNvSpPr>
            <a:spLocks noGrp="1"/>
          </p:cNvSpPr>
          <p:nvPr>
            <p:ph idx="1"/>
          </p:nvPr>
        </p:nvSpPr>
        <p:spPr/>
        <p:txBody>
          <a:bodyPr>
            <a:normAutofit fontScale="92500" lnSpcReduction="10000"/>
          </a:bodyPr>
          <a:lstStyle/>
          <a:p>
            <a:pPr algn="just"/>
            <a:r>
              <a:rPr lang="en-US" b="1" dirty="0" smtClean="0">
                <a:solidFill>
                  <a:srgbClr val="FF0000"/>
                </a:solidFill>
              </a:rPr>
              <a:t>Research </a:t>
            </a:r>
            <a:r>
              <a:rPr lang="en-US" b="1" dirty="0">
                <a:solidFill>
                  <a:srgbClr val="FF0000"/>
                </a:solidFill>
              </a:rPr>
              <a:t>methods </a:t>
            </a:r>
            <a:r>
              <a:rPr lang="en-US" dirty="0"/>
              <a:t>are the </a:t>
            </a:r>
            <a:r>
              <a:rPr lang="en-US" b="1" i="1" dirty="0"/>
              <a:t>techniques</a:t>
            </a:r>
            <a:r>
              <a:rPr lang="en-US" dirty="0"/>
              <a:t> you use to do research. </a:t>
            </a:r>
            <a:endParaRPr lang="tr-TR" dirty="0" smtClean="0"/>
          </a:p>
          <a:p>
            <a:pPr algn="just"/>
            <a:r>
              <a:rPr lang="en-US" dirty="0" smtClean="0"/>
              <a:t>They represent </a:t>
            </a:r>
            <a:r>
              <a:rPr lang="en-US" dirty="0"/>
              <a:t>and provide you with ways to collect, sort and </a:t>
            </a:r>
            <a:r>
              <a:rPr lang="en-US" dirty="0" err="1" smtClean="0"/>
              <a:t>analy</a:t>
            </a:r>
            <a:r>
              <a:rPr lang="tr-TR" dirty="0"/>
              <a:t>s</a:t>
            </a:r>
            <a:r>
              <a:rPr lang="en-US" dirty="0" smtClean="0"/>
              <a:t>e </a:t>
            </a:r>
            <a:r>
              <a:rPr lang="en-US" dirty="0"/>
              <a:t>information so that you can come to some conclusions. </a:t>
            </a:r>
            <a:endParaRPr lang="tr-TR" dirty="0" smtClean="0"/>
          </a:p>
          <a:p>
            <a:pPr algn="just"/>
            <a:r>
              <a:rPr lang="en-US" dirty="0" smtClean="0"/>
              <a:t>If </a:t>
            </a:r>
            <a:r>
              <a:rPr lang="en-US" dirty="0"/>
              <a:t>you use the right sort of methods for your particular type of </a:t>
            </a:r>
            <a:r>
              <a:rPr lang="en-US" dirty="0" smtClean="0"/>
              <a:t>research</a:t>
            </a:r>
            <a:r>
              <a:rPr lang="en-US" dirty="0"/>
              <a:t>, then you should be able to convince other people that your conclusions have some </a:t>
            </a:r>
            <a:r>
              <a:rPr lang="en-US" b="1" i="1" dirty="0"/>
              <a:t>validity</a:t>
            </a:r>
            <a:r>
              <a:rPr lang="en-US" dirty="0"/>
              <a:t>, and that the </a:t>
            </a:r>
            <a:r>
              <a:rPr lang="en-US" b="1" i="1" dirty="0"/>
              <a:t>new knowledge</a:t>
            </a:r>
            <a:r>
              <a:rPr lang="en-US" dirty="0"/>
              <a:t> you have created is soundly based. </a:t>
            </a:r>
            <a:endParaRPr lang="tr-TR" dirty="0"/>
          </a:p>
        </p:txBody>
      </p:sp>
    </p:spTree>
    <p:extLst>
      <p:ext uri="{BB962C8B-B14F-4D97-AF65-F5344CB8AC3E}">
        <p14:creationId xmlns:p14="http://schemas.microsoft.com/office/powerpoint/2010/main" val="276163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Generating research ideas</a:t>
            </a:r>
            <a:r>
              <a:rPr lang="tr-TR" dirty="0"/>
              <a:t>..</a:t>
            </a:r>
          </a:p>
        </p:txBody>
      </p:sp>
      <p:sp>
        <p:nvSpPr>
          <p:cNvPr id="3" name="Content Placeholder 2"/>
          <p:cNvSpPr>
            <a:spLocks noGrp="1"/>
          </p:cNvSpPr>
          <p:nvPr>
            <p:ph idx="1"/>
          </p:nvPr>
        </p:nvSpPr>
        <p:spPr>
          <a:xfrm>
            <a:off x="457200" y="1111827"/>
            <a:ext cx="8229600" cy="4724400"/>
          </a:xfrm>
        </p:spPr>
        <p:txBody>
          <a:bodyPr>
            <a:normAutofit/>
          </a:bodyPr>
          <a:lstStyle/>
          <a:p>
            <a:pPr algn="just"/>
            <a:r>
              <a:rPr lang="en-US" sz="2800" dirty="0" smtClean="0"/>
              <a:t>Providing </a:t>
            </a:r>
            <a:r>
              <a:rPr lang="en-US" sz="2800" dirty="0"/>
              <a:t>an initial research idea there are a lot of </a:t>
            </a:r>
            <a:r>
              <a:rPr lang="en-US" sz="2800" dirty="0" smtClean="0"/>
              <a:t>techniques</a:t>
            </a:r>
            <a:r>
              <a:rPr lang="tr-TR" sz="2800" dirty="0" smtClean="0"/>
              <a:t>.</a:t>
            </a:r>
            <a:endParaRPr lang="en-US" sz="2800" dirty="0"/>
          </a:p>
          <a:p>
            <a:pPr algn="just"/>
            <a:r>
              <a:rPr lang="en-US" sz="2800" dirty="0" smtClean="0"/>
              <a:t>The </a:t>
            </a:r>
            <a:r>
              <a:rPr lang="en-US" sz="2800" dirty="0"/>
              <a:t>unique technique that you choose to use and the order in which you should </a:t>
            </a:r>
            <a:r>
              <a:rPr lang="en-US" sz="2800" dirty="0" smtClean="0"/>
              <a:t>use</a:t>
            </a:r>
            <a:r>
              <a:rPr lang="tr-TR" sz="2800" dirty="0" smtClean="0"/>
              <a:t> </a:t>
            </a:r>
            <a:r>
              <a:rPr lang="en-US" sz="2800" dirty="0" smtClean="0"/>
              <a:t>them </a:t>
            </a:r>
            <a:r>
              <a:rPr lang="en-US" sz="2800" dirty="0"/>
              <a:t>are entirely up to you.</a:t>
            </a:r>
          </a:p>
          <a:p>
            <a:pPr algn="just"/>
            <a:r>
              <a:rPr lang="en-US" sz="2800" dirty="0"/>
              <a:t>It is  better to use a variety of </a:t>
            </a:r>
            <a:r>
              <a:rPr lang="en-US" sz="2800" dirty="0" smtClean="0"/>
              <a:t>techniques</a:t>
            </a:r>
            <a:r>
              <a:rPr lang="tr-TR" sz="2800" dirty="0" smtClean="0"/>
              <a:t>.</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6857999"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641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start</a:t>
            </a:r>
            <a:r>
              <a:rPr lang="tr-TR" dirty="0"/>
              <a:t>ing to</a:t>
            </a:r>
            <a:r>
              <a:rPr lang="en-US" dirty="0"/>
              <a:t> your research</a:t>
            </a:r>
            <a:endParaRPr lang="tr-TR" dirty="0"/>
          </a:p>
        </p:txBody>
      </p:sp>
      <p:sp>
        <p:nvSpPr>
          <p:cNvPr id="5" name="Content Placeholder 2"/>
          <p:cNvSpPr>
            <a:spLocks noGrp="1"/>
          </p:cNvSpPr>
          <p:nvPr>
            <p:ph idx="1"/>
          </p:nvPr>
        </p:nvSpPr>
        <p:spPr/>
        <p:txBody>
          <a:bodyPr>
            <a:normAutofit fontScale="92500" lnSpcReduction="20000"/>
          </a:bodyPr>
          <a:lstStyle/>
          <a:p>
            <a:r>
              <a:rPr lang="tr-TR" dirty="0"/>
              <a:t>Y</a:t>
            </a:r>
            <a:r>
              <a:rPr lang="en-US" dirty="0" err="1" smtClean="0"/>
              <a:t>ou</a:t>
            </a:r>
            <a:r>
              <a:rPr lang="en-US" dirty="0" smtClean="0"/>
              <a:t> </a:t>
            </a:r>
            <a:r>
              <a:rPr lang="en-US" dirty="0"/>
              <a:t>need to have </a:t>
            </a:r>
            <a:r>
              <a:rPr lang="en-US" dirty="0">
                <a:effectLst>
                  <a:outerShdw blurRad="38100" dist="38100" dir="2700000" algn="tl">
                    <a:srgbClr val="000000">
                      <a:alpha val="43137"/>
                    </a:srgbClr>
                  </a:outerShdw>
                </a:effectLst>
              </a:rPr>
              <a:t>at least some idea </a:t>
            </a:r>
            <a:r>
              <a:rPr lang="en-US" dirty="0"/>
              <a:t>of what you want to do.</a:t>
            </a:r>
          </a:p>
          <a:p>
            <a:pPr algn="just"/>
            <a:r>
              <a:rPr lang="en-US" dirty="0"/>
              <a:t>This is </a:t>
            </a:r>
            <a:r>
              <a:rPr lang="en-US" dirty="0" smtClean="0"/>
              <a:t>probably</a:t>
            </a:r>
            <a:endParaRPr lang="tr-TR" dirty="0" smtClean="0"/>
          </a:p>
          <a:p>
            <a:pPr algn="just"/>
            <a:r>
              <a:rPr lang="tr-TR" dirty="0"/>
              <a:t>T</a:t>
            </a:r>
            <a:r>
              <a:rPr lang="en-US" dirty="0" smtClean="0"/>
              <a:t>he </a:t>
            </a:r>
            <a:r>
              <a:rPr lang="en-US" dirty="0">
                <a:effectLst>
                  <a:outerShdw blurRad="38100" dist="38100" dir="2700000" algn="tl">
                    <a:srgbClr val="000000">
                      <a:alpha val="43137"/>
                    </a:srgbClr>
                  </a:outerShdw>
                </a:effectLst>
              </a:rPr>
              <a:t>most </a:t>
            </a:r>
            <a:r>
              <a:rPr lang="en-US" dirty="0" smtClean="0">
                <a:effectLst>
                  <a:outerShdw blurRad="38100" dist="38100" dir="2700000" algn="tl">
                    <a:srgbClr val="000000">
                      <a:alpha val="43137"/>
                    </a:srgbClr>
                  </a:outerShdw>
                </a:effectLst>
              </a:rPr>
              <a:t>difficult</a:t>
            </a:r>
            <a:endParaRPr lang="tr-TR" dirty="0" smtClean="0">
              <a:effectLst>
                <a:outerShdw blurRad="38100" dist="38100" dir="2700000" algn="tl">
                  <a:srgbClr val="000000">
                    <a:alpha val="43137"/>
                  </a:srgbClr>
                </a:outerShdw>
              </a:effectLst>
            </a:endParaRPr>
          </a:p>
          <a:p>
            <a:pPr algn="just"/>
            <a:r>
              <a:rPr lang="tr-TR" dirty="0"/>
              <a:t>T</a:t>
            </a:r>
            <a:r>
              <a:rPr lang="en-US" dirty="0" smtClean="0"/>
              <a:t>he </a:t>
            </a:r>
            <a:r>
              <a:rPr lang="en-US" dirty="0">
                <a:effectLst>
                  <a:outerShdw blurRad="38100" dist="38100" dir="2700000" algn="tl">
                    <a:srgbClr val="000000">
                      <a:alpha val="43137"/>
                    </a:srgbClr>
                  </a:outerShdw>
                </a:effectLst>
              </a:rPr>
              <a:t>most important</a:t>
            </a:r>
            <a:r>
              <a:rPr lang="en-US" dirty="0"/>
              <a:t>, part of your research project</a:t>
            </a:r>
            <a:r>
              <a:rPr lang="en-US" dirty="0" smtClean="0"/>
              <a:t>.</a:t>
            </a:r>
            <a:endParaRPr lang="tr-TR" dirty="0" smtClean="0"/>
          </a:p>
          <a:p>
            <a:pPr marL="0" indent="0">
              <a:buNone/>
            </a:pPr>
            <a:endParaRPr lang="tr-TR" dirty="0"/>
          </a:p>
          <a:p>
            <a:pPr marL="0" indent="0" algn="just">
              <a:buNone/>
            </a:pPr>
            <a:r>
              <a:rPr lang="en-US" dirty="0" smtClean="0"/>
              <a:t>Without </a:t>
            </a:r>
            <a:r>
              <a:rPr lang="en-US" dirty="0"/>
              <a:t>being clear about what you are going to research </a:t>
            </a:r>
            <a:r>
              <a:rPr lang="en-US" b="1" dirty="0" smtClean="0"/>
              <a:t>it</a:t>
            </a:r>
            <a:r>
              <a:rPr lang="tr-TR" b="1" dirty="0" smtClean="0"/>
              <a:t> </a:t>
            </a:r>
            <a:r>
              <a:rPr lang="en-US" b="1" dirty="0" smtClean="0"/>
              <a:t>is </a:t>
            </a:r>
            <a:r>
              <a:rPr lang="en-US" b="1" dirty="0"/>
              <a:t>difficult to plan </a:t>
            </a:r>
            <a:r>
              <a:rPr lang="en-US" dirty="0"/>
              <a:t>how you are going to research it.</a:t>
            </a:r>
          </a:p>
        </p:txBody>
      </p:sp>
    </p:spTree>
    <p:extLst>
      <p:ext uri="{BB962C8B-B14F-4D97-AF65-F5344CB8AC3E}">
        <p14:creationId xmlns:p14="http://schemas.microsoft.com/office/powerpoint/2010/main" val="273565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 y="3581400"/>
            <a:ext cx="8697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spcBef>
                <a:spcPct val="50000"/>
              </a:spcBef>
            </a:pPr>
            <a:r>
              <a:rPr lang="en-GB" altLang="en-US" sz="1200" dirty="0"/>
              <a:t>Table 2.1</a:t>
            </a:r>
            <a:r>
              <a:rPr lang="en-GB" altLang="en-US" dirty="0"/>
              <a:t>  </a:t>
            </a:r>
            <a:r>
              <a:rPr lang="en-GB" altLang="en-US" sz="1600" i="1" dirty="0"/>
              <a:t>More frequently used techniques for generating and refining research ideas</a:t>
            </a:r>
          </a:p>
        </p:txBody>
      </p:sp>
      <p:graphicFrame>
        <p:nvGraphicFramePr>
          <p:cNvPr id="2" name="Table 1"/>
          <p:cNvGraphicFramePr>
            <a:graphicFrameLocks noGrp="1"/>
          </p:cNvGraphicFramePr>
          <p:nvPr>
            <p:extLst>
              <p:ext uri="{D42A27DB-BD31-4B8C-83A1-F6EECF244321}">
                <p14:modId xmlns:p14="http://schemas.microsoft.com/office/powerpoint/2010/main" val="1587796275"/>
              </p:ext>
            </p:extLst>
          </p:nvPr>
        </p:nvGraphicFramePr>
        <p:xfrm>
          <a:off x="131619" y="457200"/>
          <a:ext cx="8812212" cy="3027907"/>
        </p:xfrm>
        <a:graphic>
          <a:graphicData uri="http://schemas.openxmlformats.org/drawingml/2006/table">
            <a:tbl>
              <a:tblPr firstRow="1" bandRow="1">
                <a:tableStyleId>{5C22544A-7EE6-4342-B048-85BDC9FD1C3A}</a:tableStyleId>
              </a:tblPr>
              <a:tblGrid>
                <a:gridCol w="4114799"/>
                <a:gridCol w="4697413"/>
              </a:tblGrid>
              <a:tr h="448741">
                <a:tc>
                  <a:txBody>
                    <a:bodyPr/>
                    <a:lstStyle/>
                    <a:p>
                      <a:pPr algn="ctr"/>
                      <a:r>
                        <a:rPr lang="en-GB" sz="2400" dirty="0" smtClean="0">
                          <a:solidFill>
                            <a:schemeClr val="tx1"/>
                          </a:solidFill>
                        </a:rPr>
                        <a:t>Rational</a:t>
                      </a:r>
                      <a:r>
                        <a:rPr lang="en-GB" sz="2400" baseline="0" dirty="0" smtClean="0">
                          <a:solidFill>
                            <a:schemeClr val="tx1"/>
                          </a:solidFill>
                        </a:rPr>
                        <a:t> thinking</a:t>
                      </a:r>
                      <a:endParaRPr lang="en-GB" sz="24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sz="2400" dirty="0" smtClean="0">
                          <a:solidFill>
                            <a:schemeClr val="tx1"/>
                          </a:solidFill>
                        </a:rPr>
                        <a:t>Creative</a:t>
                      </a:r>
                      <a:r>
                        <a:rPr lang="en-GB" sz="2400" baseline="0" dirty="0" smtClean="0">
                          <a:solidFill>
                            <a:schemeClr val="tx1"/>
                          </a:solidFill>
                        </a:rPr>
                        <a:t> thinking</a:t>
                      </a:r>
                      <a:endParaRPr lang="en-GB" sz="24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69810">
                <a:tc>
                  <a:txBody>
                    <a:bodyPr/>
                    <a:lstStyle/>
                    <a:p>
                      <a:r>
                        <a:rPr lang="en-GB" sz="1700" dirty="0" smtClean="0">
                          <a:solidFill>
                            <a:schemeClr val="tx1"/>
                          </a:solidFill>
                        </a:rPr>
                        <a:t>Examining</a:t>
                      </a:r>
                      <a:r>
                        <a:rPr lang="en-GB" sz="1700" baseline="0" dirty="0" smtClean="0">
                          <a:solidFill>
                            <a:schemeClr val="tx1"/>
                          </a:solidFill>
                        </a:rPr>
                        <a:t> your own strengths and interests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Keeping a notebook</a:t>
                      </a:r>
                      <a:r>
                        <a:rPr lang="en-GB" sz="1700" baseline="0" dirty="0" smtClean="0">
                          <a:solidFill>
                            <a:schemeClr val="tx1"/>
                          </a:solidFill>
                        </a:rPr>
                        <a:t> of your ideas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5043">
                <a:tc>
                  <a:txBody>
                    <a:bodyPr/>
                    <a:lstStyle/>
                    <a:p>
                      <a:r>
                        <a:rPr lang="en-GB" sz="1700" dirty="0" smtClean="0">
                          <a:solidFill>
                            <a:schemeClr val="tx1"/>
                          </a:solidFill>
                        </a:rPr>
                        <a:t>Examining staff research interests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Exploring personal</a:t>
                      </a:r>
                      <a:r>
                        <a:rPr lang="en-GB" sz="1700" baseline="0" dirty="0" smtClean="0">
                          <a:solidFill>
                            <a:schemeClr val="tx1"/>
                          </a:solidFill>
                        </a:rPr>
                        <a:t> preferences using past projects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368161">
                <a:tc>
                  <a:txBody>
                    <a:bodyPr/>
                    <a:lstStyle/>
                    <a:p>
                      <a:r>
                        <a:rPr lang="en-GB" sz="1700" dirty="0" smtClean="0">
                          <a:solidFill>
                            <a:schemeClr val="tx1"/>
                          </a:solidFill>
                        </a:rPr>
                        <a:t>Looking at past project titles</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Exploring</a:t>
                      </a:r>
                      <a:r>
                        <a:rPr lang="en-GB" sz="1700" baseline="0" dirty="0" smtClean="0">
                          <a:solidFill>
                            <a:schemeClr val="tx1"/>
                          </a:solidFill>
                        </a:rPr>
                        <a:t> relevance to business using the literature</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393839">
                <a:tc>
                  <a:txBody>
                    <a:bodyPr/>
                    <a:lstStyle/>
                    <a:p>
                      <a:r>
                        <a:rPr lang="en-GB" sz="1700" dirty="0" smtClean="0">
                          <a:solidFill>
                            <a:schemeClr val="tx1"/>
                          </a:solidFill>
                        </a:rPr>
                        <a:t>Discussion</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Relevance trees</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8741">
                <a:tc>
                  <a:txBody>
                    <a:bodyPr/>
                    <a:lstStyle/>
                    <a:p>
                      <a:r>
                        <a:rPr lang="en-GB" sz="1700" dirty="0" smtClean="0">
                          <a:solidFill>
                            <a:schemeClr val="tx1"/>
                          </a:solidFill>
                        </a:rPr>
                        <a:t>Searching existing literature</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tcPr>
                </a:tc>
                <a:tc>
                  <a:txBody>
                    <a:bodyPr/>
                    <a:lstStyle/>
                    <a:p>
                      <a:r>
                        <a:rPr lang="en-GB" sz="1700" dirty="0" smtClean="0">
                          <a:solidFill>
                            <a:schemeClr val="tx1"/>
                          </a:solidFill>
                        </a:rPr>
                        <a:t>Brainstorming</a:t>
                      </a:r>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tcPr>
                </a:tc>
              </a:tr>
              <a:tr h="448741">
                <a:tc>
                  <a:txBody>
                    <a:bodyPr/>
                    <a:lstStyle/>
                    <a:p>
                      <a:r>
                        <a:rPr lang="en-GB" sz="1700" dirty="0" smtClean="0">
                          <a:solidFill>
                            <a:schemeClr val="tx1"/>
                          </a:solidFill>
                        </a:rPr>
                        <a:t>Scanning</a:t>
                      </a:r>
                      <a:r>
                        <a:rPr lang="en-GB" sz="1700" baseline="0" dirty="0" smtClean="0">
                          <a:solidFill>
                            <a:schemeClr val="tx1"/>
                          </a:solidFill>
                        </a:rPr>
                        <a:t> the media</a:t>
                      </a:r>
                      <a:endParaRPr lang="en-GB" sz="1700" dirty="0">
                        <a:solidFill>
                          <a:schemeClr val="tx1"/>
                        </a:solidFill>
                      </a:endParaRPr>
                    </a:p>
                  </a:txBody>
                  <a:tcPr marL="87819" marR="87819" marT="43906" marB="43906">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GB" sz="1700" dirty="0">
                        <a:solidFill>
                          <a:schemeClr val="tx1"/>
                        </a:solidFill>
                      </a:endParaRPr>
                    </a:p>
                  </a:txBody>
                  <a:tcPr marL="87819" marR="87819" marT="43906" marB="4390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19458" name="Picture 2" descr="rational thinking creative thinking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5356" y="428625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82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tr-TR" dirty="0"/>
          </a:p>
        </p:txBody>
      </p:sp>
      <p:sp>
        <p:nvSpPr>
          <p:cNvPr id="3" name="Content Placeholder 2"/>
          <p:cNvSpPr>
            <a:spLocks noGrp="1"/>
          </p:cNvSpPr>
          <p:nvPr>
            <p:ph idx="1"/>
          </p:nvPr>
        </p:nvSpPr>
        <p:spPr>
          <a:xfrm>
            <a:off x="228600" y="1295400"/>
            <a:ext cx="8686800" cy="5181600"/>
          </a:xfrm>
        </p:spPr>
        <p:txBody>
          <a:bodyPr>
            <a:normAutofit/>
          </a:bodyPr>
          <a:lstStyle/>
          <a:p>
            <a:pPr marL="0" indent="0" algn="just">
              <a:buNone/>
            </a:pPr>
            <a:endParaRPr lang="tr-TR" dirty="0" smtClean="0"/>
          </a:p>
          <a:p>
            <a:pPr marL="0" indent="0" algn="just">
              <a:buNone/>
            </a:pPr>
            <a:endParaRPr lang="tr-TR" dirty="0" smtClean="0"/>
          </a:p>
        </p:txBody>
      </p:sp>
      <p:graphicFrame>
        <p:nvGraphicFramePr>
          <p:cNvPr id="4" name="Table 3"/>
          <p:cNvGraphicFramePr>
            <a:graphicFrameLocks noGrp="1"/>
          </p:cNvGraphicFramePr>
          <p:nvPr>
            <p:extLst>
              <p:ext uri="{D42A27DB-BD31-4B8C-83A1-F6EECF244321}">
                <p14:modId xmlns:p14="http://schemas.microsoft.com/office/powerpoint/2010/main" val="1562515379"/>
              </p:ext>
            </p:extLst>
          </p:nvPr>
        </p:nvGraphicFramePr>
        <p:xfrm>
          <a:off x="228600" y="228600"/>
          <a:ext cx="8534400" cy="6309360"/>
        </p:xfrm>
        <a:graphic>
          <a:graphicData uri="http://schemas.openxmlformats.org/drawingml/2006/table">
            <a:tbl>
              <a:tblPr firstRow="1" bandRow="1">
                <a:tableStyleId>{5C22544A-7EE6-4342-B048-85BDC9FD1C3A}</a:tableStyleId>
              </a:tblPr>
              <a:tblGrid>
                <a:gridCol w="1219200"/>
                <a:gridCol w="7315200"/>
              </a:tblGrid>
              <a:tr h="4318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WHAT YOU CAN DO WITH RESEARCH</a:t>
                      </a:r>
                      <a:endParaRPr lang="tr-TR" sz="2400" dirty="0" smtClean="0"/>
                    </a:p>
                  </a:txBody>
                  <a:tcPr/>
                </a:tc>
                <a:tc hMerge="1">
                  <a:txBody>
                    <a:bodyPr/>
                    <a:lstStyle/>
                    <a:p>
                      <a:endParaRPr lang="tr-TR" dirty="0"/>
                    </a:p>
                  </a:txBody>
                  <a:tcPr/>
                </a:tc>
              </a:tr>
              <a:tr h="370840">
                <a:tc>
                  <a:txBody>
                    <a:bodyPr/>
                    <a:lstStyle/>
                    <a:p>
                      <a:pPr algn="just"/>
                      <a:r>
                        <a:rPr lang="en-US" sz="1600" b="1" dirty="0" err="1" smtClean="0"/>
                        <a:t>Categorise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involves forming a </a:t>
                      </a:r>
                      <a:r>
                        <a:rPr lang="en-US" sz="1600" dirty="0" smtClean="0">
                          <a:effectLst>
                            <a:outerShdw blurRad="38100" dist="38100" dir="2700000" algn="tl">
                              <a:srgbClr val="000000">
                                <a:alpha val="43137"/>
                              </a:srgbClr>
                            </a:outerShdw>
                          </a:effectLst>
                        </a:rPr>
                        <a:t>typology </a:t>
                      </a:r>
                      <a:r>
                        <a:rPr lang="en-US" sz="1600" dirty="0" smtClean="0"/>
                        <a:t>of objects, events or concepts, i.e. a set of names or ‘boxes’ into which these can be sorted. </a:t>
                      </a:r>
                      <a:endParaRPr lang="tr-TR" sz="1600" dirty="0" smtClean="0"/>
                    </a:p>
                  </a:txBody>
                  <a:tcPr/>
                </a:tc>
              </a:tr>
              <a:tr h="370840">
                <a:tc>
                  <a:txBody>
                    <a:bodyPr/>
                    <a:lstStyle/>
                    <a:p>
                      <a:pPr algn="just"/>
                      <a:r>
                        <a:rPr lang="en-US" sz="1600" b="1" dirty="0" smtClean="0"/>
                        <a:t>Describe</a:t>
                      </a:r>
                      <a:endParaRPr lang="tr-TR" sz="1600" dirty="0"/>
                    </a:p>
                  </a:txBody>
                  <a:tcPr/>
                </a:tc>
                <a:tc>
                  <a:txBody>
                    <a:bodyPr/>
                    <a:lstStyle/>
                    <a:p>
                      <a:pPr algn="just"/>
                      <a:r>
                        <a:rPr lang="en-US" sz="1600" dirty="0" smtClean="0"/>
                        <a:t>Descriptive research relies on </a:t>
                      </a:r>
                      <a:r>
                        <a:rPr lang="en-US" sz="1600" dirty="0" smtClean="0">
                          <a:effectLst>
                            <a:outerShdw blurRad="38100" dist="38100" dir="2700000" algn="tl">
                              <a:srgbClr val="000000">
                                <a:alpha val="43137"/>
                              </a:srgbClr>
                            </a:outerShdw>
                          </a:effectLst>
                        </a:rPr>
                        <a:t>observation </a:t>
                      </a:r>
                      <a:r>
                        <a:rPr lang="en-US" sz="1600" dirty="0" smtClean="0"/>
                        <a:t>as a means of collecting data. It attempts to examine situations in order to establish what is the </a:t>
                      </a:r>
                      <a:r>
                        <a:rPr lang="en-US" sz="1600" dirty="0" smtClean="0">
                          <a:effectLst>
                            <a:outerShdw blurRad="38100" dist="38100" dir="2700000" algn="tl">
                              <a:srgbClr val="000000">
                                <a:alpha val="43137"/>
                              </a:srgbClr>
                            </a:outerShdw>
                          </a:effectLst>
                        </a:rPr>
                        <a:t>norm</a:t>
                      </a:r>
                      <a:r>
                        <a:rPr lang="en-US" sz="1600" dirty="0" smtClean="0"/>
                        <a:t>, i.e. what can be predicted to happen again under the </a:t>
                      </a:r>
                      <a:r>
                        <a:rPr lang="en-US" sz="1600" dirty="0" smtClean="0">
                          <a:effectLst>
                            <a:outerShdw blurRad="38100" dist="38100" dir="2700000" algn="tl">
                              <a:srgbClr val="000000">
                                <a:alpha val="43137"/>
                              </a:srgbClr>
                            </a:outerShdw>
                          </a:effectLst>
                        </a:rPr>
                        <a:t>same circumstances</a:t>
                      </a:r>
                      <a:r>
                        <a:rPr lang="tr-TR" sz="1600" dirty="0" smtClean="0">
                          <a:effectLst>
                            <a:outerShdw blurRad="38100" dist="38100" dir="2700000" algn="tl">
                              <a:srgbClr val="000000">
                                <a:alpha val="43137"/>
                              </a:srgbClr>
                            </a:outerShdw>
                          </a:effectLst>
                        </a:rPr>
                        <a:t>.</a:t>
                      </a:r>
                      <a:endParaRPr lang="tr-TR" sz="1600" dirty="0">
                        <a:effectLst>
                          <a:outerShdw blurRad="38100" dist="38100" dir="2700000" algn="tl">
                            <a:srgbClr val="000000">
                              <a:alpha val="43137"/>
                            </a:srgbClr>
                          </a:outerShdw>
                        </a:effectLst>
                      </a:endParaRPr>
                    </a:p>
                  </a:txBody>
                  <a:tcPr/>
                </a:tc>
              </a:tr>
              <a:tr h="370840">
                <a:tc>
                  <a:txBody>
                    <a:bodyPr/>
                    <a:lstStyle/>
                    <a:p>
                      <a:pPr algn="just"/>
                      <a:r>
                        <a:rPr lang="en-US" sz="1600" b="1" dirty="0" smtClean="0"/>
                        <a:t>Explain</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is a </a:t>
                      </a:r>
                      <a:r>
                        <a:rPr lang="en-US" sz="1600" dirty="0" smtClean="0">
                          <a:effectLst>
                            <a:outerShdw blurRad="38100" dist="38100" dir="2700000" algn="tl">
                              <a:srgbClr val="000000">
                                <a:alpha val="43137"/>
                              </a:srgbClr>
                            </a:outerShdw>
                          </a:effectLst>
                        </a:rPr>
                        <a:t>descriptive</a:t>
                      </a:r>
                      <a:r>
                        <a:rPr lang="en-US" sz="1600" dirty="0" smtClean="0"/>
                        <a:t> type of research specifically designed to deal with </a:t>
                      </a:r>
                      <a:r>
                        <a:rPr lang="en-US" sz="1600" dirty="0" smtClean="0">
                          <a:effectLst>
                            <a:outerShdw blurRad="38100" dist="38100" dir="2700000" algn="tl">
                              <a:srgbClr val="000000">
                                <a:alpha val="43137"/>
                              </a:srgbClr>
                            </a:outerShdw>
                          </a:effectLst>
                        </a:rPr>
                        <a:t>complex issues</a:t>
                      </a:r>
                      <a:r>
                        <a:rPr lang="en-US" sz="1600" dirty="0" smtClean="0"/>
                        <a:t>. It aims to in order to make sense of the myriad other elements involved, such as human, political, social, cultural and contextual. </a:t>
                      </a:r>
                      <a:endParaRPr lang="tr-TR" sz="1600" dirty="0" smtClean="0"/>
                    </a:p>
                  </a:txBody>
                  <a:tcPr/>
                </a:tc>
              </a:tr>
              <a:tr h="370840">
                <a:tc>
                  <a:txBody>
                    <a:bodyPr/>
                    <a:lstStyle/>
                    <a:p>
                      <a:pPr algn="just"/>
                      <a:r>
                        <a:rPr lang="en-US" sz="1600" b="1" dirty="0" smtClean="0"/>
                        <a:t>Evaluate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This involves making </a:t>
                      </a:r>
                      <a:r>
                        <a:rPr lang="en-US" sz="1600" dirty="0" err="1" smtClean="0"/>
                        <a:t>j</a:t>
                      </a:r>
                      <a:r>
                        <a:rPr lang="en-US" sz="1600" dirty="0" err="1" smtClean="0">
                          <a:effectLst>
                            <a:outerShdw blurRad="38100" dist="38100" dir="2700000" algn="tl">
                              <a:srgbClr val="000000">
                                <a:alpha val="43137"/>
                              </a:srgbClr>
                            </a:outerShdw>
                          </a:effectLst>
                        </a:rPr>
                        <a:t>udgements</a:t>
                      </a:r>
                      <a:r>
                        <a:rPr lang="en-US" sz="1600" dirty="0" smtClean="0"/>
                        <a:t> about the </a:t>
                      </a:r>
                      <a:r>
                        <a:rPr lang="en-US" sz="1600" dirty="0" smtClean="0">
                          <a:effectLst>
                            <a:outerShdw blurRad="38100" dist="38100" dir="2700000" algn="tl">
                              <a:srgbClr val="000000">
                                <a:alpha val="43137"/>
                              </a:srgbClr>
                            </a:outerShdw>
                          </a:effectLst>
                        </a:rPr>
                        <a:t>quality of objects or events</a:t>
                      </a:r>
                      <a:r>
                        <a:rPr lang="en-US" sz="1600" dirty="0" smtClean="0"/>
                        <a:t>. Quality can be measured either in an absolute sense or on a comparative basis. </a:t>
                      </a:r>
                      <a:endParaRPr lang="tr-TR" sz="1600" dirty="0" smtClean="0"/>
                    </a:p>
                  </a:txBody>
                  <a:tcPr/>
                </a:tc>
              </a:tr>
              <a:tr h="370840">
                <a:tc>
                  <a:txBody>
                    <a:bodyPr/>
                    <a:lstStyle/>
                    <a:p>
                      <a:pPr algn="just"/>
                      <a:r>
                        <a:rPr lang="en-US" sz="1600" b="1" dirty="0" smtClean="0"/>
                        <a:t>Compare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Two or more </a:t>
                      </a:r>
                      <a:r>
                        <a:rPr lang="en-US" sz="1600" dirty="0" smtClean="0">
                          <a:effectLst>
                            <a:outerShdw blurRad="38100" dist="38100" dir="2700000" algn="tl">
                              <a:srgbClr val="000000">
                                <a:alpha val="43137"/>
                              </a:srgbClr>
                            </a:outerShdw>
                          </a:effectLst>
                        </a:rPr>
                        <a:t>contrasting cases </a:t>
                      </a:r>
                      <a:r>
                        <a:rPr lang="en-US" sz="1600" dirty="0" smtClean="0"/>
                        <a:t>can be examined to highlight differences and similarities between them, leading to a better understanding of phenomena.</a:t>
                      </a:r>
                      <a:endParaRPr lang="tr-TR" sz="1600" dirty="0" smtClean="0"/>
                    </a:p>
                  </a:txBody>
                  <a:tcPr/>
                </a:tc>
              </a:tr>
              <a:tr h="370840">
                <a:tc>
                  <a:txBody>
                    <a:bodyPr/>
                    <a:lstStyle/>
                    <a:p>
                      <a:pPr algn="just"/>
                      <a:r>
                        <a:rPr lang="en-US" sz="1600" b="1" dirty="0" smtClean="0"/>
                        <a:t>Correlate</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The relationships between </a:t>
                      </a:r>
                      <a:r>
                        <a:rPr lang="en-US" sz="1600" dirty="0" smtClean="0">
                          <a:effectLst>
                            <a:outerShdw blurRad="38100" dist="38100" dir="2700000" algn="tl">
                              <a:srgbClr val="000000">
                                <a:alpha val="43137"/>
                              </a:srgbClr>
                            </a:outerShdw>
                          </a:effectLst>
                        </a:rPr>
                        <a:t>two phenomena</a:t>
                      </a:r>
                      <a:r>
                        <a:rPr lang="en-US" sz="1600" dirty="0" smtClean="0"/>
                        <a:t> are investigated to see whether and how they </a:t>
                      </a:r>
                      <a:r>
                        <a:rPr lang="en-US" sz="1600" dirty="0" smtClean="0">
                          <a:effectLst>
                            <a:outerShdw blurRad="38100" dist="38100" dir="2700000" algn="tl">
                              <a:srgbClr val="000000">
                                <a:alpha val="43137"/>
                              </a:srgbClr>
                            </a:outerShdw>
                          </a:effectLst>
                        </a:rPr>
                        <a:t>influence each other</a:t>
                      </a:r>
                      <a:r>
                        <a:rPr lang="tr-TR" sz="1600" dirty="0" smtClean="0"/>
                        <a:t>.</a:t>
                      </a:r>
                    </a:p>
                  </a:txBody>
                  <a:tcPr/>
                </a:tc>
              </a:tr>
              <a:tr h="370840">
                <a:tc>
                  <a:txBody>
                    <a:bodyPr/>
                    <a:lstStyle/>
                    <a:p>
                      <a:pPr algn="just"/>
                      <a:r>
                        <a:rPr lang="en-US" sz="1600" b="1" dirty="0" smtClean="0"/>
                        <a:t>Predict</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Predictions of possible </a:t>
                      </a:r>
                      <a:r>
                        <a:rPr lang="en-US" sz="1600" dirty="0" smtClean="0">
                          <a:effectLst>
                            <a:outerShdw blurRad="38100" dist="38100" dir="2700000" algn="tl">
                              <a:srgbClr val="000000">
                                <a:alpha val="43137"/>
                              </a:srgbClr>
                            </a:outerShdw>
                          </a:effectLst>
                        </a:rPr>
                        <a:t>future</a:t>
                      </a:r>
                      <a:r>
                        <a:rPr lang="en-US" sz="1600" dirty="0" smtClean="0"/>
                        <a:t> </a:t>
                      </a:r>
                      <a:r>
                        <a:rPr lang="en-US" sz="1600" dirty="0" err="1" smtClean="0"/>
                        <a:t>behaviour</a:t>
                      </a:r>
                      <a:r>
                        <a:rPr lang="en-US" sz="1600" dirty="0" smtClean="0"/>
                        <a:t> or events are made on the basis that if there has been a strong relationship between two or more characteristics or events in the past, then these should exist in </a:t>
                      </a:r>
                      <a:r>
                        <a:rPr lang="en-US" sz="1600" dirty="0" smtClean="0">
                          <a:effectLst>
                            <a:outerShdw blurRad="38100" dist="38100" dir="2700000" algn="tl">
                              <a:srgbClr val="000000">
                                <a:alpha val="43137"/>
                              </a:srgbClr>
                            </a:outerShdw>
                          </a:effectLst>
                        </a:rPr>
                        <a:t>similar circumstances </a:t>
                      </a:r>
                      <a:r>
                        <a:rPr lang="en-US" sz="1600" dirty="0" smtClean="0"/>
                        <a:t>in the future, leading to </a:t>
                      </a:r>
                      <a:r>
                        <a:rPr lang="en-US" sz="1600" dirty="0" smtClean="0">
                          <a:effectLst>
                            <a:outerShdw blurRad="38100" dist="38100" dir="2700000" algn="tl">
                              <a:srgbClr val="000000">
                                <a:alpha val="43137"/>
                              </a:srgbClr>
                            </a:outerShdw>
                          </a:effectLst>
                        </a:rPr>
                        <a:t>predictable outcomes.</a:t>
                      </a:r>
                      <a:endParaRPr lang="tr-TR" sz="1600" dirty="0" smtClean="0">
                        <a:effectLst>
                          <a:outerShdw blurRad="38100" dist="38100" dir="2700000" algn="tl">
                            <a:srgbClr val="000000">
                              <a:alpha val="43137"/>
                            </a:srgbClr>
                          </a:outerShdw>
                        </a:effectLst>
                      </a:endParaRPr>
                    </a:p>
                  </a:txBody>
                  <a:tcPr/>
                </a:tc>
              </a:tr>
              <a:tr h="370840">
                <a:tc>
                  <a:txBody>
                    <a:bodyPr/>
                    <a:lstStyle/>
                    <a:p>
                      <a:pPr algn="just"/>
                      <a:r>
                        <a:rPr lang="en-US" sz="1600" b="1" dirty="0" smtClean="0"/>
                        <a:t>Control</a:t>
                      </a:r>
                      <a:endParaRPr lang="tr-TR"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Once you understand an event or situation, you may be able to </a:t>
                      </a:r>
                      <a:r>
                        <a:rPr lang="en-US" sz="1600" dirty="0" smtClean="0">
                          <a:effectLst>
                            <a:outerShdw blurRad="38100" dist="38100" dir="2700000" algn="tl">
                              <a:srgbClr val="000000">
                                <a:alpha val="43137"/>
                              </a:srgbClr>
                            </a:outerShdw>
                          </a:effectLst>
                        </a:rPr>
                        <a:t>find ways to control it. </a:t>
                      </a:r>
                      <a:r>
                        <a:rPr lang="en-US" sz="1600" dirty="0" smtClean="0"/>
                        <a:t>For this you need to know what the cause and effect relationships are and that you are capable of exerting control over the vital ingredients. </a:t>
                      </a:r>
                      <a:endParaRPr lang="tr-TR" sz="1600" dirty="0" smtClean="0"/>
                    </a:p>
                  </a:txBody>
                  <a:tcPr/>
                </a:tc>
              </a:tr>
            </a:tbl>
          </a:graphicData>
        </a:graphic>
      </p:graphicFrame>
    </p:spTree>
    <p:extLst>
      <p:ext uri="{BB962C8B-B14F-4D97-AF65-F5344CB8AC3E}">
        <p14:creationId xmlns:p14="http://schemas.microsoft.com/office/powerpoint/2010/main" val="2089940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Deciding </a:t>
            </a:r>
            <a:r>
              <a:rPr lang="tr-TR" b="1" dirty="0" smtClean="0"/>
              <a:t>o</a:t>
            </a:r>
            <a:r>
              <a:rPr lang="en-US" b="1" dirty="0" smtClean="0"/>
              <a:t>n </a:t>
            </a:r>
            <a:r>
              <a:rPr lang="tr-TR" b="1" dirty="0" smtClean="0"/>
              <a:t> The </a:t>
            </a:r>
            <a:r>
              <a:rPr lang="en-US" b="1" dirty="0" smtClean="0"/>
              <a:t>Research </a:t>
            </a:r>
            <a:r>
              <a:rPr lang="tr-TR" b="1" dirty="0" smtClean="0"/>
              <a:t> Type</a:t>
            </a:r>
            <a:endParaRPr lang="tr-TR" b="1" dirty="0"/>
          </a:p>
        </p:txBody>
      </p:sp>
      <p:sp>
        <p:nvSpPr>
          <p:cNvPr id="3" name="Content Placeholder 2"/>
          <p:cNvSpPr>
            <a:spLocks noGrp="1"/>
          </p:cNvSpPr>
          <p:nvPr>
            <p:ph idx="1"/>
          </p:nvPr>
        </p:nvSpPr>
        <p:spPr>
          <a:xfrm>
            <a:off x="76200" y="1600201"/>
            <a:ext cx="8839200" cy="1676400"/>
          </a:xfrm>
        </p:spPr>
        <p:txBody>
          <a:bodyPr>
            <a:normAutofit/>
          </a:bodyPr>
          <a:lstStyle/>
          <a:p>
            <a:pPr marL="0" indent="0" algn="just">
              <a:buNone/>
            </a:pPr>
            <a:r>
              <a:rPr lang="en-US" sz="2800" dirty="0"/>
              <a:t>It is your research interest that decides the nature of your research problem, and this will indicate the appropriate type of research to follow. </a:t>
            </a:r>
            <a:endParaRPr lang="tr-TR" sz="28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636" y="2667000"/>
            <a:ext cx="3631377"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352800"/>
            <a:ext cx="5715000" cy="2215991"/>
          </a:xfrm>
          <a:prstGeom prst="rect">
            <a:avLst/>
          </a:prstGeom>
          <a:noFill/>
        </p:spPr>
        <p:txBody>
          <a:bodyPr wrap="square" rtlCol="0">
            <a:spAutoFit/>
          </a:bodyPr>
          <a:lstStyle/>
          <a:p>
            <a:pPr algn="just"/>
            <a:r>
              <a:rPr lang="en-US" sz="2400" dirty="0"/>
              <a:t>Once the objectives of a research project have been established, the issue of how these objectives can be met leads to a consideration of which research design should be chosen. </a:t>
            </a:r>
            <a:endParaRPr lang="tr-TR" sz="2400" dirty="0"/>
          </a:p>
          <a:p>
            <a:endParaRPr lang="tr-TR" dirty="0"/>
          </a:p>
        </p:txBody>
      </p:sp>
    </p:spTree>
    <p:extLst>
      <p:ext uri="{BB962C8B-B14F-4D97-AF65-F5344CB8AC3E}">
        <p14:creationId xmlns:p14="http://schemas.microsoft.com/office/powerpoint/2010/main" val="1190033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228600"/>
            <a:ext cx="8686800" cy="1447800"/>
          </a:xfrm>
        </p:spPr>
        <p:txBody>
          <a:bodyPr anchor="t">
            <a:noAutofit/>
          </a:bodyPr>
          <a:lstStyle/>
          <a:p>
            <a:pPr algn="l"/>
            <a:r>
              <a:rPr lang="en-US" sz="3200" dirty="0"/>
              <a:t>Business Research Methods</a:t>
            </a:r>
            <a:br>
              <a:rPr lang="en-US" sz="3200" dirty="0"/>
            </a:br>
            <a:r>
              <a:rPr lang="en-US" sz="3200" dirty="0"/>
              <a:t>Thirteenth Edition</a:t>
            </a:r>
            <a:br>
              <a:rPr lang="en-US" sz="3200" dirty="0"/>
            </a:br>
            <a:r>
              <a:rPr lang="en-US" sz="3200" dirty="0"/>
              <a:t>Pamela S. Schindler</a:t>
            </a:r>
          </a:p>
        </p:txBody>
      </p:sp>
      <p:sp>
        <p:nvSpPr>
          <p:cNvPr id="10" name="Subtitle 2"/>
          <p:cNvSpPr>
            <a:spLocks noGrp="1"/>
          </p:cNvSpPr>
          <p:nvPr>
            <p:ph sz="quarter" idx="11"/>
          </p:nvPr>
        </p:nvSpPr>
        <p:spPr>
          <a:xfrm>
            <a:off x="304800" y="1783080"/>
            <a:ext cx="8534400" cy="502920"/>
          </a:xfrm>
        </p:spPr>
        <p:txBody>
          <a:bodyPr>
            <a:noAutofit/>
          </a:bodyPr>
          <a:lstStyle/>
          <a:p>
            <a:pPr marL="0" indent="0" algn="ctr">
              <a:buNone/>
            </a:pPr>
            <a:r>
              <a:rPr lang="en-US" sz="3000" b="1" dirty="0">
                <a:latin typeface="Georgia body"/>
              </a:rPr>
              <a:t>Chapter 1</a:t>
            </a:r>
          </a:p>
        </p:txBody>
      </p:sp>
      <p:sp>
        <p:nvSpPr>
          <p:cNvPr id="8" name="Subtitle 1"/>
          <p:cNvSpPr>
            <a:spLocks noGrp="1"/>
          </p:cNvSpPr>
          <p:nvPr>
            <p:ph sz="quarter" idx="10"/>
          </p:nvPr>
        </p:nvSpPr>
        <p:spPr>
          <a:xfrm>
            <a:off x="685800" y="2362200"/>
            <a:ext cx="7848600" cy="416365"/>
          </a:xfrm>
        </p:spPr>
        <p:txBody>
          <a:bodyPr/>
          <a:lstStyle/>
          <a:p>
            <a:pPr marL="0" indent="0">
              <a:buNone/>
            </a:pPr>
            <a:r>
              <a:rPr lang="en-US" sz="2600" dirty="0"/>
              <a:t>RESEARCH FOUNDATIONS &amp; FUNDAMENTALS</a:t>
            </a:r>
          </a:p>
        </p:txBody>
      </p:sp>
      <p:pic>
        <p:nvPicPr>
          <p:cNvPr id="6" name="Picture 2" descr="Book cover reads title, edition number, and name of the author as follows: &quot;Business Research Methods” “Thirteenth Edition,” and “Pamela S. Schindler.” A photo on the cover page shows the android application develop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753" y="3070513"/>
            <a:ext cx="228285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a:spLocks noGrp="1"/>
          </p:cNvSpPr>
          <p:nvPr/>
        </p:nvSpPr>
        <p:spPr>
          <a:xfrm>
            <a:off x="304800" y="6172200"/>
            <a:ext cx="8077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None/>
              <a:defRPr/>
            </a:pPr>
            <a:r>
              <a:rPr lang="en-US" sz="1200" dirty="0">
                <a:latin typeface="Book Antiqua" pitchFamily="18" charset="0"/>
                <a:cs typeface="Arial"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35754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Deciding </a:t>
            </a:r>
            <a:r>
              <a:rPr lang="tr-TR" b="1" dirty="0"/>
              <a:t>o</a:t>
            </a:r>
            <a:r>
              <a:rPr lang="en-US" b="1" dirty="0"/>
              <a:t>n Your Type </a:t>
            </a:r>
            <a:r>
              <a:rPr lang="tr-TR" b="1" dirty="0"/>
              <a:t>o</a:t>
            </a:r>
            <a:r>
              <a:rPr lang="en-US" b="1" dirty="0"/>
              <a:t>f Research </a:t>
            </a:r>
            <a:endParaRPr lang="tr-TR"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64769"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792" y="1512490"/>
            <a:ext cx="8669583" cy="375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descr="phd comics about research idea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1600200"/>
            <a:ext cx="88690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5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 calcmode="lin" valueType="num">
                                      <p:cBhvr additive="base">
                                        <p:cTn id="19" dur="500" fill="hold"/>
                                        <p:tgtEl>
                                          <p:spTgt spid="14342"/>
                                        </p:tgtEl>
                                        <p:attrNameLst>
                                          <p:attrName>ppt_x</p:attrName>
                                        </p:attrNameLst>
                                      </p:cBhvr>
                                      <p:tavLst>
                                        <p:tav tm="0">
                                          <p:val>
                                            <p:strVal val="#ppt_x"/>
                                          </p:val>
                                        </p:tav>
                                        <p:tav tm="100000">
                                          <p:val>
                                            <p:strVal val="#ppt_x"/>
                                          </p:val>
                                        </p:tav>
                                      </p:tavLst>
                                    </p:anim>
                                    <p:anim calcmode="lin" valueType="num">
                                      <p:cBhvr additive="base">
                                        <p:cTn id="20"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Research in Real...</a:t>
            </a:r>
            <a:endParaRPr lang="tr-TR" dirty="0"/>
          </a:p>
        </p:txBody>
      </p:sp>
      <p:sp>
        <p:nvSpPr>
          <p:cNvPr id="3" name="Content Placeholder 2"/>
          <p:cNvSpPr>
            <a:spLocks noGrp="1"/>
          </p:cNvSpPr>
          <p:nvPr>
            <p:ph idx="1"/>
          </p:nvPr>
        </p:nvSpPr>
        <p:spPr/>
        <p:txBody>
          <a:bodyPr/>
          <a:lstStyle/>
          <a:p>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247" y="1828800"/>
            <a:ext cx="7975945" cy="369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089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Starbucks case</a:t>
            </a:r>
            <a:endParaRPr lang="tr-TR" dirty="0"/>
          </a:p>
        </p:txBody>
      </p:sp>
      <p:sp>
        <p:nvSpPr>
          <p:cNvPr id="3" name="Content Placeholder 2"/>
          <p:cNvSpPr>
            <a:spLocks noGrp="1"/>
          </p:cNvSpPr>
          <p:nvPr>
            <p:ph idx="1"/>
          </p:nvPr>
        </p:nvSpPr>
        <p:spPr/>
        <p:txBody>
          <a:bodyPr/>
          <a:lstStyle/>
          <a:p>
            <a:r>
              <a:rPr lang="tr-TR" dirty="0">
                <a:hlinkClick r:id="rId2"/>
              </a:rPr>
              <a:t>https://www.viddler.com/embed/795eb72c/?f=1&amp;player=arpeggio&amp;secret=31198742&amp;make_responsive=0</a:t>
            </a:r>
            <a:endParaRPr lang="tr-TR" dirty="0"/>
          </a:p>
        </p:txBody>
      </p:sp>
    </p:spTree>
    <p:extLst>
      <p:ext uri="{BB962C8B-B14F-4D97-AF65-F5344CB8AC3E}">
        <p14:creationId xmlns:p14="http://schemas.microsoft.com/office/powerpoint/2010/main" val="421159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Changes in Business that Influence Research</a:t>
            </a:r>
          </a:p>
        </p:txBody>
      </p:sp>
      <p:sp>
        <p:nvSpPr>
          <p:cNvPr id="5" name="Content Placeholder 4"/>
          <p:cNvSpPr>
            <a:spLocks noGrp="1"/>
          </p:cNvSpPr>
          <p:nvPr>
            <p:ph idx="1"/>
          </p:nvPr>
        </p:nvSpPr>
        <p:spPr>
          <a:xfrm>
            <a:off x="457200" y="1752601"/>
            <a:ext cx="8305800" cy="4648199"/>
          </a:xfrm>
        </p:spPr>
        <p:txBody>
          <a:bodyPr>
            <a:normAutofit/>
          </a:bodyPr>
          <a:lstStyle/>
          <a:p>
            <a:pPr marL="0" indent="0">
              <a:buNone/>
            </a:pPr>
            <a:r>
              <a:rPr lang="en-US" sz="2400" b="1" dirty="0">
                <a:latin typeface="Arial" pitchFamily="34" charset="0"/>
                <a:cs typeface="Arial" pitchFamily="34" charset="0"/>
              </a:rPr>
              <a:t>Factors:</a:t>
            </a:r>
          </a:p>
          <a:p>
            <a:r>
              <a:rPr lang="en-US" sz="2400" dirty="0">
                <a:latin typeface="Arial" pitchFamily="34" charset="0"/>
                <a:cs typeface="Arial" pitchFamily="34" charset="0"/>
              </a:rPr>
              <a:t>Information Overload</a:t>
            </a:r>
          </a:p>
          <a:p>
            <a:r>
              <a:rPr lang="en-US" sz="2400" dirty="0">
                <a:latin typeface="Arial" pitchFamily="34" charset="0"/>
                <a:cs typeface="Arial" pitchFamily="34" charset="0"/>
              </a:rPr>
              <a:t>Technological Connectivity</a:t>
            </a:r>
          </a:p>
          <a:p>
            <a:r>
              <a:rPr lang="en-US" sz="2400" dirty="0">
                <a:latin typeface="Arial" pitchFamily="34" charset="0"/>
                <a:cs typeface="Arial" pitchFamily="34" charset="0"/>
              </a:rPr>
              <a:t>Shifting Global Economics</a:t>
            </a:r>
          </a:p>
          <a:p>
            <a:r>
              <a:rPr lang="en-US" sz="2400" dirty="0">
                <a:latin typeface="Arial" pitchFamily="34" charset="0"/>
                <a:cs typeface="Arial" pitchFamily="34" charset="0"/>
              </a:rPr>
              <a:t>Critical Scrutiny of Business</a:t>
            </a:r>
          </a:p>
          <a:p>
            <a:r>
              <a:rPr lang="en-US" sz="2400" dirty="0">
                <a:latin typeface="Arial" pitchFamily="34" charset="0"/>
                <a:cs typeface="Arial" pitchFamily="34" charset="0"/>
              </a:rPr>
              <a:t>Government Intervention</a:t>
            </a:r>
          </a:p>
          <a:p>
            <a:r>
              <a:rPr lang="en-US" sz="2400" dirty="0">
                <a:latin typeface="Arial" pitchFamily="34" charset="0"/>
                <a:cs typeface="Arial" pitchFamily="34" charset="0"/>
              </a:rPr>
              <a:t>Battle for Analytical Talent</a:t>
            </a:r>
          </a:p>
          <a:p>
            <a:r>
              <a:rPr lang="en-US" sz="2400" dirty="0">
                <a:latin typeface="Arial" pitchFamily="34" charset="0"/>
                <a:cs typeface="Arial" pitchFamily="34" charset="0"/>
              </a:rPr>
              <a:t>Computing Power &amp; Speed</a:t>
            </a:r>
          </a:p>
          <a:p>
            <a:r>
              <a:rPr lang="en-US" sz="2400" dirty="0">
                <a:latin typeface="Arial" pitchFamily="34" charset="0"/>
                <a:cs typeface="Arial" pitchFamily="34" charset="0"/>
              </a:rPr>
              <a:t>New Research Perspectives</a:t>
            </a:r>
          </a:p>
        </p:txBody>
      </p:sp>
    </p:spTree>
    <p:extLst>
      <p:ext uri="{BB962C8B-B14F-4D97-AF65-F5344CB8AC3E}">
        <p14:creationId xmlns:p14="http://schemas.microsoft.com/office/powerpoint/2010/main" val="553386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Computing Power and Speed</a:t>
            </a:r>
          </a:p>
        </p:txBody>
      </p:sp>
      <p:sp>
        <p:nvSpPr>
          <p:cNvPr id="5" name="Content Placeholder 4"/>
          <p:cNvSpPr>
            <a:spLocks noGrp="1"/>
          </p:cNvSpPr>
          <p:nvPr>
            <p:ph idx="1"/>
          </p:nvPr>
        </p:nvSpPr>
        <p:spPr>
          <a:xfrm>
            <a:off x="457200" y="1752601"/>
            <a:ext cx="8229600" cy="4419599"/>
          </a:xfrm>
        </p:spPr>
        <p:txBody>
          <a:bodyPr>
            <a:normAutofit/>
          </a:bodyPr>
          <a:lstStyle/>
          <a:p>
            <a:pPr marL="0" indent="0">
              <a:buNone/>
            </a:pPr>
            <a:r>
              <a:rPr lang="en-US" sz="2600" b="1" dirty="0">
                <a:latin typeface="Arial" pitchFamily="34" charset="0"/>
                <a:cs typeface="Arial" pitchFamily="34" charset="0"/>
              </a:rPr>
              <a:t>Factors: </a:t>
            </a:r>
          </a:p>
          <a:p>
            <a:r>
              <a:rPr lang="en-US" sz="2400" dirty="0">
                <a:latin typeface="Arial" pitchFamily="34" charset="0"/>
                <a:cs typeface="Arial" pitchFamily="34" charset="0"/>
              </a:rPr>
              <a:t>Lower-cost Data Collection</a:t>
            </a:r>
          </a:p>
          <a:p>
            <a:r>
              <a:rPr lang="en-US" sz="2400" dirty="0">
                <a:latin typeface="Arial" pitchFamily="34" charset="0"/>
                <a:cs typeface="Arial" pitchFamily="34" charset="0"/>
              </a:rPr>
              <a:t>Better Visualization Tools</a:t>
            </a:r>
          </a:p>
          <a:p>
            <a:r>
              <a:rPr lang="en-US" sz="2400" dirty="0">
                <a:latin typeface="Arial" pitchFamily="34" charset="0"/>
                <a:cs typeface="Arial" pitchFamily="34" charset="0"/>
              </a:rPr>
              <a:t>Powerful Computation</a:t>
            </a:r>
          </a:p>
          <a:p>
            <a:r>
              <a:rPr lang="en-US" sz="2400" dirty="0">
                <a:latin typeface="Arial" pitchFamily="34" charset="0"/>
                <a:cs typeface="Arial" pitchFamily="34" charset="0"/>
              </a:rPr>
              <a:t>Real-time Access</a:t>
            </a:r>
          </a:p>
          <a:p>
            <a:r>
              <a:rPr lang="en-US" sz="2400" dirty="0">
                <a:latin typeface="Arial" pitchFamily="34" charset="0"/>
                <a:cs typeface="Arial" pitchFamily="34" charset="0"/>
              </a:rPr>
              <a:t>Integration of Data</a:t>
            </a:r>
          </a:p>
        </p:txBody>
      </p:sp>
    </p:spTree>
    <p:extLst>
      <p:ext uri="{BB962C8B-B14F-4D97-AF65-F5344CB8AC3E}">
        <p14:creationId xmlns:p14="http://schemas.microsoft.com/office/powerpoint/2010/main" val="12353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Where Business Collects Information</a:t>
            </a:r>
          </a:p>
        </p:txBody>
      </p:sp>
      <p:sp>
        <p:nvSpPr>
          <p:cNvPr id="5" name="Content Placeholder 4"/>
          <p:cNvSpPr>
            <a:spLocks noGrp="1"/>
          </p:cNvSpPr>
          <p:nvPr>
            <p:ph idx="1"/>
          </p:nvPr>
        </p:nvSpPr>
        <p:spPr>
          <a:xfrm>
            <a:off x="457200" y="1752601"/>
            <a:ext cx="8153400" cy="4495799"/>
          </a:xfrm>
        </p:spPr>
        <p:txBody>
          <a:bodyPr>
            <a:normAutofit/>
          </a:bodyPr>
          <a:lstStyle/>
          <a:p>
            <a:pPr marL="0" indent="0">
              <a:buNone/>
            </a:pPr>
            <a:r>
              <a:rPr lang="en-US" sz="2400" b="1" dirty="0">
                <a:latin typeface="Arial" pitchFamily="34" charset="0"/>
                <a:cs typeface="Arial" pitchFamily="34" charset="0"/>
              </a:rPr>
              <a:t>Sources: </a:t>
            </a:r>
          </a:p>
          <a:p>
            <a:r>
              <a:rPr lang="en-US" sz="2400" dirty="0">
                <a:latin typeface="Arial" pitchFamily="34" charset="0"/>
                <a:cs typeface="Arial" pitchFamily="34" charset="0"/>
              </a:rPr>
              <a:t>Conversations</a:t>
            </a:r>
          </a:p>
          <a:p>
            <a:r>
              <a:rPr lang="en-US" sz="2400" dirty="0">
                <a:latin typeface="Arial" pitchFamily="34" charset="0"/>
                <a:cs typeface="Arial" pitchFamily="34" charset="0"/>
              </a:rPr>
              <a:t>Transactions</a:t>
            </a:r>
          </a:p>
          <a:p>
            <a:r>
              <a:rPr lang="en-US" sz="2400" dirty="0">
                <a:latin typeface="Arial" pitchFamily="34" charset="0"/>
                <a:cs typeface="Arial" pitchFamily="34" charset="0"/>
              </a:rPr>
              <a:t>Observations</a:t>
            </a:r>
          </a:p>
        </p:txBody>
      </p:sp>
    </p:spTree>
    <p:extLst>
      <p:ext uri="{BB962C8B-B14F-4D97-AF65-F5344CB8AC3E}">
        <p14:creationId xmlns:p14="http://schemas.microsoft.com/office/powerpoint/2010/main" val="1309186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Types of Business Intelligence</a:t>
            </a:r>
          </a:p>
        </p:txBody>
      </p:sp>
      <p:sp>
        <p:nvSpPr>
          <p:cNvPr id="3" name="Content Placeholder 2"/>
          <p:cNvSpPr>
            <a:spLocks noGrp="1"/>
          </p:cNvSpPr>
          <p:nvPr>
            <p:ph idx="1"/>
          </p:nvPr>
        </p:nvSpPr>
        <p:spPr>
          <a:xfrm>
            <a:off x="457200" y="1752601"/>
            <a:ext cx="8305800" cy="4571999"/>
          </a:xfrm>
        </p:spPr>
        <p:txBody>
          <a:bodyPr>
            <a:normAutofit/>
          </a:bodyPr>
          <a:lstStyle/>
          <a:p>
            <a:pPr marL="0" indent="0">
              <a:buNone/>
            </a:pPr>
            <a:r>
              <a:rPr lang="en-US" sz="2400" b="1" dirty="0">
                <a:latin typeface="Arial" pitchFamily="34" charset="0"/>
                <a:cs typeface="Arial" pitchFamily="34" charset="0"/>
              </a:rPr>
              <a:t>Business Intelligence: </a:t>
            </a:r>
          </a:p>
          <a:p>
            <a:pPr marL="0" lvl="0" indent="0">
              <a:spcBef>
                <a:spcPts val="0"/>
              </a:spcBef>
              <a:buFontTx/>
              <a:buChar char="•"/>
            </a:pPr>
            <a:r>
              <a:rPr lang="en-US" sz="1800" dirty="0" smtClean="0">
                <a:solidFill>
                  <a:prstClr val="black"/>
                </a:solidFill>
                <a:latin typeface="Calibri"/>
              </a:rPr>
              <a:t>Sources </a:t>
            </a:r>
            <a:r>
              <a:rPr lang="en-US" sz="1800" dirty="0">
                <a:solidFill>
                  <a:prstClr val="black"/>
                </a:solidFill>
                <a:latin typeface="Calibri"/>
              </a:rPr>
              <a:t>of </a:t>
            </a:r>
            <a:r>
              <a:rPr lang="en-US" sz="1800" b="1" dirty="0">
                <a:solidFill>
                  <a:prstClr val="black"/>
                </a:solidFill>
                <a:latin typeface="Calibri"/>
              </a:rPr>
              <a:t>government information </a:t>
            </a:r>
            <a:r>
              <a:rPr lang="en-US" sz="1800" dirty="0">
                <a:solidFill>
                  <a:prstClr val="black"/>
                </a:solidFill>
                <a:latin typeface="Calibri"/>
              </a:rPr>
              <a:t>include speeches by elected officials, recordings of public proceedings, press releases, and agency websites. </a:t>
            </a:r>
          </a:p>
          <a:p>
            <a:pPr marL="0" lvl="0" indent="0">
              <a:spcBef>
                <a:spcPts val="0"/>
              </a:spcBef>
              <a:buFontTx/>
              <a:buChar char="•"/>
            </a:pPr>
            <a:r>
              <a:rPr lang="en-US" sz="1800" dirty="0">
                <a:solidFill>
                  <a:prstClr val="black"/>
                </a:solidFill>
                <a:latin typeface="Calibri"/>
              </a:rPr>
              <a:t>Sources of </a:t>
            </a:r>
            <a:r>
              <a:rPr lang="en-US" sz="1800" b="1" dirty="0">
                <a:solidFill>
                  <a:prstClr val="black"/>
                </a:solidFill>
                <a:latin typeface="Calibri"/>
              </a:rPr>
              <a:t>competitive information </a:t>
            </a:r>
            <a:r>
              <a:rPr lang="en-US" sz="1800" dirty="0">
                <a:solidFill>
                  <a:prstClr val="black"/>
                </a:solidFill>
                <a:latin typeface="Calibri"/>
              </a:rPr>
              <a:t>include presentations at conferences, literature searches, press releases, syndicated industry studies, web sites, clipping services, and business research.</a:t>
            </a:r>
          </a:p>
          <a:p>
            <a:pPr marL="0" lvl="0" indent="0">
              <a:spcBef>
                <a:spcPts val="0"/>
              </a:spcBef>
              <a:buFontTx/>
              <a:buChar char="•"/>
            </a:pPr>
            <a:r>
              <a:rPr lang="en-US" sz="1800" dirty="0">
                <a:solidFill>
                  <a:prstClr val="black"/>
                </a:solidFill>
                <a:latin typeface="Calibri"/>
              </a:rPr>
              <a:t>Sources of </a:t>
            </a:r>
            <a:r>
              <a:rPr lang="en-US" sz="1800" b="1" dirty="0">
                <a:solidFill>
                  <a:prstClr val="black"/>
                </a:solidFill>
                <a:latin typeface="Calibri"/>
              </a:rPr>
              <a:t>economic information </a:t>
            </a:r>
            <a:r>
              <a:rPr lang="en-US" sz="1800" dirty="0">
                <a:solidFill>
                  <a:prstClr val="black"/>
                </a:solidFill>
                <a:latin typeface="Calibri"/>
              </a:rPr>
              <a:t>include literature searches and government reports.</a:t>
            </a:r>
          </a:p>
          <a:p>
            <a:pPr marL="0" lvl="0" indent="0">
              <a:spcBef>
                <a:spcPts val="0"/>
              </a:spcBef>
              <a:buFontTx/>
              <a:buChar char="•"/>
            </a:pPr>
            <a:r>
              <a:rPr lang="en-US" sz="1800" dirty="0">
                <a:solidFill>
                  <a:prstClr val="black"/>
                </a:solidFill>
                <a:latin typeface="Calibri"/>
              </a:rPr>
              <a:t>Sources of </a:t>
            </a:r>
            <a:r>
              <a:rPr lang="en-US" sz="1800" b="1" dirty="0">
                <a:solidFill>
                  <a:prstClr val="black"/>
                </a:solidFill>
                <a:latin typeface="Calibri"/>
              </a:rPr>
              <a:t>cultural and social information </a:t>
            </a:r>
            <a:r>
              <a:rPr lang="en-US" sz="1800" dirty="0">
                <a:solidFill>
                  <a:prstClr val="black"/>
                </a:solidFill>
                <a:latin typeface="Calibri"/>
              </a:rPr>
              <a:t>include syndicated studies, public opinion organizations, business research, and government reports.</a:t>
            </a:r>
          </a:p>
          <a:p>
            <a:pPr marL="0" lvl="0" indent="0">
              <a:spcBef>
                <a:spcPts val="0"/>
              </a:spcBef>
              <a:buFontTx/>
              <a:buChar char="•"/>
            </a:pPr>
            <a:r>
              <a:rPr lang="en-US" sz="1800" dirty="0">
                <a:solidFill>
                  <a:prstClr val="black"/>
                </a:solidFill>
                <a:latin typeface="Calibri"/>
              </a:rPr>
              <a:t>Sources of </a:t>
            </a:r>
            <a:r>
              <a:rPr lang="en-US" sz="1800" b="1" dirty="0">
                <a:solidFill>
                  <a:prstClr val="black"/>
                </a:solidFill>
                <a:latin typeface="Calibri"/>
              </a:rPr>
              <a:t>technological information </a:t>
            </a:r>
            <a:r>
              <a:rPr lang="en-US" sz="1800" dirty="0">
                <a:solidFill>
                  <a:prstClr val="black"/>
                </a:solidFill>
                <a:latin typeface="Calibri"/>
              </a:rPr>
              <a:t>include patent filings, web sites, syndicated industry studies, presentations at conferences, literature searches, and clipping services.</a:t>
            </a:r>
          </a:p>
          <a:p>
            <a:pPr marL="0" lvl="0" indent="0">
              <a:spcBef>
                <a:spcPts val="0"/>
              </a:spcBef>
              <a:buFontTx/>
              <a:buChar char="•"/>
            </a:pPr>
            <a:r>
              <a:rPr lang="en-US" sz="1800" dirty="0">
                <a:solidFill>
                  <a:prstClr val="black"/>
                </a:solidFill>
                <a:latin typeface="Calibri"/>
              </a:rPr>
              <a:t>Sources of </a:t>
            </a:r>
            <a:r>
              <a:rPr lang="en-US" sz="1800" b="1" dirty="0">
                <a:solidFill>
                  <a:prstClr val="black"/>
                </a:solidFill>
                <a:latin typeface="Calibri"/>
              </a:rPr>
              <a:t>demographic information </a:t>
            </a:r>
            <a:r>
              <a:rPr lang="en-US" sz="1800" dirty="0">
                <a:solidFill>
                  <a:prstClr val="black"/>
                </a:solidFill>
                <a:latin typeface="Calibri"/>
              </a:rPr>
              <a:t>include syndicated studies, government reports, and business research.</a:t>
            </a:r>
          </a:p>
          <a:p>
            <a:endParaRPr lang="en-US" sz="2400" dirty="0">
              <a:latin typeface="Arial" pitchFamily="34" charset="0"/>
              <a:cs typeface="Arial" pitchFamily="34" charset="0"/>
            </a:endParaRPr>
          </a:p>
        </p:txBody>
      </p:sp>
    </p:spTree>
    <p:extLst>
      <p:ext uri="{BB962C8B-B14F-4D97-AF65-F5344CB8AC3E}">
        <p14:creationId xmlns:p14="http://schemas.microsoft.com/office/powerpoint/2010/main" val="495506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Research vs. Analytics</a:t>
            </a:r>
          </a:p>
        </p:txBody>
      </p:sp>
      <p:sp>
        <p:nvSpPr>
          <p:cNvPr id="5" name="Content Placeholder 4"/>
          <p:cNvSpPr>
            <a:spLocks noGrp="1"/>
          </p:cNvSpPr>
          <p:nvPr>
            <p:ph idx="1"/>
          </p:nvPr>
        </p:nvSpPr>
        <p:spPr>
          <a:xfrm>
            <a:off x="533400" y="2133601"/>
            <a:ext cx="3962400" cy="4114799"/>
          </a:xfrm>
        </p:spPr>
        <p:txBody>
          <a:bodyPr>
            <a:normAutofit/>
          </a:bodyPr>
          <a:lstStyle/>
          <a:p>
            <a:pPr marL="0" indent="0">
              <a:buNone/>
            </a:pPr>
            <a:r>
              <a:rPr lang="en-US" sz="2800" b="1" dirty="0"/>
              <a:t>Research</a:t>
            </a:r>
          </a:p>
          <a:p>
            <a:r>
              <a:rPr lang="en-US" sz="2800" dirty="0"/>
              <a:t>Current-problem focused</a:t>
            </a:r>
          </a:p>
          <a:p>
            <a:r>
              <a:rPr lang="en-US" sz="2800" dirty="0"/>
              <a:t>Collects new data</a:t>
            </a:r>
          </a:p>
          <a:p>
            <a:r>
              <a:rPr lang="en-US" sz="2800" dirty="0"/>
              <a:t>Can infuse new with historical data</a:t>
            </a:r>
          </a:p>
          <a:p>
            <a:r>
              <a:rPr lang="en-US" sz="2800" dirty="0"/>
              <a:t>Can answer “WHY”</a:t>
            </a:r>
          </a:p>
        </p:txBody>
      </p:sp>
      <p:sp>
        <p:nvSpPr>
          <p:cNvPr id="2" name="Content Placeholder 1"/>
          <p:cNvSpPr>
            <a:spLocks noGrp="1"/>
          </p:cNvSpPr>
          <p:nvPr>
            <p:ph sz="quarter" idx="10"/>
          </p:nvPr>
        </p:nvSpPr>
        <p:spPr>
          <a:xfrm>
            <a:off x="4800600" y="2209800"/>
            <a:ext cx="3733800" cy="3886200"/>
          </a:xfrm>
        </p:spPr>
        <p:txBody>
          <a:bodyPr>
            <a:normAutofit/>
          </a:bodyPr>
          <a:lstStyle/>
          <a:p>
            <a:pPr marL="0" indent="0">
              <a:buNone/>
            </a:pPr>
            <a:r>
              <a:rPr lang="en-US" sz="2800" b="1" dirty="0">
                <a:latin typeface="Georgia body"/>
              </a:rPr>
              <a:t>Data Analytics</a:t>
            </a:r>
          </a:p>
          <a:p>
            <a:r>
              <a:rPr lang="en-US" sz="2800" dirty="0">
                <a:latin typeface="Georgia body"/>
              </a:rPr>
              <a:t>Used to understand the past</a:t>
            </a:r>
          </a:p>
          <a:p>
            <a:r>
              <a:rPr lang="en-US" sz="2800" dirty="0">
                <a:latin typeface="Georgia body"/>
              </a:rPr>
              <a:t>Looks for patterns in historical data</a:t>
            </a:r>
          </a:p>
          <a:p>
            <a:r>
              <a:rPr lang="en-US" sz="2800" dirty="0">
                <a:latin typeface="Georgia body"/>
              </a:rPr>
              <a:t>Can’t answer “WHY”</a:t>
            </a:r>
          </a:p>
        </p:txBody>
      </p:sp>
    </p:spTree>
    <p:extLst>
      <p:ext uri="{BB962C8B-B14F-4D97-AF65-F5344CB8AC3E}">
        <p14:creationId xmlns:p14="http://schemas.microsoft.com/office/powerpoint/2010/main" val="1887020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Stages in the Business Research Process</a:t>
            </a:r>
          </a:p>
        </p:txBody>
      </p:sp>
      <p:sp>
        <p:nvSpPr>
          <p:cNvPr id="5" name="Content Placeholder 4"/>
          <p:cNvSpPr>
            <a:spLocks noGrp="1"/>
          </p:cNvSpPr>
          <p:nvPr>
            <p:ph idx="1"/>
          </p:nvPr>
        </p:nvSpPr>
        <p:spPr>
          <a:xfrm>
            <a:off x="457200" y="1752601"/>
            <a:ext cx="8229600" cy="4419599"/>
          </a:xfrm>
        </p:spPr>
        <p:txBody>
          <a:bodyPr>
            <a:normAutofit/>
          </a:bodyPr>
          <a:lstStyle/>
          <a:p>
            <a:pPr marL="0" indent="0">
              <a:buNone/>
            </a:pPr>
            <a:r>
              <a:rPr lang="en-US" sz="2400" dirty="0"/>
              <a:t>Research Process into 5 </a:t>
            </a:r>
            <a:r>
              <a:rPr lang="en-US" sz="2400" dirty="0" smtClean="0"/>
              <a:t>stages</a:t>
            </a:r>
            <a:r>
              <a:rPr lang="tr-TR" sz="2400" dirty="0" smtClean="0"/>
              <a:t>:</a:t>
            </a:r>
            <a:endParaRPr lang="tr-TR" sz="2400" dirty="0" smtClean="0"/>
          </a:p>
          <a:p>
            <a:r>
              <a:rPr lang="en-US" sz="2400" dirty="0" smtClean="0"/>
              <a:t>Clarify </a:t>
            </a:r>
            <a:r>
              <a:rPr lang="en-US" sz="2400" dirty="0"/>
              <a:t>Research Question</a:t>
            </a:r>
          </a:p>
          <a:p>
            <a:r>
              <a:rPr lang="en-US" sz="2400" dirty="0"/>
              <a:t>Design the Research</a:t>
            </a:r>
          </a:p>
          <a:p>
            <a:r>
              <a:rPr lang="en-US" sz="2400" dirty="0"/>
              <a:t>Collect &amp; Prepare Data</a:t>
            </a:r>
          </a:p>
          <a:p>
            <a:r>
              <a:rPr lang="en-US" sz="2400" dirty="0"/>
              <a:t>Analyze &amp; Interpret Data</a:t>
            </a:r>
          </a:p>
          <a:p>
            <a:r>
              <a:rPr lang="en-US" sz="2400" dirty="0"/>
              <a:t>Report Sights &amp; Findings</a:t>
            </a:r>
          </a:p>
        </p:txBody>
      </p:sp>
    </p:spTree>
    <p:extLst>
      <p:ext uri="{BB962C8B-B14F-4D97-AF65-F5344CB8AC3E}">
        <p14:creationId xmlns:p14="http://schemas.microsoft.com/office/powerpoint/2010/main" val="2903417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The Scientific Method</a:t>
            </a:r>
          </a:p>
        </p:txBody>
      </p:sp>
      <p:sp>
        <p:nvSpPr>
          <p:cNvPr id="5" name="Content Placeholder 4"/>
          <p:cNvSpPr>
            <a:spLocks noGrp="1"/>
          </p:cNvSpPr>
          <p:nvPr>
            <p:ph idx="1"/>
          </p:nvPr>
        </p:nvSpPr>
        <p:spPr>
          <a:xfrm>
            <a:off x="457200" y="1752601"/>
            <a:ext cx="8305800" cy="4495799"/>
          </a:xfrm>
        </p:spPr>
        <p:txBody>
          <a:bodyPr>
            <a:normAutofit/>
          </a:bodyPr>
          <a:lstStyle/>
          <a:p>
            <a:r>
              <a:rPr lang="en-US" sz="2600" dirty="0">
                <a:latin typeface="Arial" pitchFamily="34" charset="0"/>
                <a:cs typeface="Arial" pitchFamily="34" charset="0"/>
              </a:rPr>
              <a:t>Direct observation</a:t>
            </a:r>
          </a:p>
          <a:p>
            <a:r>
              <a:rPr lang="en-US" sz="2600" dirty="0">
                <a:latin typeface="Arial" pitchFamily="34" charset="0"/>
                <a:cs typeface="Arial" pitchFamily="34" charset="0"/>
              </a:rPr>
              <a:t>Clearly defined variables</a:t>
            </a:r>
          </a:p>
          <a:p>
            <a:r>
              <a:rPr lang="en-US" sz="2600" dirty="0">
                <a:latin typeface="Arial" pitchFamily="34" charset="0"/>
                <a:cs typeface="Arial" pitchFamily="34" charset="0"/>
              </a:rPr>
              <a:t>Clearly defined methods</a:t>
            </a:r>
          </a:p>
          <a:p>
            <a:r>
              <a:rPr lang="en-US" sz="2600" dirty="0">
                <a:latin typeface="Arial" pitchFamily="34" charset="0"/>
                <a:cs typeface="Arial" pitchFamily="34" charset="0"/>
              </a:rPr>
              <a:t>Empirically testable</a:t>
            </a:r>
          </a:p>
          <a:p>
            <a:r>
              <a:rPr lang="en-US" sz="2600" dirty="0">
                <a:latin typeface="Arial" pitchFamily="34" charset="0"/>
                <a:cs typeface="Arial" pitchFamily="34" charset="0"/>
              </a:rPr>
              <a:t>Elimination of alternatives</a:t>
            </a:r>
          </a:p>
          <a:p>
            <a:r>
              <a:rPr lang="en-US" sz="2600" dirty="0">
                <a:latin typeface="Arial" pitchFamily="34" charset="0"/>
                <a:cs typeface="Arial" pitchFamily="34" charset="0"/>
              </a:rPr>
              <a:t>Statistical justification</a:t>
            </a:r>
          </a:p>
          <a:p>
            <a:r>
              <a:rPr lang="en-US" sz="2600" dirty="0">
                <a:latin typeface="Arial" pitchFamily="34" charset="0"/>
                <a:cs typeface="Arial" pitchFamily="34" charset="0"/>
              </a:rPr>
              <a:t>Self-correcting process 	</a:t>
            </a:r>
          </a:p>
        </p:txBody>
      </p:sp>
    </p:spTree>
    <p:extLst>
      <p:ext uri="{BB962C8B-B14F-4D97-AF65-F5344CB8AC3E}">
        <p14:creationId xmlns:p14="http://schemas.microsoft.com/office/powerpoint/2010/main" val="124229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Research Thought Leader</a:t>
            </a:r>
          </a:p>
        </p:txBody>
      </p:sp>
      <p:sp>
        <p:nvSpPr>
          <p:cNvPr id="5" name="Content Placeholder 4"/>
          <p:cNvSpPr>
            <a:spLocks noGrp="1"/>
          </p:cNvSpPr>
          <p:nvPr>
            <p:ph idx="1"/>
          </p:nvPr>
        </p:nvSpPr>
        <p:spPr>
          <a:xfrm>
            <a:off x="457200" y="1752601"/>
            <a:ext cx="8305800" cy="4648199"/>
          </a:xfrm>
        </p:spPr>
        <p:txBody>
          <a:bodyPr>
            <a:normAutofit/>
          </a:bodyPr>
          <a:lstStyle/>
          <a:p>
            <a:pPr marL="0" indent="0">
              <a:spcAft>
                <a:spcPts val="2400"/>
              </a:spcAft>
              <a:buNone/>
            </a:pPr>
            <a:r>
              <a:rPr lang="en-US" sz="2800" dirty="0">
                <a:latin typeface="Arial" pitchFamily="34" charset="0"/>
                <a:cs typeface="Arial" pitchFamily="34" charset="0"/>
              </a:rPr>
              <a:t>“As big data increases, we see a parallel growth in the need for ‘small data’ to answer the questions it raises.”</a:t>
            </a:r>
            <a:endParaRPr lang="en-US" sz="3600" i="1" dirty="0">
              <a:latin typeface="Arial" pitchFamily="34" charset="0"/>
              <a:cs typeface="Arial" pitchFamily="34" charset="0"/>
            </a:endParaRPr>
          </a:p>
          <a:p>
            <a:pPr marL="4857750" indent="284163">
              <a:buNone/>
            </a:pPr>
            <a:r>
              <a:rPr lang="en-US" sz="2800" b="1" i="1" dirty="0">
                <a:latin typeface="Arial" pitchFamily="34" charset="0"/>
                <a:cs typeface="Arial" pitchFamily="34" charset="0"/>
              </a:rPr>
              <a:t>William C. Pink</a:t>
            </a:r>
          </a:p>
          <a:p>
            <a:pPr marL="4857750" indent="461963">
              <a:buNone/>
              <a:tabLst>
                <a:tab pos="4975225" algn="l"/>
              </a:tabLst>
            </a:pPr>
            <a:r>
              <a:rPr lang="en-US" sz="2800" i="1" dirty="0">
                <a:latin typeface="Arial" pitchFamily="34" charset="0"/>
                <a:cs typeface="Arial" pitchFamily="34" charset="0"/>
              </a:rPr>
              <a:t>senior partner</a:t>
            </a:r>
            <a:br>
              <a:rPr lang="en-US" sz="2800" i="1" dirty="0">
                <a:latin typeface="Arial" pitchFamily="34" charset="0"/>
                <a:cs typeface="Arial" pitchFamily="34" charset="0"/>
              </a:rPr>
            </a:br>
            <a:r>
              <a:rPr lang="en-US" sz="2800" i="1" dirty="0">
                <a:latin typeface="Arial" pitchFamily="34" charset="0"/>
                <a:cs typeface="Arial" pitchFamily="34" charset="0"/>
              </a:rPr>
              <a:t>Creative Analytics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744979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Language of Research (1 of 2)</a:t>
            </a:r>
          </a:p>
        </p:txBody>
      </p:sp>
      <p:sp>
        <p:nvSpPr>
          <p:cNvPr id="5" name="Content Placeholder 4"/>
          <p:cNvSpPr>
            <a:spLocks noGrp="1"/>
          </p:cNvSpPr>
          <p:nvPr>
            <p:ph idx="1"/>
          </p:nvPr>
        </p:nvSpPr>
        <p:spPr>
          <a:xfrm>
            <a:off x="76200" y="1752601"/>
            <a:ext cx="8610600" cy="4571999"/>
          </a:xfrm>
        </p:spPr>
        <p:txBody>
          <a:bodyPr>
            <a:noAutofit/>
          </a:bodyPr>
          <a:lstStyle/>
          <a:p>
            <a:pPr marL="0" indent="0">
              <a:buNone/>
              <a:defRPr/>
            </a:pPr>
            <a:r>
              <a:rPr lang="en-US" sz="2600" dirty="0">
                <a:latin typeface="Arial" pitchFamily="34" charset="0"/>
                <a:cs typeface="Arial" pitchFamily="34" charset="0"/>
              </a:rPr>
              <a:t>Terms used in research:</a:t>
            </a:r>
          </a:p>
          <a:p>
            <a:pPr lvl="1">
              <a:buFontTx/>
              <a:buChar char="•"/>
            </a:pPr>
            <a:r>
              <a:rPr lang="en-US" sz="1600" dirty="0"/>
              <a:t>A </a:t>
            </a:r>
            <a:r>
              <a:rPr lang="en-US" sz="1600" b="1" dirty="0"/>
              <a:t>concept</a:t>
            </a:r>
            <a:r>
              <a:rPr lang="en-US" sz="1600" dirty="0"/>
              <a:t> is generally accepted collection of meanings associated with certain events, objects, conditions, or situations or behaviors. The importance of conceptualization is discussed in the following slide.</a:t>
            </a:r>
          </a:p>
          <a:p>
            <a:pPr lvl="1">
              <a:buFontTx/>
              <a:buChar char="•"/>
            </a:pPr>
            <a:r>
              <a:rPr lang="en-US" sz="1600" dirty="0"/>
              <a:t>A </a:t>
            </a:r>
            <a:r>
              <a:rPr lang="en-US" sz="1600" b="1" dirty="0"/>
              <a:t>construct</a:t>
            </a:r>
            <a:r>
              <a:rPr lang="en-US" sz="1600" dirty="0"/>
              <a:t> is a definition specifically invented to represent an abstract phenomena for a given research project. </a:t>
            </a:r>
            <a:endParaRPr lang="tr-TR" sz="1600" dirty="0" smtClean="0"/>
          </a:p>
          <a:p>
            <a:pPr lvl="1">
              <a:buFontTx/>
              <a:buChar char="•"/>
            </a:pPr>
            <a:r>
              <a:rPr lang="en-US" sz="1600" dirty="0" smtClean="0"/>
              <a:t>A </a:t>
            </a:r>
            <a:r>
              <a:rPr lang="en-US" sz="1600" b="1" dirty="0"/>
              <a:t>conceptual scheme</a:t>
            </a:r>
            <a:r>
              <a:rPr lang="en-US" sz="1600" dirty="0"/>
              <a:t> is the interrelationship between concepts and constructs; once </a:t>
            </a:r>
            <a:endParaRPr lang="tr-TR" sz="1600" dirty="0" smtClean="0"/>
          </a:p>
          <a:p>
            <a:pPr lvl="1">
              <a:buFontTx/>
              <a:buChar char="•"/>
            </a:pPr>
            <a:r>
              <a:rPr lang="en-US" sz="1600" dirty="0" smtClean="0"/>
              <a:t>An </a:t>
            </a:r>
            <a:r>
              <a:rPr lang="en-US" sz="1600" b="1" dirty="0"/>
              <a:t>operational definition</a:t>
            </a:r>
            <a:r>
              <a:rPr lang="en-US" sz="1600" dirty="0"/>
              <a:t> defines a variable in terms of specific measurement and testing criteria. </a:t>
            </a:r>
          </a:p>
          <a:p>
            <a:pPr lvl="1">
              <a:buFontTx/>
              <a:buChar char="•"/>
            </a:pPr>
            <a:r>
              <a:rPr lang="en-US" sz="1600" dirty="0"/>
              <a:t>A </a:t>
            </a:r>
            <a:r>
              <a:rPr lang="en-US" sz="1600" b="1" dirty="0"/>
              <a:t>variable</a:t>
            </a:r>
            <a:r>
              <a:rPr lang="en-US" sz="1600" dirty="0"/>
              <a:t> is used as a synonym for the construct being studied. </a:t>
            </a:r>
          </a:p>
          <a:p>
            <a:pPr lvl="1">
              <a:buFontTx/>
              <a:buChar char="•"/>
            </a:pPr>
            <a:r>
              <a:rPr lang="en-US" sz="1600" dirty="0"/>
              <a:t>A </a:t>
            </a:r>
            <a:r>
              <a:rPr lang="en-US" sz="1600" b="1" dirty="0"/>
              <a:t>hypothesis</a:t>
            </a:r>
            <a:r>
              <a:rPr lang="en-US" sz="1600" dirty="0"/>
              <a:t> is a proposition formulated for empirical testing. </a:t>
            </a:r>
          </a:p>
          <a:p>
            <a:pPr lvl="1">
              <a:buFontTx/>
              <a:buChar char="•"/>
            </a:pPr>
            <a:r>
              <a:rPr lang="en-US" sz="1600" dirty="0"/>
              <a:t>A </a:t>
            </a:r>
            <a:r>
              <a:rPr lang="en-US" sz="1600" b="1" dirty="0"/>
              <a:t>theory</a:t>
            </a:r>
            <a:r>
              <a:rPr lang="en-US" sz="1600" dirty="0"/>
              <a:t> is a set of systematically interrelated concepts, definitions, and propositions that are advanced to explain or predict phenomena. </a:t>
            </a:r>
            <a:endParaRPr lang="tr-TR" sz="1600" dirty="0" smtClean="0"/>
          </a:p>
          <a:p>
            <a:pPr lvl="1">
              <a:buFontTx/>
              <a:buChar char="•"/>
            </a:pPr>
            <a:r>
              <a:rPr lang="en-US" sz="1600" dirty="0" smtClean="0"/>
              <a:t>A </a:t>
            </a:r>
            <a:r>
              <a:rPr lang="en-US" sz="1600" b="1" dirty="0"/>
              <a:t>model</a:t>
            </a:r>
            <a:r>
              <a:rPr lang="en-US" sz="1600" dirty="0"/>
              <a:t> is a representation of a system constructed to study some aspect of that system.</a:t>
            </a:r>
            <a:endParaRPr lang="en-US" sz="1600" dirty="0"/>
          </a:p>
        </p:txBody>
      </p:sp>
    </p:spTree>
    <p:extLst>
      <p:ext uri="{BB962C8B-B14F-4D97-AF65-F5344CB8AC3E}">
        <p14:creationId xmlns:p14="http://schemas.microsoft.com/office/powerpoint/2010/main" val="464451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Language of Research (2 of 2)</a:t>
            </a:r>
          </a:p>
        </p:txBody>
      </p:sp>
      <p:sp>
        <p:nvSpPr>
          <p:cNvPr id="5" name="Content Placeholder 4"/>
          <p:cNvSpPr>
            <a:spLocks noGrp="1"/>
          </p:cNvSpPr>
          <p:nvPr>
            <p:ph idx="1"/>
          </p:nvPr>
        </p:nvSpPr>
        <p:spPr>
          <a:xfrm>
            <a:off x="457200" y="1752601"/>
            <a:ext cx="8229600" cy="4419599"/>
          </a:xfrm>
        </p:spPr>
        <p:txBody>
          <a:bodyPr>
            <a:normAutofit/>
          </a:bodyPr>
          <a:lstStyle/>
          <a:p>
            <a:pPr marL="0" indent="0">
              <a:buNone/>
            </a:pPr>
            <a:r>
              <a:rPr lang="en-US" sz="2800" b="1" dirty="0">
                <a:latin typeface="Arial" pitchFamily="34" charset="0"/>
                <a:cs typeface="Arial" pitchFamily="34" charset="0"/>
              </a:rPr>
              <a:t>Success of Research:</a:t>
            </a:r>
          </a:p>
          <a:p>
            <a:r>
              <a:rPr lang="en-US" sz="2800" dirty="0">
                <a:latin typeface="Arial" pitchFamily="34" charset="0"/>
                <a:cs typeface="Arial" pitchFamily="34" charset="0"/>
              </a:rPr>
              <a:t>Clearly conceptualized concepts and constructs</a:t>
            </a:r>
          </a:p>
          <a:p>
            <a:r>
              <a:rPr lang="en-US" sz="2800" dirty="0">
                <a:latin typeface="Arial" pitchFamily="34" charset="0"/>
                <a:cs typeface="Arial" pitchFamily="34" charset="0"/>
              </a:rPr>
              <a:t>Shared understanding of concepts &amp; </a:t>
            </a:r>
            <a:r>
              <a:rPr lang="en-US" sz="2800" dirty="0" smtClean="0">
                <a:latin typeface="Arial" pitchFamily="34" charset="0"/>
                <a:cs typeface="Arial" pitchFamily="34" charset="0"/>
              </a:rPr>
              <a:t>constructs</a:t>
            </a:r>
            <a:endParaRPr lang="tr-TR" sz="2800" dirty="0" smtClean="0">
              <a:latin typeface="Arial" pitchFamily="34" charset="0"/>
              <a:cs typeface="Arial" pitchFamily="34" charset="0"/>
            </a:endParaRPr>
          </a:p>
          <a:p>
            <a:endParaRPr lang="tr-TR" sz="2800" dirty="0">
              <a:latin typeface="Arial" pitchFamily="34" charset="0"/>
              <a:cs typeface="Arial" pitchFamily="34" charset="0"/>
            </a:endParaRPr>
          </a:p>
          <a:p>
            <a:r>
              <a:rPr lang="en-US" sz="2400" dirty="0"/>
              <a:t>We must attempt to measure </a:t>
            </a:r>
            <a:r>
              <a:rPr lang="en-US" sz="2400" i="1" dirty="0">
                <a:effectLst>
                  <a:outerShdw blurRad="38100" dist="38100" dir="2700000" algn="tl">
                    <a:srgbClr val="000000">
                      <a:alpha val="43137"/>
                    </a:srgbClr>
                  </a:outerShdw>
                </a:effectLst>
              </a:rPr>
              <a:t>concepts in a clear manner that others can understand. </a:t>
            </a:r>
            <a:r>
              <a:rPr lang="en-US" sz="2400" dirty="0"/>
              <a:t>If concepts are not clearly conceptualized and measured, we will r</a:t>
            </a:r>
            <a:r>
              <a:rPr lang="en-US" sz="2400" i="1" dirty="0">
                <a:effectLst>
                  <a:outerShdw blurRad="38100" dist="38100" dir="2700000" algn="tl">
                    <a:srgbClr val="000000">
                      <a:alpha val="43137"/>
                    </a:srgbClr>
                  </a:outerShdw>
                </a:effectLst>
              </a:rPr>
              <a:t>eceive confusing answers.</a:t>
            </a: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1909634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Learning Objectives</a:t>
            </a:r>
          </a:p>
        </p:txBody>
      </p:sp>
      <p:sp>
        <p:nvSpPr>
          <p:cNvPr id="5" name="Content Placeholder 4"/>
          <p:cNvSpPr>
            <a:spLocks noGrp="1"/>
          </p:cNvSpPr>
          <p:nvPr>
            <p:ph idx="1"/>
          </p:nvPr>
        </p:nvSpPr>
        <p:spPr>
          <a:xfrm>
            <a:off x="457200" y="1752601"/>
            <a:ext cx="8229600" cy="4571999"/>
          </a:xfrm>
        </p:spPr>
        <p:txBody>
          <a:bodyPr>
            <a:normAutofit/>
          </a:bodyPr>
          <a:lstStyle/>
          <a:p>
            <a:pPr marL="0" indent="0">
              <a:buNone/>
            </a:pPr>
            <a:r>
              <a:rPr lang="en-US" sz="2600" b="1" dirty="0"/>
              <a:t>Understand . . .</a:t>
            </a:r>
          </a:p>
          <a:p>
            <a:pPr marL="0" indent="0">
              <a:buNone/>
              <a:tabLst>
                <a:tab pos="2459038" algn="l"/>
              </a:tabLst>
            </a:pPr>
            <a:r>
              <a:rPr lang="en-US" sz="2600" dirty="0"/>
              <a:t>How business research and data analytics complement each other. </a:t>
            </a:r>
          </a:p>
          <a:p>
            <a:pPr marL="0" indent="0">
              <a:buNone/>
            </a:pPr>
            <a:r>
              <a:rPr lang="en-US" sz="2600" dirty="0"/>
              <a:t>The language of professional researchers.</a:t>
            </a:r>
          </a:p>
        </p:txBody>
      </p:sp>
    </p:spTree>
    <p:extLst>
      <p:ext uri="{BB962C8B-B14F-4D97-AF65-F5344CB8AC3E}">
        <p14:creationId xmlns:p14="http://schemas.microsoft.com/office/powerpoint/2010/main" val="297790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600" dirty="0"/>
              <a:t>Business Planning Drives Business Research</a:t>
            </a:r>
          </a:p>
        </p:txBody>
      </p:sp>
      <p:sp>
        <p:nvSpPr>
          <p:cNvPr id="10" name="Content Placeholder 9"/>
          <p:cNvSpPr>
            <a:spLocks noGrp="1"/>
          </p:cNvSpPr>
          <p:nvPr>
            <p:ph idx="1"/>
          </p:nvPr>
        </p:nvSpPr>
        <p:spPr>
          <a:xfrm>
            <a:off x="457200" y="1752601"/>
            <a:ext cx="8305800" cy="4419599"/>
          </a:xfrm>
        </p:spPr>
        <p:txBody>
          <a:bodyPr>
            <a:normAutofit/>
          </a:bodyPr>
          <a:lstStyle/>
          <a:p>
            <a:pPr marL="0" indent="0">
              <a:buNone/>
            </a:pPr>
            <a:r>
              <a:rPr lang="en-US" sz="2400" b="1" dirty="0">
                <a:latin typeface="Arial" pitchFamily="34" charset="0"/>
                <a:cs typeface="Arial" pitchFamily="34" charset="0"/>
              </a:rPr>
              <a:t>Organizational Mission</a:t>
            </a:r>
          </a:p>
          <a:p>
            <a:pPr marL="0" indent="0">
              <a:buNone/>
            </a:pPr>
            <a:r>
              <a:rPr lang="en-US" sz="2400" b="1" dirty="0">
                <a:latin typeface="Arial" pitchFamily="34" charset="0"/>
                <a:cs typeface="Arial" pitchFamily="34" charset="0"/>
              </a:rPr>
              <a:t>Business Goals</a:t>
            </a:r>
          </a:p>
          <a:p>
            <a:pPr marL="0" indent="0">
              <a:buNone/>
            </a:pPr>
            <a:r>
              <a:rPr lang="en-US" sz="2400" b="1" dirty="0">
                <a:latin typeface="Arial" pitchFamily="34" charset="0"/>
                <a:cs typeface="Arial" pitchFamily="34" charset="0"/>
              </a:rPr>
              <a:t>Business Strategies</a:t>
            </a:r>
          </a:p>
          <a:p>
            <a:pPr marL="0" indent="0">
              <a:buNone/>
            </a:pPr>
            <a:r>
              <a:rPr lang="en-US" sz="2400" b="1" dirty="0" smtClean="0">
                <a:latin typeface="Arial" pitchFamily="34" charset="0"/>
                <a:cs typeface="Arial" pitchFamily="34" charset="0"/>
              </a:rPr>
              <a:t>Business Tactics</a:t>
            </a:r>
            <a:endParaRPr lang="tr-TR" sz="2400" b="1" dirty="0" smtClean="0">
              <a:latin typeface="Arial" pitchFamily="34" charset="0"/>
              <a:cs typeface="Arial" pitchFamily="34" charset="0"/>
            </a:endParaRPr>
          </a:p>
          <a:p>
            <a:pPr marL="0" indent="0">
              <a:buNone/>
            </a:pPr>
            <a:r>
              <a:rPr lang="en-US" sz="2400" dirty="0"/>
              <a:t>An organization’s mission drives its business goals, strategies, and tactics and, consequently, its need for business decision support systems and business intelligence.</a:t>
            </a:r>
          </a:p>
          <a:p>
            <a:pPr marL="0" indent="0">
              <a:buNone/>
            </a:pP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32064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 Business Research Methods</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49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r>
              <a:rPr lang="tr-TR" dirty="0">
                <a:hlinkClick r:id="rId2"/>
              </a:rPr>
              <a:t>https://connect.mheducation.com/paamweb/index.html#/registration/signup/e-yasa-spring-2020</a:t>
            </a:r>
            <a:r>
              <a:rPr lang="tr-TR" dirty="0"/>
              <a:t/>
            </a:r>
            <a:br>
              <a:rPr lang="tr-TR" dirty="0"/>
            </a:br>
            <a:endParaRPr lang="tr-TR" dirty="0"/>
          </a:p>
        </p:txBody>
      </p:sp>
    </p:spTree>
    <p:extLst>
      <p:ext uri="{BB962C8B-B14F-4D97-AF65-F5344CB8AC3E}">
        <p14:creationId xmlns:p14="http://schemas.microsoft.com/office/powerpoint/2010/main" val="298190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Term Projects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04238103"/>
              </p:ext>
            </p:extLst>
          </p:nvPr>
        </p:nvGraphicFramePr>
        <p:xfrm>
          <a:off x="533400" y="1447800"/>
          <a:ext cx="7924802" cy="5642845"/>
        </p:xfrm>
        <a:graphic>
          <a:graphicData uri="http://schemas.openxmlformats.org/drawingml/2006/table">
            <a:tbl>
              <a:tblPr firstRow="1" firstCol="1" lastRow="1" lastCol="1" bandRow="1" bandCol="1"/>
              <a:tblGrid>
                <a:gridCol w="2376340"/>
                <a:gridCol w="108549"/>
                <a:gridCol w="1603296"/>
                <a:gridCol w="1351728"/>
                <a:gridCol w="108549"/>
                <a:gridCol w="2376340"/>
              </a:tblGrid>
              <a:tr h="209939">
                <a:tc gridSpan="6">
                  <a:txBody>
                    <a:bodyPr/>
                    <a:lstStyle/>
                    <a:p>
                      <a:pPr algn="ctr">
                        <a:spcAft>
                          <a:spcPts val="0"/>
                        </a:spcAft>
                      </a:pPr>
                      <a:r>
                        <a:rPr lang="tr-TR" sz="1050" b="1" dirty="0">
                          <a:effectLst/>
                          <a:latin typeface="Arial"/>
                          <a:ea typeface="Times New Roman"/>
                        </a:rPr>
                        <a:t>ASSESSMENT METHODS</a:t>
                      </a:r>
                      <a:endParaRPr lang="en-US" sz="1400" dirty="0">
                        <a:effectLst/>
                        <a:latin typeface="Times New Roman"/>
                        <a:ea typeface="Times New Roman"/>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939">
                <a:tc>
                  <a:txBody>
                    <a:bodyPr/>
                    <a:lstStyle/>
                    <a:p>
                      <a:pPr algn="ctr">
                        <a:spcAft>
                          <a:spcPts val="0"/>
                        </a:spcAft>
                      </a:pPr>
                      <a:r>
                        <a:rPr lang="tr-TR" sz="1050" b="1">
                          <a:effectLst/>
                          <a:latin typeface="Arial"/>
                          <a:ea typeface="Times New Roman"/>
                        </a:rPr>
                        <a:t>Activities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b="1">
                          <a:effectLst/>
                          <a:latin typeface="Arial"/>
                          <a:ea typeface="Times New Roman"/>
                        </a:rPr>
                        <a:t>Effect</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a:effectLst/>
                          <a:latin typeface="Arial"/>
                          <a:ea typeface="Times New Roman"/>
                        </a:rPr>
                        <a:t>Notes</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209939">
                <a:tc>
                  <a:txBody>
                    <a:bodyPr/>
                    <a:lstStyle/>
                    <a:p>
                      <a:pPr>
                        <a:spcAft>
                          <a:spcPts val="0"/>
                        </a:spcAft>
                      </a:pPr>
                      <a:r>
                        <a:rPr lang="tr-TR" sz="2000" b="1" dirty="0">
                          <a:effectLst/>
                          <a:latin typeface="Arial"/>
                          <a:ea typeface="Times New Roman"/>
                        </a:rPr>
                        <a:t>Midterm Exam</a:t>
                      </a:r>
                      <a:endParaRPr lang="en-US" sz="32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2000" dirty="0">
                          <a:effectLst/>
                          <a:latin typeface="Arial"/>
                          <a:ea typeface="Times New Roman"/>
                        </a:rPr>
                        <a:t>1</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smtClean="0">
                          <a:effectLst/>
                          <a:latin typeface="Arial"/>
                          <a:ea typeface="Times New Roman"/>
                        </a:rPr>
                        <a:t>30%</a:t>
                      </a:r>
                      <a:endParaRPr lang="en-US" sz="32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050" b="1">
                          <a:effectLst/>
                          <a:latin typeface="Arial"/>
                          <a:ea typeface="Times New Roman"/>
                        </a:rPr>
                        <a:t> </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r>
              <a:tr h="755779">
                <a:tc>
                  <a:txBody>
                    <a:bodyPr/>
                    <a:lstStyle/>
                    <a:p>
                      <a:pPr>
                        <a:spcAft>
                          <a:spcPts val="0"/>
                        </a:spcAft>
                      </a:pPr>
                      <a:r>
                        <a:rPr lang="tr-TR" sz="2000" b="1" dirty="0">
                          <a:effectLst/>
                          <a:latin typeface="Arial"/>
                          <a:ea typeface="Times New Roman"/>
                        </a:rPr>
                        <a:t>Project &amp; presentation</a:t>
                      </a:r>
                      <a:endParaRPr lang="en-US" sz="20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dirty="0" smtClean="0">
                          <a:effectLst/>
                          <a:latin typeface="Arial"/>
                          <a:ea typeface="Times New Roman"/>
                        </a:rPr>
                        <a:t>1</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2000" dirty="0">
                          <a:effectLst/>
                          <a:latin typeface="Arial"/>
                          <a:ea typeface="Times New Roman"/>
                        </a:rPr>
                        <a:t>1</a:t>
                      </a:r>
                      <a:r>
                        <a:rPr lang="tr-TR" sz="2000" dirty="0" smtClean="0">
                          <a:effectLst/>
                          <a:latin typeface="Arial"/>
                          <a:ea typeface="Times New Roman"/>
                        </a:rPr>
                        <a:t>5</a:t>
                      </a:r>
                      <a:r>
                        <a:rPr lang="tr-TR" sz="2000" dirty="0">
                          <a:effectLst/>
                          <a:latin typeface="Arial"/>
                          <a:ea typeface="Times New Roman"/>
                        </a:rPr>
                        <a:t>%</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endParaRPr lang="en-US" sz="20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755779">
                <a:tc>
                  <a:txBody>
                    <a:bodyPr/>
                    <a:lstStyle/>
                    <a:p>
                      <a:pPr>
                        <a:spcAft>
                          <a:spcPts val="0"/>
                        </a:spcAft>
                      </a:pPr>
                      <a:r>
                        <a:rPr lang="tr-TR" sz="2000" dirty="0" smtClean="0">
                          <a:effectLst/>
                          <a:latin typeface="Times New Roman"/>
                          <a:ea typeface="Times New Roman"/>
                        </a:rPr>
                        <a:t>Quiz&amp;</a:t>
                      </a:r>
                      <a:r>
                        <a:rPr lang="tr-TR" sz="2000" baseline="0" dirty="0" smtClean="0">
                          <a:effectLst/>
                          <a:latin typeface="Times New Roman"/>
                          <a:ea typeface="Times New Roman"/>
                        </a:rPr>
                        <a:t> </a:t>
                      </a:r>
                      <a:r>
                        <a:rPr lang="tr-TR" sz="2000" dirty="0" smtClean="0">
                          <a:effectLst/>
                          <a:latin typeface="Times New Roman"/>
                          <a:ea typeface="Times New Roman"/>
                        </a:rPr>
                        <a:t>HW</a:t>
                      </a:r>
                      <a:endParaRPr lang="en-US" sz="20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2000" dirty="0" smtClean="0">
                          <a:effectLst/>
                          <a:latin typeface="Times New Roman"/>
                          <a:ea typeface="Times New Roman"/>
                        </a:rPr>
                        <a:t>3-5</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tr-TR"/>
                    </a:p>
                  </a:txBody>
                  <a:tcPr/>
                </a:tc>
                <a:tc>
                  <a:txBody>
                    <a:bodyPr/>
                    <a:lstStyle/>
                    <a:p>
                      <a:pPr algn="ctr">
                        <a:spcAft>
                          <a:spcPts val="0"/>
                        </a:spcAft>
                      </a:pPr>
                      <a:r>
                        <a:rPr lang="tr-TR" sz="2000" dirty="0" smtClean="0">
                          <a:effectLst/>
                          <a:latin typeface="Times New Roman"/>
                          <a:ea typeface="Times New Roman"/>
                        </a:rPr>
                        <a:t>5%</a:t>
                      </a:r>
                      <a:endParaRPr lang="en-US" sz="20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endParaRPr lang="en-US" sz="20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tr-TR"/>
                    </a:p>
                  </a:txBody>
                  <a:tcPr/>
                </a:tc>
              </a:tr>
              <a:tr h="209939">
                <a:tc>
                  <a:txBody>
                    <a:bodyPr/>
                    <a:lstStyle/>
                    <a:p>
                      <a:pPr>
                        <a:spcAft>
                          <a:spcPts val="0"/>
                        </a:spcAft>
                      </a:pPr>
                      <a:r>
                        <a:rPr lang="tr-TR" sz="1800" b="1" i="1" dirty="0">
                          <a:effectLst/>
                          <a:latin typeface="Arial"/>
                          <a:ea typeface="Times New Roman"/>
                        </a:rPr>
                        <a:t>Effect of The Activities</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800" dirty="0">
                          <a:effectLst/>
                          <a:latin typeface="Arial"/>
                          <a:ea typeface="Times New Roman"/>
                        </a:rPr>
                        <a:t> </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r>
              <a:tr h="209939">
                <a:tc>
                  <a:txBody>
                    <a:bodyPr/>
                    <a:lstStyle/>
                    <a:p>
                      <a:pPr>
                        <a:spcAft>
                          <a:spcPts val="0"/>
                        </a:spcAft>
                      </a:pPr>
                      <a:r>
                        <a:rPr lang="tr-TR" sz="1800" b="1" i="1" dirty="0">
                          <a:effectLst/>
                          <a:latin typeface="Arial"/>
                          <a:ea typeface="Times New Roman"/>
                        </a:rPr>
                        <a:t>Effect of The Final Exam</a:t>
                      </a:r>
                      <a:endParaRPr lang="en-US" sz="28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800" dirty="0">
                          <a:effectLst/>
                          <a:latin typeface="Arial"/>
                          <a:ea typeface="Times New Roman"/>
                        </a:rPr>
                        <a:t>1</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800" dirty="0">
                          <a:effectLst/>
                          <a:latin typeface="Arial"/>
                          <a:ea typeface="Times New Roman"/>
                        </a:rPr>
                        <a:t>50%</a:t>
                      </a:r>
                      <a:endParaRPr lang="en-US" sz="28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gridSpan="2">
                  <a:txBody>
                    <a:bodyPr/>
                    <a:lstStyle/>
                    <a:p>
                      <a:pPr algn="ctr">
                        <a:spcAft>
                          <a:spcPts val="0"/>
                        </a:spcAft>
                      </a:pPr>
                      <a:r>
                        <a:rPr lang="tr-TR" sz="1200" b="1" dirty="0">
                          <a:effectLst/>
                          <a:latin typeface="Arial"/>
                          <a:ea typeface="Times New Roman"/>
                        </a:rPr>
                        <a:t> </a:t>
                      </a:r>
                      <a:endParaRPr lang="en-US" sz="18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r>
              <a:tr h="209939">
                <a:tc gridSpan="6">
                  <a:txBody>
                    <a:bodyPr/>
                    <a:lstStyle/>
                    <a:p>
                      <a:pPr algn="ctr">
                        <a:spcAft>
                          <a:spcPts val="0"/>
                        </a:spcAft>
                      </a:pPr>
                      <a:r>
                        <a:rPr lang="tr-TR" sz="1050" b="1" dirty="0">
                          <a:effectLst/>
                          <a:latin typeface="Arial"/>
                          <a:ea typeface="Times New Roman"/>
                        </a:rPr>
                        <a:t>ECTS TABLE</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9939">
                <a:tc gridSpan="2">
                  <a:txBody>
                    <a:bodyPr/>
                    <a:lstStyle/>
                    <a:p>
                      <a:pPr>
                        <a:spcAft>
                          <a:spcPts val="0"/>
                        </a:spcAft>
                      </a:pPr>
                      <a:r>
                        <a:rPr lang="tr-TR" sz="1050" b="1" dirty="0">
                          <a:effectLst/>
                          <a:latin typeface="Arial"/>
                          <a:ea typeface="Times New Roman"/>
                        </a:rPr>
                        <a:t>Contents</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Number</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b="1" dirty="0">
                          <a:effectLst/>
                          <a:latin typeface="Arial"/>
                          <a:ea typeface="Times New Roman"/>
                        </a:rPr>
                        <a:t>Hours</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b="1">
                          <a:effectLst/>
                          <a:latin typeface="Arial"/>
                          <a:ea typeface="Times New Roman"/>
                        </a:rPr>
                        <a:t>Total</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dirty="0">
                          <a:effectLst/>
                          <a:latin typeface="Arial"/>
                          <a:ea typeface="Times New Roman"/>
                        </a:rPr>
                        <a:t>Hours in Classroom </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14</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3</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a:effectLst/>
                          <a:latin typeface="Arial"/>
                          <a:ea typeface="Times New Roman"/>
                        </a:rPr>
                        <a:t>42</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2">
                  <a:txBody>
                    <a:bodyPr/>
                    <a:lstStyle/>
                    <a:p>
                      <a:pPr>
                        <a:spcAft>
                          <a:spcPts val="0"/>
                        </a:spcAft>
                      </a:pPr>
                      <a:r>
                        <a:rPr lang="tr-TR" sz="1050" b="1" dirty="0">
                          <a:effectLst/>
                          <a:latin typeface="Arial"/>
                          <a:ea typeface="Times New Roman"/>
                        </a:rPr>
                        <a:t>Hours out Classroom</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4</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48</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Home works</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dirty="0" smtClean="0">
                          <a:effectLst/>
                          <a:latin typeface="Arial"/>
                          <a:ea typeface="Times New Roman"/>
                        </a:rPr>
                        <a:t>5</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hMerge="1">
                  <a:txBody>
                    <a:bodyPr/>
                    <a:lstStyle/>
                    <a:p>
                      <a:endParaRPr lang="en-US"/>
                    </a:p>
                  </a:txBody>
                  <a:tcPr/>
                </a:tc>
                <a:tc>
                  <a:txBody>
                    <a:bodyPr/>
                    <a:lstStyle/>
                    <a:p>
                      <a:pPr algn="ctr">
                        <a:spcAft>
                          <a:spcPts val="0"/>
                        </a:spcAft>
                      </a:pPr>
                      <a:r>
                        <a:rPr lang="tr-TR" sz="1050" dirty="0" smtClean="0">
                          <a:effectLst/>
                          <a:latin typeface="Arial"/>
                          <a:ea typeface="Times New Roman"/>
                        </a:rPr>
                        <a:t>10</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2">
                  <a:txBody>
                    <a:bodyPr/>
                    <a:lstStyle/>
                    <a:p>
                      <a:pPr>
                        <a:spcAft>
                          <a:spcPts val="0"/>
                        </a:spcAft>
                      </a:pPr>
                      <a:r>
                        <a:rPr lang="tr-TR" sz="1050" b="1" dirty="0">
                          <a:effectLst/>
                          <a:latin typeface="Arial"/>
                          <a:ea typeface="Times New Roman"/>
                        </a:rPr>
                        <a:t>Projects </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42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32</a:t>
                      </a:r>
                      <a:endParaRPr lang="en-US" sz="140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Midterm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12</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2">
                  <a:txBody>
                    <a:bodyPr/>
                    <a:lstStyle/>
                    <a:p>
                      <a:pPr>
                        <a:spcAft>
                          <a:spcPts val="0"/>
                        </a:spcAft>
                      </a:pPr>
                      <a:r>
                        <a:rPr lang="tr-TR" sz="1050" b="1">
                          <a:effectLst/>
                          <a:latin typeface="Arial"/>
                          <a:ea typeface="Times New Roman"/>
                        </a:rPr>
                        <a:t>Final Exam</a:t>
                      </a:r>
                      <a:endParaRPr lang="en-US" sz="140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a:effectLst/>
                          <a:latin typeface="Arial"/>
                          <a:ea typeface="Times New Roman"/>
                        </a:rPr>
                        <a:t>1</a:t>
                      </a:r>
                      <a:endParaRPr lang="en-US" sz="140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gridSpan="2">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hMerge="1">
                  <a:txBody>
                    <a:bodyPr/>
                    <a:lstStyle/>
                    <a:p>
                      <a:endParaRPr lang="en-US"/>
                    </a:p>
                  </a:txBody>
                  <a:tcPr/>
                </a:tc>
                <a:tc>
                  <a:txBody>
                    <a:bodyPr/>
                    <a:lstStyle/>
                    <a:p>
                      <a:pPr algn="ctr">
                        <a:spcAft>
                          <a:spcPts val="0"/>
                        </a:spcAft>
                      </a:pPr>
                      <a:r>
                        <a:rPr lang="tr-TR" sz="1050" dirty="0">
                          <a:effectLst/>
                          <a:latin typeface="Arial"/>
                          <a:ea typeface="Times New Roman"/>
                        </a:rPr>
                        <a:t>18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rowSpan="3" gridSpan="5">
                  <a:txBody>
                    <a:bodyPr/>
                    <a:lstStyle/>
                    <a:p>
                      <a:pPr algn="r">
                        <a:spcAft>
                          <a:spcPts val="0"/>
                        </a:spcAft>
                      </a:pPr>
                      <a:r>
                        <a:rPr lang="tr-TR" sz="1050" b="1" dirty="0">
                          <a:effectLst/>
                          <a:latin typeface="Arial"/>
                          <a:ea typeface="Times New Roman"/>
                        </a:rPr>
                        <a:t>Total</a:t>
                      </a:r>
                      <a:endParaRPr lang="en-US" sz="1400" dirty="0">
                        <a:effectLst/>
                        <a:latin typeface="Times New Roman"/>
                        <a:ea typeface="Times New Roman"/>
                      </a:endParaRPr>
                    </a:p>
                    <a:p>
                      <a:pPr algn="r">
                        <a:spcAft>
                          <a:spcPts val="0"/>
                        </a:spcAft>
                      </a:pPr>
                      <a:r>
                        <a:rPr lang="tr-TR" sz="1050" b="1" dirty="0">
                          <a:effectLst/>
                          <a:latin typeface="Arial"/>
                          <a:ea typeface="Times New Roman"/>
                        </a:rPr>
                        <a:t>Total / 30</a:t>
                      </a:r>
                      <a:endParaRPr lang="en-US" sz="1400" dirty="0">
                        <a:effectLst/>
                        <a:latin typeface="Times New Roman"/>
                        <a:ea typeface="Times New Roman"/>
                      </a:endParaRPr>
                    </a:p>
                    <a:p>
                      <a:pPr algn="r">
                        <a:spcAft>
                          <a:spcPts val="0"/>
                        </a:spcAft>
                      </a:pPr>
                      <a:r>
                        <a:rPr lang="tr-TR" sz="1050" b="1" dirty="0">
                          <a:effectLst/>
                          <a:latin typeface="Arial"/>
                          <a:ea typeface="Times New Roman"/>
                        </a:rPr>
                        <a:t>ECTS Credit</a:t>
                      </a:r>
                      <a:endParaRPr lang="en-US" sz="1400" dirty="0">
                        <a:effectLst/>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algn="ctr">
                        <a:spcAft>
                          <a:spcPts val="0"/>
                        </a:spcAft>
                      </a:pPr>
                      <a:r>
                        <a:rPr lang="tr-TR" sz="1050" dirty="0">
                          <a:effectLst/>
                          <a:latin typeface="Arial"/>
                          <a:ea typeface="Times New Roman"/>
                        </a:rPr>
                        <a:t>138</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smtClean="0">
                          <a:effectLst/>
                          <a:latin typeface="Arial"/>
                          <a:ea typeface="Times New Roman"/>
                        </a:rPr>
                        <a:t>162/ </a:t>
                      </a:r>
                      <a:r>
                        <a:rPr lang="tr-TR" sz="1050" dirty="0">
                          <a:effectLst/>
                          <a:latin typeface="Arial"/>
                          <a:ea typeface="Times New Roman"/>
                        </a:rPr>
                        <a:t>30 = </a:t>
                      </a:r>
                      <a:r>
                        <a:rPr lang="tr-TR" sz="1050" dirty="0" smtClean="0">
                          <a:effectLst/>
                          <a:latin typeface="Arial"/>
                          <a:ea typeface="Times New Roman"/>
                        </a:rPr>
                        <a:t>5.4</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209939">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a:spcAft>
                          <a:spcPts val="0"/>
                        </a:spcAft>
                      </a:pPr>
                      <a:r>
                        <a:rPr lang="tr-TR" sz="1050" dirty="0">
                          <a:effectLst/>
                          <a:latin typeface="Arial"/>
                          <a:ea typeface="Times New Roman"/>
                        </a:rPr>
                        <a:t>6.00</a:t>
                      </a:r>
                      <a:endParaRPr lang="en-US" sz="1400" dirty="0">
                        <a:effectLst/>
                        <a:latin typeface="Times New Roman"/>
                        <a:ea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extLst>
      <p:ext uri="{BB962C8B-B14F-4D97-AF65-F5344CB8AC3E}">
        <p14:creationId xmlns:p14="http://schemas.microsoft.com/office/powerpoint/2010/main" val="124890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Project </a:t>
            </a:r>
            <a:endParaRPr lang="tr-TR" dirty="0"/>
          </a:p>
        </p:txBody>
      </p:sp>
      <p:sp>
        <p:nvSpPr>
          <p:cNvPr id="3" name="Content Placeholder 2"/>
          <p:cNvSpPr>
            <a:spLocks noGrp="1"/>
          </p:cNvSpPr>
          <p:nvPr>
            <p:ph idx="1"/>
          </p:nvPr>
        </p:nvSpPr>
        <p:spPr/>
        <p:txBody>
          <a:bodyPr>
            <a:normAutofit fontScale="40000" lnSpcReduction="20000"/>
          </a:bodyPr>
          <a:lstStyle/>
          <a:p>
            <a:pPr marL="0" indent="0">
              <a:buNone/>
            </a:pPr>
            <a:r>
              <a:rPr lang="tr-TR" i="1" u="sng" dirty="0" smtClean="0"/>
              <a:t> </a:t>
            </a:r>
            <a:endParaRPr lang="tr-TR" dirty="0"/>
          </a:p>
          <a:p>
            <a:r>
              <a:rPr lang="tr-TR" dirty="0"/>
              <a:t>Group size: 1 to </a:t>
            </a:r>
            <a:r>
              <a:rPr lang="tr-TR" dirty="0" smtClean="0"/>
              <a:t>3 students</a:t>
            </a:r>
            <a:r>
              <a:rPr lang="tr-TR" dirty="0"/>
              <a:t>.</a:t>
            </a:r>
          </a:p>
          <a:p>
            <a:r>
              <a:rPr lang="tr-TR" dirty="0"/>
              <a:t>Type of research: Survey</a:t>
            </a:r>
          </a:p>
          <a:p>
            <a:r>
              <a:rPr lang="tr-TR" dirty="0"/>
              <a:t>Deadline: </a:t>
            </a:r>
            <a:r>
              <a:rPr lang="tr-TR" dirty="0" smtClean="0"/>
              <a:t>10 April 2020  </a:t>
            </a:r>
          </a:p>
          <a:p>
            <a:r>
              <a:rPr lang="tr-TR" dirty="0" smtClean="0"/>
              <a:t>-</a:t>
            </a:r>
            <a:r>
              <a:rPr lang="tr-TR" dirty="0"/>
              <a:t>Submit the group members list and the main article or your research topic to the responded </a:t>
            </a:r>
            <a:r>
              <a:rPr lang="tr-TR" dirty="0" smtClean="0"/>
              <a:t>lecturer till the date of 28 February 2020  </a:t>
            </a:r>
            <a:r>
              <a:rPr lang="tr-TR" dirty="0"/>
              <a:t>If you can not find a topic with your efforts,  please contact with the responded lecturer before the last days of the submission!</a:t>
            </a:r>
          </a:p>
          <a:p>
            <a:r>
              <a:rPr lang="tr-TR" dirty="0"/>
              <a:t>-Do the literature review of the subject and identify research philosophies and approaches. </a:t>
            </a:r>
          </a:p>
          <a:p>
            <a:r>
              <a:rPr lang="tr-TR" dirty="0"/>
              <a:t>-In literacy part, please examine at least </a:t>
            </a:r>
            <a:r>
              <a:rPr lang="tr-TR" u="sng" dirty="0" smtClean="0"/>
              <a:t>5  </a:t>
            </a:r>
            <a:r>
              <a:rPr lang="tr-TR" u="sng" dirty="0"/>
              <a:t>articles</a:t>
            </a:r>
            <a:r>
              <a:rPr lang="tr-TR" dirty="0"/>
              <a:t> </a:t>
            </a:r>
            <a:r>
              <a:rPr lang="tr-TR" dirty="0" smtClean="0"/>
              <a:t> and sources related </a:t>
            </a:r>
            <a:r>
              <a:rPr lang="tr-TR" dirty="0"/>
              <a:t>to </a:t>
            </a:r>
            <a:r>
              <a:rPr lang="tr-TR" dirty="0" smtClean="0"/>
              <a:t>your </a:t>
            </a:r>
            <a:r>
              <a:rPr lang="tr-TR" dirty="0"/>
              <a:t>research paper. </a:t>
            </a:r>
          </a:p>
          <a:p>
            <a:r>
              <a:rPr lang="tr-TR" dirty="0"/>
              <a:t>-Formulating the research design according to the processes and rules including in APA format. Then follow the proper sampling techniques and reach </a:t>
            </a:r>
            <a:r>
              <a:rPr lang="tr-TR" u="sng" dirty="0"/>
              <a:t>20 respondents </a:t>
            </a:r>
            <a:r>
              <a:rPr lang="tr-TR" dirty="0"/>
              <a:t>for survey.</a:t>
            </a:r>
          </a:p>
          <a:p>
            <a:r>
              <a:rPr lang="tr-TR" dirty="0"/>
              <a:t>- Analyze the results based on the descriptive analysis in SPSS you learned through the lecture.</a:t>
            </a:r>
          </a:p>
          <a:p>
            <a:r>
              <a:rPr lang="tr-TR" dirty="0"/>
              <a:t>-Prepare  a report in word format  and submit  this file (hard &amp; soft copy) and all questionnaries together to the assigned responded lecturer till: </a:t>
            </a:r>
            <a:r>
              <a:rPr lang="tr-TR" dirty="0" smtClean="0"/>
              <a:t>10 April , 2020 </a:t>
            </a:r>
            <a:endParaRPr lang="tr-TR" dirty="0"/>
          </a:p>
          <a:p>
            <a:r>
              <a:rPr lang="tr-TR" dirty="0"/>
              <a:t> </a:t>
            </a:r>
          </a:p>
          <a:p>
            <a:r>
              <a:rPr lang="tr-TR" dirty="0"/>
              <a:t>Please check the official web pages of the Lecturer responsible of the course for the Project Format and Project Presentations.</a:t>
            </a:r>
          </a:p>
          <a:p>
            <a:r>
              <a:rPr lang="tr-TR" dirty="0">
                <a:hlinkClick r:id="rId2"/>
              </a:rPr>
              <a:t>https://www.cag.edu.tr/tr/akademik-kadro/26/dosyalar</a:t>
            </a:r>
            <a:endParaRPr lang="tr-TR" dirty="0"/>
          </a:p>
          <a:p>
            <a:r>
              <a:rPr lang="tr-TR" dirty="0"/>
              <a:t> </a:t>
            </a:r>
          </a:p>
          <a:p>
            <a:r>
              <a:rPr lang="tr-TR" dirty="0"/>
              <a:t> </a:t>
            </a:r>
          </a:p>
          <a:p>
            <a:r>
              <a:rPr lang="tr-TR" dirty="0"/>
              <a:t> </a:t>
            </a:r>
          </a:p>
          <a:p>
            <a:endParaRPr lang="tr-TR" dirty="0"/>
          </a:p>
        </p:txBody>
      </p:sp>
    </p:spTree>
    <p:extLst>
      <p:ext uri="{BB962C8B-B14F-4D97-AF65-F5344CB8AC3E}">
        <p14:creationId xmlns:p14="http://schemas.microsoft.com/office/powerpoint/2010/main" val="1938675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2757</Words>
  <Application>Microsoft Office PowerPoint</Application>
  <PresentationFormat>On-screen Show (4:3)</PresentationFormat>
  <Paragraphs>288</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Business Research Methods</vt:lpstr>
      <vt:lpstr>Business Research Methods Thirteenth Edition Pamela S. Schindler</vt:lpstr>
      <vt:lpstr>Research Thought Leader</vt:lpstr>
      <vt:lpstr>Learning Objectives</vt:lpstr>
      <vt:lpstr>Business Planning Drives Business Research</vt:lpstr>
      <vt:lpstr>PowerPoint Presentation</vt:lpstr>
      <vt:lpstr>PowerPoint Presentation</vt:lpstr>
      <vt:lpstr>Term Projects (2)</vt:lpstr>
      <vt:lpstr> Project </vt:lpstr>
      <vt:lpstr> HW &amp; Quizez</vt:lpstr>
      <vt:lpstr>What is Research?</vt:lpstr>
      <vt:lpstr>Types of Business Research:  Applied And Basic   </vt:lpstr>
      <vt:lpstr>Methods vs Methodology</vt:lpstr>
      <vt:lpstr>Research Methods</vt:lpstr>
      <vt:lpstr>Generating research ideas..</vt:lpstr>
      <vt:lpstr>Before  starting to your research</vt:lpstr>
      <vt:lpstr>PowerPoint Presentation</vt:lpstr>
      <vt:lpstr>PowerPoint Presentation</vt:lpstr>
      <vt:lpstr>Deciding on  The Research  Type</vt:lpstr>
      <vt:lpstr>Deciding on Your Type of Research </vt:lpstr>
      <vt:lpstr> Research in Real...</vt:lpstr>
      <vt:lpstr>Starbucks case</vt:lpstr>
      <vt:lpstr>Changes in Business that Influence Research</vt:lpstr>
      <vt:lpstr>Computing Power and Speed</vt:lpstr>
      <vt:lpstr>Where Business Collects Information</vt:lpstr>
      <vt:lpstr>Types of Business Intelligence</vt:lpstr>
      <vt:lpstr>Research vs. Analytics</vt:lpstr>
      <vt:lpstr>Stages in the Business Research Process</vt:lpstr>
      <vt:lpstr>The Scientific Method</vt:lpstr>
      <vt:lpstr>Language of Research (1 of 2)</vt:lpstr>
      <vt:lpstr>Language of Research (2 of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Deniz KARAOMERLIOGLU</dc:creator>
  <cp:lastModifiedBy>none</cp:lastModifiedBy>
  <cp:revision>62</cp:revision>
  <cp:lastPrinted>2019-02-11T13:20:46Z</cp:lastPrinted>
  <dcterms:created xsi:type="dcterms:W3CDTF">2006-08-16T00:00:00Z</dcterms:created>
  <dcterms:modified xsi:type="dcterms:W3CDTF">2020-02-03T06:37:59Z</dcterms:modified>
</cp:coreProperties>
</file>