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4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75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23720DD-5B6D-40BF-8493-A6B52D484E6B}" type="datetimeFigureOut">
              <a:rPr lang="tr-TR" smtClean="0"/>
              <a:t>12.10.2024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Dikdörtgen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Dikdörtgen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Dikdörtgen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İkizkenar Üçgen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6" name="İkizkenar Üçgen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üz Bağlayıcı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İkizkenar Üçgen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İkizkenar Üçgen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12.10.2024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İkizkenar Üçgen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12.10.2024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8" name="Düz Bağlayıcı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Düz Bağlayıcı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İkizkenar Üçgen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400" b="1" dirty="0"/>
              <a:t>İŞ SAĞLIĞI VE GÜVENLİĞİ YÖNETİM </a:t>
            </a:r>
            <a:r>
              <a:rPr lang="tr-TR" sz="2400" b="1" dirty="0" smtClean="0"/>
              <a:t>SİSTEMİNİN YAPISI</a:t>
            </a:r>
            <a:endParaRPr lang="tr-TR" sz="24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Öğr</a:t>
            </a:r>
            <a:r>
              <a:rPr lang="tr-TR" dirty="0" smtClean="0"/>
              <a:t>. Gör. Şeyda ÇAVMAK</a:t>
            </a:r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32656"/>
            <a:ext cx="2284416" cy="2269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8727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5154"/>
            <a:ext cx="8229600" cy="75632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SAĞLIĞI VE GÜVENLİĞİ YÖNETİM SİSTEMLERİNİN</a:t>
            </a:r>
            <a:b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PRENSİPLERİNİN BELİRLENMESİ YÖNTEMİ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1196752"/>
            <a:ext cx="8712968" cy="566124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Ülkemizde İş Sağlığı ve Güvenliği Yönetim Sistemi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modelinin tasarlanmasına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esas teşkil edecek hususların; İş Sağlığı ve Güvenliği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Mevzuatı hükümlerini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karşılayıcı nitelikte, eğitim, kültür, gelişmişlik, anlayış, uygulama,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vb. yönlerden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 gerçeklerine uygun, uygulanabilir, sürdürebilir, kolay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anlaşılır, katılımcılığı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 plana çıkaran bir sistem oluşturmak üzere mutlaka olması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gerekli kriterler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belirlenmiştir. 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Böylece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özellikleri aşağıda sayılan </a:t>
            </a:r>
            <a:r>
              <a:rPr lang="tr-TR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“İSGYS Modeli </a:t>
            </a:r>
            <a:r>
              <a:rPr lang="tr-TR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Prensipleri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üzerinde karara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varılmıştır.</a:t>
            </a:r>
          </a:p>
          <a:p>
            <a:pPr lvl="1" algn="just"/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Geliştirilen sistem olmalıdır.</a:t>
            </a:r>
          </a:p>
          <a:p>
            <a:pPr lvl="1"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Yasal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gereklilikleri karşılamalıdır.</a:t>
            </a:r>
          </a:p>
          <a:p>
            <a:pPr lvl="1"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Ülkemiz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işyeri şartlarında kolayca uygulanabilir olmalıdır.</a:t>
            </a:r>
          </a:p>
          <a:p>
            <a:pPr lvl="1"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çalışan ve İSG profesyonellerince kolayca anlaşılabilmelidir,</a:t>
            </a:r>
          </a:p>
          <a:p>
            <a:pPr lvl="1"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İşyerinin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büyüklüğü, sektörü, çalışan sayısı, vb. özelliklerdeki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değişimlere kolayca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uyarlanabilecek niteliklerde ve modüler yapıda olmalıdır.</a:t>
            </a:r>
          </a:p>
          <a:p>
            <a:pPr lvl="1" algn="just"/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Sürdürülebilir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sürekli gelişime açık olmalıdır.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65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5154"/>
            <a:ext cx="8229600" cy="75632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SAĞLIĞI VE GÜVENLİĞİ YÖNETİM SİSTEMLERİNİN</a:t>
            </a:r>
            <a:b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TEMEL PRENSİPLERİNİN BELİRLENMESİ YÖNTEMİ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846" y="1700808"/>
            <a:ext cx="5780995" cy="4244276"/>
          </a:xfrm>
        </p:spPr>
      </p:pic>
    </p:spTree>
    <p:extLst>
      <p:ext uri="{BB962C8B-B14F-4D97-AF65-F5344CB8AC3E}">
        <p14:creationId xmlns:p14="http://schemas.microsoft.com/office/powerpoint/2010/main" val="48957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5154"/>
            <a:ext cx="8229600" cy="756320"/>
          </a:xfrm>
        </p:spPr>
        <p:txBody>
          <a:bodyPr>
            <a:norm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SAĞLIĞI VE GÜVENLİĞİ STANDARTLARINI</a:t>
            </a:r>
            <a:b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GELİŞTİREN KURULUŞLAR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American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Petroleum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(API)</a:t>
            </a:r>
          </a:p>
          <a:p>
            <a:pPr>
              <a:lnSpc>
                <a:spcPct val="150000"/>
              </a:lnSpc>
            </a:pP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Fire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Protection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(NFPA)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Society of Mechanical Engineers (ASME)</a:t>
            </a:r>
          </a:p>
          <a:p>
            <a:pPr>
              <a:lnSpc>
                <a:spcPct val="150000"/>
              </a:lnSpc>
            </a:pP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Zealand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(SNZ)</a:t>
            </a:r>
          </a:p>
          <a:p>
            <a:pPr>
              <a:lnSpc>
                <a:spcPct val="150000"/>
              </a:lnSpc>
            </a:pP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British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(BSI)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Occupational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Safety and Health Administration (OSHA)</a:t>
            </a: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Occupational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Safety and Health Service</a:t>
            </a:r>
          </a:p>
          <a:p>
            <a:pPr>
              <a:lnSpc>
                <a:spcPct val="150000"/>
              </a:lnSpc>
            </a:pP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NZ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Chemical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Council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Standards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Australia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 for Standardization (ISO)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03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5154"/>
            <a:ext cx="8229600" cy="75632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 SAĞLIĞI VE GÜVENLİĞİ STANDARTLARINI</a:t>
            </a:r>
            <a:b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GELİŞTİREN KURULUŞLAR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1600" i="1" dirty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Küresel anlamda ve farklı sektörler </a:t>
            </a:r>
            <a:r>
              <a:rPr lang="tr-TR" sz="1600" i="1" dirty="0" smtClean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ortak </a:t>
            </a:r>
            <a:r>
              <a:rPr lang="tr-TR" sz="1600" i="1" dirty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olarak uygulanabilen bazı yönetsel uygulama standartları </a:t>
            </a:r>
            <a:r>
              <a:rPr lang="tr-TR" sz="1600" i="1" dirty="0" smtClean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aşağıda listelenmiştir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tr-TR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OHSAS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18001 (İngiltere)</a:t>
            </a:r>
          </a:p>
          <a:p>
            <a:pPr lvl="1" algn="just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ILO-OSH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2001 (ILO)</a:t>
            </a:r>
          </a:p>
          <a:p>
            <a:pPr lvl="1" algn="just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ANSI/AIHA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Z10 (Amerika)</a:t>
            </a:r>
          </a:p>
          <a:p>
            <a:pPr lvl="1" algn="just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BS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8800 (İngiltere)</a:t>
            </a:r>
          </a:p>
          <a:p>
            <a:pPr lvl="1" algn="just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ISA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 (İspanya)</a:t>
            </a:r>
          </a:p>
          <a:p>
            <a:pPr lvl="1" algn="just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NPR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5001 (Hollanda)</a:t>
            </a:r>
          </a:p>
          <a:p>
            <a:pPr lvl="1" algn="just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AS/NSZ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4804 (Avustralya/Yeni Zelanda)</a:t>
            </a:r>
          </a:p>
          <a:p>
            <a:pPr lvl="1" algn="just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QS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9000 (ISO)</a:t>
            </a:r>
          </a:p>
          <a:p>
            <a:pPr lvl="1" algn="just"/>
            <a:r>
              <a:rPr lang="tr-TR" sz="18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Safety</a:t>
            </a:r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MAP (Avustralya)</a:t>
            </a:r>
          </a:p>
          <a:p>
            <a:pPr lvl="1" algn="just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ISO/WD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14 690 (ISO)</a:t>
            </a:r>
          </a:p>
          <a:p>
            <a:pPr lvl="1" algn="just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</a:t>
            </a:r>
            <a:r>
              <a:rPr lang="tr-TR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(İrlanda)</a:t>
            </a:r>
          </a:p>
          <a:p>
            <a:pPr lvl="1" algn="just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OHS-MS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JISHA </a:t>
            </a:r>
            <a:r>
              <a:rPr lang="tr-TR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Guidelines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(Japonya)</a:t>
            </a:r>
          </a:p>
          <a:p>
            <a:pPr lvl="1" algn="just"/>
            <a:r>
              <a:rPr lang="en-US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NOSA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Star Safety &amp; Health Management System (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Güney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Afrika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 algn="just"/>
            <a:r>
              <a:rPr lang="tr-TR" sz="1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UNE </a:t>
            </a:r>
            <a:r>
              <a:rPr lang="tr-TR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81900 (İspanya)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46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4842"/>
          </a:xfrm>
        </p:spPr>
        <p:txBody>
          <a:bodyPr>
            <a:normAutofit/>
          </a:bodyPr>
          <a:lstStyle/>
          <a:p>
            <a:pPr algn="ctr"/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SAĞLIĞI VE GÜVENLİĞİNİN İYİLEŞTİRİLMESİ </a:t>
            </a: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PROJESİ (İSGİP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TARAFINDAN </a:t>
            </a: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 SAĞLIĞI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GÜVENLİĞİ YÖNETİM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SİSTEMİ (İSGYS) </a:t>
            </a:r>
            <a:r>
              <a:rPr lang="tr-TR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MODELİNİN OLUŞTURULMASI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Ülkemizde İSG uygulamalarının gözden geçirilip yeniden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düzenlenip geliştirilmesi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AB uyum süreci kapsamında 6331 sayılı İş Sağlığı ve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Güvenliği Kanunu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ikincil düzenlemeler yürürlüğe girmiştir. 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kapsamda ülke ve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işyeri İSG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uygulamalarının özellikle Uluslararası Çalışma Örgütü (ILO) ve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dünya genelinde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gören bir “Sistem” yaklaşımı içinde ele alındığı söylenebilir. 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1600" b="1" dirty="0">
                <a:latin typeface="Calibri,Bold"/>
              </a:rPr>
              <a:t>Sistem </a:t>
            </a:r>
            <a:r>
              <a:rPr lang="tr-TR" sz="1600" b="1" dirty="0" smtClean="0">
                <a:latin typeface="Calibri,Bold"/>
              </a:rPr>
              <a:t>Yaklaşımı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Bugün geniş kabul gören analitik yaklaşımın bir gereği olarak;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karşılaşılan her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madde, durum ya da olayın bir takım unsurlara ya da alt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bileşenlere ayrılabileceği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kabul edilmektedir.</a:t>
            </a:r>
          </a:p>
          <a:p>
            <a:pPr algn="just">
              <a:lnSpc>
                <a:spcPct val="150000"/>
              </a:lnSpc>
            </a:pPr>
            <a:r>
              <a:rPr lang="nn-N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yaklaşımın tabii bir sonucu olarak da her madde, durum ya da </a:t>
            </a:r>
            <a:r>
              <a:rPr lang="nn-NO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olayı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oluşturan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unsurların birleşerek bir bütünlüğü oluştururken bir takım ortak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sınır, kural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kaidelere tabi olması gerektiği düşünülmektedir. Varlığı kabul edilen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sınır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kural ve kaidelerin gerektiğinde kullanılabilmesi için önceden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yapılacak bilimsel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çalışmalarla ortaya konulması yani belirlenmesi gereklidir.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90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5154"/>
            <a:ext cx="8229600" cy="75632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1800" b="1" dirty="0">
                <a:solidFill>
                  <a:srgbClr val="46465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 SAĞLIĞI VE GÜVENLİĞİNİN İYİLEŞTİRİLMESİ PROJESİ (İSGİP) TARAFINDAN İŞ SAĞLIĞI VE GÜVENLİĞİ YÖNETİM SİSTEMİ (İSGYS) MODELİNİN OLUŞTURULMASI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bu noktadan hareketle geliştirilen yaklaşıma “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 yaklaşımı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denilmekte ve birçok bilim alanında, farklı amaçlar 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 kullanılmaktadır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 yaklaşımı, sistemi oluşturan parçalara ayrı ayrı odaklanmak 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yerine tüm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sistemi bir bütün olarak ele alan, disiplinler arası bir yaklaşımdır. </a:t>
            </a:r>
            <a:endParaRPr lang="tr-TR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1600" i="1" dirty="0" smtClean="0">
                <a:solidFill>
                  <a:srgbClr val="9A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 nedir</a:t>
            </a:r>
            <a:r>
              <a:rPr lang="tr-TR" sz="1600" i="1" dirty="0">
                <a:solidFill>
                  <a:srgbClr val="9A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tr-TR" sz="1600" i="1" dirty="0" smtClean="0">
              <a:solidFill>
                <a:srgbClr val="9A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amaç ya da amaçların gerçekleştirilmesi için var olan, 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aralarında anlamlı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ilişki bulunan, birden çok bileşenden oluşan ve ilişkilerde 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bileşenlerin oluşturduğu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bütünlük bulunan oluşumlara sistem denir.</a:t>
            </a:r>
          </a:p>
          <a:p>
            <a:pPr algn="just">
              <a:lnSpc>
                <a:spcPct val="150000"/>
              </a:lnSpc>
            </a:pPr>
            <a:r>
              <a:rPr lang="tr-TR" sz="1600" i="1" dirty="0">
                <a:solidFill>
                  <a:srgbClr val="9A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tanıma göre bir sistemden söz edebilmek için;</a:t>
            </a:r>
          </a:p>
          <a:p>
            <a:pPr algn="just">
              <a:lnSpc>
                <a:spcPct val="150000"/>
              </a:lnSpc>
            </a:pP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Birden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çok bileşenden oluşması,</a:t>
            </a:r>
          </a:p>
          <a:p>
            <a:pPr algn="just">
              <a:lnSpc>
                <a:spcPct val="150000"/>
              </a:lnSpc>
            </a:pP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Bileşenler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arasında anlamlı bir ilişki bulunması,</a:t>
            </a:r>
          </a:p>
          <a:p>
            <a:pPr algn="just">
              <a:lnSpc>
                <a:spcPct val="150000"/>
              </a:lnSpc>
            </a:pP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İlişkilerde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bileşenlerin oluşturduğu bir bütünlük bulunması,</a:t>
            </a:r>
          </a:p>
          <a:p>
            <a:pPr algn="just">
              <a:lnSpc>
                <a:spcPct val="150000"/>
              </a:lnSpc>
            </a:pP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Belirli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amaç ya da amaçların bulunması, gerekmektedir.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1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5154"/>
            <a:ext cx="8229600" cy="645574"/>
          </a:xfrm>
        </p:spPr>
        <p:txBody>
          <a:bodyPr>
            <a:normAutofit fontScale="90000"/>
          </a:bodyPr>
          <a:lstStyle/>
          <a:p>
            <a:pPr marL="274320" lvl="0" indent="-274320" algn="ctr">
              <a:spcBef>
                <a:spcPts val="600"/>
              </a:spcBef>
              <a:buClr>
                <a:srgbClr val="727CA3"/>
              </a:buClr>
              <a:buSzPct val="76000"/>
              <a:buFont typeface="Wingdings 3"/>
              <a:buChar char=""/>
            </a:pPr>
            <a:r>
              <a:rPr lang="tr-TR" sz="20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İŞ SAĞLIĞI VE GÜVENLİĞİ ALANINDA SİSTEM ANLAYIŞININ GELİŞİMİ</a:t>
            </a:r>
            <a:endParaRPr lang="tr-TR" sz="2000" b="1" dirty="0">
              <a:solidFill>
                <a:prstClr val="black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anlayışı hakkında bu özet bilgiden sonra bu anlayışın İSG alanına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ilk uygulanmalarına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bakılacak olursa bu konu ilk defa İngiliz Sağlık Güvenlik İdaresi</a:t>
            </a:r>
          </a:p>
          <a:p>
            <a:pPr algn="just">
              <a:lnSpc>
                <a:spcPct val="150000"/>
              </a:lnSpc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and Safety Executive (HSE)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uygulamalarında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“HSG-65”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rehberinde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rastlanmaktadır.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sonra bu uygulama BS 8800 kodu ile İngiliz standardı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olarak düzenlenmiş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yayımlanmıştır. </a:t>
            </a:r>
          </a:p>
          <a:p>
            <a:pPr algn="just">
              <a:lnSpc>
                <a:spcPct val="150000"/>
              </a:lnSpc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takip eden dönemde söz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konusu standardın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hale getirilmesi amacı ile gözden geçirilip geliştirilmiş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OHSAS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18000 serisi olarak yayımlanmıştır. 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standart Uluslararası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Standartlar Teşkilatı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(ISO) tarafından 45000 serisi olarak kapsama alınması planlanmış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süreç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halen devam etmektedir. </a:t>
            </a:r>
            <a:endParaRPr lang="tr-TR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Öte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yandan ILO tarafından ILO OHS 2001 kodu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ile bir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sağlık güvenlik yönetim sistemi standardı hazırlanmış ve üye ülkelere 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tavsiye edilmiştir.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57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483768" y="3501008"/>
            <a:ext cx="6213376" cy="2849528"/>
          </a:xfrm>
        </p:spPr>
        <p:txBody>
          <a:bodyPr>
            <a:normAutofit/>
          </a:bodyPr>
          <a:lstStyle/>
          <a:p>
            <a:r>
              <a:rPr lang="tr-TR" sz="1600" b="1" dirty="0">
                <a:latin typeface="Calibri,Bold"/>
              </a:rPr>
              <a:t>İŞ SAĞLIĞI VE GÜVENLİĞİ </a:t>
            </a:r>
            <a:r>
              <a:rPr lang="tr-TR" sz="1600" b="1" dirty="0" smtClean="0">
                <a:latin typeface="Calibri,Bold"/>
              </a:rPr>
              <a:t>UYGULAMALARININ DÜZENLENMESİ</a:t>
            </a:r>
            <a:r>
              <a:rPr lang="tr-TR" sz="1600" b="1" dirty="0">
                <a:latin typeface="Calibri,Bold"/>
              </a:rPr>
              <a:t>, DENETLENMESİ </a:t>
            </a:r>
            <a:r>
              <a:rPr lang="tr-TR" sz="1600" b="1" dirty="0" smtClean="0">
                <a:latin typeface="Calibri,Bold"/>
              </a:rPr>
              <a:t>VE </a:t>
            </a:r>
            <a:r>
              <a:rPr lang="es-ES" sz="1600" b="1" dirty="0" smtClean="0">
                <a:latin typeface="Calibri,Bold"/>
              </a:rPr>
              <a:t>UYGULANMASINDA </a:t>
            </a:r>
            <a:r>
              <a:rPr lang="es-ES" sz="1600" b="1" dirty="0">
                <a:latin typeface="Calibri,Bold"/>
              </a:rPr>
              <a:t>ETKİSİ OLAN ULUSAL </a:t>
            </a:r>
            <a:r>
              <a:rPr lang="es-ES" sz="1600" b="1" dirty="0" smtClean="0">
                <a:latin typeface="Calibri,Bold"/>
              </a:rPr>
              <a:t>VE</a:t>
            </a:r>
            <a:r>
              <a:rPr lang="tr-TR" sz="1600" b="1" dirty="0" smtClean="0">
                <a:latin typeface="Calibri,Bold"/>
              </a:rPr>
              <a:t> ULUSLARARASI </a:t>
            </a:r>
            <a:r>
              <a:rPr lang="tr-TR" sz="1600" b="1" dirty="0">
                <a:latin typeface="Calibri,Bold"/>
              </a:rPr>
              <a:t>KURULUŞLAR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44111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062497" y="6021288"/>
            <a:ext cx="6834014" cy="360040"/>
          </a:xfrm>
        </p:spPr>
        <p:txBody>
          <a:bodyPr>
            <a:noAutofit/>
          </a:bodyPr>
          <a:lstStyle/>
          <a:p>
            <a:r>
              <a:rPr lang="tr-TR" sz="2400" b="1" dirty="0" smtClean="0"/>
              <a:t>BENİ DİNLEDİĞİNİZ İÇİN TEŞEKKÜRLER</a:t>
            </a:r>
            <a:endParaRPr lang="tr-TR" sz="2400" b="1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023" y="1196752"/>
            <a:ext cx="1666961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2267744" y="3082823"/>
            <a:ext cx="6628767" cy="17050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b="1" dirty="0" smtClean="0">
                <a:latin typeface="Calibri,Bold"/>
              </a:rPr>
              <a:t>GELECEK HAFTA: </a:t>
            </a:r>
          </a:p>
          <a:p>
            <a:pPr algn="ctr">
              <a:lnSpc>
                <a:spcPct val="150000"/>
              </a:lnSpc>
            </a:pPr>
            <a:r>
              <a:rPr lang="tr-TR" b="1" dirty="0" smtClean="0">
                <a:latin typeface="Calibri,Bold"/>
              </a:rPr>
              <a:t>İŞ </a:t>
            </a:r>
            <a:r>
              <a:rPr lang="tr-TR" b="1" dirty="0">
                <a:latin typeface="Calibri,Bold"/>
              </a:rPr>
              <a:t>SAĞLIĞI VE GÜVENLİĞİ UYGULAMALARININ DÜZENLENMESİ, DENETLENMESİ VE </a:t>
            </a:r>
            <a:r>
              <a:rPr lang="es-ES" b="1" dirty="0">
                <a:latin typeface="Calibri,Bold"/>
              </a:rPr>
              <a:t>UYGULANMASINDA ETKİSİ OLAN ULUSAL VE</a:t>
            </a:r>
            <a:r>
              <a:rPr lang="tr-TR" b="1" dirty="0">
                <a:latin typeface="Calibri,Bold"/>
              </a:rPr>
              <a:t> ULUSLARARASI KURULUŞLAR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804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1800" b="1" dirty="0">
                <a:solidFill>
                  <a:prstClr val="black"/>
                </a:solidFill>
              </a:rPr>
              <a:t>İŞ SAĞLIĞI VE GÜVENLİĞİ YÖNETİM </a:t>
            </a:r>
            <a:r>
              <a:rPr lang="tr-TR" sz="1800" b="1" dirty="0" smtClean="0">
                <a:solidFill>
                  <a:prstClr val="black"/>
                </a:solidFill>
              </a:rPr>
              <a:t>SİSTEMİNİN YAPISI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198359"/>
            <a:ext cx="5457379" cy="5481742"/>
          </a:xfrm>
        </p:spPr>
      </p:pic>
    </p:spTree>
    <p:extLst>
      <p:ext uri="{BB962C8B-B14F-4D97-AF65-F5344CB8AC3E}">
        <p14:creationId xmlns:p14="http://schemas.microsoft.com/office/powerpoint/2010/main" val="123199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1800" b="1" dirty="0">
                <a:solidFill>
                  <a:prstClr val="black"/>
                </a:solidFill>
              </a:rPr>
              <a:t>İŞ SAĞLIĞI VE GÜVENLİĞİ YÖNETİM </a:t>
            </a:r>
            <a:r>
              <a:rPr lang="tr-TR" sz="1800" b="1" dirty="0" smtClean="0">
                <a:solidFill>
                  <a:prstClr val="black"/>
                </a:solidFill>
              </a:rPr>
              <a:t>SİSTEMİNİN YAPISI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Bütün dünyada olduğu gibi ülkemizde de kuruluşlar daha kaliteli,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daha ucuz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ve hizmet üretmek için arayışlar içindedirler. 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Ürün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hizmetlerin gerçekleştirilmesi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esnasında da insan ve çevre sağlığını bozmamanın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yollarını aramaktadırlar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Bunun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sonucu olarak bütün dünyada gelişmişlik ve kültür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düzeyi farklılıklarını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aza indirerek tüm işletmelerin ortak bir paydada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üretim yapabilmeleri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 ve bu konuda uluslararası denetime açık olabilmek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için yönetim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sistemlerine geçiş süreci hızlanarak sürmektedir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Ülkemiz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kuruluşları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kalite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çevre ve iş sağlığı ve güvenliği konularına verdikleri önemi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göstermek, etkinlik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verimliliği artırmak amacıyla yönetim sistemlerine geçiş için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uğraş vermektedirler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78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12304"/>
          </a:xfrm>
        </p:spPr>
        <p:txBody>
          <a:bodyPr/>
          <a:lstStyle/>
          <a:p>
            <a:pPr algn="ctr"/>
            <a:r>
              <a:rPr lang="tr-TR" sz="1800" b="1" dirty="0">
                <a:solidFill>
                  <a:prstClr val="black"/>
                </a:solidFill>
              </a:rPr>
              <a:t>İŞ SAĞLIĞI VE GÜVENLİĞİ YÖNETİM </a:t>
            </a:r>
            <a:r>
              <a:rPr lang="tr-TR" sz="1800" b="1" dirty="0" smtClean="0">
                <a:solidFill>
                  <a:prstClr val="black"/>
                </a:solidFill>
              </a:rPr>
              <a:t>SİSTEMİNİN YAPISI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çerçevede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özellikle üç yönetim anlayışı öne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çıkmaktadır</a:t>
            </a:r>
          </a:p>
          <a:p>
            <a:pPr marL="617220" lvl="1" indent="-342900">
              <a:lnSpc>
                <a:spcPct val="150000"/>
              </a:lnSpc>
              <a:buFont typeface="+mj-lt"/>
              <a:buAutoNum type="arabicPeriod"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TS EN ISO 9001-2000 Kalite Yönetim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Sistemi</a:t>
            </a:r>
          </a:p>
          <a:p>
            <a:pPr marL="617220" lvl="1" indent="-342900">
              <a:lnSpc>
                <a:spcPct val="150000"/>
              </a:lnSpc>
              <a:buFont typeface="+mj-lt"/>
              <a:buAutoNum type="arabicPeriod"/>
            </a:pP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ISO 14001 Çevre Yönetim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Sistemi</a:t>
            </a:r>
          </a:p>
          <a:p>
            <a:pPr marL="617220" lvl="1" indent="-342900">
              <a:lnSpc>
                <a:spcPct val="150000"/>
              </a:lnSpc>
              <a:buFont typeface="+mj-lt"/>
              <a:buAutoNum type="arabicPeriod"/>
            </a:pP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TS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(OHSAS) 18001 İSG Yönetim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Sistemi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üç yönetim sisteminde de esas alınan sekiz temel prensip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şunlardır: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Müşteri-Çevre-Çalışana 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Odaklılık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Liderlik</a:t>
            </a:r>
            <a:endParaRPr lang="tr-TR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31520" lvl="1" indent="-457200">
              <a:buFont typeface="+mj-lt"/>
              <a:buAutoNum type="arabicPeriod"/>
            </a:pP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Çalışanların 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Katılımı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Süreçlerle Yönetim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Sistem 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Yaklaşımı (Planlama, Uygulama, Kontrol etme ve Önlem alma 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yani PUKÖ Döngüsü)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Sürekli 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Öğrenme, Yenilikçilik ve 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İyileştirme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Gerçeklere 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Dayalı Karar </a:t>
            </a: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Verme</a:t>
            </a:r>
          </a:p>
          <a:p>
            <a:pPr marL="731520" lvl="1" indent="-457200">
              <a:buFont typeface="+mj-lt"/>
              <a:buAutoNum type="arabicPeriod"/>
            </a:pPr>
            <a:r>
              <a:rPr lang="tr-TR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Taraflarla </a:t>
            </a:r>
            <a:r>
              <a:rPr lang="tr-TR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İşbirliği</a:t>
            </a:r>
            <a:endParaRPr lang="tr-TR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0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ctr"/>
            <a:r>
              <a:rPr lang="tr-TR" sz="1800" b="1" dirty="0">
                <a:solidFill>
                  <a:prstClr val="black"/>
                </a:solidFill>
              </a:rPr>
              <a:t>İŞ SAĞLIĞI VE GÜVENLİĞİ YÖNETİM </a:t>
            </a:r>
            <a:r>
              <a:rPr lang="tr-TR" sz="1800" b="1" dirty="0" smtClean="0">
                <a:solidFill>
                  <a:prstClr val="black"/>
                </a:solidFill>
              </a:rPr>
              <a:t>SİSTEMİNİN YAPISI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39944" cy="47937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1600" i="1" dirty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 Standartları Enstitüsü’nde Kabul Gören Yönetim Sistemleri</a:t>
            </a:r>
          </a:p>
          <a:p>
            <a:pPr>
              <a:lnSpc>
                <a:spcPct val="150000"/>
              </a:lnSpc>
            </a:pP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ISO 9001 Kalite Yönetim Sistemi</a:t>
            </a:r>
          </a:p>
          <a:p>
            <a:pPr>
              <a:lnSpc>
                <a:spcPct val="150000"/>
              </a:lnSpc>
            </a:pP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ISO 14001 Çevre Yönetim Sistemi</a:t>
            </a:r>
          </a:p>
          <a:p>
            <a:pPr>
              <a:lnSpc>
                <a:spcPct val="150000"/>
              </a:lnSpc>
            </a:pP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18001 İş Sağlığı ve Güvenliği Sistemi</a:t>
            </a:r>
          </a:p>
          <a:p>
            <a:pPr>
              <a:lnSpc>
                <a:spcPct val="150000"/>
              </a:lnSpc>
            </a:pP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ISO 22000 Gıda Güvenliği Yönetim Sistemi</a:t>
            </a:r>
          </a:p>
          <a:p>
            <a:pPr>
              <a:lnSpc>
                <a:spcPct val="150000"/>
              </a:lnSpc>
            </a:pP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ISO/IEC 27001 Bilgi Teknolojisi – Güvenlik Teknikleri – Bilgi 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Güvenliği Yönetim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Sistemleri – Gereksinimler</a:t>
            </a:r>
          </a:p>
          <a:p>
            <a:pPr>
              <a:lnSpc>
                <a:spcPct val="150000"/>
              </a:lnSpc>
            </a:pP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ISO 13485 Kalite Sistemleri-Tıbbi Cihazlar–EN ISO 9001 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Standardının Uygulaması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İçin Özel Şartlar 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12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56320"/>
          </a:xfrm>
        </p:spPr>
        <p:txBody>
          <a:bodyPr/>
          <a:lstStyle/>
          <a:p>
            <a:pPr algn="ctr"/>
            <a:r>
              <a:rPr lang="tr-TR" sz="1800" b="1" dirty="0">
                <a:solidFill>
                  <a:prstClr val="black"/>
                </a:solidFill>
              </a:rPr>
              <a:t>İŞ SAĞLIĞI VE GÜVENLİĞİ YÖNETİM </a:t>
            </a:r>
            <a:r>
              <a:rPr lang="tr-TR" sz="1800" b="1" dirty="0" smtClean="0">
                <a:solidFill>
                  <a:prstClr val="black"/>
                </a:solidFill>
              </a:rPr>
              <a:t>SİSTEMİNİN YAPISI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9001 Nedir: ISO; «International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tr-TR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tandardization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ifadesinin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kısa yazılışıdır, yani uluslararası standardizasyon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örgütünün oluşturduğu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kalite yönetim standardıdır. </a:t>
            </a:r>
            <a:endParaRPr lang="tr-TR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9001 Belgesi ise ilgili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kuruluşun ürün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hizmetlerinin uluslararası kabul görmüş bir yönetim sistemine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uygun olarak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sevk ve idare edilen bir yönetim anlayışının sonucunda ortaya konduğu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dolayısı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kuruluşun ürün ve hizmet kalitesinin sürekliliğinin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sağlanabileceğinin bir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güvencesini belirler.</a:t>
            </a:r>
          </a:p>
          <a:p>
            <a:pPr algn="just">
              <a:lnSpc>
                <a:spcPct val="150000"/>
              </a:lnSpc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ISO 9001 standardı, her 5 yılda bir ISO tarafından gözden geçirilmekte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uygulayıcıların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görüşleri ve ihtiyaçlar doğrultusunda gerekli revizyonlar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yapılarak yeniden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yayınlanmaktadır. 2008 rakamı, bu revizyonun 2009 yılında </a:t>
            </a:r>
            <a:r>
              <a:rPr lang="tr-T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yapılıp yayınlandığını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gösterir versiyon tarihidir 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79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ctr"/>
            <a:r>
              <a:rPr lang="tr-TR" sz="1800" b="1" dirty="0">
                <a:solidFill>
                  <a:prstClr val="black"/>
                </a:solidFill>
              </a:rPr>
              <a:t>İŞ SAĞLIĞI VE GÜVENLİĞİ YÖNETİM </a:t>
            </a:r>
            <a:r>
              <a:rPr lang="tr-TR" sz="1800" b="1" dirty="0" smtClean="0">
                <a:solidFill>
                  <a:prstClr val="black"/>
                </a:solidFill>
              </a:rPr>
              <a:t>SİSTEMİNİN YAPISI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11560" y="1412776"/>
            <a:ext cx="8085584" cy="4937760"/>
          </a:xfrm>
        </p:spPr>
        <p:txBody>
          <a:bodyPr>
            <a:normAutofit/>
          </a:bodyPr>
          <a:lstStyle/>
          <a:p>
            <a:r>
              <a:rPr lang="tr-TR" sz="1600" i="1" dirty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Ülkemizde 720 belgeli şirkete uygulanan araştırma sonuçları, </a:t>
            </a:r>
            <a:r>
              <a:rPr lang="tr-TR" sz="1600" dirty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 </a:t>
            </a:r>
            <a:r>
              <a:rPr lang="tr-TR" sz="1600" dirty="0" smtClean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9001</a:t>
            </a:r>
            <a:r>
              <a:rPr lang="tr-TR" sz="1600" i="1" dirty="0" smtClean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’in yararlarını </a:t>
            </a:r>
            <a:r>
              <a:rPr lang="tr-TR" sz="1600" i="1" dirty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 şekilde ortaya koymaktadır;</a:t>
            </a:r>
          </a:p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Kuruluşun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imajının güçlenmesi,</a:t>
            </a:r>
          </a:p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memnuniyeti,</a:t>
            </a:r>
          </a:p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artışı,</a:t>
            </a:r>
          </a:p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Rekabet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gücünün artması,</a:t>
            </a:r>
          </a:p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iyi tedarikçi ilişkileri,</a:t>
            </a:r>
          </a:p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Yönetimin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etkinliği,</a:t>
            </a:r>
          </a:p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Olumlu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kültürel değişim,</a:t>
            </a:r>
          </a:p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Kalite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bilincinin oluşması,</a:t>
            </a:r>
          </a:p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Daha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iyi bir dokümantasyon,</a:t>
            </a:r>
          </a:p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Sistematikleşmek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Standardizasyon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tutarlılık,</a:t>
            </a:r>
          </a:p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Etkinlik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üretkenlik artışı,</a:t>
            </a:r>
          </a:p>
          <a:p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Maliyetlerin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azaltılmasını sağlar.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03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ctr"/>
            <a:r>
              <a:rPr lang="tr-TR" sz="1800" b="1" dirty="0">
                <a:solidFill>
                  <a:prstClr val="black"/>
                </a:solidFill>
              </a:rPr>
              <a:t>İŞ SAĞLIĞI VE GÜVENLİĞİ YÖNETİM </a:t>
            </a:r>
            <a:r>
              <a:rPr lang="tr-TR" sz="1800" b="1" dirty="0" smtClean="0">
                <a:solidFill>
                  <a:prstClr val="black"/>
                </a:solidFill>
              </a:rPr>
              <a:t>SİSTEMİNİN YAPISI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1600" i="1" dirty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 14001 Çevre Yönetim Sistemi;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 türlü üretim sektöründe, ürünün 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 aşamasından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tüketiciye sunulmasına kadar geçen her adımda çevresel 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etkilerin dikkate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alınarak üretimin gerçekleştirilmesini sağlayan sistematik bir yaklaşımdır.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 14001, bir şirketin çevresel performansının kontrol edilmesi ve 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geliştirilmesi sürecini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tanımlayan uluslararası bir standarttır. </a:t>
            </a:r>
            <a:endParaRPr lang="tr-TR" sz="16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14001 Çevre 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Yönetim Sistemi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özünde doğal kaynak kullanımının azaltılması, toprağa, suya, 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havaya verilen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zararların minimum düzeye indirilmesini amaçlayan, risk 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analizleri tabanında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kurulan bir yönetim modelidir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1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 14001 Çevre Yönetim Sistemi Standart Prensipleri</a:t>
            </a:r>
          </a:p>
          <a:p>
            <a:pPr algn="just">
              <a:lnSpc>
                <a:spcPct val="150000"/>
              </a:lnSpc>
            </a:pPr>
            <a:r>
              <a:rPr lang="tr-TR" sz="1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Yükümlülük Altına Girme ve Politika</a:t>
            </a:r>
            <a:r>
              <a:rPr lang="tr-TR" sz="1600" i="1" dirty="0">
                <a:solidFill>
                  <a:srgbClr val="9948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Kuruluş çevre politikasını tayin </a:t>
            </a:r>
            <a:r>
              <a:rPr lang="tr-TR" sz="1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etmeli ve </a:t>
            </a: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çevre yönetim sistemine bağlılık taahhüdünde bulunmalıdır.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39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/>
          <a:lstStyle/>
          <a:p>
            <a:pPr algn="ctr"/>
            <a:r>
              <a:rPr lang="tr-TR" sz="1800" b="1" dirty="0">
                <a:solidFill>
                  <a:prstClr val="black"/>
                </a:solidFill>
              </a:rPr>
              <a:t>İŞ SAĞLIĞI VE GÜVENLİĞİ YÖNETİM </a:t>
            </a:r>
            <a:r>
              <a:rPr lang="tr-TR" sz="1800" b="1" dirty="0" smtClean="0">
                <a:solidFill>
                  <a:prstClr val="black"/>
                </a:solidFill>
              </a:rPr>
              <a:t>SİSTEMİNİN YAPISI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5225792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solidFill>
                  <a:srgbClr val="0070C0"/>
                </a:solidFill>
              </a:rPr>
              <a:t>Planlama:</a:t>
            </a:r>
            <a:r>
              <a:rPr lang="tr-TR" sz="1600" dirty="0"/>
              <a:t> Kuruluş faaliyet, ürün ve hizmetlerinin çevre </a:t>
            </a:r>
            <a:r>
              <a:rPr lang="tr-TR" sz="1600" dirty="0" smtClean="0"/>
              <a:t>boyutlarını belirlemeli</a:t>
            </a:r>
            <a:r>
              <a:rPr lang="tr-TR" sz="1600" dirty="0"/>
              <a:t>, bunların önemli olanlarını seçmelidir. Taahhütlerini </a:t>
            </a:r>
            <a:r>
              <a:rPr lang="tr-TR" sz="1600" dirty="0" smtClean="0"/>
              <a:t>gerçekleştirmek için </a:t>
            </a:r>
            <a:r>
              <a:rPr lang="tr-TR" sz="1600" dirty="0"/>
              <a:t>amaç ve hedefler tespit etmeli, bu amaç ve hedeflere ulaşmak </a:t>
            </a:r>
            <a:r>
              <a:rPr lang="tr-TR" sz="1600" dirty="0" smtClean="0"/>
              <a:t>için gerçekleştireceği </a:t>
            </a:r>
            <a:r>
              <a:rPr lang="tr-TR" sz="1600" dirty="0"/>
              <a:t>faaliyetleri programlamalıdır.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solidFill>
                  <a:srgbClr val="0070C0"/>
                </a:solidFill>
              </a:rPr>
              <a:t>Uygulama ve İşlem:</a:t>
            </a:r>
            <a:r>
              <a:rPr lang="tr-TR" sz="1600" dirty="0"/>
              <a:t> Kuruluş, çevre politikasını gerçekleştirmek, amaç </a:t>
            </a:r>
            <a:r>
              <a:rPr lang="tr-TR" sz="1600" dirty="0" smtClean="0"/>
              <a:t>ve hedeflerine </a:t>
            </a:r>
            <a:r>
              <a:rPr lang="tr-TR" sz="1600" dirty="0"/>
              <a:t>ulaşabilmek maksadıyla etkin bir uygulamada bulunabilmek </a:t>
            </a:r>
            <a:r>
              <a:rPr lang="tr-TR" sz="1600" dirty="0" smtClean="0"/>
              <a:t>için gerekli </a:t>
            </a:r>
            <a:r>
              <a:rPr lang="tr-TR" sz="1600" dirty="0"/>
              <a:t>yetenek ve imkânlarla birlikte bir destek mekanizması geliştirmelidir.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solidFill>
                  <a:srgbClr val="0070C0"/>
                </a:solidFill>
              </a:rPr>
              <a:t>Kontrol ve Düzeltici Faaliyet: </a:t>
            </a:r>
            <a:r>
              <a:rPr lang="tr-TR" sz="1600" dirty="0"/>
              <a:t>Kuruluş, çevre icraatını ve bu icraattaki </a:t>
            </a:r>
            <a:r>
              <a:rPr lang="tr-TR" sz="1600" dirty="0" smtClean="0"/>
              <a:t>başarı derecesini </a:t>
            </a:r>
            <a:r>
              <a:rPr lang="tr-TR" sz="1600" dirty="0"/>
              <a:t>ölçmeli, izleyip değerlendirmelidir.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solidFill>
                  <a:srgbClr val="0070C0"/>
                </a:solidFill>
              </a:rPr>
              <a:t>Gözden Geçirme ve Geliştirme</a:t>
            </a:r>
            <a:r>
              <a:rPr lang="tr-TR" sz="1600" dirty="0"/>
              <a:t>: Kuruluş, genel çevre icraatını ve </a:t>
            </a:r>
            <a:r>
              <a:rPr lang="tr-TR" sz="1600" dirty="0" smtClean="0"/>
              <a:t>bu icraattaki </a:t>
            </a:r>
            <a:r>
              <a:rPr lang="tr-TR" sz="1600" dirty="0"/>
              <a:t>genel başarı derecesini geliştirmek amacıyla, çevre yönetim </a:t>
            </a:r>
            <a:r>
              <a:rPr lang="tr-TR" sz="1600" dirty="0" smtClean="0"/>
              <a:t>sistemini gözden </a:t>
            </a:r>
            <a:r>
              <a:rPr lang="tr-TR" sz="1600" dirty="0"/>
              <a:t>geçirmeli ve sürekli olarak geliştirmelidir.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83418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153</TotalTime>
  <Words>1481</Words>
  <Application>Microsoft Office PowerPoint</Application>
  <PresentationFormat>Ekran Gösterisi (4:3)</PresentationFormat>
  <Paragraphs>124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5" baseType="lpstr">
      <vt:lpstr>Bookman Old Style</vt:lpstr>
      <vt:lpstr>Calibri,Bold</vt:lpstr>
      <vt:lpstr>Gill Sans MT</vt:lpstr>
      <vt:lpstr>Times New Roman</vt:lpstr>
      <vt:lpstr>Wingdings</vt:lpstr>
      <vt:lpstr>Wingdings 3</vt:lpstr>
      <vt:lpstr>Kaynak</vt:lpstr>
      <vt:lpstr>İŞ SAĞLIĞI VE GÜVENLİĞİ YÖNETİM SİSTEMİNİN YAPISI</vt:lpstr>
      <vt:lpstr>İŞ SAĞLIĞI VE GÜVENLİĞİ YÖNETİM SİSTEMİNİN YAPISI</vt:lpstr>
      <vt:lpstr>İŞ SAĞLIĞI VE GÜVENLİĞİ YÖNETİM SİSTEMİNİN YAPISI</vt:lpstr>
      <vt:lpstr>İŞ SAĞLIĞI VE GÜVENLİĞİ YÖNETİM SİSTEMİNİN YAPISI</vt:lpstr>
      <vt:lpstr>İŞ SAĞLIĞI VE GÜVENLİĞİ YÖNETİM SİSTEMİNİN YAPISI</vt:lpstr>
      <vt:lpstr>İŞ SAĞLIĞI VE GÜVENLİĞİ YÖNETİM SİSTEMİNİN YAPISI</vt:lpstr>
      <vt:lpstr>İŞ SAĞLIĞI VE GÜVENLİĞİ YÖNETİM SİSTEMİNİN YAPISI</vt:lpstr>
      <vt:lpstr>İŞ SAĞLIĞI VE GÜVENLİĞİ YÖNETİM SİSTEMİNİN YAPISI</vt:lpstr>
      <vt:lpstr>İŞ SAĞLIĞI VE GÜVENLİĞİ YÖNETİM SİSTEMİNİN YAPISI</vt:lpstr>
      <vt:lpstr>İŞ SAĞLIĞI VE GÜVENLİĞİ YÖNETİM SİSTEMLERİNİN TEMEL PRENSİPLERİNİN BELİRLENMESİ YÖNTEMİ</vt:lpstr>
      <vt:lpstr>İŞ SAĞLIĞI VE GÜVENLİĞİ YÖNETİM SİSTEMLERİNİN TEMEL PRENSİPLERİNİN BELİRLENMESİ YÖNTEMİ</vt:lpstr>
      <vt:lpstr>İŞ SAĞLIĞI VE GÜVENLİĞİ STANDARTLARINI GELİŞTİREN KURULUŞLAR</vt:lpstr>
      <vt:lpstr>İŞ SAĞLIĞI VE GÜVENLİĞİ STANDARTLARINI GELİŞTİREN KURULUŞLAR</vt:lpstr>
      <vt:lpstr>İŞ SAĞLIĞI VE GÜVENLİĞİNİN İYİLEŞTİRİLMESİ PROJESİ (İSGİP) TARAFINDAN İŞ SAĞLIĞI VE GÜVENLİĞİ YÖNETİM SİSTEMİ (İSGYS) MODELİNİN OLUŞTURULMASI</vt:lpstr>
      <vt:lpstr>İŞ SAĞLIĞI VE GÜVENLİĞİNİN İYİLEŞTİRİLMESİ PROJESİ (İSGİP) TARAFINDAN İŞ SAĞLIĞI VE GÜVENLİĞİ YÖNETİM SİSTEMİ (İSGYS) MODELİNİN OLUŞTURULMASI</vt:lpstr>
      <vt:lpstr>İŞ SAĞLIĞI VE GÜVENLİĞİ ALANINDA SİSTEM ANLAYIŞININ GELİŞİMİ</vt:lpstr>
      <vt:lpstr>PowerPoint Sunusu</vt:lpstr>
      <vt:lpstr>BENİ DİNLEDİĞİNİZ İÇİN TEŞEKKÜRLER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 SAĞLIĞI VE GÜVENLİĞİ YÖNETİM SİSTEMİNE GİRİŞ</dc:title>
  <dc:creator>Şeyda ÇAVMAK</dc:creator>
  <cp:lastModifiedBy>Windows user</cp:lastModifiedBy>
  <cp:revision>12</cp:revision>
  <dcterms:created xsi:type="dcterms:W3CDTF">2024-09-24T06:25:51Z</dcterms:created>
  <dcterms:modified xsi:type="dcterms:W3CDTF">2024-10-12T20:25:50Z</dcterms:modified>
</cp:coreProperties>
</file>