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12" r:id="rId3"/>
    <p:sldId id="257" r:id="rId4"/>
    <p:sldId id="265" r:id="rId5"/>
    <p:sldId id="313" r:id="rId6"/>
    <p:sldId id="316" r:id="rId7"/>
    <p:sldId id="314" r:id="rId8"/>
    <p:sldId id="311" r:id="rId9"/>
    <p:sldId id="268" r:id="rId10"/>
    <p:sldId id="269" r:id="rId11"/>
    <p:sldId id="270" r:id="rId12"/>
    <p:sldId id="317" r:id="rId13"/>
    <p:sldId id="318" r:id="rId14"/>
    <p:sldId id="319" r:id="rId15"/>
    <p:sldId id="259" r:id="rId16"/>
    <p:sldId id="260" r:id="rId17"/>
    <p:sldId id="295" r:id="rId18"/>
    <p:sldId id="320" r:id="rId19"/>
    <p:sldId id="321" r:id="rId20"/>
    <p:sldId id="296" r:id="rId21"/>
    <p:sldId id="297" r:id="rId22"/>
    <p:sldId id="298" r:id="rId23"/>
    <p:sldId id="299" r:id="rId24"/>
    <p:sldId id="275" r:id="rId25"/>
    <p:sldId id="301" r:id="rId26"/>
    <p:sldId id="302" r:id="rId27"/>
    <p:sldId id="322" r:id="rId28"/>
    <p:sldId id="323" r:id="rId29"/>
    <p:sldId id="303" r:id="rId30"/>
    <p:sldId id="305" r:id="rId31"/>
    <p:sldId id="263" r:id="rId32"/>
    <p:sldId id="261" r:id="rId33"/>
    <p:sldId id="280" r:id="rId34"/>
    <p:sldId id="278" r:id="rId35"/>
    <p:sldId id="279" r:id="rId36"/>
    <p:sldId id="282" r:id="rId37"/>
    <p:sldId id="307" r:id="rId38"/>
    <p:sldId id="290" r:id="rId39"/>
    <p:sldId id="288" r:id="rId40"/>
    <p:sldId id="289" r:id="rId41"/>
    <p:sldId id="291" r:id="rId42"/>
    <p:sldId id="309" r:id="rId43"/>
    <p:sldId id="292" r:id="rId44"/>
    <p:sldId id="293" r:id="rId45"/>
    <p:sldId id="294" r:id="rId46"/>
    <p:sldId id="325" r:id="rId47"/>
    <p:sldId id="32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6361E-2292-4287-A012-D92ACBE63AD2}" type="datetimeFigureOut">
              <a:rPr lang="en-US" smtClean="0"/>
              <a:t>10/19/2021</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B2366-7ED4-498E-967E-F0C5C2F4E00C}" type="slidenum">
              <a:rPr lang="en-US" smtClean="0"/>
              <a:t>‹#›</a:t>
            </a:fld>
            <a:endParaRPr lang="en-US"/>
          </a:p>
        </p:txBody>
      </p:sp>
    </p:spTree>
    <p:extLst>
      <p:ext uri="{BB962C8B-B14F-4D97-AF65-F5344CB8AC3E}">
        <p14:creationId xmlns:p14="http://schemas.microsoft.com/office/powerpoint/2010/main" val="252183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7880DE-8597-49AA-8AB0-675E55EE7327}" type="slidenum">
              <a:rPr lang="en-US" altLang="en-US" sz="1200"/>
              <a:pPr algn="r"/>
              <a:t>9</a:t>
            </a:fld>
            <a:endParaRPr lang="en-US" alt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A05D15-9A61-43AC-A8A6-4EB74B744AA5}" type="slidenum">
              <a:rPr lang="en-US" altLang="en-US" sz="1200"/>
              <a:pPr algn="r"/>
              <a:t>10</a:t>
            </a:fld>
            <a:endParaRPr lang="en-US" altLang="en-US" sz="1200"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42DBA8-4C60-4FAF-ACC2-3CC86E0E03D0}" type="slidenum">
              <a:rPr lang="en-US" altLang="en-US" sz="1200"/>
              <a:pPr algn="r"/>
              <a:t>11</a:t>
            </a:fld>
            <a:endParaRPr lang="en-US" altLang="en-US" sz="12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DDB2429C-0381-4012-9202-47459088E0D6}"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127869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DB2429C-0381-4012-9202-47459088E0D6}"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243787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DB2429C-0381-4012-9202-47459088E0D6}"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265400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DDB2429C-0381-4012-9202-47459088E0D6}"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195776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DB2429C-0381-4012-9202-47459088E0D6}"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66200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DDB2429C-0381-4012-9202-47459088E0D6}" type="datetimeFigureOut">
              <a:rPr lang="en-US" smtClean="0"/>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142739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DDB2429C-0381-4012-9202-47459088E0D6}" type="datetimeFigureOut">
              <a:rPr lang="en-US" smtClean="0"/>
              <a:t>10/19/2021</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115772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DDB2429C-0381-4012-9202-47459088E0D6}" type="datetimeFigureOut">
              <a:rPr lang="en-US" smtClean="0"/>
              <a:t>10/19/2021</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356315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DB2429C-0381-4012-9202-47459088E0D6}" type="datetimeFigureOut">
              <a:rPr lang="en-US" smtClean="0"/>
              <a:t>10/19/2021</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93236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DB2429C-0381-4012-9202-47459088E0D6}" type="datetimeFigureOut">
              <a:rPr lang="en-US" smtClean="0"/>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294234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DB2429C-0381-4012-9202-47459088E0D6}" type="datetimeFigureOut">
              <a:rPr lang="en-US" smtClean="0"/>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E530C78A-A203-4B7B-A796-B7D2616FC07A}" type="slidenum">
              <a:rPr lang="en-US" smtClean="0"/>
              <a:t>‹#›</a:t>
            </a:fld>
            <a:endParaRPr lang="en-US"/>
          </a:p>
        </p:txBody>
      </p:sp>
    </p:spTree>
    <p:extLst>
      <p:ext uri="{BB962C8B-B14F-4D97-AF65-F5344CB8AC3E}">
        <p14:creationId xmlns:p14="http://schemas.microsoft.com/office/powerpoint/2010/main" val="151309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429C-0381-4012-9202-47459088E0D6}" type="datetimeFigureOut">
              <a:rPr lang="en-US" smtClean="0"/>
              <a:t>10/19/2021</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0C78A-A203-4B7B-A796-B7D2616FC07A}" type="slidenum">
              <a:rPr lang="en-US" smtClean="0"/>
              <a:t>‹#›</a:t>
            </a:fld>
            <a:endParaRPr lang="en-US"/>
          </a:p>
        </p:txBody>
      </p:sp>
    </p:spTree>
    <p:extLst>
      <p:ext uri="{BB962C8B-B14F-4D97-AF65-F5344CB8AC3E}">
        <p14:creationId xmlns:p14="http://schemas.microsoft.com/office/powerpoint/2010/main" val="133400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ikayetvar.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6FCF73B-FBA6-44BF-8150-22DA49ECEAB2}"/>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28047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3"/>
          <p:cNvPicPr>
            <a:picLocks noGrp="1" noChangeAspect="1" noChangeArrowheads="1"/>
          </p:cNvPicPr>
          <p:nvPr>
            <p:ph idx="4294967295"/>
          </p:nvPr>
        </p:nvPicPr>
        <p:blipFill>
          <a:blip r:embed="rId3"/>
          <a:srcRect/>
          <a:stretch>
            <a:fillRect/>
          </a:stretch>
        </p:blipFill>
        <p:spPr>
          <a:xfrm>
            <a:off x="0" y="0"/>
            <a:ext cx="9144000" cy="6858000"/>
          </a:xfrm>
        </p:spPr>
      </p:pic>
      <p:pic>
        <p:nvPicPr>
          <p:cNvPr id="15363" name="Picture 61" descr="card2"/>
          <p:cNvPicPr>
            <a:picLocks noChangeAspect="1" noChangeArrowheads="1"/>
          </p:cNvPicPr>
          <p:nvPr/>
        </p:nvPicPr>
        <p:blipFill>
          <a:blip r:embed="rId4"/>
          <a:srcRect l="79668"/>
          <a:stretch>
            <a:fillRect/>
          </a:stretch>
        </p:blipFill>
        <p:spPr bwMode="auto">
          <a:xfrm>
            <a:off x="0" y="0"/>
            <a:ext cx="1619672" cy="6886575"/>
          </a:xfrm>
          <a:prstGeom prst="rect">
            <a:avLst/>
          </a:prstGeom>
          <a:noFill/>
          <a:ln w="9525">
            <a:noFill/>
            <a:miter lim="800000"/>
            <a:headEnd/>
            <a:tailEnd/>
          </a:ln>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1"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5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61" descr="card2"/>
          <p:cNvPicPr>
            <a:picLocks noChangeAspect="1" noChangeArrowheads="1"/>
          </p:cNvPicPr>
          <p:nvPr/>
        </p:nvPicPr>
        <p:blipFill>
          <a:blip r:embed="rId3"/>
          <a:srcRect l="79668"/>
          <a:stretch>
            <a:fillRect/>
          </a:stretch>
        </p:blipFill>
        <p:spPr bwMode="auto">
          <a:xfrm>
            <a:off x="0" y="0"/>
            <a:ext cx="1619672" cy="6886575"/>
          </a:xfrm>
          <a:prstGeom prst="rect">
            <a:avLst/>
          </a:prstGeom>
          <a:noFill/>
          <a:ln w="9525">
            <a:noFill/>
            <a:miter lim="800000"/>
            <a:headEnd/>
            <a:tailEnd/>
          </a:ln>
        </p:spPr>
      </p:pic>
      <p:pic>
        <p:nvPicPr>
          <p:cNvPr id="19461" name="Picture 2"/>
          <p:cNvPicPr>
            <a:picLocks noGrp="1" noChangeAspect="1" noChangeArrowheads="1"/>
          </p:cNvPicPr>
          <p:nvPr>
            <p:ph sz="half" idx="4294967295"/>
          </p:nvPr>
        </p:nvPicPr>
        <p:blipFill>
          <a:blip r:embed="rId4"/>
          <a:srcRect/>
          <a:stretch>
            <a:fillRect/>
          </a:stretch>
        </p:blipFill>
        <p:spPr>
          <a:xfrm>
            <a:off x="2185988" y="620688"/>
            <a:ext cx="5698380" cy="5616624"/>
          </a:xfrm>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1"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9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8E7E06B-A442-4DF5-BA35-9B8340F64C0D}"/>
              </a:ext>
            </a:extLst>
          </p:cNvPr>
          <p:cNvPicPr>
            <a:picLocks noChangeAspect="1"/>
          </p:cNvPicPr>
          <p:nvPr/>
        </p:nvPicPr>
        <p:blipFill>
          <a:blip r:embed="rId2"/>
          <a:stretch>
            <a:fillRect/>
          </a:stretch>
        </p:blipFill>
        <p:spPr>
          <a:xfrm>
            <a:off x="1976437" y="1190625"/>
            <a:ext cx="5191125" cy="4476750"/>
          </a:xfrm>
          <a:prstGeom prst="rect">
            <a:avLst/>
          </a:prstGeom>
        </p:spPr>
      </p:pic>
    </p:spTree>
    <p:extLst>
      <p:ext uri="{BB962C8B-B14F-4D97-AF65-F5344CB8AC3E}">
        <p14:creationId xmlns:p14="http://schemas.microsoft.com/office/powerpoint/2010/main" val="378144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5B2645-F14F-4271-8851-17E38E5E2E17}"/>
              </a:ext>
            </a:extLst>
          </p:cNvPr>
          <p:cNvPicPr>
            <a:picLocks noChangeAspect="1"/>
          </p:cNvPicPr>
          <p:nvPr/>
        </p:nvPicPr>
        <p:blipFill>
          <a:blip r:embed="rId2"/>
          <a:stretch>
            <a:fillRect/>
          </a:stretch>
        </p:blipFill>
        <p:spPr>
          <a:xfrm>
            <a:off x="1143000" y="1392417"/>
            <a:ext cx="6858000" cy="5038725"/>
          </a:xfrm>
          <a:prstGeom prst="rect">
            <a:avLst/>
          </a:prstGeom>
        </p:spPr>
      </p:pic>
      <p:sp>
        <p:nvSpPr>
          <p:cNvPr id="3" name="Başlık 2">
            <a:extLst>
              <a:ext uri="{FF2B5EF4-FFF2-40B4-BE49-F238E27FC236}">
                <a16:creationId xmlns:a16="http://schemas.microsoft.com/office/drawing/2014/main" id="{0B556A1D-FF7F-45E3-A215-4E45FB4C4105}"/>
              </a:ext>
            </a:extLst>
          </p:cNvPr>
          <p:cNvSpPr>
            <a:spLocks noGrp="1"/>
          </p:cNvSpPr>
          <p:nvPr>
            <p:ph type="title"/>
          </p:nvPr>
        </p:nvSpPr>
        <p:spPr/>
        <p:txBody>
          <a:bodyPr>
            <a:normAutofit fontScale="90000"/>
          </a:bodyPr>
          <a:lstStyle/>
          <a:p>
            <a:r>
              <a:rPr lang="tr-TR" dirty="0"/>
              <a:t> a </a:t>
            </a:r>
            <a:r>
              <a:rPr lang="tr-TR" dirty="0" err="1"/>
              <a:t>story</a:t>
            </a:r>
            <a:r>
              <a:rPr lang="tr-TR" dirty="0"/>
              <a:t> of…6 </a:t>
            </a:r>
            <a:r>
              <a:rPr lang="tr-TR" dirty="0" err="1"/>
              <a:t>blind</a:t>
            </a:r>
            <a:r>
              <a:rPr lang="tr-TR" dirty="0"/>
              <a:t> </a:t>
            </a:r>
            <a:r>
              <a:rPr lang="tr-TR" dirty="0" err="1"/>
              <a:t>man</a:t>
            </a:r>
            <a:r>
              <a:rPr lang="tr-TR" dirty="0"/>
              <a:t> </a:t>
            </a:r>
            <a:r>
              <a:rPr lang="tr-TR" dirty="0" err="1"/>
              <a:t>and</a:t>
            </a:r>
            <a:r>
              <a:rPr lang="tr-TR" dirty="0"/>
              <a:t> an </a:t>
            </a:r>
            <a:r>
              <a:rPr lang="tr-TR" dirty="0" err="1"/>
              <a:t>elephant</a:t>
            </a:r>
            <a:endParaRPr lang="en-US" dirty="0"/>
          </a:p>
        </p:txBody>
      </p:sp>
    </p:spTree>
    <p:extLst>
      <p:ext uri="{BB962C8B-B14F-4D97-AF65-F5344CB8AC3E}">
        <p14:creationId xmlns:p14="http://schemas.microsoft.com/office/powerpoint/2010/main" val="361687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B90931-4BA7-4B27-B7A2-779E15DDD1A2}"/>
              </a:ext>
            </a:extLst>
          </p:cNvPr>
          <p:cNvSpPr>
            <a:spLocks noGrp="1"/>
          </p:cNvSpPr>
          <p:nvPr>
            <p:ph type="title"/>
          </p:nvPr>
        </p:nvSpPr>
        <p:spPr/>
        <p:txBody>
          <a:bodyPr/>
          <a:lstStyle/>
          <a:p>
            <a:r>
              <a:rPr lang="tr-TR" dirty="0" err="1"/>
              <a:t>Perceptions</a:t>
            </a:r>
            <a:r>
              <a:rPr lang="tr-TR" dirty="0"/>
              <a:t>…</a:t>
            </a:r>
            <a:endParaRPr lang="en-US" dirty="0"/>
          </a:p>
        </p:txBody>
      </p:sp>
      <p:pic>
        <p:nvPicPr>
          <p:cNvPr id="4" name="İçerik Yer Tutucusu 3">
            <a:extLst>
              <a:ext uri="{FF2B5EF4-FFF2-40B4-BE49-F238E27FC236}">
                <a16:creationId xmlns:a16="http://schemas.microsoft.com/office/drawing/2014/main" id="{EA7FF082-5A24-48FE-A009-A90AA8C6666E}"/>
              </a:ext>
            </a:extLst>
          </p:cNvPr>
          <p:cNvPicPr>
            <a:picLocks noGrp="1" noChangeAspect="1"/>
          </p:cNvPicPr>
          <p:nvPr>
            <p:ph idx="1"/>
          </p:nvPr>
        </p:nvPicPr>
        <p:blipFill>
          <a:blip r:embed="rId2"/>
          <a:stretch>
            <a:fillRect/>
          </a:stretch>
        </p:blipFill>
        <p:spPr>
          <a:xfrm>
            <a:off x="2195736" y="2214587"/>
            <a:ext cx="5418017" cy="2449463"/>
          </a:xfrm>
          <a:prstGeom prst="rect">
            <a:avLst/>
          </a:prstGeom>
        </p:spPr>
      </p:pic>
    </p:spTree>
    <p:extLst>
      <p:ext uri="{BB962C8B-B14F-4D97-AF65-F5344CB8AC3E}">
        <p14:creationId xmlns:p14="http://schemas.microsoft.com/office/powerpoint/2010/main" val="194378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a:t>Chapter</a:t>
            </a:r>
            <a:r>
              <a:rPr lang="tr-TR" dirty="0"/>
              <a:t> I</a:t>
            </a:r>
            <a:br>
              <a:rPr lang="tr-TR" dirty="0"/>
            </a:br>
            <a:r>
              <a:rPr lang="en-US" b="1" dirty="0"/>
              <a:t>CRM: Conceptual Foundation</a:t>
            </a:r>
            <a:endParaRPr lang="en-US" dirty="0"/>
          </a:p>
        </p:txBody>
      </p:sp>
    </p:spTree>
    <p:extLst>
      <p:ext uri="{BB962C8B-B14F-4D97-AF65-F5344CB8AC3E}">
        <p14:creationId xmlns:p14="http://schemas.microsoft.com/office/powerpoint/2010/main" val="390805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en-US" b="1" dirty="0"/>
              <a:t>1.1 Introduction to</a:t>
            </a:r>
            <a:r>
              <a:rPr lang="tr-TR" b="1" dirty="0"/>
              <a:t> </a:t>
            </a:r>
            <a:r>
              <a:rPr lang="en-US" b="1" dirty="0"/>
              <a:t>Strategic CRM</a:t>
            </a:r>
            <a:endParaRPr lang="en-US" dirty="0"/>
          </a:p>
        </p:txBody>
      </p:sp>
      <p:sp>
        <p:nvSpPr>
          <p:cNvPr id="3" name="İçerik Yer Tutucusu 2"/>
          <p:cNvSpPr>
            <a:spLocks noGrp="1"/>
          </p:cNvSpPr>
          <p:nvPr>
            <p:ph idx="1"/>
          </p:nvPr>
        </p:nvSpPr>
        <p:spPr>
          <a:xfrm>
            <a:off x="467544" y="1340768"/>
            <a:ext cx="8229600" cy="4525963"/>
          </a:xfrm>
        </p:spPr>
        <p:txBody>
          <a:bodyPr>
            <a:normAutofit/>
          </a:bodyPr>
          <a:lstStyle/>
          <a:p>
            <a:pPr algn="just"/>
            <a:r>
              <a:rPr lang="en-US" sz="2400" dirty="0"/>
              <a:t>CRM is</a:t>
            </a:r>
            <a:r>
              <a:rPr lang="tr-TR" sz="2400" dirty="0"/>
              <a:t> </a:t>
            </a:r>
            <a:r>
              <a:rPr lang="en-US" sz="2400" dirty="0"/>
              <a:t>identifying </a:t>
            </a:r>
            <a:r>
              <a:rPr lang="en-US" sz="2400" b="1" i="1" dirty="0"/>
              <a:t>the different types of customers </a:t>
            </a:r>
            <a:r>
              <a:rPr lang="en-US" sz="2400" dirty="0"/>
              <a:t>and</a:t>
            </a:r>
            <a:r>
              <a:rPr lang="tr-TR" sz="2400" dirty="0"/>
              <a:t> </a:t>
            </a:r>
            <a:r>
              <a:rPr lang="en-US" sz="2400" dirty="0"/>
              <a:t>then developing </a:t>
            </a:r>
            <a:r>
              <a:rPr lang="en-US" sz="2400" b="1" i="1" dirty="0">
                <a:highlight>
                  <a:srgbClr val="FFFF00"/>
                </a:highlight>
              </a:rPr>
              <a:t>specific strategies for interacting</a:t>
            </a:r>
            <a:r>
              <a:rPr lang="tr-TR" sz="2400" b="1" i="1" dirty="0">
                <a:highlight>
                  <a:srgbClr val="FFFF00"/>
                </a:highlight>
              </a:rPr>
              <a:t> </a:t>
            </a:r>
            <a:r>
              <a:rPr lang="en-US" sz="2400" b="1" i="1" dirty="0">
                <a:highlight>
                  <a:srgbClr val="FFFF00"/>
                </a:highlight>
              </a:rPr>
              <a:t>with each one</a:t>
            </a:r>
            <a:r>
              <a:rPr lang="en-US" sz="2400" b="1" i="1" dirty="0"/>
              <a:t>. </a:t>
            </a:r>
            <a:endParaRPr lang="tr-TR" sz="2400" b="1" i="1" dirty="0"/>
          </a:p>
          <a:p>
            <a:pPr algn="just"/>
            <a:endParaRPr lang="tr-TR" sz="2400" dirty="0"/>
          </a:p>
          <a:p>
            <a:pPr algn="just"/>
            <a:r>
              <a:rPr lang="en-US" sz="2400" dirty="0"/>
              <a:t>Examples of such strategies</a:t>
            </a:r>
            <a:r>
              <a:rPr lang="tr-TR" sz="2400" dirty="0"/>
              <a:t>;</a:t>
            </a:r>
          </a:p>
          <a:p>
            <a:pPr algn="just"/>
            <a:r>
              <a:rPr lang="en-US" sz="2400" dirty="0"/>
              <a:t>developing better relationships with </a:t>
            </a:r>
            <a:r>
              <a:rPr lang="en-US" sz="2400" b="1" dirty="0"/>
              <a:t>profitable</a:t>
            </a:r>
            <a:r>
              <a:rPr lang="tr-TR" sz="2400" b="1" dirty="0"/>
              <a:t> </a:t>
            </a:r>
            <a:r>
              <a:rPr lang="en-US" sz="2400" b="1" dirty="0"/>
              <a:t>customers</a:t>
            </a:r>
            <a:r>
              <a:rPr lang="en-US" sz="2400" dirty="0"/>
              <a:t>,</a:t>
            </a:r>
            <a:endParaRPr lang="tr-TR" sz="2400" dirty="0"/>
          </a:p>
          <a:p>
            <a:pPr algn="just"/>
            <a:r>
              <a:rPr lang="en-US" sz="2400" dirty="0"/>
              <a:t> locating and </a:t>
            </a:r>
            <a:r>
              <a:rPr lang="tr-TR" sz="2400" dirty="0"/>
              <a:t> </a:t>
            </a:r>
            <a:r>
              <a:rPr lang="tr-TR" sz="2400" dirty="0" err="1"/>
              <a:t>incenting</a:t>
            </a:r>
            <a:r>
              <a:rPr lang="en-US" sz="2400" dirty="0"/>
              <a:t> new customers</a:t>
            </a:r>
            <a:r>
              <a:rPr lang="tr-TR" sz="2400" dirty="0"/>
              <a:t> </a:t>
            </a:r>
            <a:r>
              <a:rPr lang="en-US" sz="2400" dirty="0"/>
              <a:t>who will be profitable, and</a:t>
            </a:r>
            <a:r>
              <a:rPr lang="tr-TR" sz="2400" dirty="0"/>
              <a:t>,</a:t>
            </a:r>
          </a:p>
          <a:p>
            <a:pPr algn="just"/>
            <a:r>
              <a:rPr lang="en-US" sz="2400" dirty="0"/>
              <a:t> finding appropriate</a:t>
            </a:r>
            <a:r>
              <a:rPr lang="tr-TR" sz="2400" dirty="0"/>
              <a:t> </a:t>
            </a:r>
            <a:r>
              <a:rPr lang="en-US" sz="2400" dirty="0"/>
              <a:t>strategies for </a:t>
            </a:r>
            <a:r>
              <a:rPr lang="en-US" sz="2400" b="1" dirty="0"/>
              <a:t>unprofitable customers</a:t>
            </a:r>
            <a:r>
              <a:rPr lang="en-US" sz="2400" dirty="0"/>
              <a:t>, which could</a:t>
            </a:r>
            <a:r>
              <a:rPr lang="tr-TR" sz="2400" dirty="0"/>
              <a:t> </a:t>
            </a:r>
            <a:r>
              <a:rPr lang="en-US" sz="2400" dirty="0"/>
              <a:t>mean terminating those relationships that cause a</a:t>
            </a:r>
            <a:r>
              <a:rPr lang="tr-TR" sz="2400" dirty="0"/>
              <a:t> </a:t>
            </a:r>
            <a:r>
              <a:rPr lang="en-US" sz="2400" dirty="0"/>
              <a:t>company to lose money.</a:t>
            </a:r>
          </a:p>
        </p:txBody>
      </p:sp>
    </p:spTree>
    <p:extLst>
      <p:ext uri="{BB962C8B-B14F-4D97-AF65-F5344CB8AC3E}">
        <p14:creationId xmlns:p14="http://schemas.microsoft.com/office/powerpoint/2010/main" val="257015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E6DED-BA16-41C3-B2C5-77BD34881FC0}"/>
              </a:ext>
            </a:extLst>
          </p:cNvPr>
          <p:cNvSpPr>
            <a:spLocks noGrp="1"/>
          </p:cNvSpPr>
          <p:nvPr>
            <p:ph type="title"/>
          </p:nvPr>
        </p:nvSpPr>
        <p:spPr/>
        <p:txBody>
          <a:bodyPr/>
          <a:lstStyle/>
          <a:p>
            <a:r>
              <a:rPr lang="tr-TR" dirty="0" err="1"/>
              <a:t>Profitable</a:t>
            </a:r>
            <a:r>
              <a:rPr lang="tr-TR" dirty="0"/>
              <a:t> </a:t>
            </a:r>
            <a:r>
              <a:rPr lang="tr-TR" dirty="0" err="1"/>
              <a:t>customers</a:t>
            </a:r>
            <a:endParaRPr lang="en-US" dirty="0"/>
          </a:p>
        </p:txBody>
      </p:sp>
      <p:sp>
        <p:nvSpPr>
          <p:cNvPr id="3" name="İçerik Yer Tutucusu 2">
            <a:extLst>
              <a:ext uri="{FF2B5EF4-FFF2-40B4-BE49-F238E27FC236}">
                <a16:creationId xmlns:a16="http://schemas.microsoft.com/office/drawing/2014/main" id="{86287580-EB96-4027-955B-F23CA21B50A5}"/>
              </a:ext>
            </a:extLst>
          </p:cNvPr>
          <p:cNvSpPr>
            <a:spLocks noGrp="1"/>
          </p:cNvSpPr>
          <p:nvPr>
            <p:ph idx="1"/>
          </p:nvPr>
        </p:nvSpPr>
        <p:spPr/>
        <p:txBody>
          <a:bodyPr/>
          <a:lstStyle/>
          <a:p>
            <a:r>
              <a:rPr lang="tr-TR" dirty="0"/>
              <a:t> </a:t>
            </a:r>
            <a:r>
              <a:rPr lang="tr-TR" dirty="0" err="1"/>
              <a:t>occasion</a:t>
            </a:r>
            <a:r>
              <a:rPr lang="tr-TR" dirty="0"/>
              <a:t> sanal </a:t>
            </a:r>
            <a:r>
              <a:rPr lang="tr-TR" dirty="0" err="1"/>
              <a:t>cadir</a:t>
            </a:r>
            <a:endParaRPr lang="en-US" dirty="0"/>
          </a:p>
        </p:txBody>
      </p:sp>
      <p:pic>
        <p:nvPicPr>
          <p:cNvPr id="5" name="Resim 4">
            <a:extLst>
              <a:ext uri="{FF2B5EF4-FFF2-40B4-BE49-F238E27FC236}">
                <a16:creationId xmlns:a16="http://schemas.microsoft.com/office/drawing/2014/main" id="{9B521BFB-DAA6-4A93-9395-0DF9EC778C69}"/>
              </a:ext>
            </a:extLst>
          </p:cNvPr>
          <p:cNvPicPr>
            <a:picLocks noChangeAspect="1"/>
          </p:cNvPicPr>
          <p:nvPr/>
        </p:nvPicPr>
        <p:blipFill>
          <a:blip r:embed="rId2"/>
          <a:stretch>
            <a:fillRect/>
          </a:stretch>
        </p:blipFill>
        <p:spPr>
          <a:xfrm>
            <a:off x="-30763" y="1717010"/>
            <a:ext cx="9144000" cy="5140990"/>
          </a:xfrm>
          <a:prstGeom prst="rect">
            <a:avLst/>
          </a:prstGeom>
        </p:spPr>
      </p:pic>
      <p:sp>
        <p:nvSpPr>
          <p:cNvPr id="6" name="Ok: Sağ 5">
            <a:extLst>
              <a:ext uri="{FF2B5EF4-FFF2-40B4-BE49-F238E27FC236}">
                <a16:creationId xmlns:a16="http://schemas.microsoft.com/office/drawing/2014/main" id="{C712B526-6CF8-4037-9862-E65511174579}"/>
              </a:ext>
            </a:extLst>
          </p:cNvPr>
          <p:cNvSpPr/>
          <p:nvPr/>
        </p:nvSpPr>
        <p:spPr>
          <a:xfrm>
            <a:off x="2195736" y="3140968"/>
            <a:ext cx="43204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73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50BEBB3-27DD-4CBA-8CD4-6EAAA524A0A1}"/>
              </a:ext>
            </a:extLst>
          </p:cNvPr>
          <p:cNvPicPr>
            <a:picLocks noChangeAspect="1"/>
          </p:cNvPicPr>
          <p:nvPr/>
        </p:nvPicPr>
        <p:blipFill>
          <a:blip r:embed="rId2"/>
          <a:stretch>
            <a:fillRect/>
          </a:stretch>
        </p:blipFill>
        <p:spPr>
          <a:xfrm>
            <a:off x="371475" y="842621"/>
            <a:ext cx="8401050" cy="5067300"/>
          </a:xfrm>
          <a:prstGeom prst="rect">
            <a:avLst/>
          </a:prstGeom>
        </p:spPr>
      </p:pic>
    </p:spTree>
    <p:extLst>
      <p:ext uri="{BB962C8B-B14F-4D97-AF65-F5344CB8AC3E}">
        <p14:creationId xmlns:p14="http://schemas.microsoft.com/office/powerpoint/2010/main" val="354734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8A10D6-F453-4D58-8699-43D96E30133B}"/>
              </a:ext>
            </a:extLst>
          </p:cNvPr>
          <p:cNvSpPr>
            <a:spLocks noGrp="1"/>
          </p:cNvSpPr>
          <p:nvPr>
            <p:ph type="title"/>
          </p:nvPr>
        </p:nvSpPr>
        <p:spPr/>
        <p:txBody>
          <a:bodyPr/>
          <a:lstStyle/>
          <a:p>
            <a:r>
              <a:rPr lang="tr-TR" dirty="0" err="1"/>
              <a:t>Focus</a:t>
            </a:r>
            <a:r>
              <a:rPr lang="tr-TR" dirty="0"/>
              <a:t> on…</a:t>
            </a:r>
            <a:endParaRPr lang="en-US" dirty="0"/>
          </a:p>
        </p:txBody>
      </p:sp>
      <p:pic>
        <p:nvPicPr>
          <p:cNvPr id="4" name="İçerik Yer Tutucusu 3">
            <a:extLst>
              <a:ext uri="{FF2B5EF4-FFF2-40B4-BE49-F238E27FC236}">
                <a16:creationId xmlns:a16="http://schemas.microsoft.com/office/drawing/2014/main" id="{2008C6FA-F5C2-4273-ADC5-09D780818515}"/>
              </a:ext>
            </a:extLst>
          </p:cNvPr>
          <p:cNvPicPr>
            <a:picLocks noGrp="1" noChangeAspect="1"/>
          </p:cNvPicPr>
          <p:nvPr>
            <p:ph idx="1"/>
          </p:nvPr>
        </p:nvPicPr>
        <p:blipFill>
          <a:blip r:embed="rId2"/>
          <a:stretch>
            <a:fillRect/>
          </a:stretch>
        </p:blipFill>
        <p:spPr>
          <a:xfrm>
            <a:off x="2368687" y="1600200"/>
            <a:ext cx="4406626" cy="4525963"/>
          </a:xfrm>
          <a:prstGeom prst="rect">
            <a:avLst/>
          </a:prstGeom>
        </p:spPr>
      </p:pic>
    </p:spTree>
    <p:extLst>
      <p:ext uri="{BB962C8B-B14F-4D97-AF65-F5344CB8AC3E}">
        <p14:creationId xmlns:p14="http://schemas.microsoft.com/office/powerpoint/2010/main" val="417121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121FC3C5-0396-4C83-B352-99D5B3865252}"/>
              </a:ext>
            </a:extLst>
          </p:cNvPr>
          <p:cNvGraphicFramePr>
            <a:graphicFrameLocks noGrp="1"/>
          </p:cNvGraphicFramePr>
          <p:nvPr>
            <p:ph idx="1"/>
            <p:extLst>
              <p:ext uri="{D42A27DB-BD31-4B8C-83A1-F6EECF244321}">
                <p14:modId xmlns:p14="http://schemas.microsoft.com/office/powerpoint/2010/main" val="148338399"/>
              </p:ext>
            </p:extLst>
          </p:nvPr>
        </p:nvGraphicFramePr>
        <p:xfrm>
          <a:off x="251520" y="1124744"/>
          <a:ext cx="8712967" cy="3773532"/>
        </p:xfrm>
        <a:graphic>
          <a:graphicData uri="http://schemas.openxmlformats.org/drawingml/2006/table">
            <a:tbl>
              <a:tblPr firstRow="1" bandRow="1">
                <a:tableStyleId>{5C22544A-7EE6-4342-B048-85BDC9FD1C3A}</a:tableStyleId>
              </a:tblPr>
              <a:tblGrid>
                <a:gridCol w="3075849">
                  <a:extLst>
                    <a:ext uri="{9D8B030D-6E8A-4147-A177-3AD203B41FA5}">
                      <a16:colId xmlns:a16="http://schemas.microsoft.com/office/drawing/2014/main" val="3194223475"/>
                    </a:ext>
                  </a:extLst>
                </a:gridCol>
                <a:gridCol w="5637118">
                  <a:extLst>
                    <a:ext uri="{9D8B030D-6E8A-4147-A177-3AD203B41FA5}">
                      <a16:colId xmlns:a16="http://schemas.microsoft.com/office/drawing/2014/main" val="3878781596"/>
                    </a:ext>
                  </a:extLst>
                </a:gridCol>
              </a:tblGrid>
              <a:tr h="948398">
                <a:tc>
                  <a:txBody>
                    <a:bodyPr/>
                    <a:lstStyle/>
                    <a:p>
                      <a:r>
                        <a:rPr lang="tr-TR" sz="2400" b="1" dirty="0">
                          <a:latin typeface="Bahnschrift" panose="020B0502040204020203" pitchFamily="34" charset="0"/>
                        </a:rPr>
                        <a:t>  </a:t>
                      </a:r>
                      <a:r>
                        <a:rPr lang="tr-TR" sz="2400" b="1" dirty="0" err="1">
                          <a:latin typeface="Bahnschrift" panose="020B0502040204020203" pitchFamily="34" charset="0"/>
                        </a:rPr>
                        <a:t>Code</a:t>
                      </a:r>
                      <a:r>
                        <a:rPr lang="tr-TR" sz="2400" b="1" dirty="0">
                          <a:latin typeface="Bahnschrift" panose="020B0502040204020203" pitchFamily="34" charset="0"/>
                        </a:rPr>
                        <a:t> &amp; name of </a:t>
                      </a:r>
                      <a:r>
                        <a:rPr lang="tr-TR" sz="2400" b="1" dirty="0" err="1">
                          <a:latin typeface="Bahnschrift" panose="020B0502040204020203" pitchFamily="34" charset="0"/>
                        </a:rPr>
                        <a:t>course</a:t>
                      </a:r>
                      <a:endParaRPr lang="en-US" sz="2400" b="1" dirty="0">
                        <a:latin typeface="Bahnschrift" panose="020B0502040204020203" pitchFamily="34" charset="0"/>
                      </a:endParaRPr>
                    </a:p>
                  </a:txBody>
                  <a:tcPr/>
                </a:tc>
                <a:tc>
                  <a:txBody>
                    <a:bodyPr/>
                    <a:lstStyle/>
                    <a:p>
                      <a:r>
                        <a:rPr lang="tr-TR" sz="2400" b="1" dirty="0">
                          <a:latin typeface="Bahnschrift" panose="020B0502040204020203" pitchFamily="34" charset="0"/>
                        </a:rPr>
                        <a:t>MAN 329 </a:t>
                      </a:r>
                      <a:r>
                        <a:rPr lang="tr-TR" sz="2400" b="1" dirty="0" err="1">
                          <a:latin typeface="Bahnschrift" panose="020B0502040204020203" pitchFamily="34" charset="0"/>
                        </a:rPr>
                        <a:t>Customer</a:t>
                      </a:r>
                      <a:r>
                        <a:rPr lang="tr-TR" sz="2400" b="1" dirty="0">
                          <a:latin typeface="Bahnschrift" panose="020B0502040204020203" pitchFamily="34" charset="0"/>
                        </a:rPr>
                        <a:t> </a:t>
                      </a:r>
                      <a:r>
                        <a:rPr lang="tr-TR" sz="2400" b="1" dirty="0" err="1">
                          <a:latin typeface="Bahnschrift" panose="020B0502040204020203" pitchFamily="34" charset="0"/>
                        </a:rPr>
                        <a:t>Relationship</a:t>
                      </a:r>
                      <a:r>
                        <a:rPr lang="tr-TR" sz="2400" b="1" dirty="0">
                          <a:latin typeface="Bahnschrift" panose="020B0502040204020203" pitchFamily="34" charset="0"/>
                        </a:rPr>
                        <a:t> Management</a:t>
                      </a:r>
                      <a:endParaRPr lang="en-US" sz="2400" b="1" dirty="0">
                        <a:latin typeface="Bahnschrift" panose="020B0502040204020203" pitchFamily="34" charset="0"/>
                      </a:endParaRPr>
                    </a:p>
                  </a:txBody>
                  <a:tcPr/>
                </a:tc>
                <a:extLst>
                  <a:ext uri="{0D108BD9-81ED-4DB2-BD59-A6C34878D82A}">
                    <a16:rowId xmlns:a16="http://schemas.microsoft.com/office/drawing/2014/main" val="1215581786"/>
                  </a:ext>
                </a:extLst>
              </a:tr>
              <a:tr h="779794">
                <a:tc>
                  <a:txBody>
                    <a:bodyPr/>
                    <a:lstStyle/>
                    <a:p>
                      <a:r>
                        <a:rPr lang="tr-TR" sz="2400" b="1" dirty="0" err="1">
                          <a:latin typeface="Bahnschrift" panose="020B0502040204020203" pitchFamily="34" charset="0"/>
                        </a:rPr>
                        <a:t>Lecturer</a:t>
                      </a:r>
                      <a:r>
                        <a:rPr lang="tr-TR" sz="2400" b="1" dirty="0">
                          <a:latin typeface="Bahnschrift" panose="020B0502040204020203" pitchFamily="34" charset="0"/>
                        </a:rPr>
                        <a:t> &amp; </a:t>
                      </a:r>
                      <a:r>
                        <a:rPr lang="tr-TR" sz="2400" b="1" dirty="0" err="1">
                          <a:latin typeface="Bahnschrift" panose="020B0502040204020203" pitchFamily="34" charset="0"/>
                        </a:rPr>
                        <a:t>email</a:t>
                      </a:r>
                      <a:endParaRPr lang="en-US" sz="2400" b="1" dirty="0">
                        <a:latin typeface="Bahnschrift" panose="020B0502040204020203" pitchFamily="34" charset="0"/>
                      </a:endParaRPr>
                    </a:p>
                  </a:txBody>
                  <a:tcPr/>
                </a:tc>
                <a:tc>
                  <a:txBody>
                    <a:bodyPr/>
                    <a:lstStyle/>
                    <a:p>
                      <a:r>
                        <a:rPr lang="tr-TR" sz="2400" b="1" dirty="0" err="1">
                          <a:latin typeface="Bahnschrift" panose="020B0502040204020203" pitchFamily="34" charset="0"/>
                        </a:rPr>
                        <a:t>Assoc.Prof.Dr</a:t>
                      </a:r>
                      <a:r>
                        <a:rPr lang="tr-TR" sz="2400" b="1" dirty="0">
                          <a:latin typeface="Bahnschrift" panose="020B0502040204020203" pitchFamily="34" charset="0"/>
                        </a:rPr>
                        <a:t>. Eda Yaşa </a:t>
                      </a:r>
                      <a:r>
                        <a:rPr lang="tr-TR" sz="2400" b="1" dirty="0" err="1">
                          <a:latin typeface="Bahnschrift" panose="020B0502040204020203" pitchFamily="34" charset="0"/>
                        </a:rPr>
                        <a:t>Özeltürkay</a:t>
                      </a:r>
                      <a:r>
                        <a:rPr lang="tr-TR" sz="2400" b="1" dirty="0">
                          <a:latin typeface="Bahnschrift" panose="020B0502040204020203" pitchFamily="34" charset="0"/>
                        </a:rPr>
                        <a:t>, edayasa@cag.edu.tr</a:t>
                      </a:r>
                      <a:endParaRPr lang="en-US" sz="2400" b="1" dirty="0">
                        <a:latin typeface="Bahnschrift" panose="020B0502040204020203" pitchFamily="34" charset="0"/>
                      </a:endParaRPr>
                    </a:p>
                  </a:txBody>
                  <a:tcPr/>
                </a:tc>
                <a:extLst>
                  <a:ext uri="{0D108BD9-81ED-4DB2-BD59-A6C34878D82A}">
                    <a16:rowId xmlns:a16="http://schemas.microsoft.com/office/drawing/2014/main" val="1387059136"/>
                  </a:ext>
                </a:extLst>
              </a:tr>
              <a:tr h="948398">
                <a:tc>
                  <a:txBody>
                    <a:bodyPr/>
                    <a:lstStyle/>
                    <a:p>
                      <a:r>
                        <a:rPr lang="tr-TR" sz="2400" b="1" dirty="0" err="1">
                          <a:latin typeface="Bahnschrift" panose="020B0502040204020203" pitchFamily="34" charset="0"/>
                        </a:rPr>
                        <a:t>Asst</a:t>
                      </a:r>
                      <a:r>
                        <a:rPr lang="tr-TR" sz="2400" b="1" dirty="0">
                          <a:latin typeface="Bahnschrift" panose="020B0502040204020203" pitchFamily="34" charset="0"/>
                        </a:rPr>
                        <a:t>. Of </a:t>
                      </a:r>
                      <a:r>
                        <a:rPr lang="tr-TR" sz="2400" b="1" dirty="0" err="1">
                          <a:latin typeface="Bahnschrift" panose="020B0502040204020203" pitchFamily="34" charset="0"/>
                        </a:rPr>
                        <a:t>Lecture</a:t>
                      </a:r>
                      <a:r>
                        <a:rPr lang="tr-TR" sz="2400" b="1" dirty="0">
                          <a:latin typeface="Bahnschrift" panose="020B0502040204020203" pitchFamily="34" charset="0"/>
                        </a:rPr>
                        <a:t> &amp; </a:t>
                      </a:r>
                      <a:r>
                        <a:rPr lang="tr-TR" sz="2400" b="1" dirty="0" err="1">
                          <a:latin typeface="Bahnschrift" panose="020B0502040204020203" pitchFamily="34" charset="0"/>
                        </a:rPr>
                        <a:t>email</a:t>
                      </a:r>
                      <a:endParaRPr lang="en-US" sz="2400" b="1" dirty="0">
                        <a:latin typeface="Bahnschrift" panose="020B0502040204020203" pitchFamily="34" charset="0"/>
                      </a:endParaRPr>
                    </a:p>
                  </a:txBody>
                  <a:tcPr/>
                </a:tc>
                <a:tc>
                  <a:txBody>
                    <a:bodyPr/>
                    <a:lstStyle/>
                    <a:p>
                      <a:r>
                        <a:rPr lang="tr-TR" sz="2400" b="1" dirty="0" err="1">
                          <a:latin typeface="Bahnschrift" panose="020B0502040204020203" pitchFamily="34" charset="0"/>
                        </a:rPr>
                        <a:t>Res.Ass</a:t>
                      </a:r>
                      <a:r>
                        <a:rPr lang="tr-TR" sz="2400" b="1" dirty="0">
                          <a:latin typeface="Bahnschrift" panose="020B0502040204020203" pitchFamily="34" charset="0"/>
                        </a:rPr>
                        <a:t>. Deniz YALÇINTAŞ, denizyalcintas@cag.edu.tr</a:t>
                      </a:r>
                      <a:endParaRPr lang="en-US" sz="2400" b="1" dirty="0">
                        <a:latin typeface="Bahnschrift" panose="020B0502040204020203" pitchFamily="34" charset="0"/>
                      </a:endParaRPr>
                    </a:p>
                  </a:txBody>
                  <a:tcPr/>
                </a:tc>
                <a:extLst>
                  <a:ext uri="{0D108BD9-81ED-4DB2-BD59-A6C34878D82A}">
                    <a16:rowId xmlns:a16="http://schemas.microsoft.com/office/drawing/2014/main" val="987649197"/>
                  </a:ext>
                </a:extLst>
              </a:tr>
              <a:tr h="526888">
                <a:tc>
                  <a:txBody>
                    <a:bodyPr/>
                    <a:lstStyle/>
                    <a:p>
                      <a:r>
                        <a:rPr lang="tr-TR" sz="2400" b="1" dirty="0">
                          <a:latin typeface="Bahnschrift" panose="020B0502040204020203" pitchFamily="34" charset="0"/>
                        </a:rPr>
                        <a:t>Course </a:t>
                      </a:r>
                      <a:r>
                        <a:rPr lang="tr-TR" sz="2400" b="1" dirty="0" err="1">
                          <a:latin typeface="Bahnschrift" panose="020B0502040204020203" pitchFamily="34" charset="0"/>
                        </a:rPr>
                        <a:t>Day</a:t>
                      </a:r>
                      <a:r>
                        <a:rPr lang="tr-TR" sz="2400" b="1" dirty="0">
                          <a:latin typeface="Bahnschrift" panose="020B0502040204020203" pitchFamily="34" charset="0"/>
                        </a:rPr>
                        <a:t>&amp; </a:t>
                      </a:r>
                      <a:r>
                        <a:rPr lang="tr-TR" sz="2400" b="1" dirty="0" err="1">
                          <a:latin typeface="Bahnschrift" panose="020B0502040204020203" pitchFamily="34" charset="0"/>
                        </a:rPr>
                        <a:t>hour</a:t>
                      </a:r>
                      <a:endParaRPr lang="en-US" sz="2400" b="1" dirty="0">
                        <a:latin typeface="Bahnschrift" panose="020B0502040204020203" pitchFamily="34" charset="0"/>
                      </a:endParaRPr>
                    </a:p>
                  </a:txBody>
                  <a:tcPr/>
                </a:tc>
                <a:tc>
                  <a:txBody>
                    <a:bodyPr/>
                    <a:lstStyle/>
                    <a:p>
                      <a:r>
                        <a:rPr lang="tr-TR" sz="2400" b="1" dirty="0">
                          <a:latin typeface="Bahnschrift" panose="020B0502040204020203" pitchFamily="34" charset="0"/>
                        </a:rPr>
                        <a:t> </a:t>
                      </a:r>
                      <a:r>
                        <a:rPr lang="tr-TR" sz="2400" b="1" dirty="0" err="1">
                          <a:latin typeface="Bahnschrift" panose="020B0502040204020203" pitchFamily="34" charset="0"/>
                        </a:rPr>
                        <a:t>Tuesday</a:t>
                      </a:r>
                      <a:r>
                        <a:rPr lang="tr-TR" sz="2400" b="1" dirty="0">
                          <a:latin typeface="Bahnschrift" panose="020B0502040204020203" pitchFamily="34" charset="0"/>
                        </a:rPr>
                        <a:t>, 13:30-15.45</a:t>
                      </a:r>
                      <a:endParaRPr lang="en-US" sz="2400" b="1" dirty="0">
                        <a:latin typeface="Bahnschrift" panose="020B0502040204020203" pitchFamily="34" charset="0"/>
                      </a:endParaRPr>
                    </a:p>
                  </a:txBody>
                  <a:tcPr/>
                </a:tc>
                <a:extLst>
                  <a:ext uri="{0D108BD9-81ED-4DB2-BD59-A6C34878D82A}">
                    <a16:rowId xmlns:a16="http://schemas.microsoft.com/office/drawing/2014/main" val="771678019"/>
                  </a:ext>
                </a:extLst>
              </a:tr>
              <a:tr h="526888">
                <a:tc>
                  <a:txBody>
                    <a:bodyPr/>
                    <a:lstStyle/>
                    <a:p>
                      <a:r>
                        <a:rPr lang="tr-TR" sz="2400" b="1" dirty="0">
                          <a:latin typeface="Bahnschrift" panose="020B0502040204020203" pitchFamily="34" charset="0"/>
                        </a:rPr>
                        <a:t>Office </a:t>
                      </a:r>
                      <a:r>
                        <a:rPr lang="tr-TR" sz="2400" b="1" dirty="0" err="1">
                          <a:latin typeface="Bahnschrift" panose="020B0502040204020203" pitchFamily="34" charset="0"/>
                        </a:rPr>
                        <a:t>hour</a:t>
                      </a:r>
                      <a:endParaRPr lang="en-US" sz="2400" b="1" dirty="0">
                        <a:latin typeface="Bahnschrift" panose="020B0502040204020203" pitchFamily="34" charset="0"/>
                      </a:endParaRPr>
                    </a:p>
                  </a:txBody>
                  <a:tcPr/>
                </a:tc>
                <a:tc>
                  <a:txBody>
                    <a:bodyPr/>
                    <a:lstStyle/>
                    <a:p>
                      <a:r>
                        <a:rPr lang="tr-TR" sz="2400" b="1" dirty="0" err="1">
                          <a:latin typeface="Bahnschrift" panose="020B0502040204020203" pitchFamily="34" charset="0"/>
                        </a:rPr>
                        <a:t>Tuesday</a:t>
                      </a:r>
                      <a:r>
                        <a:rPr lang="tr-TR" sz="2400" b="1" dirty="0">
                          <a:latin typeface="Bahnschrift" panose="020B0502040204020203" pitchFamily="34" charset="0"/>
                        </a:rPr>
                        <a:t> 16:00-18:00</a:t>
                      </a:r>
                      <a:endParaRPr lang="en-US" sz="2400" b="1" dirty="0">
                        <a:latin typeface="Bahnschrift" panose="020B0502040204020203" pitchFamily="34" charset="0"/>
                      </a:endParaRPr>
                    </a:p>
                  </a:txBody>
                  <a:tcPr/>
                </a:tc>
                <a:extLst>
                  <a:ext uri="{0D108BD9-81ED-4DB2-BD59-A6C34878D82A}">
                    <a16:rowId xmlns:a16="http://schemas.microsoft.com/office/drawing/2014/main" val="3522971930"/>
                  </a:ext>
                </a:extLst>
              </a:tr>
            </a:tbl>
          </a:graphicData>
        </a:graphic>
      </p:graphicFrame>
    </p:spTree>
    <p:extLst>
      <p:ext uri="{BB962C8B-B14F-4D97-AF65-F5344CB8AC3E}">
        <p14:creationId xmlns:p14="http://schemas.microsoft.com/office/powerpoint/2010/main" val="3300168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5497F8-97F6-4C04-8913-1154EB550513}"/>
              </a:ext>
            </a:extLst>
          </p:cNvPr>
          <p:cNvSpPr>
            <a:spLocks noGrp="1"/>
          </p:cNvSpPr>
          <p:nvPr>
            <p:ph type="title"/>
          </p:nvPr>
        </p:nvSpPr>
        <p:spPr/>
        <p:txBody>
          <a:bodyPr/>
          <a:lstStyle/>
          <a:p>
            <a:r>
              <a:rPr lang="tr-TR" dirty="0" err="1"/>
              <a:t>According</a:t>
            </a:r>
            <a:r>
              <a:rPr lang="tr-TR" dirty="0"/>
              <a:t> </a:t>
            </a:r>
            <a:r>
              <a:rPr lang="tr-TR" dirty="0" err="1"/>
              <a:t>to</a:t>
            </a:r>
            <a:r>
              <a:rPr lang="tr-TR" dirty="0"/>
              <a:t>  P. </a:t>
            </a:r>
            <a:r>
              <a:rPr lang="tr-TR" dirty="0" err="1"/>
              <a:t>Kotler</a:t>
            </a:r>
            <a:r>
              <a:rPr lang="tr-TR" dirty="0"/>
              <a:t> </a:t>
            </a:r>
            <a:endParaRPr lang="en-US" dirty="0"/>
          </a:p>
        </p:txBody>
      </p:sp>
      <p:sp>
        <p:nvSpPr>
          <p:cNvPr id="3" name="İçerik Yer Tutucusu 2">
            <a:extLst>
              <a:ext uri="{FF2B5EF4-FFF2-40B4-BE49-F238E27FC236}">
                <a16:creationId xmlns:a16="http://schemas.microsoft.com/office/drawing/2014/main" id="{9465D28D-1F99-471C-808C-AAE48ABF87C3}"/>
              </a:ext>
            </a:extLst>
          </p:cNvPr>
          <p:cNvSpPr>
            <a:spLocks noGrp="1"/>
          </p:cNvSpPr>
          <p:nvPr>
            <p:ph idx="1"/>
          </p:nvPr>
        </p:nvSpPr>
        <p:spPr>
          <a:xfrm>
            <a:off x="534572" y="1452520"/>
            <a:ext cx="8229600" cy="4525963"/>
          </a:xfrm>
        </p:spPr>
        <p:txBody>
          <a:bodyPr/>
          <a:lstStyle/>
          <a:p>
            <a:r>
              <a:rPr lang="en-US" dirty="0"/>
              <a:t>"</a:t>
            </a:r>
            <a:r>
              <a:rPr lang="en-US" i="1" dirty="0">
                <a:latin typeface="Book Antiqua" panose="02040602050305030304" pitchFamily="18" charset="0"/>
              </a:rPr>
              <a:t>a profitable customer is a person, household or a company that overtime, </a:t>
            </a:r>
            <a:endParaRPr lang="tr-TR" i="1" dirty="0">
              <a:latin typeface="Book Antiqua" panose="02040602050305030304" pitchFamily="18" charset="0"/>
            </a:endParaRPr>
          </a:p>
          <a:p>
            <a:r>
              <a:rPr lang="en-US" i="1" dirty="0">
                <a:latin typeface="Book Antiqua" panose="02040602050305030304" pitchFamily="18" charset="0"/>
              </a:rPr>
              <a:t>yields a revenue stream that exceeds by an acceptable amount the company's cost stream of attracting, </a:t>
            </a:r>
            <a:endParaRPr lang="tr-TR" i="1" dirty="0">
              <a:latin typeface="Book Antiqua" panose="02040602050305030304" pitchFamily="18" charset="0"/>
            </a:endParaRPr>
          </a:p>
          <a:p>
            <a:r>
              <a:rPr lang="en-US" i="1" dirty="0">
                <a:latin typeface="Book Antiqua" panose="02040602050305030304" pitchFamily="18" charset="0"/>
              </a:rPr>
              <a:t>selling a</a:t>
            </a:r>
            <a:r>
              <a:rPr lang="tr-TR" i="1" dirty="0">
                <a:latin typeface="Book Antiqua" panose="02040602050305030304" pitchFamily="18" charset="0"/>
              </a:rPr>
              <a:t>n</a:t>
            </a:r>
            <a:r>
              <a:rPr lang="en-US" i="1" dirty="0">
                <a:latin typeface="Book Antiqua" panose="02040602050305030304" pitchFamily="18" charset="0"/>
              </a:rPr>
              <a:t>d servicing the customer</a:t>
            </a:r>
            <a:r>
              <a:rPr lang="tr-TR" i="1" dirty="0">
                <a:latin typeface="Book Antiqua" panose="02040602050305030304" pitchFamily="18" charset="0"/>
              </a:rPr>
              <a:t>.»</a:t>
            </a:r>
          </a:p>
          <a:p>
            <a:endParaRPr lang="en-US" dirty="0"/>
          </a:p>
        </p:txBody>
      </p:sp>
    </p:spTree>
    <p:extLst>
      <p:ext uri="{BB962C8B-B14F-4D97-AF65-F5344CB8AC3E}">
        <p14:creationId xmlns:p14="http://schemas.microsoft.com/office/powerpoint/2010/main" val="326838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A46007-B3B8-44E6-92CF-F89D189975B6}"/>
              </a:ext>
            </a:extLst>
          </p:cNvPr>
          <p:cNvSpPr>
            <a:spLocks noGrp="1"/>
          </p:cNvSpPr>
          <p:nvPr>
            <p:ph type="title"/>
          </p:nvPr>
        </p:nvSpPr>
        <p:spPr/>
        <p:txBody>
          <a:bodyPr/>
          <a:lstStyle/>
          <a:p>
            <a:r>
              <a:rPr lang="tr-TR" dirty="0" err="1"/>
              <a:t>Profitable</a:t>
            </a:r>
            <a:r>
              <a:rPr lang="tr-TR" dirty="0"/>
              <a:t> </a:t>
            </a:r>
            <a:r>
              <a:rPr lang="tr-TR" dirty="0" err="1"/>
              <a:t>customers</a:t>
            </a:r>
            <a:endParaRPr lang="en-US" dirty="0"/>
          </a:p>
        </p:txBody>
      </p:sp>
      <p:pic>
        <p:nvPicPr>
          <p:cNvPr id="5" name="İçerik Yer Tutucusu 4">
            <a:extLst>
              <a:ext uri="{FF2B5EF4-FFF2-40B4-BE49-F238E27FC236}">
                <a16:creationId xmlns:a16="http://schemas.microsoft.com/office/drawing/2014/main" id="{BEF76049-1583-41A8-A969-3B18D9C0DBF3}"/>
              </a:ext>
            </a:extLst>
          </p:cNvPr>
          <p:cNvPicPr>
            <a:picLocks noGrp="1" noChangeAspect="1"/>
          </p:cNvPicPr>
          <p:nvPr>
            <p:ph idx="1"/>
          </p:nvPr>
        </p:nvPicPr>
        <p:blipFill>
          <a:blip r:embed="rId2"/>
          <a:stretch>
            <a:fillRect/>
          </a:stretch>
        </p:blipFill>
        <p:spPr>
          <a:xfrm>
            <a:off x="2411760" y="1873230"/>
            <a:ext cx="4893876" cy="4508097"/>
          </a:xfrm>
        </p:spPr>
      </p:pic>
    </p:spTree>
    <p:extLst>
      <p:ext uri="{BB962C8B-B14F-4D97-AF65-F5344CB8AC3E}">
        <p14:creationId xmlns:p14="http://schemas.microsoft.com/office/powerpoint/2010/main" val="154634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4D88DE-0B50-4469-9700-78E659FC43D5}"/>
              </a:ext>
            </a:extLst>
          </p:cNvPr>
          <p:cNvSpPr>
            <a:spLocks noGrp="1"/>
          </p:cNvSpPr>
          <p:nvPr>
            <p:ph type="title"/>
          </p:nvPr>
        </p:nvSpPr>
        <p:spPr/>
        <p:txBody>
          <a:bodyPr/>
          <a:lstStyle/>
          <a:p>
            <a:r>
              <a:rPr lang="tr-TR" b="1" dirty="0" err="1"/>
              <a:t>Unprofitable</a:t>
            </a:r>
            <a:r>
              <a:rPr lang="tr-TR" b="1" dirty="0"/>
              <a:t> </a:t>
            </a:r>
            <a:r>
              <a:rPr lang="tr-TR" b="1" dirty="0" err="1"/>
              <a:t>customers</a:t>
            </a:r>
            <a:endParaRPr lang="en-US" b="1" dirty="0"/>
          </a:p>
        </p:txBody>
      </p:sp>
      <p:pic>
        <p:nvPicPr>
          <p:cNvPr id="4" name="İçerik Yer Tutucusu 3">
            <a:extLst>
              <a:ext uri="{FF2B5EF4-FFF2-40B4-BE49-F238E27FC236}">
                <a16:creationId xmlns:a16="http://schemas.microsoft.com/office/drawing/2014/main" id="{606D9593-B01E-4C96-A957-BC994DE48C5E}"/>
              </a:ext>
            </a:extLst>
          </p:cNvPr>
          <p:cNvPicPr>
            <a:picLocks noGrp="1" noChangeAspect="1"/>
          </p:cNvPicPr>
          <p:nvPr>
            <p:ph idx="1"/>
          </p:nvPr>
        </p:nvPicPr>
        <p:blipFill>
          <a:blip r:embed="rId2"/>
          <a:stretch>
            <a:fillRect/>
          </a:stretch>
        </p:blipFill>
        <p:spPr>
          <a:xfrm>
            <a:off x="1830379" y="1600200"/>
            <a:ext cx="5483242" cy="4525963"/>
          </a:xfrm>
          <a:prstGeom prst="rect">
            <a:avLst/>
          </a:prstGeom>
        </p:spPr>
      </p:pic>
    </p:spTree>
    <p:extLst>
      <p:ext uri="{BB962C8B-B14F-4D97-AF65-F5344CB8AC3E}">
        <p14:creationId xmlns:p14="http://schemas.microsoft.com/office/powerpoint/2010/main" val="176432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09BBF0-7CC1-4B77-9AA7-021805E2F578}"/>
              </a:ext>
            </a:extLst>
          </p:cNvPr>
          <p:cNvSpPr>
            <a:spLocks noGrp="1"/>
          </p:cNvSpPr>
          <p:nvPr>
            <p:ph type="title"/>
          </p:nvPr>
        </p:nvSpPr>
        <p:spPr/>
        <p:txBody>
          <a:bodyPr/>
          <a:lstStyle/>
          <a:p>
            <a:r>
              <a:rPr lang="tr-TR" dirty="0"/>
              <a:t>Do not </a:t>
            </a:r>
            <a:r>
              <a:rPr lang="tr-TR" dirty="0" err="1"/>
              <a:t>forget</a:t>
            </a:r>
            <a:r>
              <a:rPr lang="tr-TR" dirty="0"/>
              <a:t>!</a:t>
            </a:r>
            <a:endParaRPr lang="en-US" dirty="0"/>
          </a:p>
        </p:txBody>
      </p:sp>
      <p:pic>
        <p:nvPicPr>
          <p:cNvPr id="4" name="İçerik Yer Tutucusu 3">
            <a:extLst>
              <a:ext uri="{FF2B5EF4-FFF2-40B4-BE49-F238E27FC236}">
                <a16:creationId xmlns:a16="http://schemas.microsoft.com/office/drawing/2014/main" id="{E4719541-AADC-483D-AC8F-0A980EDA10F1}"/>
              </a:ext>
            </a:extLst>
          </p:cNvPr>
          <p:cNvPicPr>
            <a:picLocks noGrp="1" noChangeAspect="1"/>
          </p:cNvPicPr>
          <p:nvPr>
            <p:ph idx="1"/>
          </p:nvPr>
        </p:nvPicPr>
        <p:blipFill>
          <a:blip r:embed="rId2"/>
          <a:stretch>
            <a:fillRect/>
          </a:stretch>
        </p:blipFill>
        <p:spPr>
          <a:xfrm>
            <a:off x="1475656" y="1545679"/>
            <a:ext cx="5328592" cy="5328592"/>
          </a:xfrm>
          <a:prstGeom prst="rect">
            <a:avLst/>
          </a:prstGeom>
        </p:spPr>
      </p:pic>
    </p:spTree>
    <p:extLst>
      <p:ext uri="{BB962C8B-B14F-4D97-AF65-F5344CB8AC3E}">
        <p14:creationId xmlns:p14="http://schemas.microsoft.com/office/powerpoint/2010/main" val="271875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65175" y="3501008"/>
            <a:ext cx="7992888" cy="1938992"/>
          </a:xfrm>
          <a:prstGeom prst="rect">
            <a:avLst/>
          </a:prstGeom>
        </p:spPr>
        <p:txBody>
          <a:bodyPr wrap="square">
            <a:spAutoFit/>
          </a:bodyPr>
          <a:lstStyle/>
          <a:p>
            <a:pPr algn="just"/>
            <a:r>
              <a:rPr lang="en-US" sz="2400" dirty="0"/>
              <a:t>CRM</a:t>
            </a:r>
            <a:r>
              <a:rPr lang="tr-TR" sz="2400" dirty="0"/>
              <a:t>;</a:t>
            </a:r>
            <a:r>
              <a:rPr lang="en-US" sz="2400" dirty="0"/>
              <a:t> as </a:t>
            </a:r>
            <a:r>
              <a:rPr lang="en-US" sz="2400" i="1" dirty="0"/>
              <a:t>the practice of analyzing</a:t>
            </a:r>
            <a:r>
              <a:rPr lang="tr-TR" sz="2400" i="1" dirty="0"/>
              <a:t> </a:t>
            </a:r>
            <a:r>
              <a:rPr lang="en-US" sz="2400" i="1" dirty="0"/>
              <a:t>and using marketing databases and leveraging</a:t>
            </a:r>
            <a:r>
              <a:rPr lang="tr-TR" sz="2400" i="1" dirty="0"/>
              <a:t> </a:t>
            </a:r>
            <a:r>
              <a:rPr lang="en-US" sz="2400" i="1" dirty="0"/>
              <a:t>communication technologies to determine corporate</a:t>
            </a:r>
            <a:r>
              <a:rPr lang="tr-TR" sz="2400" i="1" dirty="0"/>
              <a:t> </a:t>
            </a:r>
            <a:r>
              <a:rPr lang="en-US" sz="2400" i="1" dirty="0"/>
              <a:t>practices and methods that maximize the</a:t>
            </a:r>
            <a:r>
              <a:rPr lang="tr-TR" sz="2400" i="1" dirty="0"/>
              <a:t> </a:t>
            </a:r>
            <a:r>
              <a:rPr lang="tr-TR" sz="2400" b="1" i="1" dirty="0"/>
              <a:t>l</a:t>
            </a:r>
            <a:r>
              <a:rPr lang="en-US" sz="2400" b="1" i="1" dirty="0" err="1"/>
              <a:t>ifetime</a:t>
            </a:r>
            <a:r>
              <a:rPr lang="en-US" sz="2400" b="1" i="1" dirty="0"/>
              <a:t> value of each customer to the firm.</a:t>
            </a:r>
            <a:endParaRPr lang="tr-TR" sz="2400" b="1" i="1" dirty="0"/>
          </a:p>
          <a:p>
            <a:pPr algn="just"/>
            <a:endParaRPr lang="tr-TR" sz="2400" i="1" dirty="0"/>
          </a:p>
        </p:txBody>
      </p:sp>
      <p:sp>
        <p:nvSpPr>
          <p:cNvPr id="5" name="AutoShape 2" descr="Tips On Creating A Marketing CRM Strategy For Your Business - Tribulant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Tips On Creating A Marketing CRM Strategy For Your Business - Tribulant Bl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ips On Creating A Marketing CRM Strategy For Your Business - Tribulant Blo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27" y="467129"/>
            <a:ext cx="7873935" cy="241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72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F96B77-20F1-460D-97B3-FAEF0083D83A}"/>
              </a:ext>
            </a:extLst>
          </p:cNvPr>
          <p:cNvSpPr>
            <a:spLocks noGrp="1"/>
          </p:cNvSpPr>
          <p:nvPr>
            <p:ph type="title"/>
          </p:nvPr>
        </p:nvSpPr>
        <p:spPr/>
        <p:txBody>
          <a:bodyPr/>
          <a:lstStyle/>
          <a:p>
            <a:r>
              <a:rPr lang="tr-TR" dirty="0" err="1"/>
              <a:t>Customer</a:t>
            </a:r>
            <a:r>
              <a:rPr lang="tr-TR" dirty="0"/>
              <a:t> life time </a:t>
            </a:r>
            <a:r>
              <a:rPr lang="tr-TR" dirty="0" err="1"/>
              <a:t>value</a:t>
            </a:r>
            <a:endParaRPr lang="en-US" dirty="0"/>
          </a:p>
        </p:txBody>
      </p:sp>
      <p:pic>
        <p:nvPicPr>
          <p:cNvPr id="4" name="İçerik Yer Tutucusu 3">
            <a:extLst>
              <a:ext uri="{FF2B5EF4-FFF2-40B4-BE49-F238E27FC236}">
                <a16:creationId xmlns:a16="http://schemas.microsoft.com/office/drawing/2014/main" id="{781188B0-A076-4589-9C29-3D354C4F780E}"/>
              </a:ext>
            </a:extLst>
          </p:cNvPr>
          <p:cNvPicPr>
            <a:picLocks noGrp="1" noChangeAspect="1"/>
          </p:cNvPicPr>
          <p:nvPr>
            <p:ph idx="1"/>
          </p:nvPr>
        </p:nvPicPr>
        <p:blipFill>
          <a:blip r:embed="rId2"/>
          <a:stretch>
            <a:fillRect/>
          </a:stretch>
        </p:blipFill>
        <p:spPr>
          <a:xfrm>
            <a:off x="1259632" y="2060848"/>
            <a:ext cx="6092524" cy="3686944"/>
          </a:xfrm>
          <a:prstGeom prst="rect">
            <a:avLst/>
          </a:prstGeom>
        </p:spPr>
      </p:pic>
    </p:spTree>
    <p:extLst>
      <p:ext uri="{BB962C8B-B14F-4D97-AF65-F5344CB8AC3E}">
        <p14:creationId xmlns:p14="http://schemas.microsoft.com/office/powerpoint/2010/main" val="4190735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D88FD2-4668-43E7-8F4E-62E67288A8E3}"/>
              </a:ext>
            </a:extLst>
          </p:cNvPr>
          <p:cNvSpPr>
            <a:spLocks noGrp="1"/>
          </p:cNvSpPr>
          <p:nvPr>
            <p:ph type="title"/>
          </p:nvPr>
        </p:nvSpPr>
        <p:spPr>
          <a:xfrm>
            <a:off x="0" y="908720"/>
            <a:ext cx="5626967" cy="436910"/>
          </a:xfrm>
        </p:spPr>
        <p:txBody>
          <a:bodyPr>
            <a:normAutofit fontScale="90000"/>
          </a:bodyPr>
          <a:lstStyle/>
          <a:p>
            <a:r>
              <a:rPr lang="tr-TR" dirty="0" err="1"/>
              <a:t>Customer</a:t>
            </a:r>
            <a:r>
              <a:rPr lang="tr-TR" dirty="0"/>
              <a:t> </a:t>
            </a:r>
            <a:r>
              <a:rPr lang="tr-TR" dirty="0" err="1"/>
              <a:t>Retention</a:t>
            </a:r>
            <a:endParaRPr lang="en-US" dirty="0"/>
          </a:p>
        </p:txBody>
      </p:sp>
      <p:pic>
        <p:nvPicPr>
          <p:cNvPr id="4" name="İçerik Yer Tutucusu 3">
            <a:extLst>
              <a:ext uri="{FF2B5EF4-FFF2-40B4-BE49-F238E27FC236}">
                <a16:creationId xmlns:a16="http://schemas.microsoft.com/office/drawing/2014/main" id="{EBCC3BDC-5D9E-4E4E-B3F5-42FB93C3F1E4}"/>
              </a:ext>
            </a:extLst>
          </p:cNvPr>
          <p:cNvPicPr>
            <a:picLocks noGrp="1" noChangeAspect="1"/>
          </p:cNvPicPr>
          <p:nvPr>
            <p:ph idx="1"/>
          </p:nvPr>
        </p:nvPicPr>
        <p:blipFill>
          <a:blip r:embed="rId2"/>
          <a:stretch>
            <a:fillRect/>
          </a:stretch>
        </p:blipFill>
        <p:spPr>
          <a:xfrm>
            <a:off x="755576" y="2254350"/>
            <a:ext cx="8046156" cy="4525963"/>
          </a:xfrm>
          <a:prstGeom prst="rect">
            <a:avLst/>
          </a:prstGeom>
        </p:spPr>
      </p:pic>
      <p:pic>
        <p:nvPicPr>
          <p:cNvPr id="5" name="Resim 4">
            <a:extLst>
              <a:ext uri="{FF2B5EF4-FFF2-40B4-BE49-F238E27FC236}">
                <a16:creationId xmlns:a16="http://schemas.microsoft.com/office/drawing/2014/main" id="{3B3A03A0-518E-4F48-9BF3-32A536279DC1}"/>
              </a:ext>
            </a:extLst>
          </p:cNvPr>
          <p:cNvPicPr>
            <a:picLocks noChangeAspect="1"/>
          </p:cNvPicPr>
          <p:nvPr/>
        </p:nvPicPr>
        <p:blipFill>
          <a:blip r:embed="rId3"/>
          <a:stretch>
            <a:fillRect/>
          </a:stretch>
        </p:blipFill>
        <p:spPr>
          <a:xfrm>
            <a:off x="5220072" y="0"/>
            <a:ext cx="3779912" cy="1968176"/>
          </a:xfrm>
          <a:prstGeom prst="rect">
            <a:avLst/>
          </a:prstGeom>
        </p:spPr>
      </p:pic>
    </p:spTree>
    <p:extLst>
      <p:ext uri="{BB962C8B-B14F-4D97-AF65-F5344CB8AC3E}">
        <p14:creationId xmlns:p14="http://schemas.microsoft.com/office/powerpoint/2010/main" val="1886768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53DAC3-6239-49C7-A6F9-331746D5B812}"/>
              </a:ext>
            </a:extLst>
          </p:cNvPr>
          <p:cNvSpPr>
            <a:spLocks noGrp="1"/>
          </p:cNvSpPr>
          <p:nvPr>
            <p:ph type="title"/>
          </p:nvPr>
        </p:nvSpPr>
        <p:spPr/>
        <p:txBody>
          <a:bodyPr/>
          <a:lstStyle/>
          <a:p>
            <a:r>
              <a:rPr lang="tr-TR" dirty="0">
                <a:hlinkClick r:id="rId2"/>
              </a:rPr>
              <a:t>Sikayetvar.com</a:t>
            </a:r>
            <a:endParaRPr lang="en-US" dirty="0"/>
          </a:p>
        </p:txBody>
      </p:sp>
      <p:pic>
        <p:nvPicPr>
          <p:cNvPr id="5" name="İçerik Yer Tutucusu 4">
            <a:extLst>
              <a:ext uri="{FF2B5EF4-FFF2-40B4-BE49-F238E27FC236}">
                <a16:creationId xmlns:a16="http://schemas.microsoft.com/office/drawing/2014/main" id="{A0FFE5AD-ACA3-4633-820D-D8D18C07FB80}"/>
              </a:ext>
            </a:extLst>
          </p:cNvPr>
          <p:cNvPicPr>
            <a:picLocks noGrp="1" noChangeAspect="1"/>
          </p:cNvPicPr>
          <p:nvPr>
            <p:ph idx="1"/>
          </p:nvPr>
        </p:nvPicPr>
        <p:blipFill>
          <a:blip r:embed="rId3"/>
          <a:stretch>
            <a:fillRect/>
          </a:stretch>
        </p:blipFill>
        <p:spPr>
          <a:xfrm>
            <a:off x="546957" y="1600200"/>
            <a:ext cx="8050085" cy="4525963"/>
          </a:xfrm>
        </p:spPr>
      </p:pic>
    </p:spTree>
    <p:extLst>
      <p:ext uri="{BB962C8B-B14F-4D97-AF65-F5344CB8AC3E}">
        <p14:creationId xmlns:p14="http://schemas.microsoft.com/office/powerpoint/2010/main" val="3629835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E61E40-59A4-40B2-B1FF-F5D27B0E94A9}"/>
              </a:ext>
            </a:extLst>
          </p:cNvPr>
          <p:cNvSpPr>
            <a:spLocks noGrp="1"/>
          </p:cNvSpPr>
          <p:nvPr>
            <p:ph type="title"/>
          </p:nvPr>
        </p:nvSpPr>
        <p:spPr/>
        <p:txBody>
          <a:bodyPr/>
          <a:lstStyle/>
          <a:p>
            <a:r>
              <a:rPr lang="tr-TR" dirty="0" err="1"/>
              <a:t>We</a:t>
            </a:r>
            <a:r>
              <a:rPr lang="tr-TR" dirty="0"/>
              <a:t> </a:t>
            </a:r>
            <a:r>
              <a:rPr lang="tr-TR" dirty="0" err="1"/>
              <a:t>Love</a:t>
            </a:r>
            <a:r>
              <a:rPr lang="tr-TR" dirty="0"/>
              <a:t> </a:t>
            </a:r>
            <a:r>
              <a:rPr lang="tr-TR" dirty="0" err="1"/>
              <a:t>Customers</a:t>
            </a:r>
            <a:r>
              <a:rPr lang="tr-TR" dirty="0"/>
              <a:t>…</a:t>
            </a:r>
            <a:endParaRPr lang="en-US" dirty="0"/>
          </a:p>
        </p:txBody>
      </p:sp>
      <p:pic>
        <p:nvPicPr>
          <p:cNvPr id="4" name="İçerik Yer Tutucusu 3">
            <a:extLst>
              <a:ext uri="{FF2B5EF4-FFF2-40B4-BE49-F238E27FC236}">
                <a16:creationId xmlns:a16="http://schemas.microsoft.com/office/drawing/2014/main" id="{EB570A4E-C15D-487A-BF5E-5C1EC9D82913}"/>
              </a:ext>
            </a:extLst>
          </p:cNvPr>
          <p:cNvPicPr>
            <a:picLocks noGrp="1" noChangeAspect="1"/>
          </p:cNvPicPr>
          <p:nvPr>
            <p:ph idx="1"/>
          </p:nvPr>
        </p:nvPicPr>
        <p:blipFill>
          <a:blip r:embed="rId2"/>
          <a:stretch>
            <a:fillRect/>
          </a:stretch>
        </p:blipFill>
        <p:spPr>
          <a:xfrm>
            <a:off x="1743075" y="1628800"/>
            <a:ext cx="5657850" cy="3305175"/>
          </a:xfrm>
          <a:prstGeom prst="rect">
            <a:avLst/>
          </a:prstGeom>
        </p:spPr>
      </p:pic>
    </p:spTree>
    <p:extLst>
      <p:ext uri="{BB962C8B-B14F-4D97-AF65-F5344CB8AC3E}">
        <p14:creationId xmlns:p14="http://schemas.microsoft.com/office/powerpoint/2010/main" val="3476647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283C7B-0DB5-4930-A644-923E060982C9}"/>
              </a:ext>
            </a:extLst>
          </p:cNvPr>
          <p:cNvSpPr>
            <a:spLocks noGrp="1"/>
          </p:cNvSpPr>
          <p:nvPr>
            <p:ph type="title"/>
          </p:nvPr>
        </p:nvSpPr>
        <p:spPr>
          <a:xfrm>
            <a:off x="457200" y="476672"/>
            <a:ext cx="8229600" cy="940966"/>
          </a:xfrm>
        </p:spPr>
        <p:txBody>
          <a:bodyPr>
            <a:normAutofit fontScale="90000"/>
          </a:bodyPr>
          <a:lstStyle/>
          <a:p>
            <a:r>
              <a:rPr lang="tr-TR" dirty="0">
                <a:solidFill>
                  <a:srgbClr val="000000"/>
                </a:solidFill>
                <a:latin typeface="HptmfrKfxhrtMinionPro-Regular"/>
              </a:rPr>
              <a:t>S</a:t>
            </a:r>
            <a:r>
              <a:rPr lang="en-US" dirty="0" err="1">
                <a:solidFill>
                  <a:srgbClr val="000000"/>
                </a:solidFill>
                <a:latin typeface="HptmfrKfxhrtMinionPro-Regular"/>
              </a:rPr>
              <a:t>trategic</a:t>
            </a:r>
            <a:r>
              <a:rPr lang="en-US" dirty="0">
                <a:solidFill>
                  <a:srgbClr val="000000"/>
                </a:solidFill>
                <a:latin typeface="HptmfrKfxhrtMinionPro-Regular"/>
              </a:rPr>
              <a:t> customer relationship management</a:t>
            </a:r>
            <a:br>
              <a:rPr lang="en-US" dirty="0">
                <a:solidFill>
                  <a:srgbClr val="000000"/>
                </a:solidFill>
                <a:latin typeface="HptmfrKfxhrtMinionPro-Regular"/>
              </a:rPr>
            </a:br>
            <a:endParaRPr lang="en-US" dirty="0"/>
          </a:p>
        </p:txBody>
      </p:sp>
      <p:sp>
        <p:nvSpPr>
          <p:cNvPr id="3" name="İçerik Yer Tutucusu 2">
            <a:extLst>
              <a:ext uri="{FF2B5EF4-FFF2-40B4-BE49-F238E27FC236}">
                <a16:creationId xmlns:a16="http://schemas.microsoft.com/office/drawing/2014/main" id="{8A9065EA-8114-4ED2-90F6-64E1CAAB1E37}"/>
              </a:ext>
            </a:extLst>
          </p:cNvPr>
          <p:cNvSpPr>
            <a:spLocks noGrp="1"/>
          </p:cNvSpPr>
          <p:nvPr>
            <p:ph idx="1"/>
          </p:nvPr>
        </p:nvSpPr>
        <p:spPr>
          <a:xfrm>
            <a:off x="457200" y="1417638"/>
            <a:ext cx="8229600" cy="4708525"/>
          </a:xfrm>
        </p:spPr>
        <p:txBody>
          <a:bodyPr>
            <a:normAutofit/>
          </a:bodyPr>
          <a:lstStyle/>
          <a:p>
            <a:pPr algn="l"/>
            <a:r>
              <a:rPr lang="en-US" sz="1800" b="0" i="0" u="none" strike="noStrike" baseline="0" dirty="0">
                <a:solidFill>
                  <a:srgbClr val="000000"/>
                </a:solidFill>
                <a:latin typeface="HptmfrKfxhrtMinionPro-Regular"/>
              </a:rPr>
              <a:t>is a relationship management concept</a:t>
            </a:r>
            <a:r>
              <a:rPr lang="tr-TR" sz="1800" b="0" i="0" u="none" strike="noStrike" baseline="0" dirty="0">
                <a:solidFill>
                  <a:srgbClr val="000000"/>
                </a:solidFill>
                <a:latin typeface="HptmfrKfxhrtMinionPro-Regular"/>
              </a:rPr>
              <a:t> </a:t>
            </a:r>
            <a:r>
              <a:rPr lang="en-US" sz="1800" b="0" i="0" u="none" strike="noStrike" baseline="0" dirty="0">
                <a:solidFill>
                  <a:srgbClr val="000000"/>
                </a:solidFill>
                <a:latin typeface="HptmfrKfxhrtMinionPro-Regular"/>
              </a:rPr>
              <a:t>based on established marketing principles that</a:t>
            </a:r>
            <a:r>
              <a:rPr lang="tr-TR" sz="1800" b="0" i="0" u="none" strike="noStrike" baseline="0" dirty="0">
                <a:solidFill>
                  <a:srgbClr val="000000"/>
                </a:solidFill>
                <a:latin typeface="HptmfrKfxhrtMinionPro-Regular"/>
              </a:rPr>
              <a:t> </a:t>
            </a:r>
            <a:r>
              <a:rPr lang="en-US" sz="1800" b="0" i="0" u="none" strike="noStrike" baseline="0" dirty="0">
                <a:solidFill>
                  <a:srgbClr val="000000"/>
                </a:solidFill>
                <a:latin typeface="HptmfrKfxhrtMinionPro-Regular"/>
              </a:rPr>
              <a:t>recognizes the </a:t>
            </a:r>
            <a:r>
              <a:rPr lang="en-US" sz="1800" b="1" i="1" u="sng" strike="noStrike" baseline="0" dirty="0">
                <a:solidFill>
                  <a:srgbClr val="000000"/>
                </a:solidFill>
                <a:latin typeface="HptmfrKfxhrtMinionPro-Regular"/>
              </a:rPr>
              <a:t>need to balance organizational and</a:t>
            </a:r>
            <a:r>
              <a:rPr lang="tr-TR" sz="1800" b="1" i="1" u="sng" strike="noStrike" baseline="0" dirty="0">
                <a:solidFill>
                  <a:srgbClr val="000000"/>
                </a:solidFill>
                <a:latin typeface="HptmfrKfxhrtMinionPro-Regular"/>
              </a:rPr>
              <a:t> </a:t>
            </a:r>
            <a:r>
              <a:rPr lang="en-US" sz="1800" b="1" i="1" u="sng" strike="noStrike" baseline="0" dirty="0">
                <a:solidFill>
                  <a:srgbClr val="000000"/>
                </a:solidFill>
                <a:latin typeface="HptmfrKfxhrtMinionPro-Regular"/>
              </a:rPr>
              <a:t>customer interests care</a:t>
            </a:r>
            <a:r>
              <a:rPr lang="en-US" sz="1800" b="0" i="0" u="none" strike="noStrike" baseline="0" dirty="0">
                <a:solidFill>
                  <a:srgbClr val="000000"/>
                </a:solidFill>
                <a:latin typeface="HptmfrKfxhrtMinionPro-Regular"/>
              </a:rPr>
              <a:t>fully.</a:t>
            </a:r>
            <a:endParaRPr lang="tr-TR" sz="1800" b="0" i="0" u="none" strike="noStrike" baseline="0" dirty="0">
              <a:solidFill>
                <a:srgbClr val="000000"/>
              </a:solidFill>
              <a:latin typeface="HptmfrKfxhrtMinionPro-Regular"/>
            </a:endParaRPr>
          </a:p>
          <a:p>
            <a:pPr algn="l"/>
            <a:r>
              <a:rPr lang="en-US" sz="1800" b="0" i="0" u="none" strike="noStrike" baseline="0" dirty="0">
                <a:solidFill>
                  <a:srgbClr val="000000"/>
                </a:solidFill>
                <a:latin typeface="HptmfrKfxhrtMinionPro-Regular"/>
              </a:rPr>
              <a:t>CRM is not</a:t>
            </a:r>
            <a:r>
              <a:rPr lang="tr-TR" sz="1800" b="0" i="0" u="none" strike="noStrike" baseline="0" dirty="0">
                <a:solidFill>
                  <a:srgbClr val="000000"/>
                </a:solidFill>
                <a:latin typeface="HptmfrKfxhrtMinionPro-Regular"/>
              </a:rPr>
              <a:t> </a:t>
            </a:r>
            <a:r>
              <a:rPr lang="en-US" sz="1800" b="0" i="0" u="none" strike="noStrike" baseline="0" dirty="0">
                <a:solidFill>
                  <a:srgbClr val="000000"/>
                </a:solidFill>
                <a:latin typeface="HptmfrKfxhrtMinionPro-Regular"/>
              </a:rPr>
              <a:t>a result primarily of technological solutions but</a:t>
            </a:r>
            <a:r>
              <a:rPr lang="tr-TR" sz="1800" b="0" i="0" u="none" strike="noStrike" baseline="0" dirty="0">
                <a:solidFill>
                  <a:srgbClr val="000000"/>
                </a:solidFill>
                <a:latin typeface="HptmfrKfxhrtMinionPro-Regular"/>
              </a:rPr>
              <a:t> </a:t>
            </a:r>
            <a:r>
              <a:rPr lang="en-US" sz="1800" b="0" i="0" u="none" strike="noStrike" baseline="0" dirty="0">
                <a:solidFill>
                  <a:srgbClr val="000000"/>
                </a:solidFill>
                <a:latin typeface="HptmfrKfxhrtMinionPro-Regular"/>
              </a:rPr>
              <a:t>is rather supported by them. </a:t>
            </a:r>
            <a:endParaRPr lang="tr-TR" sz="1800" b="0" i="0" u="none" strike="noStrike" baseline="0" dirty="0">
              <a:solidFill>
                <a:srgbClr val="000000"/>
              </a:solidFill>
              <a:latin typeface="HptmfrKfxhrtMinionPro-Regular"/>
            </a:endParaRPr>
          </a:p>
          <a:p>
            <a:pPr algn="l"/>
            <a:r>
              <a:rPr lang="en-US" sz="1800" b="0" i="0" u="none" strike="noStrike" baseline="0" dirty="0">
                <a:solidFill>
                  <a:srgbClr val="000000"/>
                </a:solidFill>
                <a:latin typeface="HptmfrKfxhrtMinionPro-Regular"/>
              </a:rPr>
              <a:t>With CRM, a </a:t>
            </a:r>
            <a:r>
              <a:rPr lang="en-US" sz="1800" b="1" i="1" u="none" strike="noStrike" baseline="0" dirty="0">
                <a:solidFill>
                  <a:srgbClr val="000000"/>
                </a:solidFill>
                <a:latin typeface="HptmfrKfxhrtMinionPro-Regular"/>
              </a:rPr>
              <a:t>company creates</a:t>
            </a:r>
            <a:r>
              <a:rPr lang="tr-TR" sz="1800" b="1" i="1" u="none" strike="noStrike" baseline="0" dirty="0">
                <a:solidFill>
                  <a:srgbClr val="000000"/>
                </a:solidFill>
                <a:latin typeface="HptmfrKfxhrtMinionPro-Regular"/>
              </a:rPr>
              <a:t> </a:t>
            </a:r>
            <a:r>
              <a:rPr lang="en-US" sz="1800" b="1" i="1" u="none" strike="noStrike" baseline="0" dirty="0">
                <a:solidFill>
                  <a:srgbClr val="000000"/>
                </a:solidFill>
                <a:latin typeface="HptmfrKfxhrtMinionPro-Regular"/>
              </a:rPr>
              <a:t>an environment and flexible support system that</a:t>
            </a:r>
            <a:r>
              <a:rPr lang="tr-TR" sz="1800" b="1" i="1" u="none" strike="noStrike" baseline="0" dirty="0">
                <a:solidFill>
                  <a:srgbClr val="000000"/>
                </a:solidFill>
                <a:latin typeface="HptmfrKfxhrtMinionPro-Regular"/>
              </a:rPr>
              <a:t> </a:t>
            </a:r>
            <a:r>
              <a:rPr lang="en-US" sz="1800" b="1" i="1" u="none" strike="noStrike" baseline="0" dirty="0">
                <a:solidFill>
                  <a:srgbClr val="000000"/>
                </a:solidFill>
                <a:latin typeface="HptmfrKfxhrtMinionPro-Regular"/>
              </a:rPr>
              <a:t>can deal readily with issues surrounding product</a:t>
            </a:r>
            <a:r>
              <a:rPr lang="tr-TR" sz="1800" b="1" i="1" u="none" strike="noStrike" baseline="0" dirty="0">
                <a:solidFill>
                  <a:srgbClr val="000000"/>
                </a:solidFill>
                <a:latin typeface="HptmfrKfxhrtMinionPro-Regular"/>
              </a:rPr>
              <a:t> </a:t>
            </a:r>
            <a:r>
              <a:rPr lang="en-US" sz="1800" b="1" i="1" u="none" strike="noStrike" baseline="0" dirty="0">
                <a:solidFill>
                  <a:srgbClr val="000000"/>
                </a:solidFill>
                <a:latin typeface="HptmfrKfxhrtMinionPro-Regular"/>
              </a:rPr>
              <a:t>innovation, increasing customer expectations,</a:t>
            </a:r>
            <a:r>
              <a:rPr lang="tr-TR" sz="1800" b="1" i="1" u="none" strike="noStrike" baseline="0" dirty="0">
                <a:solidFill>
                  <a:srgbClr val="000000"/>
                </a:solidFill>
                <a:latin typeface="HptmfrKfxhrtMinionPro-Regular"/>
              </a:rPr>
              <a:t> </a:t>
            </a:r>
            <a:r>
              <a:rPr lang="en-US" sz="1800" b="1" i="1" u="none" strike="noStrike" baseline="0" dirty="0">
                <a:solidFill>
                  <a:srgbClr val="000000"/>
                </a:solidFill>
                <a:latin typeface="HptmfrKfxhrtMinionPro-Regular"/>
              </a:rPr>
              <a:t>acquisitions, globalization, deregulation, the convergence</a:t>
            </a:r>
            <a:r>
              <a:rPr lang="tr-TR" sz="1800" b="1" i="1" u="none" strike="noStrike" baseline="0" dirty="0">
                <a:solidFill>
                  <a:srgbClr val="000000"/>
                </a:solidFill>
                <a:latin typeface="HptmfrKfxhrtMinionPro-Regular"/>
              </a:rPr>
              <a:t> </a:t>
            </a:r>
            <a:r>
              <a:rPr lang="en-US" sz="1800" b="1" i="1" u="none" strike="noStrike" baseline="0" dirty="0">
                <a:solidFill>
                  <a:srgbClr val="000000"/>
                </a:solidFill>
                <a:latin typeface="HptmfrKfxhrtMinionPro-Regular"/>
              </a:rPr>
              <a:t>of traditional markets, and emergence</a:t>
            </a:r>
            <a:r>
              <a:rPr lang="tr-TR" sz="1800" b="1" i="1" u="none" strike="noStrike" baseline="0" dirty="0">
                <a:solidFill>
                  <a:srgbClr val="000000"/>
                </a:solidFill>
                <a:latin typeface="HptmfrKfxhrtMinionPro-Regular"/>
              </a:rPr>
              <a:t> </a:t>
            </a:r>
            <a:r>
              <a:rPr lang="en-US" sz="1800" b="1" i="1" u="none" strike="noStrike" baseline="0" dirty="0">
                <a:solidFill>
                  <a:srgbClr val="000000"/>
                </a:solidFill>
                <a:latin typeface="HptmfrKfxhrtMinionPro-Regular"/>
              </a:rPr>
              <a:t>of new technologies, privacy issues, and new customer</a:t>
            </a:r>
            <a:r>
              <a:rPr lang="tr-TR" sz="1800" b="1" i="1" u="none" strike="noStrike" baseline="0" dirty="0">
                <a:solidFill>
                  <a:srgbClr val="000000"/>
                </a:solidFill>
                <a:latin typeface="HptmfrKfxhrtMinionPro-Regular"/>
              </a:rPr>
              <a:t> </a:t>
            </a:r>
            <a:r>
              <a:rPr lang="en-US" sz="1800" b="1" i="1" u="none" strike="noStrike" baseline="0" dirty="0">
                <a:solidFill>
                  <a:srgbClr val="000000"/>
                </a:solidFill>
                <a:latin typeface="HptmfrKfxhrtMinionPro-Regular"/>
              </a:rPr>
              <a:t>contact channels</a:t>
            </a:r>
            <a:r>
              <a:rPr lang="tr-TR" sz="1800" b="0" i="0" u="none" strike="noStrike" baseline="0" dirty="0">
                <a:solidFill>
                  <a:srgbClr val="000000"/>
                </a:solidFill>
                <a:latin typeface="HptmfrKfxhrtMinionPro-Regular"/>
              </a:rPr>
              <a:t>. </a:t>
            </a:r>
            <a:endParaRPr lang="en-US" dirty="0"/>
          </a:p>
        </p:txBody>
      </p:sp>
    </p:spTree>
    <p:extLst>
      <p:ext uri="{BB962C8B-B14F-4D97-AF65-F5344CB8AC3E}">
        <p14:creationId xmlns:p14="http://schemas.microsoft.com/office/powerpoint/2010/main" val="81572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1844824"/>
            <a:ext cx="8136904" cy="432048"/>
          </a:xfrm>
        </p:spPr>
        <p:txBody>
          <a:bodyPr>
            <a:noAutofit/>
          </a:bodyPr>
          <a:lstStyle/>
          <a:p>
            <a:pPr algn="l"/>
            <a:r>
              <a:rPr lang="en-US" sz="2800" b="1" dirty="0">
                <a:solidFill>
                  <a:schemeClr val="tx1"/>
                </a:solidFill>
              </a:rPr>
              <a:t>Reference textbooks: </a:t>
            </a:r>
            <a:endParaRPr lang="tr-TR" sz="2800" b="1" dirty="0">
              <a:solidFill>
                <a:schemeClr val="tx1"/>
              </a:solidFill>
            </a:endParaRPr>
          </a:p>
          <a:p>
            <a:pPr algn="l"/>
            <a:r>
              <a:rPr lang="en-US" sz="2800" dirty="0">
                <a:solidFill>
                  <a:schemeClr val="tx1"/>
                </a:solidFill>
              </a:rPr>
              <a:t>V. Kumar</a:t>
            </a:r>
            <a:r>
              <a:rPr lang="tr-TR" sz="2800" dirty="0">
                <a:solidFill>
                  <a:schemeClr val="tx1"/>
                </a:solidFill>
              </a:rPr>
              <a:t>, </a:t>
            </a:r>
            <a:r>
              <a:rPr lang="en-US" sz="2800" dirty="0">
                <a:solidFill>
                  <a:schemeClr val="tx1"/>
                </a:solidFill>
              </a:rPr>
              <a:t>Werner </a:t>
            </a:r>
            <a:r>
              <a:rPr lang="en-US" sz="2800" dirty="0" err="1">
                <a:solidFill>
                  <a:schemeClr val="tx1"/>
                </a:solidFill>
              </a:rPr>
              <a:t>Reinartz</a:t>
            </a:r>
            <a:r>
              <a:rPr lang="tr-TR" sz="2800" dirty="0">
                <a:solidFill>
                  <a:schemeClr val="tx1"/>
                </a:solidFill>
              </a:rPr>
              <a:t>.  </a:t>
            </a:r>
          </a:p>
          <a:p>
            <a:pPr algn="l"/>
            <a:r>
              <a:rPr lang="en-US" sz="2800" dirty="0">
                <a:solidFill>
                  <a:schemeClr val="tx1"/>
                </a:solidFill>
              </a:rPr>
              <a:t>Customer</a:t>
            </a:r>
            <a:r>
              <a:rPr lang="tr-TR" sz="2800" dirty="0">
                <a:solidFill>
                  <a:schemeClr val="tx1"/>
                </a:solidFill>
              </a:rPr>
              <a:t> </a:t>
            </a:r>
            <a:r>
              <a:rPr lang="en-US" sz="2800" dirty="0">
                <a:solidFill>
                  <a:schemeClr val="tx1"/>
                </a:solidFill>
              </a:rPr>
              <a:t>Relationship</a:t>
            </a:r>
            <a:r>
              <a:rPr lang="tr-TR" sz="2800" dirty="0">
                <a:solidFill>
                  <a:schemeClr val="tx1"/>
                </a:solidFill>
              </a:rPr>
              <a:t> </a:t>
            </a:r>
            <a:r>
              <a:rPr lang="en-US" sz="2800" dirty="0">
                <a:solidFill>
                  <a:schemeClr val="tx1"/>
                </a:solidFill>
              </a:rPr>
              <a:t>Management</a:t>
            </a:r>
          </a:p>
          <a:p>
            <a:pPr algn="l"/>
            <a:r>
              <a:rPr lang="en-US" sz="2800" dirty="0">
                <a:solidFill>
                  <a:schemeClr val="tx1"/>
                </a:solidFill>
              </a:rPr>
              <a:t>Concept, Strategy, and Tools</a:t>
            </a:r>
          </a:p>
          <a:p>
            <a:pPr algn="l"/>
            <a:r>
              <a:rPr lang="en-US" sz="2800" dirty="0">
                <a:solidFill>
                  <a:schemeClr val="tx1"/>
                </a:solidFill>
              </a:rPr>
              <a:t>Third Edition</a:t>
            </a:r>
          </a:p>
        </p:txBody>
      </p:sp>
      <p:pic>
        <p:nvPicPr>
          <p:cNvPr id="4" name="Resim 3">
            <a:extLst>
              <a:ext uri="{FF2B5EF4-FFF2-40B4-BE49-F238E27FC236}">
                <a16:creationId xmlns:a16="http://schemas.microsoft.com/office/drawing/2014/main" id="{2DA43F86-8FF8-4D10-8CD2-B7628B805D67}"/>
              </a:ext>
            </a:extLst>
          </p:cNvPr>
          <p:cNvPicPr>
            <a:picLocks noChangeAspect="1"/>
          </p:cNvPicPr>
          <p:nvPr/>
        </p:nvPicPr>
        <p:blipFill>
          <a:blip r:embed="rId2"/>
          <a:stretch>
            <a:fillRect/>
          </a:stretch>
        </p:blipFill>
        <p:spPr>
          <a:xfrm>
            <a:off x="6156176" y="2598790"/>
            <a:ext cx="2753469" cy="3905247"/>
          </a:xfrm>
          <a:prstGeom prst="rect">
            <a:avLst/>
          </a:prstGeom>
        </p:spPr>
      </p:pic>
    </p:spTree>
    <p:extLst>
      <p:ext uri="{BB962C8B-B14F-4D97-AF65-F5344CB8AC3E}">
        <p14:creationId xmlns:p14="http://schemas.microsoft.com/office/powerpoint/2010/main" val="26039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7169EF-0686-4DD3-8460-9051CD8CE1FE}"/>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80CC7E23-D958-4D79-9C62-168B06B0730B}"/>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78468CC5-0BA6-423C-908A-19567A9FDAC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4932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b="1" i="1" dirty="0"/>
              <a:t>A</a:t>
            </a:r>
            <a:r>
              <a:rPr lang="en-US" sz="2800" b="1" i="1" dirty="0"/>
              <a:t> long-term competitive advantage</a:t>
            </a:r>
            <a:r>
              <a:rPr lang="tr-TR" sz="2800" b="1" i="1" dirty="0"/>
              <a:t> </a:t>
            </a:r>
            <a:r>
              <a:rPr lang="en-US" sz="2800" b="1" i="1" dirty="0"/>
              <a:t>by optimally delivering value and satisfaction</a:t>
            </a:r>
            <a:r>
              <a:rPr lang="tr-TR" sz="2800" b="1" i="1" dirty="0"/>
              <a:t> </a:t>
            </a:r>
            <a:r>
              <a:rPr lang="en-US" sz="2800" b="1" i="1" dirty="0"/>
              <a:t>to the customer and extracting business value from</a:t>
            </a:r>
            <a:r>
              <a:rPr lang="tr-TR" sz="2800" b="1" i="1" dirty="0"/>
              <a:t> </a:t>
            </a:r>
            <a:r>
              <a:rPr lang="en-US" sz="2800" b="1" i="1" dirty="0"/>
              <a:t>the exchange. </a:t>
            </a:r>
            <a:endParaRPr lang="tr-TR" sz="2800" b="1" i="1" dirty="0"/>
          </a:p>
          <a:p>
            <a:pPr algn="just"/>
            <a:r>
              <a:rPr lang="tr-TR" dirty="0"/>
              <a:t>K</a:t>
            </a:r>
            <a:r>
              <a:rPr lang="en-US" dirty="0" err="1"/>
              <a:t>nowledge</a:t>
            </a:r>
            <a:r>
              <a:rPr lang="en-US" dirty="0"/>
              <a:t> about customers</a:t>
            </a:r>
            <a:r>
              <a:rPr lang="tr-TR" dirty="0"/>
              <a:t> </a:t>
            </a:r>
            <a:r>
              <a:rPr lang="en-US" dirty="0"/>
              <a:t>and their preferences is of utmost importance for</a:t>
            </a:r>
            <a:r>
              <a:rPr lang="tr-TR" dirty="0"/>
              <a:t> </a:t>
            </a:r>
            <a:r>
              <a:rPr lang="en-US" dirty="0"/>
              <a:t>the entire organization. </a:t>
            </a:r>
            <a:endParaRPr lang="tr-TR" dirty="0"/>
          </a:p>
          <a:p>
            <a:pPr algn="just"/>
            <a:endParaRPr lang="en-US" dirty="0"/>
          </a:p>
        </p:txBody>
      </p:sp>
      <p:pic>
        <p:nvPicPr>
          <p:cNvPr id="2" name="Resim 1">
            <a:extLst>
              <a:ext uri="{FF2B5EF4-FFF2-40B4-BE49-F238E27FC236}">
                <a16:creationId xmlns:a16="http://schemas.microsoft.com/office/drawing/2014/main" id="{CCC10A58-86DF-4F17-BA28-ABD88F4F05CF}"/>
              </a:ext>
            </a:extLst>
          </p:cNvPr>
          <p:cNvPicPr>
            <a:picLocks noChangeAspect="1"/>
          </p:cNvPicPr>
          <p:nvPr/>
        </p:nvPicPr>
        <p:blipFill>
          <a:blip r:embed="rId2"/>
          <a:stretch>
            <a:fillRect/>
          </a:stretch>
        </p:blipFill>
        <p:spPr>
          <a:xfrm>
            <a:off x="1763688" y="4522226"/>
            <a:ext cx="4161656" cy="2308419"/>
          </a:xfrm>
          <a:prstGeom prst="rect">
            <a:avLst/>
          </a:prstGeom>
        </p:spPr>
      </p:pic>
    </p:spTree>
    <p:extLst>
      <p:ext uri="{BB962C8B-B14F-4D97-AF65-F5344CB8AC3E}">
        <p14:creationId xmlns:p14="http://schemas.microsoft.com/office/powerpoint/2010/main" val="260931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rm Programı - Müşteri İlişkileri Yönetimi - Satış Pazarl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392" y="3861048"/>
            <a:ext cx="2857500" cy="264795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67544" y="752475"/>
            <a:ext cx="8229600" cy="1143000"/>
          </a:xfrm>
        </p:spPr>
        <p:txBody>
          <a:bodyPr/>
          <a:lstStyle/>
          <a:p>
            <a:pPr algn="l"/>
            <a:r>
              <a:rPr lang="tr-TR" b="1" dirty="0" err="1"/>
              <a:t>What</a:t>
            </a:r>
            <a:r>
              <a:rPr lang="tr-TR" b="1" dirty="0"/>
              <a:t> is CRM? </a:t>
            </a:r>
            <a:r>
              <a:rPr lang="tr-TR" b="1" dirty="0" err="1"/>
              <a:t>Why</a:t>
            </a:r>
            <a:r>
              <a:rPr lang="tr-TR" b="1" dirty="0"/>
              <a:t> CRM?</a:t>
            </a:r>
            <a:endParaRPr lang="en-US" b="1" dirty="0"/>
          </a:p>
        </p:txBody>
      </p:sp>
      <p:sp>
        <p:nvSpPr>
          <p:cNvPr id="3" name="İçerik Yer Tutucusu 2"/>
          <p:cNvSpPr>
            <a:spLocks noGrp="1"/>
          </p:cNvSpPr>
          <p:nvPr>
            <p:ph idx="1"/>
          </p:nvPr>
        </p:nvSpPr>
        <p:spPr>
          <a:xfrm>
            <a:off x="395536" y="2249488"/>
            <a:ext cx="8229600" cy="4608512"/>
          </a:xfrm>
        </p:spPr>
        <p:txBody>
          <a:bodyPr/>
          <a:lstStyle/>
          <a:p>
            <a:pPr marL="0" indent="0" algn="just">
              <a:buNone/>
            </a:pPr>
            <a:r>
              <a:rPr lang="en-US" b="1" dirty="0"/>
              <a:t>C</a:t>
            </a:r>
            <a:r>
              <a:rPr lang="tr-TR" b="1" dirty="0" err="1"/>
              <a:t>ustomer</a:t>
            </a:r>
            <a:r>
              <a:rPr lang="tr-TR" b="1" dirty="0"/>
              <a:t> </a:t>
            </a:r>
            <a:r>
              <a:rPr lang="en-US" b="1" dirty="0"/>
              <a:t>R</a:t>
            </a:r>
            <a:r>
              <a:rPr lang="tr-TR" b="1" dirty="0" err="1"/>
              <a:t>elationship</a:t>
            </a:r>
            <a:r>
              <a:rPr lang="tr-TR" b="1" dirty="0"/>
              <a:t> </a:t>
            </a:r>
            <a:r>
              <a:rPr lang="en-US" b="1" dirty="0"/>
              <a:t>M</a:t>
            </a:r>
            <a:r>
              <a:rPr lang="tr-TR" b="1" dirty="0" err="1"/>
              <a:t>anagement</a:t>
            </a:r>
            <a:r>
              <a:rPr lang="en-US" b="1" dirty="0"/>
              <a:t> </a:t>
            </a:r>
            <a:r>
              <a:rPr lang="en-US" sz="2400" dirty="0"/>
              <a:t>is the </a:t>
            </a:r>
            <a:r>
              <a:rPr lang="en-US" sz="2400" i="1" dirty="0"/>
              <a:t>strategic process </a:t>
            </a:r>
            <a:r>
              <a:rPr lang="en-US" sz="2400" dirty="0"/>
              <a:t>of </a:t>
            </a:r>
            <a:r>
              <a:rPr lang="en-US" sz="2400" i="1" dirty="0"/>
              <a:t>selecting</a:t>
            </a:r>
            <a:r>
              <a:rPr lang="tr-TR" sz="2400" i="1" dirty="0"/>
              <a:t> </a:t>
            </a:r>
            <a:r>
              <a:rPr lang="en-US" sz="2400" dirty="0"/>
              <a:t>customers that a firm can most profitably</a:t>
            </a:r>
            <a:r>
              <a:rPr lang="tr-TR" sz="2400" dirty="0"/>
              <a:t> </a:t>
            </a:r>
            <a:r>
              <a:rPr lang="en-US" sz="2400" dirty="0"/>
              <a:t>serve and shaping </a:t>
            </a:r>
            <a:r>
              <a:rPr lang="en-US" sz="2400" i="1" dirty="0"/>
              <a:t>interactions </a:t>
            </a:r>
            <a:r>
              <a:rPr lang="en-US" sz="2400" dirty="0"/>
              <a:t>between a</a:t>
            </a:r>
            <a:r>
              <a:rPr lang="tr-TR" sz="2400" dirty="0"/>
              <a:t> </a:t>
            </a:r>
            <a:r>
              <a:rPr lang="en-US" sz="2400" dirty="0"/>
              <a:t>company</a:t>
            </a:r>
            <a:r>
              <a:rPr lang="tr-TR" sz="2400" dirty="0"/>
              <a:t> </a:t>
            </a:r>
            <a:r>
              <a:rPr lang="en-US" sz="2400" dirty="0"/>
              <a:t>and these </a:t>
            </a:r>
            <a:r>
              <a:rPr lang="en-US" sz="2400" i="1" dirty="0"/>
              <a:t>customers. </a:t>
            </a:r>
            <a:r>
              <a:rPr lang="en-US" sz="2400" dirty="0"/>
              <a:t>The ultimate</a:t>
            </a:r>
            <a:r>
              <a:rPr lang="tr-TR" sz="2400" dirty="0"/>
              <a:t> </a:t>
            </a:r>
            <a:r>
              <a:rPr lang="en-US" sz="2400" dirty="0"/>
              <a:t>goal is to</a:t>
            </a:r>
            <a:r>
              <a:rPr lang="tr-TR" sz="2400" dirty="0"/>
              <a:t> </a:t>
            </a:r>
            <a:r>
              <a:rPr lang="en-US" sz="2400" dirty="0"/>
              <a:t>optimize the </a:t>
            </a:r>
            <a:r>
              <a:rPr lang="en-US" sz="2400" i="1" dirty="0"/>
              <a:t>current and future</a:t>
            </a:r>
            <a:r>
              <a:rPr lang="tr-TR" sz="2400" i="1" dirty="0"/>
              <a:t> </a:t>
            </a:r>
            <a:r>
              <a:rPr lang="en-US" sz="2400" i="1" dirty="0"/>
              <a:t>value of customers </a:t>
            </a:r>
            <a:r>
              <a:rPr lang="en-US" sz="2400" dirty="0"/>
              <a:t>for the company.</a:t>
            </a:r>
          </a:p>
        </p:txBody>
      </p:sp>
    </p:spTree>
    <p:extLst>
      <p:ext uri="{BB962C8B-B14F-4D97-AF65-F5344CB8AC3E}">
        <p14:creationId xmlns:p14="http://schemas.microsoft.com/office/powerpoint/2010/main" val="2579092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861048"/>
            <a:ext cx="8229600" cy="2620888"/>
          </a:xfrm>
        </p:spPr>
        <p:txBody>
          <a:bodyPr>
            <a:normAutofit/>
          </a:bodyPr>
          <a:lstStyle/>
          <a:p>
            <a:pPr marL="0" indent="0" algn="just">
              <a:buNone/>
            </a:pPr>
            <a:r>
              <a:rPr lang="tr-TR" sz="2400" dirty="0"/>
              <a:t>	</a:t>
            </a:r>
            <a:r>
              <a:rPr lang="en-US" sz="2400" dirty="0"/>
              <a:t>With CRM, a company creates</a:t>
            </a:r>
            <a:r>
              <a:rPr lang="tr-TR" sz="2400" dirty="0"/>
              <a:t> </a:t>
            </a:r>
            <a:r>
              <a:rPr lang="en-US" sz="2400" dirty="0"/>
              <a:t>an environment and flexible support system that</a:t>
            </a:r>
            <a:r>
              <a:rPr lang="tr-TR" sz="2400" dirty="0"/>
              <a:t> </a:t>
            </a:r>
            <a:r>
              <a:rPr lang="en-US" sz="2400" dirty="0"/>
              <a:t>can deal readily with issues </a:t>
            </a:r>
            <a:r>
              <a:rPr lang="en-US" sz="2400" i="1" dirty="0"/>
              <a:t>surrounding</a:t>
            </a:r>
            <a:r>
              <a:rPr lang="en-US" sz="2400" dirty="0"/>
              <a:t> </a:t>
            </a:r>
            <a:r>
              <a:rPr lang="en-US" sz="2400" i="1" dirty="0"/>
              <a:t>product</a:t>
            </a:r>
            <a:r>
              <a:rPr lang="tr-TR" sz="2400" i="1" dirty="0"/>
              <a:t> </a:t>
            </a:r>
            <a:r>
              <a:rPr lang="en-US" sz="2400" i="1" dirty="0"/>
              <a:t>innovation, increasing customer expectations,</a:t>
            </a:r>
            <a:r>
              <a:rPr lang="tr-TR" sz="2400" i="1" dirty="0"/>
              <a:t> </a:t>
            </a:r>
            <a:r>
              <a:rPr lang="en-US" sz="2400" i="1" dirty="0"/>
              <a:t>acquisitions, globalization, deregulation, the convergence</a:t>
            </a:r>
            <a:r>
              <a:rPr lang="tr-TR" sz="2400" i="1" dirty="0"/>
              <a:t> </a:t>
            </a:r>
            <a:r>
              <a:rPr lang="en-US" sz="2400" i="1" dirty="0"/>
              <a:t>of traditional markets,</a:t>
            </a:r>
            <a:r>
              <a:rPr lang="en-US" sz="2400" dirty="0"/>
              <a:t> and </a:t>
            </a:r>
            <a:r>
              <a:rPr lang="en-US" sz="2400" i="1" dirty="0"/>
              <a:t>emergence</a:t>
            </a:r>
            <a:r>
              <a:rPr lang="tr-TR" sz="2400" i="1" dirty="0"/>
              <a:t> </a:t>
            </a:r>
            <a:r>
              <a:rPr lang="en-US" sz="2400" i="1" dirty="0"/>
              <a:t>of new</a:t>
            </a:r>
            <a:r>
              <a:rPr lang="tr-TR" sz="2400" i="1" dirty="0"/>
              <a:t> </a:t>
            </a:r>
            <a:r>
              <a:rPr lang="en-US" sz="2400" i="1" dirty="0"/>
              <a:t>technologies, privacy issues, and new customer</a:t>
            </a:r>
            <a:r>
              <a:rPr lang="tr-TR" sz="2400" i="1" dirty="0"/>
              <a:t> </a:t>
            </a:r>
            <a:r>
              <a:rPr lang="en-US" sz="2400" i="1" dirty="0"/>
              <a:t>contact channels.</a:t>
            </a:r>
          </a:p>
        </p:txBody>
      </p:sp>
      <p:pic>
        <p:nvPicPr>
          <p:cNvPr id="6146" name="Picture 2" descr="Türkçe CRM Nedir? CRM'i kimler kullanılmalıdır? Faydaları Nelerd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76672"/>
            <a:ext cx="390247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792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a:t>Why Managing Customers Is</a:t>
            </a:r>
            <a:br>
              <a:rPr lang="en-US" b="1" dirty="0"/>
            </a:br>
            <a:r>
              <a:rPr lang="en-US" b="1" dirty="0"/>
              <a:t>More Critical Than Ever</a:t>
            </a:r>
            <a:endParaRPr lang="en-US" dirty="0"/>
          </a:p>
        </p:txBody>
      </p:sp>
      <p:sp>
        <p:nvSpPr>
          <p:cNvPr id="3" name="İçerik Yer Tutucusu 2"/>
          <p:cNvSpPr>
            <a:spLocks noGrp="1"/>
          </p:cNvSpPr>
          <p:nvPr>
            <p:ph idx="1"/>
          </p:nvPr>
        </p:nvSpPr>
        <p:spPr/>
        <p:txBody>
          <a:bodyPr>
            <a:normAutofit/>
          </a:bodyPr>
          <a:lstStyle/>
          <a:p>
            <a:pPr marL="0" indent="0" algn="just">
              <a:buNone/>
            </a:pPr>
            <a:r>
              <a:rPr lang="tr-TR" sz="2600" dirty="0"/>
              <a:t>	T</a:t>
            </a:r>
            <a:r>
              <a:rPr lang="en-US" sz="2600" dirty="0"/>
              <a:t>he major factors that</a:t>
            </a:r>
            <a:r>
              <a:rPr lang="tr-TR" sz="2600" dirty="0"/>
              <a:t> </a:t>
            </a:r>
            <a:r>
              <a:rPr lang="en-US" sz="2600" dirty="0"/>
              <a:t>influence strategic CRM and have severe consequences</a:t>
            </a:r>
            <a:r>
              <a:rPr lang="tr-TR" sz="2600" dirty="0"/>
              <a:t> </a:t>
            </a:r>
            <a:r>
              <a:rPr lang="en-US" sz="2600" dirty="0"/>
              <a:t>for companies; it also introduces a</a:t>
            </a:r>
            <a:r>
              <a:rPr lang="tr-TR" sz="2600" dirty="0"/>
              <a:t> </a:t>
            </a:r>
            <a:r>
              <a:rPr lang="en-US" sz="2600" dirty="0"/>
              <a:t>customer-</a:t>
            </a:r>
            <a:r>
              <a:rPr lang="tr-TR" sz="2600" dirty="0"/>
              <a:t> </a:t>
            </a:r>
            <a:r>
              <a:rPr lang="en-US" sz="2600" dirty="0"/>
              <a:t>centric</a:t>
            </a:r>
            <a:r>
              <a:rPr lang="tr-TR" sz="2600" dirty="0"/>
              <a:t> </a:t>
            </a:r>
            <a:r>
              <a:rPr lang="en-US" sz="2600" dirty="0"/>
              <a:t>management approach and</a:t>
            </a:r>
            <a:r>
              <a:rPr lang="tr-TR" sz="2600" dirty="0"/>
              <a:t> </a:t>
            </a:r>
            <a:r>
              <a:rPr lang="en-US" sz="2600" dirty="0"/>
              <a:t>shows how the evolution of CRM points to a new</a:t>
            </a:r>
            <a:r>
              <a:rPr lang="tr-TR" sz="2600" dirty="0"/>
              <a:t> </a:t>
            </a:r>
            <a:r>
              <a:rPr lang="en-US" sz="2600" dirty="0"/>
              <a:t>understanding. Modern firms face gradual but</a:t>
            </a:r>
            <a:r>
              <a:rPr lang="tr-TR" sz="2600" dirty="0"/>
              <a:t> </a:t>
            </a:r>
            <a:r>
              <a:rPr lang="en-US" sz="2600" dirty="0"/>
              <a:t>still seismic changes with respect to three major</a:t>
            </a:r>
            <a:r>
              <a:rPr lang="tr-TR" sz="2600" dirty="0"/>
              <a:t> </a:t>
            </a:r>
            <a:r>
              <a:rPr lang="en-US" sz="2600" dirty="0"/>
              <a:t>forces: </a:t>
            </a:r>
            <a:r>
              <a:rPr lang="en-US" sz="2600" b="1" i="1" dirty="0"/>
              <a:t>(1) consumers, (2) marketplaces, and (3)</a:t>
            </a:r>
            <a:r>
              <a:rPr lang="tr-TR" sz="2600" b="1" i="1" dirty="0"/>
              <a:t> </a:t>
            </a:r>
            <a:r>
              <a:rPr lang="en-US" sz="2600" b="1" i="1" dirty="0"/>
              <a:t>marketing functions. </a:t>
            </a:r>
            <a:endParaRPr lang="tr-TR" dirty="0"/>
          </a:p>
          <a:p>
            <a:pPr marL="0" indent="0" algn="ctr">
              <a:buNone/>
            </a:pPr>
            <a:r>
              <a:rPr lang="en-US" dirty="0"/>
              <a:t>It is </a:t>
            </a:r>
            <a:r>
              <a:rPr lang="en-US" dirty="0" err="1"/>
              <a:t>im</a:t>
            </a:r>
            <a:r>
              <a:rPr lang="tr-TR" dirty="0"/>
              <a:t>p</a:t>
            </a:r>
            <a:r>
              <a:rPr lang="en-US" dirty="0" err="1"/>
              <a:t>ortant</a:t>
            </a:r>
            <a:r>
              <a:rPr lang="en-US" dirty="0"/>
              <a:t> to understand</a:t>
            </a:r>
            <a:r>
              <a:rPr lang="tr-TR" dirty="0"/>
              <a:t> </a:t>
            </a:r>
            <a:r>
              <a:rPr lang="en-US" dirty="0"/>
              <a:t>those changes to function successfully in</a:t>
            </a:r>
            <a:r>
              <a:rPr lang="tr-TR" dirty="0"/>
              <a:t> </a:t>
            </a:r>
            <a:r>
              <a:rPr lang="en-US" dirty="0"/>
              <a:t>the marketplace.</a:t>
            </a:r>
          </a:p>
        </p:txBody>
      </p:sp>
    </p:spTree>
    <p:extLst>
      <p:ext uri="{BB962C8B-B14F-4D97-AF65-F5344CB8AC3E}">
        <p14:creationId xmlns:p14="http://schemas.microsoft.com/office/powerpoint/2010/main" val="2005193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a:t>Changes with Respect</a:t>
            </a:r>
            <a:br>
              <a:rPr lang="en-US" b="1" dirty="0"/>
            </a:br>
            <a:r>
              <a:rPr lang="en-US" b="1" dirty="0"/>
              <a:t>to Consumers</a:t>
            </a:r>
            <a:endParaRPr lang="en-US" dirty="0"/>
          </a:p>
        </p:txBody>
      </p:sp>
      <p:sp>
        <p:nvSpPr>
          <p:cNvPr id="3" name="İçerik Yer Tutucusu 2"/>
          <p:cNvSpPr>
            <a:spLocks noGrp="1"/>
          </p:cNvSpPr>
          <p:nvPr>
            <p:ph idx="1"/>
          </p:nvPr>
        </p:nvSpPr>
        <p:spPr/>
        <p:txBody>
          <a:bodyPr>
            <a:normAutofit/>
          </a:bodyPr>
          <a:lstStyle/>
          <a:p>
            <a:pPr algn="just"/>
            <a:r>
              <a:rPr lang="tr-TR" dirty="0"/>
              <a:t>M</a:t>
            </a:r>
            <a:r>
              <a:rPr lang="en-US" dirty="0" err="1"/>
              <a:t>ajor</a:t>
            </a:r>
            <a:r>
              <a:rPr lang="en-US" dirty="0"/>
              <a:t> consumer trends</a:t>
            </a:r>
            <a:r>
              <a:rPr lang="tr-TR" dirty="0"/>
              <a:t> </a:t>
            </a:r>
            <a:r>
              <a:rPr lang="en-US" dirty="0"/>
              <a:t>that are essential to understand the</a:t>
            </a:r>
            <a:r>
              <a:rPr lang="tr-TR" dirty="0"/>
              <a:t> </a:t>
            </a:r>
            <a:r>
              <a:rPr lang="en-US" dirty="0"/>
              <a:t>growing importance of a strategic approach to</a:t>
            </a:r>
            <a:r>
              <a:rPr lang="tr-TR" dirty="0"/>
              <a:t> </a:t>
            </a:r>
            <a:r>
              <a:rPr lang="en-US" dirty="0"/>
              <a:t>CRM. </a:t>
            </a:r>
            <a:endParaRPr lang="tr-TR" dirty="0"/>
          </a:p>
          <a:p>
            <a:pPr algn="just"/>
            <a:r>
              <a:rPr lang="en-US" b="1" dirty="0"/>
              <a:t>Demographic</a:t>
            </a:r>
            <a:r>
              <a:rPr lang="tr-TR" b="1" dirty="0"/>
              <a:t> </a:t>
            </a:r>
            <a:r>
              <a:rPr lang="en-US" b="1" dirty="0"/>
              <a:t>changes </a:t>
            </a:r>
            <a:r>
              <a:rPr lang="en-US" dirty="0"/>
              <a:t>relate mostly to current</a:t>
            </a:r>
            <a:r>
              <a:rPr lang="tr-TR" dirty="0"/>
              <a:t> </a:t>
            </a:r>
            <a:r>
              <a:rPr lang="en-US" dirty="0"/>
              <a:t>developments in</a:t>
            </a:r>
            <a:r>
              <a:rPr lang="tr-TR" dirty="0"/>
              <a:t> </a:t>
            </a:r>
            <a:r>
              <a:rPr lang="en-US" dirty="0"/>
              <a:t>the growing diversity of customers; </a:t>
            </a:r>
            <a:r>
              <a:rPr lang="en-US" b="1" dirty="0"/>
              <a:t>behavioral</a:t>
            </a:r>
            <a:r>
              <a:rPr lang="tr-TR" b="1" dirty="0"/>
              <a:t> </a:t>
            </a:r>
            <a:r>
              <a:rPr lang="en-US" b="1" dirty="0"/>
              <a:t>changes </a:t>
            </a:r>
            <a:r>
              <a:rPr lang="en-US" dirty="0"/>
              <a:t>describe shifts in the way consumers act</a:t>
            </a:r>
            <a:r>
              <a:rPr lang="tr-TR" dirty="0"/>
              <a:t> </a:t>
            </a:r>
            <a:r>
              <a:rPr lang="en-US" dirty="0"/>
              <a:t>and react to market offers.</a:t>
            </a:r>
          </a:p>
        </p:txBody>
      </p:sp>
    </p:spTree>
    <p:extLst>
      <p:ext uri="{BB962C8B-B14F-4D97-AF65-F5344CB8AC3E}">
        <p14:creationId xmlns:p14="http://schemas.microsoft.com/office/powerpoint/2010/main" val="2618972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784976" cy="33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161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1AC6013-C46A-4E8F-B613-416BCF464D92}"/>
              </a:ext>
            </a:extLst>
          </p:cNvPr>
          <p:cNvPicPr>
            <a:picLocks noGrp="1" noChangeAspect="1"/>
          </p:cNvPicPr>
          <p:nvPr>
            <p:ph idx="1"/>
          </p:nvPr>
        </p:nvPicPr>
        <p:blipFill>
          <a:blip r:embed="rId2"/>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310934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a:t>Evolution and Growth of CRM</a:t>
            </a:r>
            <a:br>
              <a:rPr lang="en-US" b="1" dirty="0"/>
            </a:br>
            <a:endParaRPr lang="en-US"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2000" dirty="0"/>
              <a:t>	T</a:t>
            </a:r>
            <a:r>
              <a:rPr lang="en-US" sz="2000" dirty="0"/>
              <a:t>he stages of development</a:t>
            </a:r>
            <a:r>
              <a:rPr lang="tr-TR" sz="2000" dirty="0"/>
              <a:t> </a:t>
            </a:r>
            <a:r>
              <a:rPr lang="en-US" sz="2000" dirty="0"/>
              <a:t>of CRM, from the 1990s until today. It has grown</a:t>
            </a:r>
            <a:r>
              <a:rPr lang="tr-TR" sz="2000" dirty="0"/>
              <a:t> </a:t>
            </a:r>
            <a:r>
              <a:rPr lang="en-US" sz="2000" dirty="0"/>
              <a:t>from a tactical marketing tool to a strategic</a:t>
            </a:r>
            <a:r>
              <a:rPr lang="tr-TR" sz="2000" dirty="0"/>
              <a:t> </a:t>
            </a:r>
            <a:r>
              <a:rPr lang="en-US" sz="2000" dirty="0"/>
              <a:t>element</a:t>
            </a:r>
            <a:r>
              <a:rPr lang="tr-TR" sz="2000" dirty="0"/>
              <a:t> </a:t>
            </a:r>
            <a:r>
              <a:rPr lang="en-US" sz="2000" dirty="0"/>
              <a:t>in all marketing decisions. The growth of</a:t>
            </a:r>
            <a:r>
              <a:rPr lang="tr-TR" sz="2000" dirty="0"/>
              <a:t> </a:t>
            </a:r>
            <a:r>
              <a:rPr lang="en-US" sz="2000" dirty="0"/>
              <a:t>the Internet also has increased the adoption rate</a:t>
            </a:r>
            <a:r>
              <a:rPr lang="tr-TR" sz="2000" dirty="0"/>
              <a:t> </a:t>
            </a:r>
            <a:r>
              <a:rPr lang="en-US" sz="2000" dirty="0"/>
              <a:t>of CRM in many industries. To provide a historical</a:t>
            </a:r>
            <a:r>
              <a:rPr lang="tr-TR" sz="2000" dirty="0"/>
              <a:t> </a:t>
            </a:r>
            <a:r>
              <a:rPr lang="en-US" sz="2000" dirty="0"/>
              <a:t>perspective,</a:t>
            </a:r>
            <a:r>
              <a:rPr lang="tr-TR" sz="2000" dirty="0"/>
              <a:t> </a:t>
            </a:r>
            <a:r>
              <a:rPr lang="tr-TR" sz="2000" dirty="0" err="1"/>
              <a:t>the</a:t>
            </a:r>
            <a:r>
              <a:rPr lang="tr-TR" sz="2000" dirty="0"/>
              <a:t> </a:t>
            </a:r>
            <a:r>
              <a:rPr lang="tr-TR" sz="2000" dirty="0" err="1"/>
              <a:t>figure</a:t>
            </a:r>
            <a:r>
              <a:rPr lang="tr-TR" sz="2000" dirty="0"/>
              <a:t> </a:t>
            </a:r>
            <a:r>
              <a:rPr lang="en-US" sz="2000" dirty="0"/>
              <a:t>depicts a timeline, and</a:t>
            </a:r>
            <a:r>
              <a:rPr lang="tr-TR" sz="2000" dirty="0"/>
              <a:t> </a:t>
            </a:r>
            <a:r>
              <a:rPr lang="en-US" sz="2000" dirty="0"/>
              <a:t>this section describes each of the phases in that</a:t>
            </a:r>
            <a:r>
              <a:rPr lang="tr-TR" sz="2000" dirty="0"/>
              <a:t> </a:t>
            </a:r>
            <a:r>
              <a:rPr lang="en-US" sz="2000" dirty="0"/>
              <a:t>timeline.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8712968" cy="405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040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r>
              <a:rPr lang="en-US" b="1" dirty="0"/>
              <a:t>First Generation</a:t>
            </a:r>
            <a:r>
              <a:rPr lang="tr-TR" b="1" dirty="0"/>
              <a:t> </a:t>
            </a:r>
            <a:r>
              <a:rPr lang="en-US" b="1" dirty="0"/>
              <a:t>(Functional CRM)</a:t>
            </a:r>
            <a:endParaRPr lang="tr-TR" b="1" dirty="0"/>
          </a:p>
          <a:p>
            <a:pPr marL="0" indent="0">
              <a:buNone/>
            </a:pPr>
            <a:r>
              <a:rPr lang="tr-TR" sz="2000" dirty="0"/>
              <a:t>	</a:t>
            </a:r>
            <a:r>
              <a:rPr lang="en-US" sz="2000" dirty="0"/>
              <a:t>The collection of activities that later took on the</a:t>
            </a:r>
            <a:r>
              <a:rPr lang="tr-TR" sz="2000" dirty="0"/>
              <a:t> </a:t>
            </a:r>
            <a:r>
              <a:rPr lang="en-US" sz="2000" dirty="0"/>
              <a:t>umbrella acronym CRM originally developed as</a:t>
            </a:r>
            <a:r>
              <a:rPr lang="tr-TR" sz="2000" dirty="0"/>
              <a:t> </a:t>
            </a:r>
            <a:r>
              <a:rPr lang="en-US" sz="2000" dirty="0"/>
              <a:t>two independent product offerings:</a:t>
            </a:r>
          </a:p>
          <a:p>
            <a:pPr marL="0" indent="0">
              <a:buNone/>
            </a:pPr>
            <a:endParaRPr lang="tr-TR" sz="2000" b="1" dirty="0"/>
          </a:p>
          <a:p>
            <a:pPr marL="0" indent="0">
              <a:buNone/>
            </a:pPr>
            <a:r>
              <a:rPr lang="en-US" sz="2000" b="1" dirty="0"/>
              <a:t>1. Sales force automation (SFA): </a:t>
            </a:r>
            <a:r>
              <a:rPr lang="en-US" sz="2000" dirty="0"/>
              <a:t>These products</a:t>
            </a:r>
            <a:r>
              <a:rPr lang="tr-TR" sz="2000" dirty="0"/>
              <a:t> </a:t>
            </a:r>
            <a:r>
              <a:rPr lang="en-US" sz="2000" dirty="0"/>
              <a:t>addressed presales functions such as</a:t>
            </a:r>
            <a:r>
              <a:rPr lang="tr-TR" sz="2000" dirty="0"/>
              <a:t> </a:t>
            </a:r>
            <a:r>
              <a:rPr lang="en-US" sz="2000" dirty="0"/>
              <a:t>maintaining prospect and customer data,</a:t>
            </a:r>
            <a:r>
              <a:rPr lang="tr-TR" sz="2000" dirty="0"/>
              <a:t> </a:t>
            </a:r>
            <a:r>
              <a:rPr lang="en-US" sz="2000" dirty="0"/>
              <a:t>telemarketing, generating leads, creating sales</a:t>
            </a:r>
            <a:r>
              <a:rPr lang="tr-TR" sz="2000" dirty="0"/>
              <a:t> </a:t>
            </a:r>
            <a:r>
              <a:rPr lang="en-US" sz="2000" dirty="0"/>
              <a:t>quotes, and placing sales orders.</a:t>
            </a:r>
          </a:p>
          <a:p>
            <a:pPr marL="0" indent="0">
              <a:buNone/>
            </a:pPr>
            <a:endParaRPr lang="tr-TR" sz="2000" dirty="0"/>
          </a:p>
          <a:p>
            <a:pPr marL="0" indent="0">
              <a:buNone/>
            </a:pPr>
            <a:r>
              <a:rPr lang="en-US" sz="2000" b="1" dirty="0"/>
              <a:t>2. Customer service and support (CSS):</a:t>
            </a:r>
            <a:r>
              <a:rPr lang="tr-TR" sz="2000" b="1" dirty="0"/>
              <a:t> </a:t>
            </a:r>
            <a:r>
              <a:rPr lang="en-US" sz="2000" dirty="0"/>
              <a:t>This function addressed mainly after-sales</a:t>
            </a:r>
            <a:r>
              <a:rPr lang="tr-TR" sz="2000" dirty="0"/>
              <a:t> </a:t>
            </a:r>
            <a:r>
              <a:rPr lang="en-US" sz="2000" dirty="0"/>
              <a:t>activities, such as help desks, contact and</a:t>
            </a:r>
            <a:r>
              <a:rPr lang="tr-TR" sz="2000" dirty="0"/>
              <a:t> </a:t>
            </a:r>
            <a:r>
              <a:rPr lang="en-US" sz="2000" dirty="0"/>
              <a:t>call centers, and field service support. The</a:t>
            </a:r>
            <a:r>
              <a:rPr lang="tr-TR" sz="2000" dirty="0"/>
              <a:t> </a:t>
            </a:r>
            <a:r>
              <a:rPr lang="en-US" sz="2000" dirty="0"/>
              <a:t>CSS databases often worked with specific</a:t>
            </a:r>
            <a:r>
              <a:rPr lang="tr-TR" sz="2000" dirty="0"/>
              <a:t> </a:t>
            </a:r>
            <a:r>
              <a:rPr lang="en-US" sz="2000" dirty="0"/>
              <a:t>customer information, isolated from other</a:t>
            </a:r>
            <a:r>
              <a:rPr lang="tr-TR" sz="2000" dirty="0"/>
              <a:t> </a:t>
            </a:r>
            <a:r>
              <a:rPr lang="en-US" sz="2000" dirty="0"/>
              <a:t>systems.</a:t>
            </a:r>
            <a:endParaRPr lang="tr-TR" sz="2000" dirty="0"/>
          </a:p>
          <a:p>
            <a:pPr marL="0" indent="0">
              <a:buNone/>
            </a:pPr>
            <a:endParaRPr lang="tr-TR" sz="2000" dirty="0"/>
          </a:p>
          <a:p>
            <a:pPr algn="just"/>
            <a:r>
              <a:rPr lang="en-US" sz="2000" dirty="0"/>
              <a:t>Although fragmented and poorly integrated</a:t>
            </a:r>
            <a:r>
              <a:rPr lang="tr-TR" sz="2000" dirty="0"/>
              <a:t> </a:t>
            </a:r>
            <a:r>
              <a:rPr lang="en-US" sz="2000" dirty="0"/>
              <a:t>with the back office, early SFA/CSS applications</a:t>
            </a:r>
            <a:r>
              <a:rPr lang="tr-TR" sz="2000" dirty="0"/>
              <a:t> </a:t>
            </a:r>
            <a:r>
              <a:rPr lang="en-US" sz="2000" dirty="0"/>
              <a:t>delivered</a:t>
            </a:r>
            <a:r>
              <a:rPr lang="tr-TR" sz="2000" dirty="0"/>
              <a:t> </a:t>
            </a:r>
            <a:r>
              <a:rPr lang="en-US" sz="2000" dirty="0"/>
              <a:t>the promise of sales and service</a:t>
            </a:r>
            <a:r>
              <a:rPr lang="tr-TR" sz="2000" dirty="0"/>
              <a:t> </a:t>
            </a:r>
            <a:r>
              <a:rPr lang="en-US" sz="2000" dirty="0"/>
              <a:t>improvements, though their combined market</a:t>
            </a:r>
            <a:r>
              <a:rPr lang="tr-TR" sz="2000" dirty="0"/>
              <a:t> </a:t>
            </a:r>
            <a:r>
              <a:rPr lang="en-US" sz="2000" dirty="0"/>
              <a:t>niche remained small.</a:t>
            </a:r>
          </a:p>
        </p:txBody>
      </p:sp>
    </p:spTree>
    <p:extLst>
      <p:ext uri="{BB962C8B-B14F-4D97-AF65-F5344CB8AC3E}">
        <p14:creationId xmlns:p14="http://schemas.microsoft.com/office/powerpoint/2010/main" val="260736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b="1" dirty="0"/>
              <a:t>MAN 329 Performance Criterias</a:t>
            </a:r>
            <a:endParaRPr lang="en-US" b="1" dirty="0"/>
          </a:p>
        </p:txBody>
      </p:sp>
      <p:graphicFrame>
        <p:nvGraphicFramePr>
          <p:cNvPr id="13" name="İçerik Yer Tutucusu 12">
            <a:extLst>
              <a:ext uri="{FF2B5EF4-FFF2-40B4-BE49-F238E27FC236}">
                <a16:creationId xmlns:a16="http://schemas.microsoft.com/office/drawing/2014/main" id="{E3EBD117-5698-4B34-9302-45C2E9BD5C42}"/>
              </a:ext>
            </a:extLst>
          </p:cNvPr>
          <p:cNvGraphicFramePr>
            <a:graphicFrameLocks noGrp="1"/>
          </p:cNvGraphicFramePr>
          <p:nvPr>
            <p:ph idx="1"/>
            <p:extLst>
              <p:ext uri="{D42A27DB-BD31-4B8C-83A1-F6EECF244321}">
                <p14:modId xmlns:p14="http://schemas.microsoft.com/office/powerpoint/2010/main" val="966844592"/>
              </p:ext>
            </p:extLst>
          </p:nvPr>
        </p:nvGraphicFramePr>
        <p:xfrm>
          <a:off x="1028725" y="2132856"/>
          <a:ext cx="7086549" cy="2410653"/>
        </p:xfrm>
        <a:graphic>
          <a:graphicData uri="http://schemas.openxmlformats.org/drawingml/2006/table">
            <a:tbl>
              <a:tblPr firstRow="1" firstCol="1" lastRow="1" lastCol="1" bandRow="1" bandCol="1">
                <a:tableStyleId>{5C22544A-7EE6-4342-B048-85BDC9FD1C3A}</a:tableStyleId>
              </a:tblPr>
              <a:tblGrid>
                <a:gridCol w="1852313">
                  <a:extLst>
                    <a:ext uri="{9D8B030D-6E8A-4147-A177-3AD203B41FA5}">
                      <a16:colId xmlns:a16="http://schemas.microsoft.com/office/drawing/2014/main" val="3204524750"/>
                    </a:ext>
                  </a:extLst>
                </a:gridCol>
                <a:gridCol w="981016">
                  <a:extLst>
                    <a:ext uri="{9D8B030D-6E8A-4147-A177-3AD203B41FA5}">
                      <a16:colId xmlns:a16="http://schemas.microsoft.com/office/drawing/2014/main" val="965378024"/>
                    </a:ext>
                  </a:extLst>
                </a:gridCol>
                <a:gridCol w="757060">
                  <a:extLst>
                    <a:ext uri="{9D8B030D-6E8A-4147-A177-3AD203B41FA5}">
                      <a16:colId xmlns:a16="http://schemas.microsoft.com/office/drawing/2014/main" val="3391598161"/>
                    </a:ext>
                  </a:extLst>
                </a:gridCol>
                <a:gridCol w="3496160">
                  <a:extLst>
                    <a:ext uri="{9D8B030D-6E8A-4147-A177-3AD203B41FA5}">
                      <a16:colId xmlns:a16="http://schemas.microsoft.com/office/drawing/2014/main" val="1066170124"/>
                    </a:ext>
                  </a:extLst>
                </a:gridCol>
              </a:tblGrid>
              <a:tr h="315871">
                <a:tc>
                  <a:txBody>
                    <a:bodyPr/>
                    <a:lstStyle/>
                    <a:p>
                      <a:pPr algn="ctr"/>
                      <a:r>
                        <a:rPr lang="en-US" sz="1600" dirty="0">
                          <a:effectLst/>
                        </a:rPr>
                        <a:t>Activities</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Number</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Effect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Notes</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9976581"/>
                  </a:ext>
                </a:extLst>
              </a:tr>
              <a:tr h="315871">
                <a:tc>
                  <a:txBody>
                    <a:bodyPr/>
                    <a:lstStyle/>
                    <a:p>
                      <a:r>
                        <a:rPr lang="en-US" sz="1600">
                          <a:effectLst/>
                        </a:rPr>
                        <a:t>Midterm Exam</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dirty="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dirty="0">
                          <a:effectLst/>
                        </a:rPr>
                        <a:t> 30%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Project </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36502084"/>
                  </a:ext>
                </a:extLst>
              </a:tr>
              <a:tr h="315871">
                <a:tc>
                  <a:txBody>
                    <a:bodyPr/>
                    <a:lstStyle/>
                    <a:p>
                      <a:r>
                        <a:rPr lang="en-US" sz="1600">
                          <a:effectLst/>
                        </a:rPr>
                        <a:t>Case Discussion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600">
                          <a:effectLst/>
                        </a:rPr>
                        <a:t>      10%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dirty="0">
                          <a:effectLst/>
                        </a:rPr>
                        <a:t>Case will be given by the lecturers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3656690"/>
                  </a:ext>
                </a:extLst>
              </a:tr>
              <a:tr h="315871">
                <a:tc>
                  <a:txBody>
                    <a:bodyPr/>
                    <a:lstStyle/>
                    <a:p>
                      <a:r>
                        <a:rPr lang="en-US" sz="1600">
                          <a:effectLst/>
                        </a:rPr>
                        <a:t>Seminars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 10%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600" dirty="0">
                          <a:effectLst/>
                        </a:rPr>
                        <a:t>                                Guest speaker</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1636689"/>
                  </a:ext>
                </a:extLst>
              </a:tr>
              <a:tr h="315871">
                <a:tc>
                  <a:txBody>
                    <a:bodyPr/>
                    <a:lstStyle/>
                    <a:p>
                      <a:r>
                        <a:rPr lang="en-US" sz="1600">
                          <a:effectLst/>
                        </a:rPr>
                        <a:t>Effect of The Activities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50%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6164261"/>
                  </a:ext>
                </a:extLst>
              </a:tr>
              <a:tr h="315871">
                <a:tc>
                  <a:txBody>
                    <a:bodyPr/>
                    <a:lstStyle/>
                    <a:p>
                      <a:r>
                        <a:rPr lang="en-US" sz="1600">
                          <a:effectLst/>
                        </a:rPr>
                        <a:t>Effect of The Final Exam</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a:effectLst/>
                        </a:rPr>
                        <a:t>50%</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8201539"/>
                  </a:ext>
                </a:extLst>
              </a:tr>
            </a:tbl>
          </a:graphicData>
        </a:graphic>
      </p:graphicFrame>
    </p:spTree>
    <p:extLst>
      <p:ext uri="{BB962C8B-B14F-4D97-AF65-F5344CB8AC3E}">
        <p14:creationId xmlns:p14="http://schemas.microsoft.com/office/powerpoint/2010/main" val="493577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784976" cy="6336704"/>
          </a:xfrm>
        </p:spPr>
        <p:txBody>
          <a:bodyPr>
            <a:normAutofit/>
          </a:bodyPr>
          <a:lstStyle/>
          <a:p>
            <a:r>
              <a:rPr lang="en-US" b="1" dirty="0"/>
              <a:t>Second Generation (Customer-</a:t>
            </a:r>
            <a:r>
              <a:rPr lang="tr-TR" b="1" dirty="0"/>
              <a:t> </a:t>
            </a:r>
            <a:r>
              <a:rPr lang="en-US" b="1" dirty="0"/>
              <a:t>Facing Front-End Approach)</a:t>
            </a:r>
            <a:endParaRPr lang="tr-TR" b="1" dirty="0"/>
          </a:p>
          <a:p>
            <a:pPr marL="0" indent="0" algn="just">
              <a:buNone/>
            </a:pPr>
            <a:r>
              <a:rPr lang="tr-TR" sz="2000" dirty="0"/>
              <a:t>	</a:t>
            </a:r>
            <a:r>
              <a:rPr lang="en-US" sz="2000" dirty="0"/>
              <a:t>The market for </a:t>
            </a:r>
            <a:r>
              <a:rPr lang="en-US" sz="2000" b="1" dirty="0"/>
              <a:t>enterprise</a:t>
            </a:r>
            <a:r>
              <a:rPr lang="tr-TR" sz="2000" b="1" dirty="0"/>
              <a:t> </a:t>
            </a:r>
            <a:r>
              <a:rPr lang="en-US" sz="2000" b="1" dirty="0"/>
              <a:t>resource planning (ERP)—</a:t>
            </a:r>
            <a:r>
              <a:rPr lang="en-US" sz="2000" dirty="0"/>
              <a:t>a tool designed to</a:t>
            </a:r>
            <a:r>
              <a:rPr lang="tr-TR" sz="2000" dirty="0"/>
              <a:t> </a:t>
            </a:r>
            <a:r>
              <a:rPr lang="en-US" sz="2000" dirty="0"/>
              <a:t>integrate all company departments and functions</a:t>
            </a:r>
            <a:r>
              <a:rPr lang="tr-TR" sz="2000" dirty="0"/>
              <a:t> </a:t>
            </a:r>
            <a:r>
              <a:rPr lang="en-US" sz="2000" dirty="0"/>
              <a:t>within a single computer system that served every</a:t>
            </a:r>
            <a:r>
              <a:rPr lang="tr-TR" sz="2000" dirty="0"/>
              <a:t> </a:t>
            </a:r>
            <a:r>
              <a:rPr lang="en-US" sz="2000" dirty="0"/>
              <a:t>department’s needs—instead was growing.</a:t>
            </a:r>
            <a:endParaRPr lang="tr-TR" sz="2000" dirty="0"/>
          </a:p>
          <a:p>
            <a:pPr marL="0" indent="0" algn="just">
              <a:buNone/>
            </a:pPr>
            <a:endParaRPr lang="tr-TR" sz="2000" dirty="0"/>
          </a:p>
          <a:p>
            <a:pPr marL="0" indent="0">
              <a:buNone/>
            </a:pPr>
            <a:r>
              <a:rPr lang="tr-TR" sz="2000" dirty="0"/>
              <a:t>	</a:t>
            </a:r>
            <a:r>
              <a:rPr lang="en-US" sz="2000" b="1" dirty="0"/>
              <a:t>Innovations in CRM during the 1990s matched</a:t>
            </a:r>
            <a:r>
              <a:rPr lang="tr-TR" sz="2000" b="1" dirty="0"/>
              <a:t> </a:t>
            </a:r>
            <a:r>
              <a:rPr lang="en-US" sz="2000" b="1" dirty="0"/>
              <a:t>those of ERP, including the integration of different</a:t>
            </a:r>
            <a:r>
              <a:rPr lang="tr-TR" sz="2000" b="1" dirty="0"/>
              <a:t> </a:t>
            </a:r>
            <a:r>
              <a:rPr lang="en-US" sz="2000" b="1" dirty="0"/>
              <a:t>independent subsystems into one package</a:t>
            </a:r>
            <a:r>
              <a:rPr lang="en-US" sz="2000" dirty="0"/>
              <a:t>.</a:t>
            </a:r>
            <a:r>
              <a:rPr lang="tr-TR" sz="2000" dirty="0"/>
              <a:t> </a:t>
            </a:r>
          </a:p>
          <a:p>
            <a:pPr marL="0" indent="0">
              <a:buNone/>
            </a:pPr>
            <a:r>
              <a:rPr lang="en-US" sz="2000" dirty="0"/>
              <a:t>The goal was to create a single view of all interactions</a:t>
            </a:r>
            <a:r>
              <a:rPr lang="tr-TR" sz="2000" dirty="0"/>
              <a:t> </a:t>
            </a:r>
            <a:r>
              <a:rPr lang="en-US" sz="2000" dirty="0"/>
              <a:t>with customers, independent of the purpose</a:t>
            </a:r>
            <a:r>
              <a:rPr lang="tr-TR" sz="2000" dirty="0"/>
              <a:t> </a:t>
            </a:r>
            <a:r>
              <a:rPr lang="en-US" sz="2000" dirty="0"/>
              <a:t>of that contact (e.g., pre-sales, sales</a:t>
            </a:r>
            <a:r>
              <a:rPr lang="tr-TR" sz="2000" dirty="0"/>
              <a:t> </a:t>
            </a:r>
            <a:r>
              <a:rPr lang="en-US" sz="2000" dirty="0"/>
              <a:t>transaction, post-sales service) or its means (e.g.,</a:t>
            </a:r>
            <a:r>
              <a:rPr lang="tr-TR" sz="2000" dirty="0"/>
              <a:t> </a:t>
            </a:r>
            <a:r>
              <a:rPr lang="en-US" sz="2000" dirty="0"/>
              <a:t>telephone, e-mail, Internet).</a:t>
            </a:r>
            <a:endParaRPr lang="tr-TR" sz="2000" dirty="0"/>
          </a:p>
          <a:p>
            <a:pPr marL="0" indent="0">
              <a:buNone/>
            </a:pPr>
            <a:r>
              <a:rPr lang="en-US" sz="2000" dirty="0"/>
              <a:t> For the most part, this</a:t>
            </a:r>
            <a:r>
              <a:rPr lang="tr-TR" sz="2000" dirty="0"/>
              <a:t> </a:t>
            </a:r>
            <a:r>
              <a:rPr lang="en-US" sz="2000" dirty="0"/>
              <a:t>goal was not achieved during the 1990s, leading to</a:t>
            </a:r>
            <a:r>
              <a:rPr lang="tr-TR" sz="2000" dirty="0"/>
              <a:t> </a:t>
            </a:r>
            <a:r>
              <a:rPr lang="en-US" sz="2000" dirty="0"/>
              <a:t>increasing disillusionment with CRM technology</a:t>
            </a:r>
            <a:r>
              <a:rPr lang="tr-TR" sz="2000" dirty="0"/>
              <a:t> </a:t>
            </a:r>
            <a:r>
              <a:rPr lang="en-US" sz="2000" dirty="0"/>
              <a:t>and implementations. </a:t>
            </a:r>
            <a:r>
              <a:rPr lang="en-US" sz="2000" b="1" dirty="0"/>
              <a:t>Customer expectations in</a:t>
            </a:r>
            <a:r>
              <a:rPr lang="tr-TR" sz="2000" b="1" dirty="0"/>
              <a:t> </a:t>
            </a:r>
            <a:r>
              <a:rPr lang="en-US" sz="2000" b="1" dirty="0"/>
              <a:t>this period far exceeded the realized benefits of</a:t>
            </a:r>
            <a:r>
              <a:rPr lang="tr-TR" sz="2000" b="1" dirty="0"/>
              <a:t> </a:t>
            </a:r>
            <a:r>
              <a:rPr lang="en-US" sz="2000" b="1" dirty="0"/>
              <a:t>CRM technology.</a:t>
            </a:r>
          </a:p>
        </p:txBody>
      </p:sp>
    </p:spTree>
    <p:extLst>
      <p:ext uri="{BB962C8B-B14F-4D97-AF65-F5344CB8AC3E}">
        <p14:creationId xmlns:p14="http://schemas.microsoft.com/office/powerpoint/2010/main" val="2710111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lnSpcReduction="10000"/>
          </a:bodyPr>
          <a:lstStyle/>
          <a:p>
            <a:r>
              <a:rPr lang="en-US" b="1" dirty="0"/>
              <a:t>Third Generation (Strategic</a:t>
            </a:r>
            <a:r>
              <a:rPr lang="tr-TR" b="1" dirty="0"/>
              <a:t> </a:t>
            </a:r>
            <a:r>
              <a:rPr lang="en-US" b="1" dirty="0"/>
              <a:t>Approach)</a:t>
            </a:r>
            <a:endParaRPr lang="tr-TR" b="1" dirty="0"/>
          </a:p>
          <a:p>
            <a:pPr marL="0" indent="0" algn="just">
              <a:buNone/>
            </a:pPr>
            <a:r>
              <a:rPr lang="tr-TR" sz="2200" dirty="0"/>
              <a:t>	</a:t>
            </a:r>
            <a:r>
              <a:rPr lang="en-US" sz="2200" dirty="0"/>
              <a:t>By the end of 2002, the CRM market had started</a:t>
            </a:r>
            <a:r>
              <a:rPr lang="tr-TR" sz="2200" dirty="0"/>
              <a:t> </a:t>
            </a:r>
            <a:r>
              <a:rPr lang="en-US" sz="2200" dirty="0"/>
              <a:t>to pick up, and the gap between customers’ perceived</a:t>
            </a:r>
            <a:r>
              <a:rPr lang="tr-TR" sz="2200" dirty="0"/>
              <a:t> </a:t>
            </a:r>
            <a:r>
              <a:rPr lang="en-US" sz="2200" dirty="0"/>
              <a:t>value and value realized was closing.</a:t>
            </a:r>
            <a:endParaRPr lang="tr-TR" sz="2200" dirty="0"/>
          </a:p>
          <a:p>
            <a:pPr marL="0" indent="0" algn="just">
              <a:buNone/>
            </a:pPr>
            <a:endParaRPr lang="en-US" sz="2200" dirty="0"/>
          </a:p>
          <a:p>
            <a:pPr marL="0" indent="0" algn="just">
              <a:buNone/>
            </a:pPr>
            <a:r>
              <a:rPr lang="tr-TR" sz="2200" dirty="0"/>
              <a:t>	</a:t>
            </a:r>
            <a:r>
              <a:rPr lang="en-US" sz="2200" dirty="0"/>
              <a:t>Organizations learned from experience and their</a:t>
            </a:r>
            <a:r>
              <a:rPr lang="tr-TR" sz="2200" dirty="0"/>
              <a:t> </a:t>
            </a:r>
            <a:r>
              <a:rPr lang="en-US" sz="2200" dirty="0"/>
              <a:t>failure to implement prior versions of CRM. The</a:t>
            </a:r>
            <a:r>
              <a:rPr lang="tr-TR" sz="2200" dirty="0"/>
              <a:t> </a:t>
            </a:r>
            <a:r>
              <a:rPr lang="en-US" sz="2200" dirty="0"/>
              <a:t>best organizations began to focus on </a:t>
            </a:r>
            <a:r>
              <a:rPr lang="en-US" sz="2200" b="1" i="1" dirty="0"/>
              <a:t>integrating</a:t>
            </a:r>
            <a:r>
              <a:rPr lang="tr-TR" sz="2200" b="1" i="1" dirty="0"/>
              <a:t> </a:t>
            </a:r>
            <a:r>
              <a:rPr lang="en-US" sz="2200" b="1" i="1" dirty="0"/>
              <a:t>customer-facing front-end systems with back-end</a:t>
            </a:r>
            <a:r>
              <a:rPr lang="tr-TR" sz="2200" b="1" i="1" dirty="0"/>
              <a:t> </a:t>
            </a:r>
            <a:r>
              <a:rPr lang="en-US" sz="2200" b="1" i="1" dirty="0"/>
              <a:t>systems, as well as with the systems used by partners</a:t>
            </a:r>
            <a:r>
              <a:rPr lang="tr-TR" sz="2200" b="1" i="1" dirty="0"/>
              <a:t> </a:t>
            </a:r>
            <a:r>
              <a:rPr lang="en-US" sz="2200" b="1" i="1" dirty="0"/>
              <a:t>and suppliers</a:t>
            </a:r>
            <a:r>
              <a:rPr lang="tr-TR" sz="2200" dirty="0"/>
              <a:t>.</a:t>
            </a:r>
          </a:p>
          <a:p>
            <a:pPr marL="0" indent="0" algn="just">
              <a:buNone/>
            </a:pPr>
            <a:endParaRPr lang="tr-TR" sz="2200" dirty="0"/>
          </a:p>
          <a:p>
            <a:pPr marL="0" indent="0" algn="just">
              <a:buNone/>
            </a:pPr>
            <a:r>
              <a:rPr lang="tr-TR" sz="2200" dirty="0"/>
              <a:t>	</a:t>
            </a:r>
            <a:r>
              <a:rPr lang="en-US" sz="2200" dirty="0"/>
              <a:t>The integration of the Internet technology</a:t>
            </a:r>
            <a:r>
              <a:rPr lang="tr-TR" sz="2200" dirty="0"/>
              <a:t> </a:t>
            </a:r>
            <a:r>
              <a:rPr lang="en-US" sz="2200" dirty="0"/>
              <a:t>helped to boost CRM. Many organizations realized</a:t>
            </a:r>
            <a:r>
              <a:rPr lang="tr-TR" sz="2200" dirty="0"/>
              <a:t> </a:t>
            </a:r>
            <a:r>
              <a:rPr lang="en-US" sz="2200" dirty="0"/>
              <a:t>that they could benefit by adopting a strategic</a:t>
            </a:r>
            <a:r>
              <a:rPr lang="tr-TR" sz="2200" dirty="0"/>
              <a:t> </a:t>
            </a:r>
            <a:r>
              <a:rPr lang="en-US" sz="2200" dirty="0"/>
              <a:t>CRM approach rather than blindly implementing</a:t>
            </a:r>
            <a:r>
              <a:rPr lang="tr-TR" sz="2200" dirty="0"/>
              <a:t> </a:t>
            </a:r>
            <a:r>
              <a:rPr lang="en-US" sz="2200" dirty="0"/>
              <a:t>technology-based solutions. Companies recognized</a:t>
            </a:r>
            <a:r>
              <a:rPr lang="tr-TR" sz="2200" dirty="0"/>
              <a:t> </a:t>
            </a:r>
            <a:r>
              <a:rPr lang="en-US" sz="2200" dirty="0"/>
              <a:t>the eventual goal of CRM: </a:t>
            </a:r>
            <a:r>
              <a:rPr lang="en-US" sz="2200" b="1" dirty="0"/>
              <a:t>to grow revenue,</a:t>
            </a:r>
            <a:r>
              <a:rPr lang="tr-TR" sz="2200" b="1" dirty="0"/>
              <a:t> </a:t>
            </a:r>
            <a:r>
              <a:rPr lang="en-US" sz="2200" b="1" dirty="0"/>
              <a:t>not just control costs.</a:t>
            </a:r>
          </a:p>
        </p:txBody>
      </p:sp>
    </p:spTree>
    <p:extLst>
      <p:ext uri="{BB962C8B-B14F-4D97-AF65-F5344CB8AC3E}">
        <p14:creationId xmlns:p14="http://schemas.microsoft.com/office/powerpoint/2010/main" val="3482984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AC571-7B82-4729-95CD-62907E545BAA}"/>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5FA8A134-8A79-4E15-8CCC-0FC88E0FCD2F}"/>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6746E16F-D3E7-49B6-B3D5-0FF567655D57}"/>
              </a:ext>
            </a:extLst>
          </p:cNvPr>
          <p:cNvPicPr>
            <a:picLocks noChangeAspect="1"/>
          </p:cNvPicPr>
          <p:nvPr/>
        </p:nvPicPr>
        <p:blipFill>
          <a:blip r:embed="rId2"/>
          <a:stretch>
            <a:fillRect/>
          </a:stretch>
        </p:blipFill>
        <p:spPr>
          <a:xfrm>
            <a:off x="366185" y="274639"/>
            <a:ext cx="8320615" cy="6240462"/>
          </a:xfrm>
          <a:prstGeom prst="rect">
            <a:avLst/>
          </a:prstGeom>
        </p:spPr>
      </p:pic>
    </p:spTree>
    <p:extLst>
      <p:ext uri="{BB962C8B-B14F-4D97-AF65-F5344CB8AC3E}">
        <p14:creationId xmlns:p14="http://schemas.microsoft.com/office/powerpoint/2010/main" val="2547067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640960" cy="5721499"/>
          </a:xfrm>
        </p:spPr>
        <p:txBody>
          <a:bodyPr>
            <a:normAutofit/>
          </a:bodyPr>
          <a:lstStyle/>
          <a:p>
            <a:r>
              <a:rPr lang="en-US" b="1" dirty="0"/>
              <a:t>Fourth Generation (Agile</a:t>
            </a:r>
            <a:r>
              <a:rPr lang="tr-TR" b="1" dirty="0"/>
              <a:t> </a:t>
            </a:r>
            <a:r>
              <a:rPr lang="en-US" b="1" dirty="0"/>
              <a:t>and Flexible Strategic CRM)</a:t>
            </a:r>
            <a:endParaRPr lang="tr-TR" b="1" dirty="0"/>
          </a:p>
          <a:p>
            <a:pPr marL="0" indent="0" algn="just">
              <a:buNone/>
            </a:pPr>
            <a:r>
              <a:rPr lang="tr-TR" sz="2400" dirty="0"/>
              <a:t>	</a:t>
            </a:r>
            <a:r>
              <a:rPr lang="en-US" sz="2400" dirty="0"/>
              <a:t>At the end of the first decade of the twenty-first century, we face the start of the fourth generation of CRM. </a:t>
            </a:r>
            <a:endParaRPr lang="tr-TR" sz="2400" dirty="0"/>
          </a:p>
          <a:p>
            <a:pPr marL="0" indent="0" algn="just">
              <a:buNone/>
            </a:pPr>
            <a:r>
              <a:rPr lang="tr-TR" sz="2400" dirty="0"/>
              <a:t>	</a:t>
            </a:r>
            <a:r>
              <a:rPr lang="en-US" sz="2400" dirty="0"/>
              <a:t>Strategic CRM is widely accepted and established as an essential element of the marketing strategy, and an ever increasing number of small and medium-sized companies adopt this management tool and its corresponding technologies to drive their business. </a:t>
            </a:r>
            <a:endParaRPr lang="tr-TR" sz="2400" dirty="0"/>
          </a:p>
          <a:p>
            <a:pPr marL="0" indent="0" algn="just">
              <a:buNone/>
            </a:pPr>
            <a:r>
              <a:rPr lang="tr-TR" sz="2400" dirty="0"/>
              <a:t>	</a:t>
            </a:r>
            <a:r>
              <a:rPr lang="en-US" sz="2400" b="1" i="1" dirty="0"/>
              <a:t>Agility, flexibility, and low fixed costs are key. </a:t>
            </a:r>
            <a:r>
              <a:rPr lang="en-US" sz="2400" dirty="0"/>
              <a:t>The emergence of social media and increased self-service, as well as the growing prevalence of web-based services, mean that customer empowerment is an emerging topic. In particular, </a:t>
            </a:r>
            <a:r>
              <a:rPr lang="en-US" sz="2400" i="1" dirty="0"/>
              <a:t>CRM technology on a pay-per-use basis can provide on-demand functionality</a:t>
            </a:r>
            <a:r>
              <a:rPr lang="en-US" sz="2400"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28798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lnSpcReduction="20000"/>
          </a:bodyPr>
          <a:lstStyle/>
          <a:p>
            <a:r>
              <a:rPr lang="en-US" b="1" dirty="0"/>
              <a:t>Fifth Generation (Social CRM)</a:t>
            </a:r>
            <a:endParaRPr lang="tr-TR" b="1" dirty="0"/>
          </a:p>
          <a:p>
            <a:pPr marL="0" indent="0" algn="just">
              <a:buNone/>
            </a:pPr>
            <a:r>
              <a:rPr lang="tr-TR" dirty="0"/>
              <a:t>	</a:t>
            </a:r>
            <a:r>
              <a:rPr lang="en-US" sz="2800" dirty="0"/>
              <a:t>The development of the new technological</a:t>
            </a:r>
            <a:r>
              <a:rPr lang="tr-TR" sz="2800" dirty="0"/>
              <a:t> </a:t>
            </a:r>
            <a:r>
              <a:rPr lang="en-US" sz="2800" dirty="0"/>
              <a:t>advances and the unprecedented reach of social</a:t>
            </a:r>
            <a:r>
              <a:rPr lang="tr-TR" sz="2800" dirty="0"/>
              <a:t> </a:t>
            </a:r>
            <a:r>
              <a:rPr lang="en-US" sz="2800" dirty="0"/>
              <a:t>media gave rise to the fifth generation of</a:t>
            </a:r>
            <a:r>
              <a:rPr lang="tr-TR" sz="2800" dirty="0"/>
              <a:t> </a:t>
            </a:r>
            <a:r>
              <a:rPr lang="en-US" sz="2800" dirty="0"/>
              <a:t>CRM. </a:t>
            </a:r>
            <a:endParaRPr lang="tr-TR" sz="2800" dirty="0"/>
          </a:p>
          <a:p>
            <a:pPr marL="0" indent="0" algn="just">
              <a:buNone/>
            </a:pPr>
            <a:endParaRPr lang="tr-TR" sz="2800" dirty="0"/>
          </a:p>
          <a:p>
            <a:pPr marL="0" indent="0" algn="just">
              <a:buNone/>
            </a:pPr>
            <a:r>
              <a:rPr lang="tr-TR" sz="2800" dirty="0"/>
              <a:t>	</a:t>
            </a:r>
            <a:r>
              <a:rPr lang="en-US" sz="2800" dirty="0"/>
              <a:t>Social CRM is characterized by the</a:t>
            </a:r>
            <a:r>
              <a:rPr lang="tr-TR" sz="2800" dirty="0"/>
              <a:t> </a:t>
            </a:r>
            <a:r>
              <a:rPr lang="en-US" sz="2800" dirty="0"/>
              <a:t>engagement of the customer through the integration</a:t>
            </a:r>
            <a:r>
              <a:rPr lang="tr-TR" sz="2800" dirty="0"/>
              <a:t> </a:t>
            </a:r>
            <a:r>
              <a:rPr lang="en-US" sz="2800" dirty="0"/>
              <a:t>of the </a:t>
            </a:r>
            <a:r>
              <a:rPr lang="en-US" sz="2800" b="1" i="1" dirty="0"/>
              <a:t>web 2.0 and social media and by</a:t>
            </a:r>
            <a:r>
              <a:rPr lang="tr-TR" sz="2800" b="1" i="1" dirty="0"/>
              <a:t> </a:t>
            </a:r>
            <a:r>
              <a:rPr lang="en-US" sz="2800" b="1" i="1" dirty="0"/>
              <a:t>the use of data driven insights </a:t>
            </a:r>
            <a:r>
              <a:rPr lang="en-US" sz="2800" dirty="0"/>
              <a:t>to optimize the</a:t>
            </a:r>
            <a:r>
              <a:rPr lang="tr-TR" sz="2800" dirty="0"/>
              <a:t> </a:t>
            </a:r>
            <a:r>
              <a:rPr lang="en-US" sz="2800" dirty="0"/>
              <a:t>overall customer experience. </a:t>
            </a:r>
            <a:endParaRPr lang="tr-TR" sz="2800" dirty="0"/>
          </a:p>
          <a:p>
            <a:pPr marL="0" indent="0" algn="just">
              <a:buNone/>
            </a:pPr>
            <a:endParaRPr lang="tr-TR" sz="2800" dirty="0"/>
          </a:p>
          <a:p>
            <a:pPr marL="0" indent="0" algn="just">
              <a:buNone/>
            </a:pPr>
            <a:r>
              <a:rPr lang="tr-TR" sz="2800" dirty="0"/>
              <a:t>	</a:t>
            </a:r>
            <a:r>
              <a:rPr lang="en-US" sz="2800" b="1" i="1" dirty="0"/>
              <a:t>Companies</a:t>
            </a:r>
            <a:r>
              <a:rPr lang="tr-TR" sz="2800" b="1" i="1" dirty="0"/>
              <a:t> </a:t>
            </a:r>
            <a:r>
              <a:rPr lang="en-US" sz="2800" b="1" i="1" dirty="0"/>
              <a:t>encourage active customer participation online,</a:t>
            </a:r>
            <a:r>
              <a:rPr lang="tr-TR" sz="2800" b="1" i="1" dirty="0"/>
              <a:t> </a:t>
            </a:r>
            <a:r>
              <a:rPr lang="en-US" sz="2800" b="1" i="1" dirty="0"/>
              <a:t>while they use software applications to track real</a:t>
            </a:r>
            <a:r>
              <a:rPr lang="tr-TR" sz="2800" b="1" i="1" dirty="0"/>
              <a:t> </a:t>
            </a:r>
            <a:r>
              <a:rPr lang="en-US" sz="2800" b="1" i="1" dirty="0"/>
              <a:t>time social data</a:t>
            </a:r>
            <a:r>
              <a:rPr lang="en-US" sz="2800" dirty="0"/>
              <a:t>. This information enables companies</a:t>
            </a:r>
            <a:r>
              <a:rPr lang="tr-TR" sz="2800" dirty="0"/>
              <a:t> </a:t>
            </a:r>
            <a:r>
              <a:rPr lang="en-US" sz="2800" dirty="0"/>
              <a:t>to offer relevant content and personalized</a:t>
            </a:r>
            <a:r>
              <a:rPr lang="tr-TR" sz="2800" dirty="0"/>
              <a:t> </a:t>
            </a:r>
            <a:r>
              <a:rPr lang="en-US" sz="2800" dirty="0"/>
              <a:t>messages to specific customers and to improve</a:t>
            </a:r>
            <a:r>
              <a:rPr lang="tr-TR" sz="2800" dirty="0"/>
              <a:t> </a:t>
            </a:r>
            <a:r>
              <a:rPr lang="en-US" sz="2800" dirty="0"/>
              <a:t>the customer experience at each touch point</a:t>
            </a:r>
            <a:r>
              <a:rPr lang="tr-TR" sz="2800" dirty="0"/>
              <a:t> </a:t>
            </a:r>
            <a:r>
              <a:rPr lang="en-US" sz="2800" dirty="0"/>
              <a:t>along the customer journey.</a:t>
            </a:r>
          </a:p>
        </p:txBody>
      </p:sp>
    </p:spTree>
    <p:extLst>
      <p:ext uri="{BB962C8B-B14F-4D97-AF65-F5344CB8AC3E}">
        <p14:creationId xmlns:p14="http://schemas.microsoft.com/office/powerpoint/2010/main" val="3923055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oho Social + CRM Integration — Measure RoI from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69" y="260648"/>
            <a:ext cx="7143750"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251520" y="3356992"/>
            <a:ext cx="8229600" cy="2376264"/>
          </a:xfrm>
        </p:spPr>
        <p:txBody>
          <a:bodyPr>
            <a:normAutofit/>
          </a:bodyPr>
          <a:lstStyle/>
          <a:p>
            <a:pPr algn="just"/>
            <a:r>
              <a:rPr lang="en-US" sz="2400" dirty="0"/>
              <a:t>Additionally, the</a:t>
            </a:r>
            <a:r>
              <a:rPr lang="tr-TR" sz="2400" dirty="0"/>
              <a:t> </a:t>
            </a:r>
            <a:r>
              <a:rPr lang="en-US" sz="2400" dirty="0"/>
              <a:t>combination of data across </a:t>
            </a:r>
            <a:r>
              <a:rPr lang="en-US" sz="2400" b="1" i="1" dirty="0"/>
              <a:t>different social</a:t>
            </a:r>
            <a:r>
              <a:rPr lang="tr-TR" sz="2400" b="1" i="1" dirty="0"/>
              <a:t> </a:t>
            </a:r>
            <a:r>
              <a:rPr lang="en-US" sz="2400" b="1" i="1" dirty="0"/>
              <a:t>media platforms allows companies to determine</a:t>
            </a:r>
            <a:r>
              <a:rPr lang="tr-TR" sz="2400" b="1" i="1" dirty="0"/>
              <a:t> </a:t>
            </a:r>
            <a:r>
              <a:rPr lang="en-US" sz="2400" b="1" i="1" dirty="0"/>
              <a:t>the customer value not only based on profitability</a:t>
            </a:r>
            <a:r>
              <a:rPr lang="tr-TR" sz="2400" b="1" i="1" dirty="0"/>
              <a:t> </a:t>
            </a:r>
            <a:r>
              <a:rPr lang="en-US" sz="2400" b="1" i="1" dirty="0"/>
              <a:t>but also based on their online behavior in</a:t>
            </a:r>
            <a:r>
              <a:rPr lang="tr-TR" sz="2400" b="1" i="1" dirty="0"/>
              <a:t> </a:t>
            </a:r>
            <a:r>
              <a:rPr lang="en-US" sz="2400" b="1" i="1" dirty="0"/>
              <a:t>terms of referrals, knowledge dispersion and</a:t>
            </a:r>
            <a:r>
              <a:rPr lang="tr-TR" sz="2400" b="1" i="1" dirty="0"/>
              <a:t> </a:t>
            </a:r>
            <a:r>
              <a:rPr lang="en-US" sz="2400" b="1" i="1" dirty="0"/>
              <a:t>influencing other members of the social media</a:t>
            </a:r>
            <a:r>
              <a:rPr lang="tr-TR" sz="2400" b="1" i="1" dirty="0"/>
              <a:t> </a:t>
            </a:r>
            <a:r>
              <a:rPr lang="en-US" sz="2400" b="1" i="1" dirty="0"/>
              <a:t>community.</a:t>
            </a:r>
          </a:p>
        </p:txBody>
      </p:sp>
    </p:spTree>
    <p:extLst>
      <p:ext uri="{BB962C8B-B14F-4D97-AF65-F5344CB8AC3E}">
        <p14:creationId xmlns:p14="http://schemas.microsoft.com/office/powerpoint/2010/main" val="1735372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8EDF31D-A399-42D3-9028-3F1F221FE8FC}"/>
              </a:ext>
            </a:extLst>
          </p:cNvPr>
          <p:cNvPicPr>
            <a:picLocks noChangeAspect="1"/>
          </p:cNvPicPr>
          <p:nvPr/>
        </p:nvPicPr>
        <p:blipFill>
          <a:blip r:embed="rId2"/>
          <a:stretch>
            <a:fillRect/>
          </a:stretch>
        </p:blipFill>
        <p:spPr>
          <a:xfrm>
            <a:off x="0" y="690372"/>
            <a:ext cx="9144000" cy="5477256"/>
          </a:xfrm>
          <a:prstGeom prst="rect">
            <a:avLst/>
          </a:prstGeom>
        </p:spPr>
      </p:pic>
    </p:spTree>
    <p:extLst>
      <p:ext uri="{BB962C8B-B14F-4D97-AF65-F5344CB8AC3E}">
        <p14:creationId xmlns:p14="http://schemas.microsoft.com/office/powerpoint/2010/main" val="3066115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1F564A-99E3-49A0-AF73-964023DA3141}"/>
              </a:ext>
            </a:extLst>
          </p:cNvPr>
          <p:cNvSpPr>
            <a:spLocks noGrp="1"/>
          </p:cNvSpPr>
          <p:nvPr>
            <p:ph idx="1"/>
          </p:nvPr>
        </p:nvSpPr>
        <p:spPr>
          <a:xfrm>
            <a:off x="457200" y="1600201"/>
            <a:ext cx="8229600" cy="676672"/>
          </a:xfrm>
        </p:spPr>
        <p:txBody>
          <a:bodyPr/>
          <a:lstStyle/>
          <a:p>
            <a:pPr marL="0" indent="0" algn="ctr">
              <a:buNone/>
            </a:pPr>
            <a:r>
              <a:rPr lang="tr-TR" dirty="0"/>
              <a:t> </a:t>
            </a:r>
            <a:r>
              <a:rPr lang="tr-TR" dirty="0" err="1"/>
              <a:t>Thank</a:t>
            </a:r>
            <a:r>
              <a:rPr lang="tr-TR" dirty="0"/>
              <a:t> </a:t>
            </a:r>
            <a:r>
              <a:rPr lang="tr-TR" dirty="0" err="1"/>
              <a:t>you</a:t>
            </a:r>
            <a:r>
              <a:rPr lang="tr-TR" dirty="0"/>
              <a:t>…</a:t>
            </a:r>
            <a:endParaRPr lang="en-US" dirty="0"/>
          </a:p>
        </p:txBody>
      </p:sp>
    </p:spTree>
    <p:extLst>
      <p:ext uri="{BB962C8B-B14F-4D97-AF65-F5344CB8AC3E}">
        <p14:creationId xmlns:p14="http://schemas.microsoft.com/office/powerpoint/2010/main" val="255750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64154F-D4BB-4B37-971A-8368EFBBE68C}"/>
              </a:ext>
            </a:extLst>
          </p:cNvPr>
          <p:cNvSpPr>
            <a:spLocks noGrp="1"/>
          </p:cNvSpPr>
          <p:nvPr>
            <p:ph type="title"/>
          </p:nvPr>
        </p:nvSpPr>
        <p:spPr/>
        <p:txBody>
          <a:bodyPr/>
          <a:lstStyle/>
          <a:p>
            <a:r>
              <a:rPr lang="tr-TR" dirty="0"/>
              <a:t>Project </a:t>
            </a:r>
            <a:endParaRPr lang="en-US" dirty="0"/>
          </a:p>
        </p:txBody>
      </p:sp>
      <p:sp>
        <p:nvSpPr>
          <p:cNvPr id="3" name="İçerik Yer Tutucusu 2">
            <a:extLst>
              <a:ext uri="{FF2B5EF4-FFF2-40B4-BE49-F238E27FC236}">
                <a16:creationId xmlns:a16="http://schemas.microsoft.com/office/drawing/2014/main" id="{BE30068F-5FEC-46E6-AA6C-B4C53983C76C}"/>
              </a:ext>
            </a:extLst>
          </p:cNvPr>
          <p:cNvSpPr>
            <a:spLocks noGrp="1"/>
          </p:cNvSpPr>
          <p:nvPr>
            <p:ph idx="1"/>
          </p:nvPr>
        </p:nvSpPr>
        <p:spPr/>
        <p:txBody>
          <a:bodyPr>
            <a:normAutofit fontScale="47500" lnSpcReduction="20000"/>
          </a:bodyPr>
          <a:lstStyle/>
          <a:p>
            <a:r>
              <a:rPr lang="en-US" dirty="0"/>
              <a:t>Project guideline %30 (% 20 document %10 presentation) - during the presentation the cameras should be on</a:t>
            </a:r>
          </a:p>
          <a:p>
            <a:r>
              <a:rPr lang="en-US" dirty="0"/>
              <a:t>Term Project:  1 - 4 students</a:t>
            </a:r>
          </a:p>
          <a:p>
            <a:endParaRPr lang="en-US" dirty="0"/>
          </a:p>
          <a:p>
            <a:r>
              <a:rPr lang="en-US" b="1" dirty="0"/>
              <a:t>Contents &amp;Deadlines:</a:t>
            </a:r>
          </a:p>
          <a:p>
            <a:r>
              <a:rPr lang="en-US" dirty="0"/>
              <a:t>This course's CRM project will be a CRM marketing plan (</a:t>
            </a:r>
            <a:r>
              <a:rPr lang="en-US" b="1" dirty="0"/>
              <a:t>that will contain a written CRM Brief and then a written CRM Plan</a:t>
            </a:r>
            <a:r>
              <a:rPr lang="en-US" dirty="0"/>
              <a:t>) for a business that the student and the instructor have chosen and agreed upon. You will choose a business wherever you currently work, or you may choose a better choice. You must be able to examine the operations of the company you have chosen. </a:t>
            </a:r>
            <a:endParaRPr lang="tr-TR" dirty="0"/>
          </a:p>
          <a:p>
            <a:r>
              <a:rPr lang="en-US" dirty="0"/>
              <a:t>As you evaluate your business's CRM needs, you'll be acting as a marketing consultant. This will require conducting interviews with key stakeholders. As the supervisor, your instructor will explain the purpose of this project to the selected business and confirm approval for the participant to complete it.</a:t>
            </a:r>
          </a:p>
          <a:p>
            <a:endParaRPr lang="en-US" dirty="0"/>
          </a:p>
          <a:p>
            <a:r>
              <a:rPr lang="en-US" dirty="0"/>
              <a:t>The written CRM Brief will include the following categories:</a:t>
            </a:r>
          </a:p>
          <a:p>
            <a:r>
              <a:rPr lang="en-US" dirty="0"/>
              <a:t> • objective</a:t>
            </a:r>
          </a:p>
          <a:p>
            <a:r>
              <a:rPr lang="en-US" dirty="0"/>
              <a:t> • scenarios </a:t>
            </a:r>
          </a:p>
          <a:p>
            <a:r>
              <a:rPr lang="en-US" dirty="0"/>
              <a:t>• contact strategies </a:t>
            </a:r>
          </a:p>
          <a:p>
            <a:r>
              <a:rPr lang="en-US" dirty="0"/>
              <a:t>• communication tools </a:t>
            </a:r>
          </a:p>
          <a:p>
            <a:endParaRPr lang="en-US" dirty="0"/>
          </a:p>
        </p:txBody>
      </p:sp>
    </p:spTree>
    <p:extLst>
      <p:ext uri="{BB962C8B-B14F-4D97-AF65-F5344CB8AC3E}">
        <p14:creationId xmlns:p14="http://schemas.microsoft.com/office/powerpoint/2010/main" val="275792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876B39-1C7B-414A-B9A9-C84A7AA03B82}"/>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B4EB84A4-AF11-4AF9-A405-99B1CC10104B}"/>
              </a:ext>
            </a:extLst>
          </p:cNvPr>
          <p:cNvSpPr>
            <a:spLocks noGrp="1"/>
          </p:cNvSpPr>
          <p:nvPr>
            <p:ph idx="1"/>
          </p:nvPr>
        </p:nvSpPr>
        <p:spPr/>
        <p:txBody>
          <a:bodyPr>
            <a:normAutofit fontScale="40000" lnSpcReduction="20000"/>
          </a:bodyPr>
          <a:lstStyle/>
          <a:p>
            <a:r>
              <a:rPr lang="en-US" b="1" dirty="0"/>
              <a:t>Objective 1.</a:t>
            </a:r>
            <a:r>
              <a:rPr lang="en-US" dirty="0"/>
              <a:t> Introduction to company and industry involved. (Instructor approval and permission access granted by company.) </a:t>
            </a:r>
          </a:p>
          <a:p>
            <a:r>
              <a:rPr lang="en-US" b="1" dirty="0"/>
              <a:t>2. Description of CRM system objective </a:t>
            </a:r>
            <a:r>
              <a:rPr lang="en-US" dirty="0"/>
              <a:t>(Where is the company now with CRM? and where does the company want to go with a new or up-dated CRM system to include current and future requirements and integration with existing organizational systems? What are we trying to achieve with a new CRM system or up-date to an existing CRM System? Why does the current CRM system need improving? How are the changes going to integrate with the existing organizational systems?) Tell the story and include a relevant background analysis of the company and the current situation. What are you trying to achieve (i.e., customer retention, customer win-back, customer acquisition, complaint processing or customer feedback)? How can this CRM system help customers/company/stakeholders? Relate the story to course topics included in the course module topic areas.. This means you should make observations about the current CRM system and management/leadership activities, the effects on customer/employee/stakeholder behavior/attitudes, and the relationship of the story to the overall organizational environment/competitive environment, etc. Critically analyze the company’s CRM actions in the story, and make suggestions of what, if anything, you would do differently. Think of yourselves as consultants making recommendations to top management based on the lessons learned from the course case studies, lecture materials, textbook and other readings and discussions</a:t>
            </a:r>
          </a:p>
          <a:p>
            <a:r>
              <a:rPr lang="en-US" b="1" dirty="0"/>
              <a:t>Scenarios 3</a:t>
            </a:r>
            <a:r>
              <a:rPr lang="en-US" dirty="0"/>
              <a:t>. What kind of scenarios are involved and what are they designed to facilitate? What kind of scenarios are involved (i.e., customer feedback, suggestions, complaints, inquiries, sales – all can include online and offline contact points)? Is the system designed to facilitate (i.e., welcome letters, new member offers, up-selling, cross selling, reactivation on previous customers)? </a:t>
            </a:r>
          </a:p>
          <a:p>
            <a:r>
              <a:rPr lang="en-US" b="1" dirty="0"/>
              <a:t>Contact Strategies 4</a:t>
            </a:r>
            <a:r>
              <a:rPr lang="en-US" dirty="0"/>
              <a:t>. What kind of contact strategies might the scenarios involve? Communication Tools 5. What kind of communication tools will generate the data (i.e., e-mail, snail mail, outbound telemarketing, inbound telemarketing, sales teams, website dialogues, etc.)?</a:t>
            </a:r>
          </a:p>
          <a:p>
            <a:endParaRPr lang="en-US" dirty="0"/>
          </a:p>
          <a:p>
            <a:endParaRPr lang="en-US" dirty="0"/>
          </a:p>
        </p:txBody>
      </p:sp>
    </p:spTree>
    <p:extLst>
      <p:ext uri="{BB962C8B-B14F-4D97-AF65-F5344CB8AC3E}">
        <p14:creationId xmlns:p14="http://schemas.microsoft.com/office/powerpoint/2010/main" val="42747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CBBB0-8376-4789-A810-E129A56D1559}"/>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0A6CBAD3-E7C8-43FA-89FF-6F03088AF2CB}"/>
              </a:ext>
            </a:extLst>
          </p:cNvPr>
          <p:cNvSpPr>
            <a:spLocks noGrp="1"/>
          </p:cNvSpPr>
          <p:nvPr>
            <p:ph idx="1"/>
          </p:nvPr>
        </p:nvSpPr>
        <p:spPr/>
        <p:txBody>
          <a:bodyPr>
            <a:normAutofit fontScale="47500" lnSpcReduction="20000"/>
          </a:bodyPr>
          <a:lstStyle/>
          <a:p>
            <a:r>
              <a:rPr lang="en-US" dirty="0"/>
              <a:t>The written CRM Plan; will include the following categories: </a:t>
            </a:r>
          </a:p>
          <a:p>
            <a:r>
              <a:rPr lang="en-US" b="1" dirty="0"/>
              <a:t>CRM Plan Part A </a:t>
            </a:r>
          </a:p>
          <a:p>
            <a:r>
              <a:rPr lang="en-US" dirty="0"/>
              <a:t>• Situation (Where are we now with CRM?) Summarize the Situation from your CRM Brief. </a:t>
            </a:r>
          </a:p>
          <a:p>
            <a:r>
              <a:rPr lang="en-US" dirty="0"/>
              <a:t>• Objectives (What do we want to achieve?) Summarize the Objectives from your CRM Brief. •Strategy (How will we get there?) Strategy includes analysis, evaluation, and implementation of the new or up-dated CRM system. This involves considerations of budget , CRM system creation, development, testing, maintenance of managing the database and maintenance of costs and timescales, and control issues. </a:t>
            </a:r>
          </a:p>
          <a:p>
            <a:r>
              <a:rPr lang="en-US" dirty="0"/>
              <a:t> </a:t>
            </a:r>
            <a:r>
              <a:rPr lang="en-US" b="1" dirty="0"/>
              <a:t>CRM Plan Part B</a:t>
            </a:r>
          </a:p>
          <a:p>
            <a:r>
              <a:rPr lang="en-US" dirty="0"/>
              <a:t> • Summary (Briefly review key points and recommendations)</a:t>
            </a:r>
          </a:p>
          <a:p>
            <a:endParaRPr lang="en-US" dirty="0"/>
          </a:p>
          <a:p>
            <a:r>
              <a:rPr lang="en-US" b="1" dirty="0"/>
              <a:t>Submitted the group members names and the   company’s name till 31th October, 2021.</a:t>
            </a:r>
          </a:p>
          <a:p>
            <a:r>
              <a:rPr lang="en-US" dirty="0"/>
              <a:t>please obey the rules of “academic ethics” and upload the document to the Turnitin class that will be assigned later in Moodle system. </a:t>
            </a:r>
          </a:p>
          <a:p>
            <a:endParaRPr lang="en-US" dirty="0"/>
          </a:p>
          <a:p>
            <a:r>
              <a:rPr lang="en-US" b="1" dirty="0"/>
              <a:t>Presentation weeks: All projects should be finished and submitted to system and informed to </a:t>
            </a:r>
            <a:r>
              <a:rPr lang="en-US" b="1" dirty="0" err="1"/>
              <a:t>Res.Asst</a:t>
            </a:r>
            <a:r>
              <a:rPr lang="en-US" b="1" dirty="0"/>
              <a:t>. Deniz </a:t>
            </a:r>
            <a:r>
              <a:rPr lang="en-US" b="1" dirty="0" err="1"/>
              <a:t>Yalçıntaş</a:t>
            </a:r>
            <a:r>
              <a:rPr lang="en-US" b="1" dirty="0"/>
              <a:t>, 24th  December 2021</a:t>
            </a:r>
          </a:p>
          <a:p>
            <a:endParaRPr lang="en-US" dirty="0"/>
          </a:p>
          <a:p>
            <a:r>
              <a:rPr lang="en-US" dirty="0"/>
              <a:t>Note:  Please use web 2.0 technologies in your presentation to make it more interactive.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0133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FF4C471C-4D4E-42C0-9814-BADB4E6D1036}"/>
              </a:ext>
            </a:extLst>
          </p:cNvPr>
          <p:cNvSpPr txBox="1"/>
          <p:nvPr/>
        </p:nvSpPr>
        <p:spPr>
          <a:xfrm>
            <a:off x="971600" y="1578593"/>
            <a:ext cx="7272808" cy="3416320"/>
          </a:xfrm>
          <a:prstGeom prst="rect">
            <a:avLst/>
          </a:prstGeom>
          <a:noFill/>
        </p:spPr>
        <p:txBody>
          <a:bodyPr wrap="square">
            <a:spAutoFit/>
          </a:bodyPr>
          <a:lstStyle/>
          <a:p>
            <a:r>
              <a:rPr lang="tr-TR" dirty="0" err="1"/>
              <a:t>Dear</a:t>
            </a:r>
            <a:r>
              <a:rPr lang="tr-TR" dirty="0"/>
              <a:t> </a:t>
            </a:r>
            <a:r>
              <a:rPr lang="tr-TR" dirty="0" err="1"/>
              <a:t>Students</a:t>
            </a:r>
            <a:r>
              <a:rPr lang="tr-TR" dirty="0"/>
              <a:t> </a:t>
            </a:r>
          </a:p>
          <a:p>
            <a:r>
              <a:rPr lang="tr-TR" dirty="0" err="1"/>
              <a:t>Please</a:t>
            </a:r>
            <a:r>
              <a:rPr lang="tr-TR" dirty="0"/>
              <a:t> </a:t>
            </a:r>
            <a:r>
              <a:rPr lang="en-US" dirty="0"/>
              <a:t>introduce </a:t>
            </a:r>
            <a:r>
              <a:rPr lang="tr-TR" dirty="0" err="1"/>
              <a:t>your</a:t>
            </a:r>
            <a:r>
              <a:rPr lang="en-US" dirty="0"/>
              <a:t>selves</a:t>
            </a:r>
            <a:r>
              <a:rPr lang="tr-TR" dirty="0"/>
              <a:t> </a:t>
            </a:r>
            <a:r>
              <a:rPr lang="tr-TR" dirty="0" err="1"/>
              <a:t>to</a:t>
            </a:r>
            <a:r>
              <a:rPr lang="tr-TR" dirty="0"/>
              <a:t> </a:t>
            </a:r>
            <a:r>
              <a:rPr lang="tr-TR" dirty="0" err="1"/>
              <a:t>your</a:t>
            </a:r>
            <a:r>
              <a:rPr lang="tr-TR" dirty="0"/>
              <a:t> </a:t>
            </a:r>
            <a:r>
              <a:rPr lang="tr-TR" dirty="0" err="1"/>
              <a:t>classmates</a:t>
            </a:r>
            <a:r>
              <a:rPr lang="en-US" dirty="0"/>
              <a:t> and chat about</a:t>
            </a:r>
            <a:r>
              <a:rPr lang="tr-TR" dirty="0"/>
              <a:t> </a:t>
            </a:r>
            <a:r>
              <a:rPr lang="tr-TR" dirty="0" err="1"/>
              <a:t>your</a:t>
            </a:r>
            <a:r>
              <a:rPr lang="en-US" dirty="0"/>
              <a:t> career interests. Tell</a:t>
            </a:r>
            <a:r>
              <a:rPr lang="tr-TR" dirty="0"/>
              <a:t> us </a:t>
            </a:r>
            <a:r>
              <a:rPr lang="en-US" dirty="0"/>
              <a:t>a little </a:t>
            </a:r>
            <a:r>
              <a:rPr lang="tr-TR" dirty="0"/>
              <a:t> </a:t>
            </a:r>
            <a:r>
              <a:rPr lang="en-US" dirty="0"/>
              <a:t>about YOU! For example, you might want to share the following: </a:t>
            </a:r>
            <a:endParaRPr lang="tr-TR" dirty="0"/>
          </a:p>
          <a:p>
            <a:r>
              <a:rPr lang="en-US" dirty="0"/>
              <a:t>• Your name</a:t>
            </a:r>
            <a:endParaRPr lang="tr-TR" dirty="0"/>
          </a:p>
          <a:p>
            <a:r>
              <a:rPr lang="en-US" dirty="0"/>
              <a:t> • Where you were born and grew up </a:t>
            </a:r>
            <a:endParaRPr lang="tr-TR" dirty="0"/>
          </a:p>
          <a:p>
            <a:r>
              <a:rPr lang="en-US" dirty="0"/>
              <a:t>• Your interests and hobbies </a:t>
            </a:r>
            <a:endParaRPr lang="tr-TR" dirty="0"/>
          </a:p>
          <a:p>
            <a:r>
              <a:rPr lang="en-US" dirty="0"/>
              <a:t>• If employed</a:t>
            </a:r>
            <a:r>
              <a:rPr lang="tr-TR" dirty="0"/>
              <a:t>/</a:t>
            </a:r>
            <a:r>
              <a:rPr lang="tr-TR" dirty="0" err="1"/>
              <a:t>trained</a:t>
            </a:r>
            <a:r>
              <a:rPr lang="en-US" dirty="0"/>
              <a:t> where and your job title and responsibilities </a:t>
            </a:r>
            <a:endParaRPr lang="tr-TR" dirty="0"/>
          </a:p>
          <a:p>
            <a:endParaRPr lang="tr-TR" dirty="0"/>
          </a:p>
          <a:p>
            <a:r>
              <a:rPr lang="en-US" dirty="0"/>
              <a:t>• Do you like your </a:t>
            </a:r>
            <a:r>
              <a:rPr lang="tr-TR" dirty="0"/>
              <a:t> </a:t>
            </a:r>
            <a:r>
              <a:rPr lang="tr-TR" dirty="0" err="1"/>
              <a:t>uni.department</a:t>
            </a:r>
            <a:r>
              <a:rPr lang="tr-TR" dirty="0"/>
              <a:t> </a:t>
            </a:r>
            <a:r>
              <a:rPr lang="en-US" dirty="0"/>
              <a:t> why or why not?</a:t>
            </a:r>
            <a:endParaRPr lang="tr-TR" dirty="0"/>
          </a:p>
          <a:p>
            <a:r>
              <a:rPr lang="en-US" dirty="0"/>
              <a:t> • Future career aspirations</a:t>
            </a:r>
            <a:r>
              <a:rPr lang="tr-TR" dirty="0"/>
              <a:t>.</a:t>
            </a:r>
            <a:r>
              <a:rPr lang="en-US" dirty="0"/>
              <a:t> You are encouraged discuss career interests with other classmates</a:t>
            </a:r>
            <a:r>
              <a:rPr lang="tr-TR" dirty="0"/>
              <a:t>.</a:t>
            </a:r>
            <a:endParaRPr lang="en-US" dirty="0"/>
          </a:p>
        </p:txBody>
      </p:sp>
    </p:spTree>
    <p:extLst>
      <p:ext uri="{BB962C8B-B14F-4D97-AF65-F5344CB8AC3E}">
        <p14:creationId xmlns:p14="http://schemas.microsoft.com/office/powerpoint/2010/main" val="18091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61" descr="card2"/>
          <p:cNvPicPr>
            <a:picLocks noChangeAspect="1" noChangeArrowheads="1"/>
          </p:cNvPicPr>
          <p:nvPr/>
        </p:nvPicPr>
        <p:blipFill>
          <a:blip r:embed="rId3"/>
          <a:srcRect l="79668"/>
          <a:stretch>
            <a:fillRect/>
          </a:stretch>
        </p:blipFill>
        <p:spPr bwMode="auto">
          <a:xfrm>
            <a:off x="0" y="0"/>
            <a:ext cx="1691680" cy="6886575"/>
          </a:xfrm>
          <a:prstGeom prst="rect">
            <a:avLst/>
          </a:prstGeom>
          <a:noFill/>
          <a:ln w="9525">
            <a:noFill/>
            <a:miter lim="800000"/>
            <a:headEnd/>
            <a:tailEnd/>
          </a:ln>
        </p:spPr>
      </p:pic>
      <p:pic>
        <p:nvPicPr>
          <p:cNvPr id="17413" name="Picture 2"/>
          <p:cNvPicPr>
            <a:picLocks noGrp="1" noChangeAspect="1" noChangeArrowheads="1"/>
          </p:cNvPicPr>
          <p:nvPr>
            <p:ph sz="half" idx="4294967295"/>
          </p:nvPr>
        </p:nvPicPr>
        <p:blipFill>
          <a:blip r:embed="rId4"/>
          <a:srcRect/>
          <a:stretch>
            <a:fillRect/>
          </a:stretch>
        </p:blipFill>
        <p:spPr>
          <a:xfrm>
            <a:off x="1259632" y="634975"/>
            <a:ext cx="7565042" cy="5616624"/>
          </a:xfrm>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33"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7712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2398</Words>
  <Application>Microsoft Office PowerPoint</Application>
  <PresentationFormat>Ekran Gösterisi (4:3)</PresentationFormat>
  <Paragraphs>162</Paragraphs>
  <Slides>47</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47</vt:i4>
      </vt:variant>
    </vt:vector>
  </HeadingPairs>
  <TitlesOfParts>
    <vt:vector size="54" baseType="lpstr">
      <vt:lpstr>Arial</vt:lpstr>
      <vt:lpstr>Bahnschrift</vt:lpstr>
      <vt:lpstr>Book Antiqua</vt:lpstr>
      <vt:lpstr>Calibri</vt:lpstr>
      <vt:lpstr>HptmfrKfxhrtMinionPro-Regular</vt:lpstr>
      <vt:lpstr>Times New Roman</vt:lpstr>
      <vt:lpstr>Ofis Teması</vt:lpstr>
      <vt:lpstr>PowerPoint Sunusu</vt:lpstr>
      <vt:lpstr>PowerPoint Sunusu</vt:lpstr>
      <vt:lpstr>PowerPoint Sunusu</vt:lpstr>
      <vt:lpstr>MAN 329 Performance Criterias</vt:lpstr>
      <vt:lpstr>Project </vt:lpstr>
      <vt:lpstr>PowerPoint Sunusu</vt:lpstr>
      <vt:lpstr>PowerPoint Sunusu</vt:lpstr>
      <vt:lpstr>PowerPoint Sunusu</vt:lpstr>
      <vt:lpstr>PowerPoint Sunusu</vt:lpstr>
      <vt:lpstr>PowerPoint Sunusu</vt:lpstr>
      <vt:lpstr>PowerPoint Sunusu</vt:lpstr>
      <vt:lpstr>PowerPoint Sunusu</vt:lpstr>
      <vt:lpstr> a story of…6 blind man and an elephant</vt:lpstr>
      <vt:lpstr>Perceptions…</vt:lpstr>
      <vt:lpstr>Chapter I CRM: Conceptual Foundation</vt:lpstr>
      <vt:lpstr>1.1 Introduction to Strategic CRM</vt:lpstr>
      <vt:lpstr>Profitable customers</vt:lpstr>
      <vt:lpstr>PowerPoint Sunusu</vt:lpstr>
      <vt:lpstr>Focus on…</vt:lpstr>
      <vt:lpstr>According to  P. Kotler </vt:lpstr>
      <vt:lpstr>Profitable customers</vt:lpstr>
      <vt:lpstr>Unprofitable customers</vt:lpstr>
      <vt:lpstr>Do not forget!</vt:lpstr>
      <vt:lpstr>PowerPoint Sunusu</vt:lpstr>
      <vt:lpstr>Customer life time value</vt:lpstr>
      <vt:lpstr>Customer Retention</vt:lpstr>
      <vt:lpstr>Sikayetvar.com</vt:lpstr>
      <vt:lpstr>We Love Customers…</vt:lpstr>
      <vt:lpstr>Strategic customer relationship management </vt:lpstr>
      <vt:lpstr>PowerPoint Sunusu</vt:lpstr>
      <vt:lpstr>PowerPoint Sunusu</vt:lpstr>
      <vt:lpstr>What is CRM? Why CRM?</vt:lpstr>
      <vt:lpstr>PowerPoint Sunusu</vt:lpstr>
      <vt:lpstr>Why Managing Customers Is More Critical Than Ever</vt:lpstr>
      <vt:lpstr>Changes with Respect to Consumers</vt:lpstr>
      <vt:lpstr>PowerPoint Sunusu</vt:lpstr>
      <vt:lpstr>PowerPoint Sunusu</vt:lpstr>
      <vt:lpstr>Evolution and Growth of CRM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gulşah öztürk</cp:lastModifiedBy>
  <cp:revision>27</cp:revision>
  <dcterms:created xsi:type="dcterms:W3CDTF">2020-10-07T09:17:58Z</dcterms:created>
  <dcterms:modified xsi:type="dcterms:W3CDTF">2021-10-20T04:12:16Z</dcterms:modified>
</cp:coreProperties>
</file>