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7" r:id="rId3"/>
    <p:sldId id="258" r:id="rId4"/>
    <p:sldId id="256" r:id="rId5"/>
    <p:sldId id="261" r:id="rId6"/>
    <p:sldId id="259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FB34F04-DF49-4AE1-A4B6-0DCCBE57C663}">
          <p14:sldIdLst>
            <p14:sldId id="260"/>
            <p14:sldId id="257"/>
            <p14:sldId id="258"/>
            <p14:sldId id="256"/>
            <p14:sldId id="261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8" autoAdjust="0"/>
    <p:restoredTop sz="95052" autoAdjust="0"/>
  </p:normalViewPr>
  <p:slideViewPr>
    <p:cSldViewPr snapToGrid="0">
      <p:cViewPr varScale="1">
        <p:scale>
          <a:sx n="104" d="100"/>
          <a:sy n="104" d="100"/>
        </p:scale>
        <p:origin x="17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F7C92-6B36-4A6B-9CEE-C23C97715385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FF6B4-D52C-45C7-83CF-1B96E85084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0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F6B4-D52C-45C7-83CF-1B96E850840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40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08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88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11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38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20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8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75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40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27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0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887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218F-2A1F-4639-806C-E56888314A20}" type="datetimeFigureOut">
              <a:rPr lang="tr-TR" smtClean="0"/>
              <a:t>10.04.2022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C9D6-D89D-4667-B54C-4CB18DA2AA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04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.ongunsigorta.com/konu/kefalet-sigortasi-nedi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5963" y="0"/>
            <a:ext cx="14630401" cy="6858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11" y="365125"/>
            <a:ext cx="1350131" cy="1350131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326909" y="3195781"/>
            <a:ext cx="4495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SİGORTA’NIN TEMEL KAVRAMLARI</a:t>
            </a:r>
          </a:p>
          <a:p>
            <a:endParaRPr lang="tr-TR" dirty="0">
              <a:solidFill>
                <a:schemeClr val="accent1"/>
              </a:solidFill>
            </a:endParaRPr>
          </a:p>
          <a:p>
            <a:r>
              <a:rPr lang="tr-TR" dirty="0" smtClean="0">
                <a:solidFill>
                  <a:schemeClr val="accent1"/>
                </a:solidFill>
              </a:rPr>
              <a:t>REASÜRANS NEDİR ?</a:t>
            </a:r>
          </a:p>
          <a:p>
            <a:endParaRPr lang="tr-TR" dirty="0">
              <a:solidFill>
                <a:schemeClr val="accent1"/>
              </a:solidFill>
            </a:endParaRPr>
          </a:p>
          <a:p>
            <a:r>
              <a:rPr lang="tr-TR" dirty="0" smtClean="0">
                <a:solidFill>
                  <a:schemeClr val="accent1"/>
                </a:solidFill>
              </a:rPr>
              <a:t>REASÜRANS METODLARI NELERDİR ?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 flipH="1">
            <a:off x="5920509" y="5791200"/>
            <a:ext cx="859905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i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Hazırlayan: </a:t>
            </a:r>
            <a:r>
              <a:rPr lang="tr-TR" b="0" i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Güllü SUYİ</a:t>
            </a:r>
            <a:endParaRPr lang="tr-TR" b="0" i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Dikdörtgen 19"/>
          <p:cNvSpPr/>
          <p:nvPr/>
        </p:nvSpPr>
        <p:spPr>
          <a:xfrm rot="10800000" flipV="1">
            <a:off x="8368144" y="6215136"/>
            <a:ext cx="3749959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500" b="0" i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15137057</a:t>
            </a:r>
            <a:endParaRPr lang="tr-TR" sz="1500" b="0" i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449455" y="2207491"/>
            <a:ext cx="60498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TÜRKİYE’DE SİGORTACILIK</a:t>
            </a:r>
            <a:endParaRPr lang="tr-TR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9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200" y="0"/>
            <a:ext cx="17325475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41745" y="480291"/>
            <a:ext cx="9956800" cy="2231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TÜRKİYE’DE SİGORTACILIK 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sz="1700" dirty="0">
                <a:solidFill>
                  <a:schemeClr val="bg1"/>
                </a:solidFill>
              </a:rPr>
              <a:t>Sigorta </a:t>
            </a:r>
            <a:r>
              <a:rPr lang="tr-TR" sz="1700" dirty="0" smtClean="0">
                <a:solidFill>
                  <a:schemeClr val="bg1"/>
                </a:solidFill>
              </a:rPr>
              <a:t>kelimesi </a:t>
            </a:r>
            <a:r>
              <a:rPr lang="tr-TR" sz="1700" dirty="0" err="1" smtClean="0">
                <a:solidFill>
                  <a:schemeClr val="bg1"/>
                </a:solidFill>
              </a:rPr>
              <a:t>Türkçe’ye</a:t>
            </a:r>
            <a:r>
              <a:rPr lang="tr-TR" sz="1700" dirty="0" smtClean="0">
                <a:solidFill>
                  <a:schemeClr val="bg1"/>
                </a:solidFill>
              </a:rPr>
              <a:t> İtalyanca,</a:t>
            </a:r>
            <a:r>
              <a:rPr lang="tr-TR" sz="1700" dirty="0">
                <a:solidFill>
                  <a:schemeClr val="bg1"/>
                </a:solidFill>
              </a:rPr>
              <a:t> </a:t>
            </a:r>
            <a:r>
              <a:rPr lang="tr-TR" sz="17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tr-TR" sz="1700" i="1" dirty="0" err="1">
                <a:solidFill>
                  <a:schemeClr val="bg1"/>
                </a:solidFill>
              </a:rPr>
              <a:t>sicurta</a:t>
            </a:r>
            <a:r>
              <a:rPr lang="tr-TR" sz="1700" dirty="0">
                <a:solidFill>
                  <a:schemeClr val="bg1"/>
                </a:solidFill>
              </a:rPr>
              <a:t> kelimesinden geçmiştir.</a:t>
            </a:r>
          </a:p>
          <a:p>
            <a:r>
              <a:rPr lang="tr-TR" sz="1700" dirty="0" smtClean="0">
                <a:solidFill>
                  <a:schemeClr val="bg1"/>
                </a:solidFill>
              </a:rPr>
              <a:t>Ahilik teşkilatı </a:t>
            </a:r>
            <a:r>
              <a:rPr lang="tr-TR" sz="1700" dirty="0">
                <a:solidFill>
                  <a:schemeClr val="bg1"/>
                </a:solidFill>
              </a:rPr>
              <a:t>gibi mesleki loncalar, kurdukları yardım sandıklarıyla </a:t>
            </a:r>
            <a:r>
              <a:rPr lang="tr-TR" sz="1700" dirty="0" smtClean="0">
                <a:solidFill>
                  <a:schemeClr val="bg1"/>
                </a:solidFill>
              </a:rPr>
              <a:t>Osmanlı İmparatorluğu ilk </a:t>
            </a:r>
            <a:r>
              <a:rPr lang="tr-TR" sz="1700" dirty="0">
                <a:solidFill>
                  <a:schemeClr val="bg1"/>
                </a:solidFill>
              </a:rPr>
              <a:t>sigorta örneklerini verdiler. Bu sandıklar yangın ve ölüm gibi bugün de sigorta konusu olan risklere karşı üyelerini koruyordu</a:t>
            </a:r>
            <a:r>
              <a:rPr lang="tr-TR" sz="1700" dirty="0" smtClean="0">
                <a:solidFill>
                  <a:schemeClr val="bg1"/>
                </a:solidFill>
              </a:rPr>
              <a:t>.</a:t>
            </a:r>
          </a:p>
          <a:p>
            <a:endParaRPr lang="tr-TR" sz="1700" dirty="0">
              <a:solidFill>
                <a:schemeClr val="bg1"/>
              </a:solidFill>
            </a:endParaRPr>
          </a:p>
          <a:p>
            <a:r>
              <a:rPr lang="tr-TR" sz="1700" dirty="0">
                <a:solidFill>
                  <a:schemeClr val="bg1"/>
                </a:solidFill>
              </a:rPr>
              <a:t>Bu ilk örnekler dışında, Türkiye'de sigortacılık geç gelişti. Bunun nedeni olarak </a:t>
            </a:r>
            <a:r>
              <a:rPr lang="tr-TR" sz="1700" dirty="0" smtClean="0">
                <a:solidFill>
                  <a:schemeClr val="bg1"/>
                </a:solidFill>
              </a:rPr>
              <a:t>İslam dininin kadercilik anlayışı gösterilir. Belki de daha önemli bir neden, ticaretin ve mali yapının Batı Avrupa’ya kıyasla </a:t>
            </a:r>
            <a:r>
              <a:rPr lang="tr-TR" sz="1700" dirty="0">
                <a:solidFill>
                  <a:schemeClr val="bg1"/>
                </a:solidFill>
              </a:rPr>
              <a:t>geri kalmış olmasıydı.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51" y="5551051"/>
            <a:ext cx="999840" cy="9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4395" y="0"/>
            <a:ext cx="18276395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733" y="0"/>
            <a:ext cx="12192000" cy="6858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733" y="0"/>
            <a:ext cx="12767733" cy="6859814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06400" y="1690689"/>
            <a:ext cx="7887855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SİGORTA’NIN TEMEL KAVRAMLARI NEDİR ?</a:t>
            </a:r>
          </a:p>
          <a:p>
            <a:endParaRPr lang="tr-TR" sz="1600" b="1" dirty="0">
              <a:solidFill>
                <a:schemeClr val="bg1"/>
              </a:solidFill>
            </a:endParaRPr>
          </a:p>
          <a:p>
            <a:r>
              <a:rPr lang="tr-TR" sz="1600" b="1" dirty="0" smtClean="0">
                <a:solidFill>
                  <a:schemeClr val="bg1"/>
                </a:solidFill>
              </a:rPr>
              <a:t>SİGORTACILIK:</a:t>
            </a:r>
            <a:r>
              <a:rPr lang="tr-TR" sz="1600" dirty="0">
                <a:solidFill>
                  <a:schemeClr val="bg1"/>
                </a:solidFill>
              </a:rPr>
              <a:t> Ekonomik kayıplar doğurabilecek muhtemel risklere karşı durabilmektir.</a:t>
            </a:r>
          </a:p>
          <a:p>
            <a:r>
              <a:rPr lang="tr-TR" sz="1600" dirty="0">
                <a:solidFill>
                  <a:schemeClr val="bg1"/>
                </a:solidFill>
              </a:rPr>
              <a:t> </a:t>
            </a:r>
          </a:p>
          <a:p>
            <a:r>
              <a:rPr lang="tr-TR" sz="1600" b="1" dirty="0" smtClean="0">
                <a:solidFill>
                  <a:schemeClr val="bg1"/>
                </a:solidFill>
              </a:rPr>
              <a:t>RİSK:</a:t>
            </a:r>
            <a:r>
              <a:rPr lang="tr-TR" sz="1600" dirty="0">
                <a:solidFill>
                  <a:schemeClr val="bg1"/>
                </a:solidFill>
              </a:rPr>
              <a:t> Maddi kayıplara sebep olan olaylardır.</a:t>
            </a:r>
          </a:p>
          <a:p>
            <a:r>
              <a:rPr lang="tr-TR" sz="1600" dirty="0">
                <a:solidFill>
                  <a:schemeClr val="bg1"/>
                </a:solidFill>
              </a:rPr>
              <a:t> </a:t>
            </a:r>
          </a:p>
          <a:p>
            <a:r>
              <a:rPr lang="tr-TR" sz="1600" b="1" dirty="0" smtClean="0">
                <a:solidFill>
                  <a:schemeClr val="bg1"/>
                </a:solidFill>
              </a:rPr>
              <a:t>POLİÇE:</a:t>
            </a:r>
            <a:r>
              <a:rPr lang="tr-TR" sz="1600" dirty="0">
                <a:solidFill>
                  <a:schemeClr val="bg1"/>
                </a:solidFill>
              </a:rPr>
              <a:t> Sigortalanan kişinin primi karşılığında, risklere karşı satın aldığı güvence sözleşmesidir. Bu sözleşme; gelecekte oluşabilecek riskler karşısında sigortalının zararlarının ödenmesinin taahhüdüdür.</a:t>
            </a:r>
          </a:p>
          <a:p>
            <a:r>
              <a:rPr lang="tr-TR" sz="1600" dirty="0">
                <a:solidFill>
                  <a:schemeClr val="bg1"/>
                </a:solidFill>
              </a:rPr>
              <a:t> </a:t>
            </a:r>
          </a:p>
          <a:p>
            <a:r>
              <a:rPr lang="tr-TR" sz="1600" b="1" dirty="0" smtClean="0">
                <a:solidFill>
                  <a:schemeClr val="bg1"/>
                </a:solidFill>
              </a:rPr>
              <a:t>SİGORTA ŞİRKETLERİ:</a:t>
            </a:r>
            <a:r>
              <a:rPr lang="tr-TR" sz="1600" dirty="0">
                <a:solidFill>
                  <a:schemeClr val="bg1"/>
                </a:solidFill>
              </a:rPr>
              <a:t> Kazandıkları prim karşısında riski üstlenirler.</a:t>
            </a:r>
          </a:p>
          <a:p>
            <a:r>
              <a:rPr lang="tr-TR" sz="1600" dirty="0">
                <a:solidFill>
                  <a:schemeClr val="bg1"/>
                </a:solidFill>
              </a:rPr>
              <a:t> </a:t>
            </a:r>
          </a:p>
          <a:p>
            <a:r>
              <a:rPr lang="tr-TR" sz="1600" b="1" dirty="0" smtClean="0">
                <a:solidFill>
                  <a:schemeClr val="bg1"/>
                </a:solidFill>
              </a:rPr>
              <a:t>RİZİKO:</a:t>
            </a:r>
            <a:r>
              <a:rPr lang="tr-TR" sz="1600" dirty="0">
                <a:solidFill>
                  <a:schemeClr val="bg1"/>
                </a:solidFill>
              </a:rPr>
              <a:t> Ortaya çıkabilecek olası zarar ve-veya maddi kayba yol açan ve aynı zamanda sigortalı menfaatlerini tehdit eden tehlikeler olarak tanımlanır.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359" y="5523341"/>
            <a:ext cx="982908" cy="9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800" y="0"/>
            <a:ext cx="160528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682836" y="415636"/>
            <a:ext cx="713970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 </a:t>
            </a:r>
          </a:p>
          <a:p>
            <a:r>
              <a:rPr lang="tr-TR" sz="1600" b="1" dirty="0" smtClean="0">
                <a:solidFill>
                  <a:schemeClr val="bg1"/>
                </a:solidFill>
              </a:rPr>
              <a:t>PRİM:</a:t>
            </a:r>
            <a:r>
              <a:rPr lang="tr-TR" sz="1600" dirty="0">
                <a:solidFill>
                  <a:schemeClr val="bg1"/>
                </a:solidFill>
              </a:rPr>
              <a:t> Sigortalının, poliçe teminat süresi için ödediği bedeldir. Ödenen primin yüksek ya da düşük olmasını, rizikonun gerçekleşme ihtimalinin düşük ya da yüksek olması belirler.</a:t>
            </a:r>
          </a:p>
          <a:p>
            <a:r>
              <a:rPr lang="tr-TR" sz="1600" dirty="0">
                <a:solidFill>
                  <a:schemeClr val="bg1"/>
                </a:solidFill>
              </a:rPr>
              <a:t> </a:t>
            </a:r>
          </a:p>
          <a:p>
            <a:r>
              <a:rPr lang="tr-TR" sz="1600" b="1" dirty="0" smtClean="0">
                <a:solidFill>
                  <a:schemeClr val="bg1"/>
                </a:solidFill>
              </a:rPr>
              <a:t>SİGORTA ŞİRKETLERİNİN RİSK DEĞERLENDİRMESİ:</a:t>
            </a:r>
            <a:r>
              <a:rPr lang="tr-TR" sz="1600" dirty="0">
                <a:solidFill>
                  <a:schemeClr val="bg1"/>
                </a:solidFill>
              </a:rPr>
              <a:t> Sigorta şirketleri, sigorta yapmadan önce kapsamlı risk değerlendirmesi yaparak, risk yönetimi açısından sigortalanacak müşterilere aşağıdaki faydaları yaratmış olacaktır.</a:t>
            </a:r>
          </a:p>
          <a:p>
            <a:r>
              <a:rPr lang="tr-TR" sz="1600" dirty="0">
                <a:solidFill>
                  <a:schemeClr val="bg1"/>
                </a:solidFill>
              </a:rPr>
              <a:t> </a:t>
            </a:r>
          </a:p>
          <a:p>
            <a:r>
              <a:rPr lang="tr-TR" sz="1600" dirty="0">
                <a:solidFill>
                  <a:schemeClr val="bg1"/>
                </a:solidFill>
              </a:rPr>
              <a:t>-Riskleri azalan girişimcilerin, yatırım ve risk alma iştahları artar. :)</a:t>
            </a:r>
          </a:p>
          <a:p>
            <a:r>
              <a:rPr lang="tr-TR" sz="1600" dirty="0">
                <a:solidFill>
                  <a:schemeClr val="bg1"/>
                </a:solidFill>
              </a:rPr>
              <a:t> </a:t>
            </a:r>
          </a:p>
          <a:p>
            <a:r>
              <a:rPr lang="tr-TR" sz="1600" dirty="0">
                <a:solidFill>
                  <a:schemeClr val="bg1"/>
                </a:solidFill>
              </a:rPr>
              <a:t>-Girişimcilerin kredilendirilen varlıkları sigortalanarak, finansal sistemde risk sigortaya devredilir. :)</a:t>
            </a:r>
          </a:p>
          <a:p>
            <a:r>
              <a:rPr lang="tr-TR" sz="1600" dirty="0">
                <a:solidFill>
                  <a:schemeClr val="bg1"/>
                </a:solidFill>
              </a:rPr>
              <a:t> </a:t>
            </a:r>
          </a:p>
          <a:p>
            <a:r>
              <a:rPr lang="tr-TR" sz="1600" dirty="0">
                <a:solidFill>
                  <a:schemeClr val="bg1"/>
                </a:solidFill>
              </a:rPr>
              <a:t>-Son yıllarda, banka teminat mektubu yerine, </a:t>
            </a:r>
            <a:r>
              <a:rPr lang="tr-TR" sz="1600" dirty="0">
                <a:solidFill>
                  <a:schemeClr val="bg1"/>
                </a:solidFill>
                <a:hlinkClick r:id="rId4"/>
              </a:rPr>
              <a:t>kefalet sigortası</a:t>
            </a:r>
            <a:r>
              <a:rPr lang="tr-TR" sz="1600" dirty="0">
                <a:solidFill>
                  <a:schemeClr val="bg1"/>
                </a:solidFill>
              </a:rPr>
              <a:t> ile verilen kefalet senedi konusu da sigorta şirketlerinin girişimcilere sağladığı avantajlardandır. :)</a:t>
            </a:r>
          </a:p>
          <a:p>
            <a:r>
              <a:rPr lang="tr-TR" sz="1600" dirty="0">
                <a:solidFill>
                  <a:schemeClr val="bg1"/>
                </a:solidFill>
              </a:rPr>
              <a:t> </a:t>
            </a:r>
          </a:p>
          <a:p>
            <a:r>
              <a:rPr lang="tr-TR" sz="1600" dirty="0">
                <a:solidFill>
                  <a:schemeClr val="bg1"/>
                </a:solidFill>
              </a:rPr>
              <a:t> </a:t>
            </a:r>
          </a:p>
          <a:p>
            <a:r>
              <a:rPr lang="tr-TR" sz="1600" b="1" dirty="0" smtClean="0">
                <a:solidFill>
                  <a:schemeClr val="bg1"/>
                </a:solidFill>
              </a:rPr>
              <a:t>ÖZETLE SİGORTACILIK;</a:t>
            </a:r>
            <a:r>
              <a:rPr lang="tr-TR" sz="1600" b="1" dirty="0">
                <a:solidFill>
                  <a:schemeClr val="bg1"/>
                </a:solidFill>
              </a:rPr>
              <a:t> Bireylerin, kurumların ve finansal piyasaların taşıdıkları risklere karşı güvence vererek, sahip olunan değerlerin maddi karşılıklarının sigorta poliçesi şartlarında sigortalıya hasar tazminatı ödeyen önemli bir sistemdir.</a:t>
            </a:r>
            <a:endParaRPr lang="tr-TR" sz="1600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91" y="5751263"/>
            <a:ext cx="923638" cy="9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1" y="0"/>
            <a:ext cx="13907955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846618" y="1117599"/>
            <a:ext cx="6142181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b="1" dirty="0" smtClean="0">
                <a:solidFill>
                  <a:schemeClr val="tx2">
                    <a:lumMod val="50000"/>
                  </a:schemeClr>
                </a:solidFill>
              </a:rPr>
              <a:t>REASÜRANS NEDİR ?</a:t>
            </a:r>
          </a:p>
          <a:p>
            <a:endParaRPr lang="tr-TR" sz="17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sz="1700" dirty="0">
                <a:solidFill>
                  <a:schemeClr val="tx2">
                    <a:lumMod val="50000"/>
                  </a:schemeClr>
                </a:solidFill>
              </a:rPr>
              <a:t>Reasürans, sigorta şirketlerinin taşıdığı poliçe risklerini başka bir sigorta şirketine sigortalatmasına denir. </a:t>
            </a:r>
          </a:p>
          <a:p>
            <a:r>
              <a:rPr lang="tr-TR" sz="17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r>
              <a:rPr lang="tr-TR" sz="1700" dirty="0">
                <a:solidFill>
                  <a:schemeClr val="tx2">
                    <a:lumMod val="50000"/>
                  </a:schemeClr>
                </a:solidFill>
              </a:rPr>
              <a:t>Her sigorta şirketi </a:t>
            </a:r>
            <a:r>
              <a:rPr lang="tr-TR" sz="1700" dirty="0" err="1">
                <a:solidFill>
                  <a:schemeClr val="tx2">
                    <a:lumMod val="50000"/>
                  </a:schemeClr>
                </a:solidFill>
              </a:rPr>
              <a:t>reasürör</a:t>
            </a:r>
            <a:r>
              <a:rPr lang="tr-TR" sz="1700" dirty="0">
                <a:solidFill>
                  <a:schemeClr val="tx2">
                    <a:lumMod val="50000"/>
                  </a:schemeClr>
                </a:solidFill>
              </a:rPr>
              <a:t> kimliği taşımaz. Reasürans işlemleri, oldukça yüksek teknik bilgi ve birikim gerektirdiği gibi, ciddi anlamda da finansal şeffaflık ve sermaye tabanı açısından mali güç gerektirir. </a:t>
            </a:r>
            <a:endParaRPr lang="tr-TR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sz="1700" dirty="0" smtClean="0">
                <a:solidFill>
                  <a:schemeClr val="tx2">
                    <a:lumMod val="50000"/>
                  </a:schemeClr>
                </a:solidFill>
              </a:rPr>
              <a:t>Sigortacıların </a:t>
            </a:r>
            <a:r>
              <a:rPr lang="tr-TR" sz="1700" dirty="0">
                <a:solidFill>
                  <a:schemeClr val="tx2">
                    <a:lumMod val="50000"/>
                  </a:schemeClr>
                </a:solidFill>
              </a:rPr>
              <a:t>sigorta şirketi olarak tanımlanabilecek reasürans şirketleri, konusunda uzmanlaşmış ekiplerden oluşur. </a:t>
            </a:r>
            <a:endParaRPr lang="tr-TR" sz="17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sz="1700" dirty="0" smtClean="0">
                <a:solidFill>
                  <a:schemeClr val="tx2">
                    <a:lumMod val="50000"/>
                  </a:schemeClr>
                </a:solidFill>
              </a:rPr>
              <a:t>Reasürans </a:t>
            </a:r>
            <a:r>
              <a:rPr lang="tr-TR" sz="1700" dirty="0">
                <a:solidFill>
                  <a:schemeClr val="tx2">
                    <a:lumMod val="50000"/>
                  </a:schemeClr>
                </a:solidFill>
              </a:rPr>
              <a:t>işlemlerine başvuran sigortacılar, kendilerini güvence altına aldıkları gibi, mali güçlerini aşan durumlarda kapasitelerinin üstündeki risklere de teminat verebilecek duruma gelirler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196" y="5597235"/>
            <a:ext cx="988007" cy="9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0"/>
            <a:ext cx="12344399" cy="6858000"/>
          </a:xfrm>
        </p:spPr>
      </p:pic>
      <p:sp>
        <p:nvSpPr>
          <p:cNvPr id="5" name="Metin kutusu 4"/>
          <p:cNvSpPr txBox="1"/>
          <p:nvPr/>
        </p:nvSpPr>
        <p:spPr>
          <a:xfrm>
            <a:off x="508000" y="365125"/>
            <a:ext cx="74814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REASÜRANS METODLARI NELERDİR </a:t>
            </a:r>
            <a:r>
              <a:rPr lang="tr-TR" sz="2000" b="1" dirty="0" smtClean="0"/>
              <a:t>?</a:t>
            </a:r>
          </a:p>
          <a:p>
            <a:endParaRPr lang="tr-TR" dirty="0"/>
          </a:p>
          <a:p>
            <a:pPr lvl="0"/>
            <a:r>
              <a:rPr lang="tr-TR" sz="1700" dirty="0"/>
              <a:t>Zorunlu </a:t>
            </a:r>
            <a:r>
              <a:rPr lang="tr-TR" sz="1700" b="1" dirty="0"/>
              <a:t>reasürans</a:t>
            </a:r>
            <a:r>
              <a:rPr lang="tr-TR" sz="1700" dirty="0"/>
              <a:t>. Sigorta şirketinin </a:t>
            </a:r>
            <a:r>
              <a:rPr lang="tr-TR" sz="1700" dirty="0" err="1"/>
              <a:t>reasürörle</a:t>
            </a:r>
            <a:r>
              <a:rPr lang="tr-TR" sz="1700" dirty="0"/>
              <a:t> anlaşarak belli bir dönem içinde (çoğu kez bir yıl boyunca) kabul ettikleri tüm poliçelerin sigortalanmasını sağlamasıdır. </a:t>
            </a:r>
            <a:r>
              <a:rPr lang="tr-TR" sz="1700" dirty="0" smtClean="0"/>
              <a:t>...</a:t>
            </a:r>
          </a:p>
          <a:p>
            <a:pPr lvl="0"/>
            <a:endParaRPr lang="tr-TR" sz="1700" dirty="0"/>
          </a:p>
          <a:p>
            <a:pPr lvl="0"/>
            <a:r>
              <a:rPr lang="tr-TR" sz="1700" u="sng" dirty="0"/>
              <a:t>İhtiyari </a:t>
            </a:r>
            <a:r>
              <a:rPr lang="tr-TR" sz="1700" b="1" u="sng" dirty="0" smtClean="0"/>
              <a:t>reasürans</a:t>
            </a:r>
            <a:r>
              <a:rPr lang="tr-TR" sz="1700" dirty="0" smtClean="0"/>
              <a:t>: </a:t>
            </a:r>
            <a:r>
              <a:rPr lang="tr-TR" sz="1700" b="1" dirty="0"/>
              <a:t>Sigorta şirketlerinin seçtikleri riskleri, risk bazında </a:t>
            </a:r>
            <a:r>
              <a:rPr lang="tr-TR" sz="1700" b="1" dirty="0" err="1"/>
              <a:t>reasüröre</a:t>
            </a:r>
            <a:r>
              <a:rPr lang="tr-TR" sz="1700" b="1" dirty="0"/>
              <a:t> devretmesi durumudur</a:t>
            </a:r>
            <a:r>
              <a:rPr lang="tr-TR" sz="1700" dirty="0"/>
              <a:t>. Genellikle </a:t>
            </a:r>
            <a:r>
              <a:rPr lang="tr-TR" sz="1700" dirty="0" err="1"/>
              <a:t>tretelerin</a:t>
            </a:r>
            <a:r>
              <a:rPr lang="tr-TR" sz="1700" dirty="0"/>
              <a:t> üst teminat sınırlarının da üzerine taşan çok büyük riskler için kullanılır.</a:t>
            </a:r>
            <a:endParaRPr lang="tr-TR" sz="1700" dirty="0" smtClean="0"/>
          </a:p>
          <a:p>
            <a:pPr lvl="0"/>
            <a:endParaRPr lang="tr-TR" sz="1700" dirty="0"/>
          </a:p>
          <a:p>
            <a:pPr lvl="0"/>
            <a:r>
              <a:rPr lang="tr-TR" sz="1700" u="sng" dirty="0" smtClean="0"/>
              <a:t>İhtiyari-zorunlu</a:t>
            </a:r>
            <a:r>
              <a:rPr lang="tr-TR" sz="1700" dirty="0" smtClean="0"/>
              <a:t>: </a:t>
            </a:r>
            <a:r>
              <a:rPr lang="tr-TR" sz="1700" b="1" dirty="0" smtClean="0"/>
              <a:t>Sigorta </a:t>
            </a:r>
            <a:r>
              <a:rPr lang="tr-TR" sz="1700" b="1" dirty="0"/>
              <a:t>şirketlerinin seçtikleri riskleri, risk bazında </a:t>
            </a:r>
            <a:r>
              <a:rPr lang="tr-TR" sz="1700" b="1" dirty="0" err="1"/>
              <a:t>reasüröre</a:t>
            </a:r>
            <a:r>
              <a:rPr lang="tr-TR" sz="1700" b="1" dirty="0"/>
              <a:t> devretmesi durumudur</a:t>
            </a:r>
            <a:r>
              <a:rPr lang="tr-TR" sz="1700" dirty="0"/>
              <a:t>. Genellikle </a:t>
            </a:r>
            <a:r>
              <a:rPr lang="tr-TR" sz="1700" dirty="0" err="1"/>
              <a:t>tretelerin</a:t>
            </a:r>
            <a:r>
              <a:rPr lang="tr-TR" sz="1700" dirty="0"/>
              <a:t> üst teminat sınırlarının da üzerine taşan çok büyük riskler için kullanılır. Bu riskler, parça bazında sigortalanır.</a:t>
            </a:r>
            <a:endParaRPr lang="tr-TR" sz="1700" dirty="0" smtClean="0"/>
          </a:p>
          <a:p>
            <a:pPr lvl="0"/>
            <a:endParaRPr lang="tr-TR" sz="1700" u="sng" dirty="0"/>
          </a:p>
          <a:p>
            <a:pPr lvl="0"/>
            <a:r>
              <a:rPr lang="tr-TR" sz="1700" u="sng" dirty="0" err="1" smtClean="0"/>
              <a:t>Retrosesyon</a:t>
            </a:r>
            <a:r>
              <a:rPr lang="tr-TR" sz="1700" dirty="0" smtClean="0"/>
              <a:t>: </a:t>
            </a:r>
            <a:r>
              <a:rPr lang="tr-TR" sz="1700" b="1" dirty="0"/>
              <a:t>Reasürans yoluyla devralınan sorumluluğun kısmen veya tamamen başka bir şirkete devredilmesi</a:t>
            </a:r>
            <a:r>
              <a:rPr lang="tr-TR" sz="1700" dirty="0"/>
              <a:t>.</a:t>
            </a:r>
            <a:endParaRPr lang="tr-TR" sz="1700" dirty="0" smtClean="0"/>
          </a:p>
          <a:p>
            <a:pPr lvl="0"/>
            <a:endParaRPr lang="tr-TR" sz="1700" dirty="0"/>
          </a:p>
          <a:p>
            <a:pPr lvl="0"/>
            <a:r>
              <a:rPr lang="tr-TR" sz="1700" u="sng" dirty="0"/>
              <a:t>Risk </a:t>
            </a:r>
            <a:r>
              <a:rPr lang="tr-TR" sz="1700" u="sng" dirty="0" smtClean="0"/>
              <a:t>bonoları</a:t>
            </a:r>
            <a:r>
              <a:rPr lang="tr-TR" sz="1700" dirty="0" smtClean="0"/>
              <a:t>: </a:t>
            </a:r>
            <a:r>
              <a:rPr lang="tr-TR" sz="1700" b="1" dirty="0"/>
              <a:t>Risk bonoları</a:t>
            </a:r>
            <a:r>
              <a:rPr lang="tr-TR" sz="1700" dirty="0"/>
              <a:t>, özellikle felaket hasarlarına verilen teminatların </a:t>
            </a:r>
            <a:r>
              <a:rPr lang="tr-TR" sz="1700" b="1" dirty="0"/>
              <a:t>bonolar</a:t>
            </a:r>
            <a:r>
              <a:rPr lang="tr-TR" sz="1700" dirty="0"/>
              <a:t> haline getirilerek mali piyasalarda satılması yoluyla yapılır.</a:t>
            </a:r>
          </a:p>
          <a:p>
            <a:r>
              <a:rPr lang="tr-TR" sz="1700" dirty="0"/>
              <a:t> 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1" y="5747328"/>
            <a:ext cx="923636" cy="9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54</Words>
  <Application>Microsoft Office PowerPoint</Application>
  <PresentationFormat>Geniş ekran</PresentationFormat>
  <Paragraphs>60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MSI</dc:creator>
  <cp:lastModifiedBy>MSI</cp:lastModifiedBy>
  <cp:revision>12</cp:revision>
  <dcterms:created xsi:type="dcterms:W3CDTF">2022-04-09T20:08:02Z</dcterms:created>
  <dcterms:modified xsi:type="dcterms:W3CDTF">2022-04-09T21:51:58Z</dcterms:modified>
</cp:coreProperties>
</file>