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75" autoAdjust="0"/>
    <p:restoredTop sz="94660"/>
  </p:normalViewPr>
  <p:slideViewPr>
    <p:cSldViewPr snapToGrid="0">
      <p:cViewPr varScale="1">
        <p:scale>
          <a:sx n="102" d="100"/>
          <a:sy n="102" d="100"/>
        </p:scale>
        <p:origin x="96"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F0E767E-0DDE-40D9-A458-3C82A96CAAAC}" type="datetimeFigureOut">
              <a:rPr lang="tr-TR" smtClean="0"/>
              <a:t>4.11.2024</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B7230809-2A80-4851-8729-D07544F4B67D}"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8242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F0E767E-0DDE-40D9-A458-3C82A96CAAAC}" type="datetimeFigureOut">
              <a:rPr lang="tr-TR" smtClean="0"/>
              <a:t>4.11.2024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7230809-2A80-4851-8729-D07544F4B67D}" type="slidenum">
              <a:rPr lang="tr-TR" smtClean="0"/>
              <a:t>‹#›</a:t>
            </a:fld>
            <a:endParaRPr lang="tr-TR"/>
          </a:p>
        </p:txBody>
      </p:sp>
    </p:spTree>
    <p:extLst>
      <p:ext uri="{BB962C8B-B14F-4D97-AF65-F5344CB8AC3E}">
        <p14:creationId xmlns:p14="http://schemas.microsoft.com/office/powerpoint/2010/main" val="158929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F0E767E-0DDE-40D9-A458-3C82A96CAAAC}" type="datetimeFigureOut">
              <a:rPr lang="tr-TR" smtClean="0"/>
              <a:t>4.11.2024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7230809-2A80-4851-8729-D07544F4B67D}"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8726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F0E767E-0DDE-40D9-A458-3C82A96CAAAC}" type="datetimeFigureOut">
              <a:rPr lang="tr-TR" smtClean="0"/>
              <a:t>4.11.2024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7230809-2A80-4851-8729-D07544F4B67D}"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4293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F0E767E-0DDE-40D9-A458-3C82A96CAAAC}" type="datetimeFigureOut">
              <a:rPr lang="tr-TR" smtClean="0"/>
              <a:t>4.11.2024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7230809-2A80-4851-8729-D07544F4B67D}" type="slidenum">
              <a:rPr lang="tr-TR" smtClean="0"/>
              <a:t>‹#›</a:t>
            </a:fld>
            <a:endParaRPr lang="tr-TR"/>
          </a:p>
        </p:txBody>
      </p:sp>
    </p:spTree>
    <p:extLst>
      <p:ext uri="{BB962C8B-B14F-4D97-AF65-F5344CB8AC3E}">
        <p14:creationId xmlns:p14="http://schemas.microsoft.com/office/powerpoint/2010/main" val="3216946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F0E767E-0DDE-40D9-A458-3C82A96CAAAC}" type="datetimeFigureOut">
              <a:rPr lang="tr-TR" smtClean="0"/>
              <a:t>4.11.2024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7230809-2A80-4851-8729-D07544F4B67D}"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0892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F0E767E-0DDE-40D9-A458-3C82A96CAAAC}" type="datetimeFigureOut">
              <a:rPr lang="tr-TR" smtClean="0"/>
              <a:t>4.11.2024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7230809-2A80-4851-8729-D07544F4B67D}"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8240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F0E767E-0DDE-40D9-A458-3C82A96CAAAC}" type="datetimeFigureOut">
              <a:rPr lang="tr-TR" smtClean="0"/>
              <a:t>4.11.2024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7230809-2A80-4851-8729-D07544F4B67D}"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0301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F0E767E-0DDE-40D9-A458-3C82A96CAAAC}" type="datetimeFigureOut">
              <a:rPr lang="tr-TR" smtClean="0"/>
              <a:t>4.11.2024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7230809-2A80-4851-8729-D07544F4B67D}"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6850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F0E767E-0DDE-40D9-A458-3C82A96CAAAC}" type="datetimeFigureOut">
              <a:rPr lang="tr-TR" smtClean="0"/>
              <a:t>4.11.2024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7230809-2A80-4851-8729-D07544F4B67D}" type="slidenum">
              <a:rPr lang="tr-TR" smtClean="0"/>
              <a:t>‹#›</a:t>
            </a:fld>
            <a:endParaRPr lang="tr-TR"/>
          </a:p>
        </p:txBody>
      </p:sp>
    </p:spTree>
    <p:extLst>
      <p:ext uri="{BB962C8B-B14F-4D97-AF65-F5344CB8AC3E}">
        <p14:creationId xmlns:p14="http://schemas.microsoft.com/office/powerpoint/2010/main" val="2665558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F0E767E-0DDE-40D9-A458-3C82A96CAAAC}" type="datetimeFigureOut">
              <a:rPr lang="tr-TR" smtClean="0"/>
              <a:t>4.11.2024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7230809-2A80-4851-8729-D07544F4B67D}"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8860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DF0E767E-0DDE-40D9-A458-3C82A96CAAAC}" type="datetimeFigureOut">
              <a:rPr lang="tr-TR" smtClean="0"/>
              <a:t>4.11.2024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7230809-2A80-4851-8729-D07544F4B67D}" type="slidenum">
              <a:rPr lang="tr-TR" smtClean="0"/>
              <a:t>‹#›</a:t>
            </a:fld>
            <a:endParaRPr lang="tr-TR"/>
          </a:p>
        </p:txBody>
      </p:sp>
    </p:spTree>
    <p:extLst>
      <p:ext uri="{BB962C8B-B14F-4D97-AF65-F5344CB8AC3E}">
        <p14:creationId xmlns:p14="http://schemas.microsoft.com/office/powerpoint/2010/main" val="1613078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DF0E767E-0DDE-40D9-A458-3C82A96CAAAC}" type="datetimeFigureOut">
              <a:rPr lang="tr-TR" smtClean="0"/>
              <a:t>4.11.2024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7230809-2A80-4851-8729-D07544F4B67D}"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6981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DF0E767E-0DDE-40D9-A458-3C82A96CAAAC}" type="datetimeFigureOut">
              <a:rPr lang="tr-TR" smtClean="0"/>
              <a:t>4.11.2024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7230809-2A80-4851-8729-D07544F4B67D}"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684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0E767E-0DDE-40D9-A458-3C82A96CAAAC}" type="datetimeFigureOut">
              <a:rPr lang="tr-TR" smtClean="0"/>
              <a:t>4.11.2024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7230809-2A80-4851-8729-D07544F4B67D}" type="slidenum">
              <a:rPr lang="tr-TR" smtClean="0"/>
              <a:t>‹#›</a:t>
            </a:fld>
            <a:endParaRPr lang="tr-TR"/>
          </a:p>
        </p:txBody>
      </p:sp>
    </p:spTree>
    <p:extLst>
      <p:ext uri="{BB962C8B-B14F-4D97-AF65-F5344CB8AC3E}">
        <p14:creationId xmlns:p14="http://schemas.microsoft.com/office/powerpoint/2010/main" val="2863996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F0E767E-0DDE-40D9-A458-3C82A96CAAAC}" type="datetimeFigureOut">
              <a:rPr lang="tr-TR" smtClean="0"/>
              <a:t>4.11.2024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7230809-2A80-4851-8729-D07544F4B67D}"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543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stilini düzenlemek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F0E767E-0DDE-40D9-A458-3C82A96CAAAC}" type="datetimeFigureOut">
              <a:rPr lang="tr-TR" smtClean="0"/>
              <a:t>4.11.2024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7230809-2A80-4851-8729-D07544F4B67D}" type="slidenum">
              <a:rPr lang="tr-TR" smtClean="0"/>
              <a:t>‹#›</a:t>
            </a:fld>
            <a:endParaRPr lang="tr-TR"/>
          </a:p>
        </p:txBody>
      </p:sp>
    </p:spTree>
    <p:extLst>
      <p:ext uri="{BB962C8B-B14F-4D97-AF65-F5344CB8AC3E}">
        <p14:creationId xmlns:p14="http://schemas.microsoft.com/office/powerpoint/2010/main" val="2412794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F0E767E-0DDE-40D9-A458-3C82A96CAAAC}" type="datetimeFigureOut">
              <a:rPr lang="tr-TR" smtClean="0"/>
              <a:t>4.11.2024</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7230809-2A80-4851-8729-D07544F4B67D}" type="slidenum">
              <a:rPr lang="tr-TR" smtClean="0"/>
              <a:t>‹#›</a:t>
            </a:fld>
            <a:endParaRPr lang="tr-TR"/>
          </a:p>
        </p:txBody>
      </p:sp>
    </p:spTree>
    <p:extLst>
      <p:ext uri="{BB962C8B-B14F-4D97-AF65-F5344CB8AC3E}">
        <p14:creationId xmlns:p14="http://schemas.microsoft.com/office/powerpoint/2010/main" val="33064975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960306-2BE5-495F-B6FC-F88069AB86BD}"/>
              </a:ext>
            </a:extLst>
          </p:cNvPr>
          <p:cNvSpPr>
            <a:spLocks noGrp="1"/>
          </p:cNvSpPr>
          <p:nvPr>
            <p:ph type="ctrTitle"/>
          </p:nvPr>
        </p:nvSpPr>
        <p:spPr/>
        <p:txBody>
          <a:bodyPr/>
          <a:lstStyle/>
          <a:p>
            <a:r>
              <a:rPr lang="tr-TR" dirty="0"/>
              <a:t>Sosyal Hizmetlere Giriş</a:t>
            </a:r>
          </a:p>
        </p:txBody>
      </p:sp>
      <p:sp>
        <p:nvSpPr>
          <p:cNvPr id="3" name="Alt Başlık 2">
            <a:extLst>
              <a:ext uri="{FF2B5EF4-FFF2-40B4-BE49-F238E27FC236}">
                <a16:creationId xmlns:a16="http://schemas.microsoft.com/office/drawing/2014/main" id="{AC1ADF4D-7C88-46E3-A394-506DC66854E7}"/>
              </a:ext>
            </a:extLst>
          </p:cNvPr>
          <p:cNvSpPr>
            <a:spLocks noGrp="1"/>
          </p:cNvSpPr>
          <p:nvPr>
            <p:ph type="subTitle" idx="1"/>
          </p:nvPr>
        </p:nvSpPr>
        <p:spPr/>
        <p:txBody>
          <a:bodyPr/>
          <a:lstStyle/>
          <a:p>
            <a:r>
              <a:rPr lang="tr-TR" dirty="0"/>
              <a:t>5. Hafta: SOSYAL HİZMETİN YÖNTEM VE TEKNİKLERİ</a:t>
            </a:r>
          </a:p>
          <a:p>
            <a:endParaRPr lang="tr-TR" dirty="0"/>
          </a:p>
        </p:txBody>
      </p:sp>
    </p:spTree>
    <p:extLst>
      <p:ext uri="{BB962C8B-B14F-4D97-AF65-F5344CB8AC3E}">
        <p14:creationId xmlns:p14="http://schemas.microsoft.com/office/powerpoint/2010/main" val="317839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6F953EC7-1761-4107-84DB-8D70934AFB22}"/>
              </a:ext>
            </a:extLst>
          </p:cNvPr>
          <p:cNvSpPr txBox="1"/>
          <p:nvPr/>
        </p:nvSpPr>
        <p:spPr>
          <a:xfrm>
            <a:off x="755072" y="876127"/>
            <a:ext cx="10681855" cy="5416868"/>
          </a:xfrm>
          <a:prstGeom prst="rect">
            <a:avLst/>
          </a:prstGeom>
          <a:noFill/>
        </p:spPr>
        <p:txBody>
          <a:bodyPr wrap="square">
            <a:spAutoFit/>
          </a:bodyPr>
          <a:lstStyle/>
          <a:p>
            <a:pPr algn="just"/>
            <a:r>
              <a:rPr lang="tr-TR" sz="2800" b="1" dirty="0"/>
              <a:t>Sosyal Çalışma Mesleğinin Kuramı</a:t>
            </a:r>
          </a:p>
          <a:p>
            <a:pPr algn="just"/>
            <a:endParaRPr lang="tr-TR" sz="2000" dirty="0"/>
          </a:p>
          <a:p>
            <a:pPr algn="just"/>
            <a:r>
              <a:rPr lang="tr-TR" sz="2000" dirty="0"/>
              <a:t>Sosyal çalışma mesleği sosyal hizmet alanlarında sosyal sorun yaşayan birey, grup ve topluluklarla ilgilenirken, uygulamada mesleki bilgisini çeşitli yöntemler ve teknikler yoluyla kullanır. Meslek elemanı kullandığı bu yöntemler ve teknikler ile mesleki işlevlerini yerine getirirken başvuru sahibinin yüksek yararını gözetir. Sosyal hizmet alanlarında çalışan diğer sosyal meslek elemanlarının ve ara elemanların bu yöntem ve teknikler konusunda bilgili olması sosyal çalışma mesleğinin meslek sınırı ve odağı konusunda da aydınlatıcı olmaktadır. </a:t>
            </a:r>
          </a:p>
          <a:p>
            <a:pPr algn="just"/>
            <a:endParaRPr lang="tr-TR" sz="2000" dirty="0"/>
          </a:p>
          <a:p>
            <a:pPr algn="just"/>
            <a:r>
              <a:rPr lang="tr-TR" sz="2000" dirty="0"/>
              <a:t>Yöntem, meslek elemanlarının uygulamada temel destek aldıkları kuramlara uygun olarak mesleki süreçte varmak istedikleri hedefe ulaşabilmek için kullandıkları yoldur. Kısaca meslek elemanlarını uygulamada başarıya götüren denenmiş bilimsel bir araçtır. Bir uygulamanın </a:t>
            </a:r>
            <a:r>
              <a:rPr lang="tr-TR" sz="2000" dirty="0" err="1"/>
              <a:t>meslekleşmesinin</a:t>
            </a:r>
            <a:r>
              <a:rPr lang="tr-TR" sz="2000" dirty="0"/>
              <a:t> en büyük özelliklerinden birisi, yönteminin olmasıdır. Sosyal çalışma uygulamalarında farklı kuramlar mesleki bakış açısına bir zenginlik kazandırır. Birey ve toplum sorunlarını çözmek için bilimsel bir çaba içinde olan sosyal çalışma mesleğinin dayandığı kuramlar genel olarak insan ve toplum bilgisine dayanır. Sosyal çalışma yöntemlerinin var olma nedeni sosyal çalışma mesleğinin amacını gerçekleştirmektir.</a:t>
            </a:r>
          </a:p>
          <a:p>
            <a:endParaRPr lang="tr-TR" dirty="0"/>
          </a:p>
        </p:txBody>
      </p:sp>
    </p:spTree>
    <p:extLst>
      <p:ext uri="{BB962C8B-B14F-4D97-AF65-F5344CB8AC3E}">
        <p14:creationId xmlns:p14="http://schemas.microsoft.com/office/powerpoint/2010/main" val="1985809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B47B6DA-2C8C-483F-9A76-7B6C74B3D24F}"/>
              </a:ext>
            </a:extLst>
          </p:cNvPr>
          <p:cNvSpPr>
            <a:spLocks noGrp="1"/>
          </p:cNvSpPr>
          <p:nvPr>
            <p:ph idx="4294967295"/>
          </p:nvPr>
        </p:nvSpPr>
        <p:spPr>
          <a:xfrm>
            <a:off x="1191491" y="1770062"/>
            <a:ext cx="9601200" cy="3317875"/>
          </a:xfrm>
        </p:spPr>
        <p:txBody>
          <a:bodyPr>
            <a:normAutofit fontScale="92500"/>
          </a:bodyPr>
          <a:lstStyle/>
          <a:p>
            <a:pPr marL="0" indent="0" algn="just">
              <a:buNone/>
            </a:pPr>
            <a:r>
              <a:rPr lang="tr-TR" dirty="0"/>
              <a:t>Sosyal çalışmaların gönüllü bir konumdan </a:t>
            </a:r>
            <a:r>
              <a:rPr lang="tr-TR" dirty="0" err="1"/>
              <a:t>meslekleşme</a:t>
            </a:r>
            <a:r>
              <a:rPr lang="tr-TR" dirty="0"/>
              <a:t> aşamasına geldiği süre içerisinde tarihsel olarak şekillenmiş olan yöntem ve teknikleri aynı zamanda meslek elemanının olmazsa olmazları arasındadır. Sosyal hizmet alanlarında işlev gören sosyal çalışma mesleğinin ve uygulayıcılarının hedef kitleleriyle mesleki çalışma yaparken başvurdukları yöntemler hedef kitlenin özelliklerine ve gereksinimlerine göre değişmektedir. Bireyle, grupla, toplulukla çalışılırken, sosyal sorunlarla ilgili olarak sosyal refah araştırması planlarken, sosyal hizmet kuruluşlarında yöneticilik yaparken kullanılan yöntemler değişmektedir. Meslek elemanının kullandığı yöntem ve teknikler meslek kültürünü zenginleştirdiği gibi mesleği yetkinleştiren bir özelliğe sahiptir.</a:t>
            </a:r>
          </a:p>
          <a:p>
            <a:endParaRPr lang="tr-TR" dirty="0"/>
          </a:p>
        </p:txBody>
      </p:sp>
    </p:spTree>
    <p:extLst>
      <p:ext uri="{BB962C8B-B14F-4D97-AF65-F5344CB8AC3E}">
        <p14:creationId xmlns:p14="http://schemas.microsoft.com/office/powerpoint/2010/main" val="3574406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08E3FE5-1F45-493A-B2D0-066758885F68}"/>
              </a:ext>
            </a:extLst>
          </p:cNvPr>
          <p:cNvSpPr>
            <a:spLocks noGrp="1"/>
          </p:cNvSpPr>
          <p:nvPr>
            <p:ph idx="4294967295"/>
          </p:nvPr>
        </p:nvSpPr>
        <p:spPr>
          <a:xfrm>
            <a:off x="713365" y="665307"/>
            <a:ext cx="10571162" cy="5631584"/>
          </a:xfrm>
        </p:spPr>
        <p:txBody>
          <a:bodyPr>
            <a:noAutofit/>
          </a:bodyPr>
          <a:lstStyle/>
          <a:p>
            <a:pPr marL="0" indent="0" algn="ctr">
              <a:buNone/>
            </a:pPr>
            <a:r>
              <a:rPr lang="tr-TR" sz="2000" b="1" dirty="0"/>
              <a:t>SOSYAL ÇALIŞMA MESLEĞİNİN KURAMI </a:t>
            </a:r>
          </a:p>
          <a:p>
            <a:pPr marL="0" indent="0" algn="ctr">
              <a:buNone/>
            </a:pPr>
            <a:endParaRPr lang="tr-TR" sz="2000" b="1" dirty="0"/>
          </a:p>
          <a:p>
            <a:pPr algn="just"/>
            <a:r>
              <a:rPr lang="tr-TR" sz="2000" dirty="0"/>
              <a:t>Kuram, sosyal çalışma meslek elemanlarının birey, grup, topluluklar ve topluma bakış ve yaklaşımına yön veren pratiklerin esaslı bir bileşenidir. </a:t>
            </a:r>
          </a:p>
          <a:p>
            <a:pPr algn="just"/>
            <a:r>
              <a:rPr lang="tr-TR" sz="2000" dirty="0"/>
              <a:t>Kuram durumlar ve davranışları tahmin etmek, açıklamak ve değerlendirme yapmaya yardımcı olur.</a:t>
            </a:r>
          </a:p>
          <a:p>
            <a:pPr algn="just"/>
            <a:r>
              <a:rPr lang="tr-TR" sz="2000" dirty="0"/>
              <a:t> Sosyal çalışmacıların, belirli bir geçmiş, sorunlar ve hedefleri olan müracaatçılara/başvuru sahiplerine nasıl bir tepki vereceği ve nasıl müdahale etmesi gerektiğine mantıksal bir zemin hazırlar. </a:t>
            </a:r>
          </a:p>
          <a:p>
            <a:pPr algn="just"/>
            <a:r>
              <a:rPr lang="tr-TR" sz="2000" dirty="0"/>
              <a:t>Yöntemler ise sosyal çalışmacıların müracaatçılarla çalışırken belli görevleri yerine getirmek ve belli hedeflere ulaşmak için kullandıkları belirli teknikler ve yaklaşımlardır. </a:t>
            </a:r>
          </a:p>
          <a:p>
            <a:pPr algn="just"/>
            <a:r>
              <a:rPr lang="tr-TR" sz="2000" dirty="0"/>
              <a:t>Kuramlar sosyal çalışmacıları başvuru sahipleriyle çalışırken en uygun yöntemi seçme konusunda bilgilendirirler. Dolayısıyla kuramlar, sosyal çalışma mesleği gibi bilgi ile uğraşan kişilerin (bilim insanları, entelektüeller ve gündelik hayatı tüketenler) en yakın yardımcılarıdır. </a:t>
            </a:r>
          </a:p>
          <a:p>
            <a:pPr algn="just"/>
            <a:r>
              <a:rPr lang="tr-TR" sz="2000" dirty="0"/>
              <a:t>Toplumsal gerçekliğin anlamlı kılınmasında kuramların/yaklaşımların çok sayıda olması bir olumsuzluk değil, tersine zenginliktir. Kuramlar zihnimizdeki haritaları ve biriktirdiğimiz bilgileri netleştirir, inceltir, </a:t>
            </a:r>
            <a:r>
              <a:rPr lang="tr-TR" sz="2000" dirty="0" err="1"/>
              <a:t>ayrıntılandırır</a:t>
            </a:r>
            <a:r>
              <a:rPr lang="tr-TR" sz="2000" dirty="0"/>
              <a:t>. Her biri bu zenginliğe farklı bir biçimde katkıda bulunur. </a:t>
            </a:r>
          </a:p>
        </p:txBody>
      </p:sp>
    </p:spTree>
    <p:extLst>
      <p:ext uri="{BB962C8B-B14F-4D97-AF65-F5344CB8AC3E}">
        <p14:creationId xmlns:p14="http://schemas.microsoft.com/office/powerpoint/2010/main" val="1805194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38AB30F-4804-4E58-8580-07CD262961ED}"/>
              </a:ext>
            </a:extLst>
          </p:cNvPr>
          <p:cNvSpPr>
            <a:spLocks noGrp="1"/>
          </p:cNvSpPr>
          <p:nvPr>
            <p:ph idx="4294967295"/>
          </p:nvPr>
        </p:nvSpPr>
        <p:spPr>
          <a:xfrm>
            <a:off x="1343891" y="923925"/>
            <a:ext cx="9601200" cy="5010150"/>
          </a:xfrm>
        </p:spPr>
        <p:txBody>
          <a:bodyPr>
            <a:normAutofit fontScale="92500" lnSpcReduction="20000"/>
          </a:bodyPr>
          <a:lstStyle/>
          <a:p>
            <a:pPr algn="just"/>
            <a:r>
              <a:rPr lang="tr-TR" dirty="0"/>
              <a:t>Sosyal çalışma mesleği </a:t>
            </a:r>
            <a:r>
              <a:rPr lang="tr-TR" dirty="0" err="1"/>
              <a:t>yaklaşımsal</a:t>
            </a:r>
            <a:r>
              <a:rPr lang="tr-TR" dirty="0"/>
              <a:t> arayışlarını </a:t>
            </a:r>
            <a:r>
              <a:rPr lang="tr-TR" dirty="0" err="1"/>
              <a:t>meslekleşmeye</a:t>
            </a:r>
            <a:r>
              <a:rPr lang="tr-TR" dirty="0"/>
              <a:t> başladığı dönemlerden beri sürdürmüştür. Sosyal çalışma yaklaşımlarının odağı, özünde, toplumsal yapıyla ilgili sorunların tanımlanması-sorunların çözümü ve çözüme ilişkin bilimsel bilgi üretimiyle ilgilidir. Toplumsal yapının olanakları-özgül toplumsal gelişim aşamaları sosyal çalışma yaklaşımlarının ana kaynağıdır. </a:t>
            </a:r>
          </a:p>
          <a:p>
            <a:pPr algn="just"/>
            <a:r>
              <a:rPr lang="tr-TR" dirty="0"/>
              <a:t>Sosyal çalışma, mesleğin gereği olan sistematik teoriyi, başta </a:t>
            </a:r>
            <a:r>
              <a:rPr lang="tr-TR" dirty="0" err="1"/>
              <a:t>psikoanalitik</a:t>
            </a:r>
            <a:r>
              <a:rPr lang="tr-TR" dirty="0"/>
              <a:t> kuram olmak üzere; çözümlemeye çalıştığı sorunlara uygun olarak seçtiği diğer kuramlar ve pratikte elde ettiği verilerin analizinden ortaya çıkan deneysel (</a:t>
            </a:r>
            <a:r>
              <a:rPr lang="tr-TR" dirty="0" err="1"/>
              <a:t>amprik</a:t>
            </a:r>
            <a:r>
              <a:rPr lang="tr-TR" dirty="0"/>
              <a:t>) bilgi ile bütünleştirerek oluşturmuştur. Başka bir açıdan sosyal çalışmanın dayandığı kuram, ikili bir yapıyı içerir. </a:t>
            </a:r>
          </a:p>
          <a:p>
            <a:pPr algn="just"/>
            <a:r>
              <a:rPr lang="tr-TR" dirty="0"/>
              <a:t>Kuramsal bütünlüğün birinci gövdesi, sosyal çalışmanın mesleksel bilgisidir. Diğer bir deyişle, sosyal çalışmanın genel kuramıdır. </a:t>
            </a:r>
          </a:p>
          <a:p>
            <a:pPr algn="just"/>
            <a:r>
              <a:rPr lang="tr-TR" dirty="0"/>
              <a:t>Kuramın ikinci gövdesi ise sosyal çalışmanın insan ve toplum üzerine odaklaşması nedeniyle, disiplinler arası düzeyde değerlendirilen, toplumsal bilimlere ilişkin kuramdır. Bu iki düzeyde belirginleşmesi gereken kuramsal çerçevenin niteliğini yaklaşım belirler. Bu aşamada tümdengelime (dedüksiyon) dayalı bir süreç işler.</a:t>
            </a:r>
          </a:p>
        </p:txBody>
      </p:sp>
    </p:spTree>
    <p:extLst>
      <p:ext uri="{BB962C8B-B14F-4D97-AF65-F5344CB8AC3E}">
        <p14:creationId xmlns:p14="http://schemas.microsoft.com/office/powerpoint/2010/main" val="3193520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a:extLst>
              <a:ext uri="{FF2B5EF4-FFF2-40B4-BE49-F238E27FC236}">
                <a16:creationId xmlns:a16="http://schemas.microsoft.com/office/drawing/2014/main" id="{8F51E47E-FD0B-40B7-B4D5-1D38517FE714}"/>
              </a:ext>
            </a:extLst>
          </p:cNvPr>
          <p:cNvSpPr>
            <a:spLocks noGrp="1"/>
          </p:cNvSpPr>
          <p:nvPr>
            <p:ph idx="4294967295"/>
          </p:nvPr>
        </p:nvSpPr>
        <p:spPr>
          <a:xfrm>
            <a:off x="838200" y="699655"/>
            <a:ext cx="10203873" cy="5839690"/>
          </a:xfrm>
        </p:spPr>
        <p:txBody>
          <a:bodyPr>
            <a:normAutofit fontScale="85000" lnSpcReduction="20000"/>
          </a:bodyPr>
          <a:lstStyle/>
          <a:p>
            <a:pPr algn="just"/>
            <a:r>
              <a:rPr lang="tr-TR" dirty="0"/>
              <a:t>Bütün bunlarla birlikte mesleğin başlangıcından bu yana kendisi için en uygun gördüğü çeşitli yaklaşımlar vardır. Farklı kuramlar temelinde oluşan bilimsel ekollere dayalı olarak gelişen yaklaşımlar arasında özellikle bireyle çalışmada kullanılanlar arasında : </a:t>
            </a:r>
          </a:p>
          <a:p>
            <a:pPr algn="just"/>
            <a:r>
              <a:rPr lang="tr-TR" b="1" dirty="0"/>
              <a:t>1. Genel Yaklaşımlar: </a:t>
            </a:r>
          </a:p>
          <a:p>
            <a:pPr marL="0" indent="0" algn="just">
              <a:buNone/>
            </a:pPr>
            <a:r>
              <a:rPr lang="tr-TR" dirty="0"/>
              <a:t>a. </a:t>
            </a:r>
            <a:r>
              <a:rPr lang="tr-TR" dirty="0" err="1"/>
              <a:t>Psiko</a:t>
            </a:r>
            <a:r>
              <a:rPr lang="tr-TR" dirty="0"/>
              <a:t>-sosyal yaklaşım (</a:t>
            </a:r>
            <a:r>
              <a:rPr lang="tr-TR" dirty="0" err="1"/>
              <a:t>psycho-social</a:t>
            </a:r>
            <a:r>
              <a:rPr lang="tr-TR" dirty="0"/>
              <a:t> </a:t>
            </a:r>
            <a:r>
              <a:rPr lang="tr-TR" dirty="0" err="1"/>
              <a:t>approach</a:t>
            </a:r>
            <a:r>
              <a:rPr lang="tr-TR" dirty="0"/>
              <a:t>), </a:t>
            </a:r>
          </a:p>
          <a:p>
            <a:pPr marL="0" indent="0" algn="just">
              <a:buNone/>
            </a:pPr>
            <a:r>
              <a:rPr lang="tr-TR" dirty="0"/>
              <a:t>b. İşlevsel yaklaşım (</a:t>
            </a:r>
            <a:r>
              <a:rPr lang="tr-TR" dirty="0" err="1"/>
              <a:t>functional</a:t>
            </a:r>
            <a:r>
              <a:rPr lang="tr-TR" dirty="0"/>
              <a:t> </a:t>
            </a:r>
            <a:r>
              <a:rPr lang="tr-TR" dirty="0" err="1"/>
              <a:t>approach</a:t>
            </a:r>
            <a:r>
              <a:rPr lang="tr-TR" dirty="0"/>
              <a:t>), </a:t>
            </a:r>
          </a:p>
          <a:p>
            <a:pPr marL="0" indent="0" algn="just">
              <a:buNone/>
            </a:pPr>
            <a:r>
              <a:rPr lang="tr-TR" dirty="0"/>
              <a:t>c. Sorun çözme yaklaşımı (problem </a:t>
            </a:r>
            <a:r>
              <a:rPr lang="tr-TR" dirty="0" err="1"/>
              <a:t>solving</a:t>
            </a:r>
            <a:r>
              <a:rPr lang="tr-TR" dirty="0"/>
              <a:t> </a:t>
            </a:r>
            <a:r>
              <a:rPr lang="tr-TR" dirty="0" err="1"/>
              <a:t>approach</a:t>
            </a:r>
            <a:r>
              <a:rPr lang="tr-TR" dirty="0"/>
              <a:t>), </a:t>
            </a:r>
          </a:p>
          <a:p>
            <a:pPr marL="0" indent="0" algn="just">
              <a:buNone/>
            </a:pPr>
            <a:r>
              <a:rPr lang="tr-TR" dirty="0"/>
              <a:t>d. Davranışsal yaklaşım (</a:t>
            </a:r>
            <a:r>
              <a:rPr lang="tr-TR" dirty="0" err="1"/>
              <a:t>behavioral</a:t>
            </a:r>
            <a:r>
              <a:rPr lang="tr-TR" dirty="0"/>
              <a:t> </a:t>
            </a:r>
            <a:r>
              <a:rPr lang="tr-TR" dirty="0" err="1"/>
              <a:t>approach</a:t>
            </a:r>
            <a:r>
              <a:rPr lang="tr-TR" dirty="0"/>
              <a:t>). </a:t>
            </a:r>
          </a:p>
          <a:p>
            <a:pPr marL="0" indent="0" algn="just">
              <a:buNone/>
            </a:pPr>
            <a:endParaRPr lang="tr-TR" dirty="0"/>
          </a:p>
          <a:p>
            <a:pPr algn="just"/>
            <a:r>
              <a:rPr lang="tr-TR" b="1" dirty="0"/>
              <a:t>2. Ara Yaklaşımlar: </a:t>
            </a:r>
          </a:p>
          <a:p>
            <a:pPr marL="0" indent="0" algn="just">
              <a:buNone/>
            </a:pPr>
            <a:r>
              <a:rPr lang="tr-TR" dirty="0"/>
              <a:t>a. Aile tedavisi yaklaşımı (</a:t>
            </a:r>
            <a:r>
              <a:rPr lang="tr-TR" dirty="0" err="1"/>
              <a:t>family</a:t>
            </a:r>
            <a:r>
              <a:rPr lang="tr-TR" dirty="0"/>
              <a:t> </a:t>
            </a:r>
            <a:r>
              <a:rPr lang="tr-TR" dirty="0" err="1"/>
              <a:t>therapy</a:t>
            </a:r>
            <a:r>
              <a:rPr lang="tr-TR" dirty="0"/>
              <a:t> </a:t>
            </a:r>
            <a:r>
              <a:rPr lang="tr-TR" dirty="0" err="1"/>
              <a:t>approach</a:t>
            </a:r>
            <a:r>
              <a:rPr lang="tr-TR" dirty="0"/>
              <a:t>), </a:t>
            </a:r>
          </a:p>
          <a:p>
            <a:pPr marL="0" indent="0" algn="just">
              <a:buNone/>
            </a:pPr>
            <a:r>
              <a:rPr lang="tr-TR" dirty="0"/>
              <a:t>b. Kriz yaklaşımı (</a:t>
            </a:r>
            <a:r>
              <a:rPr lang="tr-TR" dirty="0" err="1"/>
              <a:t>crisis</a:t>
            </a:r>
            <a:r>
              <a:rPr lang="tr-TR" dirty="0"/>
              <a:t> </a:t>
            </a:r>
            <a:r>
              <a:rPr lang="tr-TR" dirty="0" err="1"/>
              <a:t>intervention</a:t>
            </a:r>
            <a:r>
              <a:rPr lang="tr-TR" dirty="0"/>
              <a:t> </a:t>
            </a:r>
            <a:r>
              <a:rPr lang="tr-TR" dirty="0" err="1"/>
              <a:t>approach</a:t>
            </a:r>
            <a:r>
              <a:rPr lang="tr-TR" dirty="0"/>
              <a:t>), </a:t>
            </a:r>
          </a:p>
          <a:p>
            <a:pPr marL="0" indent="0" algn="just">
              <a:buNone/>
            </a:pPr>
            <a:r>
              <a:rPr lang="tr-TR" dirty="0"/>
              <a:t>c. Toplumsallaşma yaklaşımı (</a:t>
            </a:r>
            <a:r>
              <a:rPr lang="tr-TR" dirty="0" err="1"/>
              <a:t>socialization</a:t>
            </a:r>
            <a:r>
              <a:rPr lang="tr-TR" dirty="0"/>
              <a:t> </a:t>
            </a:r>
            <a:r>
              <a:rPr lang="tr-TR" dirty="0" err="1"/>
              <a:t>approach</a:t>
            </a:r>
            <a:r>
              <a:rPr lang="tr-TR" dirty="0"/>
              <a:t>), </a:t>
            </a:r>
          </a:p>
          <a:p>
            <a:pPr marL="0" indent="0" algn="just">
              <a:buNone/>
            </a:pPr>
            <a:r>
              <a:rPr lang="tr-TR" dirty="0"/>
              <a:t>d. Görev merkezli yaklaşım (</a:t>
            </a:r>
            <a:r>
              <a:rPr lang="tr-TR" dirty="0" err="1"/>
              <a:t>task-centered</a:t>
            </a:r>
            <a:r>
              <a:rPr lang="tr-TR" dirty="0"/>
              <a:t> </a:t>
            </a:r>
            <a:r>
              <a:rPr lang="tr-TR" dirty="0" err="1"/>
              <a:t>approach</a:t>
            </a:r>
            <a:r>
              <a:rPr lang="tr-TR" dirty="0"/>
              <a:t>), </a:t>
            </a:r>
          </a:p>
          <a:p>
            <a:pPr marL="0" indent="0" algn="just">
              <a:buNone/>
            </a:pPr>
            <a:r>
              <a:rPr lang="tr-TR" dirty="0"/>
              <a:t>e. Ekolojik-çevreci yaklaşım (</a:t>
            </a:r>
            <a:r>
              <a:rPr lang="tr-TR" dirty="0" err="1"/>
              <a:t>ecological</a:t>
            </a:r>
            <a:r>
              <a:rPr lang="tr-TR" dirty="0"/>
              <a:t> </a:t>
            </a:r>
            <a:r>
              <a:rPr lang="tr-TR" dirty="0" err="1"/>
              <a:t>approach</a:t>
            </a:r>
            <a:r>
              <a:rPr lang="tr-TR" dirty="0"/>
              <a:t>) sayılabilir. Sistem kuramının da apayrı bir yeri vardır.</a:t>
            </a:r>
          </a:p>
        </p:txBody>
      </p:sp>
    </p:spTree>
    <p:extLst>
      <p:ext uri="{BB962C8B-B14F-4D97-AF65-F5344CB8AC3E}">
        <p14:creationId xmlns:p14="http://schemas.microsoft.com/office/powerpoint/2010/main" val="2813586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8E2703F-EEE3-47F2-8732-1B3B94A632FE}"/>
              </a:ext>
            </a:extLst>
          </p:cNvPr>
          <p:cNvSpPr>
            <a:spLocks noGrp="1"/>
          </p:cNvSpPr>
          <p:nvPr>
            <p:ph idx="4294967295"/>
          </p:nvPr>
        </p:nvSpPr>
        <p:spPr>
          <a:xfrm>
            <a:off x="1191491" y="755795"/>
            <a:ext cx="9601200" cy="5216525"/>
          </a:xfrm>
        </p:spPr>
        <p:txBody>
          <a:bodyPr>
            <a:normAutofit lnSpcReduction="10000"/>
          </a:bodyPr>
          <a:lstStyle/>
          <a:p>
            <a:pPr algn="just"/>
            <a:r>
              <a:rPr lang="tr-TR" dirty="0"/>
              <a:t>Öte yandan rol, sosyal </a:t>
            </a:r>
            <a:r>
              <a:rPr lang="tr-TR" dirty="0" err="1"/>
              <a:t>tabakalaşma</a:t>
            </a:r>
            <a:r>
              <a:rPr lang="tr-TR" dirty="0"/>
              <a:t>, toplumsal değişme gibi kuramlar da sosyolojik anlamda sosyal çalışmanın yararlandığı kuramlardır. Örneğin sosyal hizmetin </a:t>
            </a:r>
            <a:r>
              <a:rPr lang="tr-TR" dirty="0" err="1"/>
              <a:t>meslekleşme</a:t>
            </a:r>
            <a:r>
              <a:rPr lang="tr-TR" dirty="0"/>
              <a:t> sürecinde önemli temeller aldığı </a:t>
            </a:r>
            <a:r>
              <a:rPr lang="tr-TR" dirty="0" err="1"/>
              <a:t>psikodinamik</a:t>
            </a:r>
            <a:r>
              <a:rPr lang="tr-TR" dirty="0"/>
              <a:t> yaklaşımın sosyal hizmetin bilgi gövdesine katkısı; </a:t>
            </a:r>
            <a:r>
              <a:rPr lang="tr-TR" dirty="0" err="1"/>
              <a:t>Payne’e</a:t>
            </a:r>
            <a:r>
              <a:rPr lang="tr-TR" dirty="0"/>
              <a:t> göre; </a:t>
            </a:r>
            <a:r>
              <a:rPr lang="tr-TR" dirty="0" err="1"/>
              <a:t>psikodinamik</a:t>
            </a:r>
            <a:r>
              <a:rPr lang="tr-TR" dirty="0"/>
              <a:t> teoriyi anlama diğer sosyal hizmet teorilerini anlamada ön koşul sayılmaktadır; çünkü </a:t>
            </a:r>
            <a:r>
              <a:rPr lang="tr-TR" dirty="0" err="1"/>
              <a:t>psikodinamik</a:t>
            </a:r>
            <a:r>
              <a:rPr lang="tr-TR" dirty="0"/>
              <a:t> teorinin sosyal hizmet üzerindeki etkisi oldukça yoğun ve kapsamlıdır. </a:t>
            </a:r>
          </a:p>
          <a:p>
            <a:pPr algn="just"/>
            <a:r>
              <a:rPr lang="tr-TR" dirty="0"/>
              <a:t>Sosyal hizmette kullanılan diğer </a:t>
            </a:r>
            <a:r>
              <a:rPr lang="tr-TR" dirty="0" err="1"/>
              <a:t>psikodinamik</a:t>
            </a:r>
            <a:r>
              <a:rPr lang="tr-TR" dirty="0"/>
              <a:t> modeller arasında işlevsel kuram, sorun çözme yaklaşımı, ego psikolojisi, etkileşim çözümlemesi ve </a:t>
            </a:r>
            <a:r>
              <a:rPr lang="tr-TR" dirty="0" err="1"/>
              <a:t>terapötik</a:t>
            </a:r>
            <a:r>
              <a:rPr lang="tr-TR" dirty="0"/>
              <a:t> çevre uygulamaları yer almaktadır. </a:t>
            </a:r>
            <a:r>
              <a:rPr lang="tr-TR" dirty="0" err="1"/>
              <a:t>Psikodinamik</a:t>
            </a:r>
            <a:r>
              <a:rPr lang="tr-TR" dirty="0"/>
              <a:t> modellerde bireysellik öğesi yoğun olarak vurgulanmaktadır. Odak noktası “birey ve aile” olan bu modellerde </a:t>
            </a:r>
            <a:r>
              <a:rPr lang="tr-TR" dirty="0" err="1"/>
              <a:t>psikoanalitik</a:t>
            </a:r>
            <a:r>
              <a:rPr lang="tr-TR" dirty="0"/>
              <a:t> kuramın gelişim, kişilik ve normal dışı psikolojiyle tedaviye ilişkin geniş bilgi gövdesinden yararlanılır. Bunu azalan bir biçimde diğer psikolojik sosyal psikolojik ve sosyolojik bilgiler izlemektedir. </a:t>
            </a:r>
          </a:p>
        </p:txBody>
      </p:sp>
    </p:spTree>
    <p:extLst>
      <p:ext uri="{BB962C8B-B14F-4D97-AF65-F5344CB8AC3E}">
        <p14:creationId xmlns:p14="http://schemas.microsoft.com/office/powerpoint/2010/main" val="2617437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C0C51FC-D280-49B9-BBF5-299F6D80EF56}"/>
              </a:ext>
            </a:extLst>
          </p:cNvPr>
          <p:cNvSpPr>
            <a:spLocks noGrp="1"/>
          </p:cNvSpPr>
          <p:nvPr>
            <p:ph idx="4294967295"/>
          </p:nvPr>
        </p:nvSpPr>
        <p:spPr>
          <a:xfrm>
            <a:off x="720437" y="631104"/>
            <a:ext cx="10882745" cy="5845175"/>
          </a:xfrm>
        </p:spPr>
        <p:txBody>
          <a:bodyPr>
            <a:normAutofit fontScale="70000" lnSpcReduction="20000"/>
          </a:bodyPr>
          <a:lstStyle/>
          <a:p>
            <a:r>
              <a:rPr lang="tr-TR" dirty="0"/>
              <a:t>Yine günümüzde özellikle üzerinde durulan bazı yaklaşımların sosyal çalışma uygulamalarında etkin olduklarına tanık olmaktayız. Bu yaklaşımlar şu şekilde sıralanabilir: </a:t>
            </a:r>
          </a:p>
          <a:p>
            <a:r>
              <a:rPr lang="tr-TR" b="1" dirty="0" err="1"/>
              <a:t>Genelci</a:t>
            </a:r>
            <a:r>
              <a:rPr lang="tr-TR" b="1" dirty="0"/>
              <a:t> yaklaşım</a:t>
            </a:r>
            <a:r>
              <a:rPr lang="tr-TR" dirty="0"/>
              <a:t>, genel sistemler yaklaşımı, ekosistemler yaklaşımı, güçler yaklaşımı, güçlendirme yaklaşımı, feminist yaklaşım, baskı karşıtı sosyal çalışma, tinsel sosyal çalışma, </a:t>
            </a:r>
            <a:r>
              <a:rPr lang="tr-TR" dirty="0" err="1"/>
              <a:t>psikodinamik</a:t>
            </a:r>
            <a:r>
              <a:rPr lang="tr-TR" dirty="0"/>
              <a:t> yaklaşım, sosyal adalet yaklaşımı, krize müdahale yaklaşımı, birey merkezli model, çözüm merkezli yaklaşım, kendine yardım modeli, etkileşimsel model, </a:t>
            </a:r>
            <a:r>
              <a:rPr lang="tr-TR" dirty="0" err="1"/>
              <a:t>postmodern</a:t>
            </a:r>
            <a:r>
              <a:rPr lang="tr-TR" dirty="0"/>
              <a:t> yaklaşım, yapısal bütüncü yaklaşım, </a:t>
            </a:r>
            <a:r>
              <a:rPr lang="tr-TR" dirty="0" err="1"/>
              <a:t>disiplinlerarası</a:t>
            </a:r>
            <a:r>
              <a:rPr lang="tr-TR" dirty="0"/>
              <a:t> yaklaşım gibi. </a:t>
            </a:r>
          </a:p>
          <a:p>
            <a:r>
              <a:rPr lang="tr-TR" dirty="0"/>
              <a:t>Yaklaşımların uygulamaya katkısı açısından birkaç mesleki paylaşım üzerinde duralım. </a:t>
            </a:r>
          </a:p>
          <a:p>
            <a:r>
              <a:rPr lang="tr-TR" b="1" dirty="0"/>
              <a:t>Yapısal bütüncü yaklaşımdan başlayalım: </a:t>
            </a:r>
            <a:r>
              <a:rPr lang="tr-TR" dirty="0"/>
              <a:t>Ekonomik-politik yapının toplumsal yapıda ve sosyal ilişkilerde belirleyici olduğunu, insan ve toplum etkileşiminin toplumsal bütün içinde değerlendirilmesi gerektiğini öne sürer. </a:t>
            </a:r>
          </a:p>
          <a:p>
            <a:r>
              <a:rPr lang="tr-TR" b="1" dirty="0" err="1"/>
              <a:t>Disiplinlerarası</a:t>
            </a:r>
            <a:r>
              <a:rPr lang="tr-TR" b="1" dirty="0"/>
              <a:t> yaklaşım</a:t>
            </a:r>
            <a:r>
              <a:rPr lang="tr-TR" dirty="0"/>
              <a:t>: </a:t>
            </a:r>
            <a:r>
              <a:rPr lang="tr-TR" dirty="0" err="1"/>
              <a:t>Genelci</a:t>
            </a:r>
            <a:r>
              <a:rPr lang="tr-TR" dirty="0"/>
              <a:t> yaklaşımı ön planda tutarak farklı disiplinlerin bilgisinden yararlanır, yaptığı araştırmalarda da diğer disiplinlere bilgi aktarır. </a:t>
            </a:r>
          </a:p>
          <a:p>
            <a:r>
              <a:rPr lang="tr-TR" b="1" dirty="0"/>
              <a:t>Sorun alanlarına yönelik yaklaşım: </a:t>
            </a:r>
            <a:r>
              <a:rPr lang="tr-TR" dirty="0" err="1"/>
              <a:t>Genelci</a:t>
            </a:r>
            <a:r>
              <a:rPr lang="tr-TR" dirty="0"/>
              <a:t> yaklaşımı kuramsal çatı olarak tutarak sosyal hizmet sorun alanlarına yönelir.</a:t>
            </a:r>
          </a:p>
          <a:p>
            <a:r>
              <a:rPr lang="tr-TR" b="1" dirty="0"/>
              <a:t>Bütüncül (</a:t>
            </a:r>
            <a:r>
              <a:rPr lang="tr-TR" b="1" dirty="0" err="1"/>
              <a:t>generalist</a:t>
            </a:r>
            <a:r>
              <a:rPr lang="tr-TR" b="1" dirty="0"/>
              <a:t>) yaklaşım; </a:t>
            </a:r>
            <a:r>
              <a:rPr lang="tr-TR" dirty="0"/>
              <a:t>hem eğitim hem de uygulama açısından son derece kavranması ve önemsenmesi gereken bir konudur. Çünkü, sosyal çalışma için birey, sistem içinde değerlendirilen bir öznedir. </a:t>
            </a:r>
          </a:p>
          <a:p>
            <a:r>
              <a:rPr lang="tr-TR" b="1" dirty="0"/>
              <a:t>Güçlendirme yaklaşımı: </a:t>
            </a:r>
            <a:r>
              <a:rPr lang="tr-TR" dirty="0"/>
              <a:t>Başvuru sahiplerinin özellikleri ve güç koşullara karşı gelebilme konusunda sosyal çalışma uygulamasının etkililiği açısından üzerinde durulan bir yaklaşımdır. Başvuru sahipleri; (engelliler, yoksullar, azınlıklar, sığınmacılar, kadınlar, mağdurlar, çocuklar, </a:t>
            </a:r>
            <a:r>
              <a:rPr lang="tr-TR" dirty="0" err="1"/>
              <a:t>lgbti</a:t>
            </a:r>
            <a:r>
              <a:rPr lang="tr-TR" dirty="0"/>
              <a:t> bireyler, </a:t>
            </a:r>
            <a:r>
              <a:rPr lang="tr-TR" dirty="0" err="1"/>
              <a:t>vb</a:t>
            </a:r>
            <a:r>
              <a:rPr lang="tr-TR" dirty="0"/>
              <a:t>) özellikleri ve özel gereksinimleri nedeniyle sosyal hizmet almaları gereken, gereksinim içindeki insan gruplarıdır. Bu yaklaşımla sosyal çalışmacı, olumsuz koşullara rağmen başvuru sahibinin </a:t>
            </a:r>
            <a:r>
              <a:rPr lang="tr-TR" dirty="0" err="1"/>
              <a:t>psikososyal</a:t>
            </a:r>
            <a:r>
              <a:rPr lang="tr-TR" dirty="0"/>
              <a:t> yönlerini güçlendirmeyi, baş etme becerileri kazandırmayı ve onları savunmayı görev edinmiş olur. Güçlendirme bir süreçtir. Bireylere, ailelere, gruplara ve toplumlara kendi içlerindeki ve çevrelerindeki kaynakları keşfetmelerine ve kullanmalarına yardımcı olma isteğini ve yardım etme sürecini tanımlar Güçlendirme; bireylerin yaşam koşullarını geliştirmeleri için kişisel güç, kişilerarası güç ve politik gücü artırma sürecidir. </a:t>
            </a:r>
          </a:p>
        </p:txBody>
      </p:sp>
    </p:spTree>
    <p:extLst>
      <p:ext uri="{BB962C8B-B14F-4D97-AF65-F5344CB8AC3E}">
        <p14:creationId xmlns:p14="http://schemas.microsoft.com/office/powerpoint/2010/main" val="3133011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a:extLst>
              <a:ext uri="{FF2B5EF4-FFF2-40B4-BE49-F238E27FC236}">
                <a16:creationId xmlns:a16="http://schemas.microsoft.com/office/drawing/2014/main" id="{0D6ACBAA-63DE-467A-BA9A-870293C329F1}"/>
              </a:ext>
            </a:extLst>
          </p:cNvPr>
          <p:cNvSpPr txBox="1">
            <a:spLocks noGrp="1"/>
          </p:cNvSpPr>
          <p:nvPr>
            <p:ph idx="4294967295"/>
          </p:nvPr>
        </p:nvSpPr>
        <p:spPr>
          <a:xfrm>
            <a:off x="778668" y="763655"/>
            <a:ext cx="10634663" cy="5463034"/>
          </a:xfrm>
          <a:prstGeom prst="rect">
            <a:avLst/>
          </a:prstGeom>
          <a:noFill/>
        </p:spPr>
        <p:txBody>
          <a:bodyPr wrap="square">
            <a:spAutoFit/>
          </a:bodyPr>
          <a:lstStyle/>
          <a:p>
            <a:r>
              <a:rPr lang="tr-TR" sz="1800" dirty="0"/>
              <a:t>Aktarılan bu yaklaşımların beslediği sosyal çalışmanın yöntemleri ise sosyal çalışma işlevlerinin yerine getirilmesindeki araçlar olarak anlaşılmakta ve mesleki müdahalenin gerçekleşmesine olanak sağlamaktadır.</a:t>
            </a:r>
          </a:p>
          <a:p>
            <a:r>
              <a:rPr lang="tr-TR" sz="1800" dirty="0"/>
              <a:t> Bu anlamda sosyal çalışma yöntemi bir durum içinde kişinin ya da grubun sistematik gözlemini ve değerlendirilmesini ve uygun bir hareket planının formüle edilmesini kapsar.</a:t>
            </a:r>
          </a:p>
          <a:p>
            <a:r>
              <a:rPr lang="tr-TR" sz="1800" b="1" i="1" dirty="0"/>
              <a:t> Kısaca sosyal çalışmanın yöntemleri (</a:t>
            </a:r>
            <a:r>
              <a:rPr lang="tr-TR" sz="1800" b="1" i="1" dirty="0" err="1"/>
              <a:t>methods</a:t>
            </a:r>
            <a:r>
              <a:rPr lang="tr-TR" sz="1800" b="1" i="1" dirty="0"/>
              <a:t> of </a:t>
            </a:r>
            <a:r>
              <a:rPr lang="tr-TR" sz="1800" b="1" i="1" dirty="0" err="1"/>
              <a:t>social</a:t>
            </a:r>
            <a:r>
              <a:rPr lang="tr-TR" sz="1800" b="1" i="1" dirty="0"/>
              <a:t> </a:t>
            </a:r>
            <a:r>
              <a:rPr lang="tr-TR" sz="1800" b="1" i="1" dirty="0" err="1"/>
              <a:t>work</a:t>
            </a:r>
            <a:r>
              <a:rPr lang="tr-TR" sz="1800" b="1" i="1" dirty="0"/>
              <a:t>) ya da müdahale yöntemleri (</a:t>
            </a:r>
            <a:r>
              <a:rPr lang="tr-TR" sz="1800" b="1" i="1" dirty="0" err="1"/>
              <a:t>intervention</a:t>
            </a:r>
            <a:r>
              <a:rPr lang="tr-TR" sz="1800" b="1" i="1" dirty="0"/>
              <a:t> </a:t>
            </a:r>
            <a:r>
              <a:rPr lang="tr-TR" sz="1800" b="1" i="1" dirty="0" err="1"/>
              <a:t>methods</a:t>
            </a:r>
            <a:r>
              <a:rPr lang="tr-TR" sz="1800" b="1" i="1" dirty="0"/>
              <a:t>); sosyal çalışmada her başvurana yardım etmek için soruna, yapısına ve ortama bağlı olarak uygulanacak yöntemlerdir. </a:t>
            </a:r>
          </a:p>
          <a:p>
            <a:r>
              <a:rPr lang="tr-TR" sz="1800" dirty="0"/>
              <a:t>Sosyal hizmette müdahale yöntemlerinden bireyle çalışma (eski: sosyal kişisel çalışma), grupla çalışma (eski: sosyal grup çalışması) ve toplumla çalışma uygulamalarında başvuru sahibinin tedavi sürecine katılması kendi sorunlarını çözme yeteneğini büyük ölçüde artıracaktır. </a:t>
            </a:r>
          </a:p>
          <a:p>
            <a:r>
              <a:rPr lang="tr-TR" sz="1800" dirty="0"/>
              <a:t>Özellikle bu süreçte olgu yönetimi (vaka idaresi) ise sosyal çalışmacılar için önemli bir mesleki işlev olmakla birlikte önemli bir uygulama modeli olarak gelişmeye devam etmektedir. Sosyal hizmet yönetimi ve araştırması da sosyal çalışmanın yardımcı yöntemleri arasında kabul edilmektedir. </a:t>
            </a:r>
          </a:p>
          <a:p>
            <a:r>
              <a:rPr lang="tr-TR" sz="1800" dirty="0"/>
              <a:t>Sonuç olarak değişen toplumsal koşullar, sosyal sorunların çeşitlenmesi ve yoğunlaşması, insan hakları ihlallerinin artması ve daha birçok sosyal refah alanında yaşanan sorunlar için 21. yüzyılda sosyal hizmet uygulamasında kullanılan yaklaşımların bilimsel süreçler tarafından desteklenmesi, müdahale ve kuramların gelişimi üzerine odaklanılması meslek elemanları açısından bir zorunluluk olarak kabul edilmelidir.</a:t>
            </a:r>
          </a:p>
        </p:txBody>
      </p:sp>
    </p:spTree>
    <p:extLst>
      <p:ext uri="{BB962C8B-B14F-4D97-AF65-F5344CB8AC3E}">
        <p14:creationId xmlns:p14="http://schemas.microsoft.com/office/powerpoint/2010/main" val="423656091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0</TotalTime>
  <Words>1412</Words>
  <Application>Microsoft Office PowerPoint</Application>
  <PresentationFormat>Geniş ekran</PresentationFormat>
  <Paragraphs>49</Paragraphs>
  <Slides>9</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9</vt:i4>
      </vt:variant>
    </vt:vector>
  </HeadingPairs>
  <TitlesOfParts>
    <vt:vector size="12" baseType="lpstr">
      <vt:lpstr>Arial</vt:lpstr>
      <vt:lpstr>Garamond</vt:lpstr>
      <vt:lpstr>Organik</vt:lpstr>
      <vt:lpstr>Sosyal Hizmetlere Giriş</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Sosyal Hizmetlere Giriş</dc:title>
  <dc:creator>Elif GÜRHAN DURAN</dc:creator>
  <cp:lastModifiedBy>Elif GÜRHAN DURAN</cp:lastModifiedBy>
  <cp:revision>16</cp:revision>
  <dcterms:created xsi:type="dcterms:W3CDTF">2020-11-13T05:08:34Z</dcterms:created>
  <dcterms:modified xsi:type="dcterms:W3CDTF">2024-11-04T09:12:22Z</dcterms:modified>
</cp:coreProperties>
</file>