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1"/>
  </p:notesMasterIdLst>
  <p:handoutMasterIdLst>
    <p:handoutMasterId r:id="rId82"/>
  </p:handoutMasterIdLst>
  <p:sldIdLst>
    <p:sldId id="270" r:id="rId2"/>
    <p:sldId id="271" r:id="rId3"/>
    <p:sldId id="272" r:id="rId4"/>
    <p:sldId id="273" r:id="rId5"/>
    <p:sldId id="274" r:id="rId6"/>
    <p:sldId id="275" r:id="rId7"/>
    <p:sldId id="276" r:id="rId8"/>
    <p:sldId id="277" r:id="rId9"/>
    <p:sldId id="281" r:id="rId10"/>
    <p:sldId id="282" r:id="rId11"/>
    <p:sldId id="283" r:id="rId12"/>
    <p:sldId id="284" r:id="rId13"/>
    <p:sldId id="285" r:id="rId14"/>
    <p:sldId id="286" r:id="rId15"/>
    <p:sldId id="287" r:id="rId16"/>
    <p:sldId id="288" r:id="rId17"/>
    <p:sldId id="289" r:id="rId18"/>
    <p:sldId id="290" r:id="rId19"/>
    <p:sldId id="291" r:id="rId20"/>
    <p:sldId id="278" r:id="rId21"/>
    <p:sldId id="279" r:id="rId22"/>
    <p:sldId id="280" r:id="rId23"/>
    <p:sldId id="257" r:id="rId24"/>
    <p:sldId id="258" r:id="rId25"/>
    <p:sldId id="259" r:id="rId26"/>
    <p:sldId id="260" r:id="rId27"/>
    <p:sldId id="261" r:id="rId28"/>
    <p:sldId id="262" r:id="rId29"/>
    <p:sldId id="263" r:id="rId30"/>
    <p:sldId id="264" r:id="rId31"/>
    <p:sldId id="265" r:id="rId32"/>
    <p:sldId id="266" r:id="rId33"/>
    <p:sldId id="267" r:id="rId34"/>
    <p:sldId id="268" r:id="rId35"/>
    <p:sldId id="269"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 id="312" r:id="rId57"/>
    <p:sldId id="313" r:id="rId58"/>
    <p:sldId id="314" r:id="rId59"/>
    <p:sldId id="315" r:id="rId60"/>
    <p:sldId id="316" r:id="rId61"/>
    <p:sldId id="317" r:id="rId62"/>
    <p:sldId id="318" r:id="rId63"/>
    <p:sldId id="319" r:id="rId64"/>
    <p:sldId id="320"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Lst>
  <p:sldSz cx="9144000" cy="6858000" type="screen4x3"/>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sorterViewPr>
    <p:cViewPr>
      <p:scale>
        <a:sx n="100" d="100"/>
        <a:sy n="100" d="100"/>
      </p:scale>
      <p:origin x="0" y="17466"/>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viewProps" Target="view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handoutMaster" Target="handoutMasters/handoutMaster1.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50443" y="0"/>
            <a:ext cx="2945659" cy="496411"/>
          </a:xfrm>
          <a:prstGeom prst="rect">
            <a:avLst/>
          </a:prstGeom>
        </p:spPr>
        <p:txBody>
          <a:bodyPr vert="horz" lIns="91440" tIns="45720" rIns="91440" bIns="45720" rtlCol="0"/>
          <a:lstStyle>
            <a:lvl1pPr algn="r">
              <a:defRPr sz="1200"/>
            </a:lvl1pPr>
          </a:lstStyle>
          <a:p>
            <a:fld id="{78E5E4A9-EA4A-41EE-94DB-A1E386DCDD9B}" type="datetimeFigureOut">
              <a:rPr lang="tr-TR" smtClean="0"/>
              <a:t>19.04.2017</a:t>
            </a:fld>
            <a:endParaRPr lang="tr-TR"/>
          </a:p>
        </p:txBody>
      </p:sp>
      <p:sp>
        <p:nvSpPr>
          <p:cNvPr id="4" name="Altbilgi Yer Tutucusu 3"/>
          <p:cNvSpPr>
            <a:spLocks noGrp="1"/>
          </p:cNvSpPr>
          <p:nvPr>
            <p:ph type="ftr" sz="quarter" idx="2"/>
          </p:nvPr>
        </p:nvSpPr>
        <p:spPr>
          <a:xfrm>
            <a:off x="0" y="9430091"/>
            <a:ext cx="2945659" cy="496411"/>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50443" y="9430091"/>
            <a:ext cx="2945659" cy="496411"/>
          </a:xfrm>
          <a:prstGeom prst="rect">
            <a:avLst/>
          </a:prstGeom>
        </p:spPr>
        <p:txBody>
          <a:bodyPr vert="horz" lIns="91440" tIns="45720" rIns="91440" bIns="45720" rtlCol="0" anchor="b"/>
          <a:lstStyle>
            <a:lvl1pPr algn="r">
              <a:defRPr sz="1200"/>
            </a:lvl1pPr>
          </a:lstStyle>
          <a:p>
            <a:fld id="{DB5DD501-74A0-4D09-9763-13AA7F205D31}" type="slidenum">
              <a:rPr lang="tr-TR" smtClean="0"/>
              <a:t>‹#›</a:t>
            </a:fld>
            <a:endParaRPr lang="tr-TR"/>
          </a:p>
        </p:txBody>
      </p:sp>
    </p:spTree>
    <p:extLst>
      <p:ext uri="{BB962C8B-B14F-4D97-AF65-F5344CB8AC3E}">
        <p14:creationId xmlns:p14="http://schemas.microsoft.com/office/powerpoint/2010/main" val="18543921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6411"/>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50443" y="0"/>
            <a:ext cx="2945659" cy="496411"/>
          </a:xfrm>
          <a:prstGeom prst="rect">
            <a:avLst/>
          </a:prstGeom>
        </p:spPr>
        <p:txBody>
          <a:bodyPr vert="horz" lIns="91440" tIns="45720" rIns="91440" bIns="45720" rtlCol="0"/>
          <a:lstStyle>
            <a:lvl1pPr algn="r">
              <a:defRPr sz="1200"/>
            </a:lvl1pPr>
          </a:lstStyle>
          <a:p>
            <a:fld id="{3C3902FB-F748-4641-B463-3BBB77DEAD0F}" type="datetimeFigureOut">
              <a:rPr lang="tr-TR" smtClean="0"/>
              <a:t>19.04.2017</a:t>
            </a:fld>
            <a:endParaRPr lang="tr-TR"/>
          </a:p>
        </p:txBody>
      </p:sp>
      <p:sp>
        <p:nvSpPr>
          <p:cNvPr id="4" name="Slayt Görüntüsü Yer Tutucus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79768" y="4715907"/>
            <a:ext cx="5438140" cy="4467701"/>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9430091"/>
            <a:ext cx="2945659" cy="496411"/>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50443" y="9430091"/>
            <a:ext cx="2945659" cy="496411"/>
          </a:xfrm>
          <a:prstGeom prst="rect">
            <a:avLst/>
          </a:prstGeom>
        </p:spPr>
        <p:txBody>
          <a:bodyPr vert="horz" lIns="91440" tIns="45720" rIns="91440" bIns="45720" rtlCol="0" anchor="b"/>
          <a:lstStyle>
            <a:lvl1pPr algn="r">
              <a:defRPr sz="1200"/>
            </a:lvl1pPr>
          </a:lstStyle>
          <a:p>
            <a:fld id="{BD881457-7CFC-47E9-B86B-80D25A021997}" type="slidenum">
              <a:rPr lang="tr-TR" smtClean="0"/>
              <a:t>‹#›</a:t>
            </a:fld>
            <a:endParaRPr lang="tr-TR"/>
          </a:p>
        </p:txBody>
      </p:sp>
    </p:spTree>
    <p:extLst>
      <p:ext uri="{BB962C8B-B14F-4D97-AF65-F5344CB8AC3E}">
        <p14:creationId xmlns:p14="http://schemas.microsoft.com/office/powerpoint/2010/main" val="7840520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1</a:t>
            </a:fld>
            <a:endParaRPr lang="tr-TR"/>
          </a:p>
        </p:txBody>
      </p:sp>
    </p:spTree>
    <p:extLst>
      <p:ext uri="{BB962C8B-B14F-4D97-AF65-F5344CB8AC3E}">
        <p14:creationId xmlns:p14="http://schemas.microsoft.com/office/powerpoint/2010/main" val="3571941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10</a:t>
            </a:fld>
            <a:endParaRPr lang="tr-TR"/>
          </a:p>
        </p:txBody>
      </p:sp>
    </p:spTree>
    <p:extLst>
      <p:ext uri="{BB962C8B-B14F-4D97-AF65-F5344CB8AC3E}">
        <p14:creationId xmlns:p14="http://schemas.microsoft.com/office/powerpoint/2010/main" val="114857649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11</a:t>
            </a:fld>
            <a:endParaRPr lang="tr-TR"/>
          </a:p>
        </p:txBody>
      </p:sp>
    </p:spTree>
    <p:extLst>
      <p:ext uri="{BB962C8B-B14F-4D97-AF65-F5344CB8AC3E}">
        <p14:creationId xmlns:p14="http://schemas.microsoft.com/office/powerpoint/2010/main" val="7769889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12</a:t>
            </a:fld>
            <a:endParaRPr lang="tr-TR"/>
          </a:p>
        </p:txBody>
      </p:sp>
    </p:spTree>
    <p:extLst>
      <p:ext uri="{BB962C8B-B14F-4D97-AF65-F5344CB8AC3E}">
        <p14:creationId xmlns:p14="http://schemas.microsoft.com/office/powerpoint/2010/main" val="26400743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13</a:t>
            </a:fld>
            <a:endParaRPr lang="tr-TR"/>
          </a:p>
        </p:txBody>
      </p:sp>
    </p:spTree>
    <p:extLst>
      <p:ext uri="{BB962C8B-B14F-4D97-AF65-F5344CB8AC3E}">
        <p14:creationId xmlns:p14="http://schemas.microsoft.com/office/powerpoint/2010/main" val="342376612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14</a:t>
            </a:fld>
            <a:endParaRPr lang="tr-TR"/>
          </a:p>
        </p:txBody>
      </p:sp>
    </p:spTree>
    <p:extLst>
      <p:ext uri="{BB962C8B-B14F-4D97-AF65-F5344CB8AC3E}">
        <p14:creationId xmlns:p14="http://schemas.microsoft.com/office/powerpoint/2010/main" val="396753436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15</a:t>
            </a:fld>
            <a:endParaRPr lang="tr-TR"/>
          </a:p>
        </p:txBody>
      </p:sp>
    </p:spTree>
    <p:extLst>
      <p:ext uri="{BB962C8B-B14F-4D97-AF65-F5344CB8AC3E}">
        <p14:creationId xmlns:p14="http://schemas.microsoft.com/office/powerpoint/2010/main" val="233739901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16</a:t>
            </a:fld>
            <a:endParaRPr lang="tr-TR"/>
          </a:p>
        </p:txBody>
      </p:sp>
    </p:spTree>
    <p:extLst>
      <p:ext uri="{BB962C8B-B14F-4D97-AF65-F5344CB8AC3E}">
        <p14:creationId xmlns:p14="http://schemas.microsoft.com/office/powerpoint/2010/main" val="10088871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17</a:t>
            </a:fld>
            <a:endParaRPr lang="tr-TR"/>
          </a:p>
        </p:txBody>
      </p:sp>
    </p:spTree>
    <p:extLst>
      <p:ext uri="{BB962C8B-B14F-4D97-AF65-F5344CB8AC3E}">
        <p14:creationId xmlns:p14="http://schemas.microsoft.com/office/powerpoint/2010/main" val="31351115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18</a:t>
            </a:fld>
            <a:endParaRPr lang="tr-TR"/>
          </a:p>
        </p:txBody>
      </p:sp>
    </p:spTree>
    <p:extLst>
      <p:ext uri="{BB962C8B-B14F-4D97-AF65-F5344CB8AC3E}">
        <p14:creationId xmlns:p14="http://schemas.microsoft.com/office/powerpoint/2010/main" val="13400611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19</a:t>
            </a:fld>
            <a:endParaRPr lang="tr-TR"/>
          </a:p>
        </p:txBody>
      </p:sp>
    </p:spTree>
    <p:extLst>
      <p:ext uri="{BB962C8B-B14F-4D97-AF65-F5344CB8AC3E}">
        <p14:creationId xmlns:p14="http://schemas.microsoft.com/office/powerpoint/2010/main" val="4848233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2</a:t>
            </a:fld>
            <a:endParaRPr lang="tr-TR"/>
          </a:p>
        </p:txBody>
      </p:sp>
    </p:spTree>
    <p:extLst>
      <p:ext uri="{BB962C8B-B14F-4D97-AF65-F5344CB8AC3E}">
        <p14:creationId xmlns:p14="http://schemas.microsoft.com/office/powerpoint/2010/main" val="39540622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20</a:t>
            </a:fld>
            <a:endParaRPr lang="tr-TR"/>
          </a:p>
        </p:txBody>
      </p:sp>
    </p:spTree>
    <p:extLst>
      <p:ext uri="{BB962C8B-B14F-4D97-AF65-F5344CB8AC3E}">
        <p14:creationId xmlns:p14="http://schemas.microsoft.com/office/powerpoint/2010/main" val="75288537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21</a:t>
            </a:fld>
            <a:endParaRPr lang="tr-TR"/>
          </a:p>
        </p:txBody>
      </p:sp>
    </p:spTree>
    <p:extLst>
      <p:ext uri="{BB962C8B-B14F-4D97-AF65-F5344CB8AC3E}">
        <p14:creationId xmlns:p14="http://schemas.microsoft.com/office/powerpoint/2010/main" val="41744549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22</a:t>
            </a:fld>
            <a:endParaRPr lang="tr-TR"/>
          </a:p>
        </p:txBody>
      </p:sp>
    </p:spTree>
    <p:extLst>
      <p:ext uri="{BB962C8B-B14F-4D97-AF65-F5344CB8AC3E}">
        <p14:creationId xmlns:p14="http://schemas.microsoft.com/office/powerpoint/2010/main" val="11347147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23</a:t>
            </a:fld>
            <a:endParaRPr lang="tr-TR"/>
          </a:p>
        </p:txBody>
      </p:sp>
    </p:spTree>
    <p:extLst>
      <p:ext uri="{BB962C8B-B14F-4D97-AF65-F5344CB8AC3E}">
        <p14:creationId xmlns:p14="http://schemas.microsoft.com/office/powerpoint/2010/main" val="368111493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24</a:t>
            </a:fld>
            <a:endParaRPr lang="tr-TR"/>
          </a:p>
        </p:txBody>
      </p:sp>
    </p:spTree>
    <p:extLst>
      <p:ext uri="{BB962C8B-B14F-4D97-AF65-F5344CB8AC3E}">
        <p14:creationId xmlns:p14="http://schemas.microsoft.com/office/powerpoint/2010/main" val="288039062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25</a:t>
            </a:fld>
            <a:endParaRPr lang="tr-TR"/>
          </a:p>
        </p:txBody>
      </p:sp>
    </p:spTree>
    <p:extLst>
      <p:ext uri="{BB962C8B-B14F-4D97-AF65-F5344CB8AC3E}">
        <p14:creationId xmlns:p14="http://schemas.microsoft.com/office/powerpoint/2010/main" val="188361415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26</a:t>
            </a:fld>
            <a:endParaRPr lang="tr-TR"/>
          </a:p>
        </p:txBody>
      </p:sp>
    </p:spTree>
    <p:extLst>
      <p:ext uri="{BB962C8B-B14F-4D97-AF65-F5344CB8AC3E}">
        <p14:creationId xmlns:p14="http://schemas.microsoft.com/office/powerpoint/2010/main" val="26554845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27</a:t>
            </a:fld>
            <a:endParaRPr lang="tr-TR"/>
          </a:p>
        </p:txBody>
      </p:sp>
    </p:spTree>
    <p:extLst>
      <p:ext uri="{BB962C8B-B14F-4D97-AF65-F5344CB8AC3E}">
        <p14:creationId xmlns:p14="http://schemas.microsoft.com/office/powerpoint/2010/main" val="234444854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28</a:t>
            </a:fld>
            <a:endParaRPr lang="tr-TR"/>
          </a:p>
        </p:txBody>
      </p:sp>
    </p:spTree>
    <p:extLst>
      <p:ext uri="{BB962C8B-B14F-4D97-AF65-F5344CB8AC3E}">
        <p14:creationId xmlns:p14="http://schemas.microsoft.com/office/powerpoint/2010/main" val="148189845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29</a:t>
            </a:fld>
            <a:endParaRPr lang="tr-TR"/>
          </a:p>
        </p:txBody>
      </p:sp>
    </p:spTree>
    <p:extLst>
      <p:ext uri="{BB962C8B-B14F-4D97-AF65-F5344CB8AC3E}">
        <p14:creationId xmlns:p14="http://schemas.microsoft.com/office/powerpoint/2010/main" val="25577638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3</a:t>
            </a:fld>
            <a:endParaRPr lang="tr-TR"/>
          </a:p>
        </p:txBody>
      </p:sp>
    </p:spTree>
    <p:extLst>
      <p:ext uri="{BB962C8B-B14F-4D97-AF65-F5344CB8AC3E}">
        <p14:creationId xmlns:p14="http://schemas.microsoft.com/office/powerpoint/2010/main" val="16174762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30</a:t>
            </a:fld>
            <a:endParaRPr lang="tr-TR"/>
          </a:p>
        </p:txBody>
      </p:sp>
    </p:spTree>
    <p:extLst>
      <p:ext uri="{BB962C8B-B14F-4D97-AF65-F5344CB8AC3E}">
        <p14:creationId xmlns:p14="http://schemas.microsoft.com/office/powerpoint/2010/main" val="18374425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31</a:t>
            </a:fld>
            <a:endParaRPr lang="tr-TR"/>
          </a:p>
        </p:txBody>
      </p:sp>
    </p:spTree>
    <p:extLst>
      <p:ext uri="{BB962C8B-B14F-4D97-AF65-F5344CB8AC3E}">
        <p14:creationId xmlns:p14="http://schemas.microsoft.com/office/powerpoint/2010/main" val="1817843372"/>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32</a:t>
            </a:fld>
            <a:endParaRPr lang="tr-TR"/>
          </a:p>
        </p:txBody>
      </p:sp>
    </p:spTree>
    <p:extLst>
      <p:ext uri="{BB962C8B-B14F-4D97-AF65-F5344CB8AC3E}">
        <p14:creationId xmlns:p14="http://schemas.microsoft.com/office/powerpoint/2010/main" val="380435799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33</a:t>
            </a:fld>
            <a:endParaRPr lang="tr-TR"/>
          </a:p>
        </p:txBody>
      </p:sp>
    </p:spTree>
    <p:extLst>
      <p:ext uri="{BB962C8B-B14F-4D97-AF65-F5344CB8AC3E}">
        <p14:creationId xmlns:p14="http://schemas.microsoft.com/office/powerpoint/2010/main" val="307518423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34</a:t>
            </a:fld>
            <a:endParaRPr lang="tr-TR"/>
          </a:p>
        </p:txBody>
      </p:sp>
    </p:spTree>
    <p:extLst>
      <p:ext uri="{BB962C8B-B14F-4D97-AF65-F5344CB8AC3E}">
        <p14:creationId xmlns:p14="http://schemas.microsoft.com/office/powerpoint/2010/main" val="4078229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35</a:t>
            </a:fld>
            <a:endParaRPr lang="tr-TR"/>
          </a:p>
        </p:txBody>
      </p:sp>
    </p:spTree>
    <p:extLst>
      <p:ext uri="{BB962C8B-B14F-4D97-AF65-F5344CB8AC3E}">
        <p14:creationId xmlns:p14="http://schemas.microsoft.com/office/powerpoint/2010/main" val="145174273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36</a:t>
            </a:fld>
            <a:endParaRPr lang="tr-TR"/>
          </a:p>
        </p:txBody>
      </p:sp>
    </p:spTree>
    <p:extLst>
      <p:ext uri="{BB962C8B-B14F-4D97-AF65-F5344CB8AC3E}">
        <p14:creationId xmlns:p14="http://schemas.microsoft.com/office/powerpoint/2010/main" val="10931197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37</a:t>
            </a:fld>
            <a:endParaRPr lang="tr-TR"/>
          </a:p>
        </p:txBody>
      </p:sp>
    </p:spTree>
    <p:extLst>
      <p:ext uri="{BB962C8B-B14F-4D97-AF65-F5344CB8AC3E}">
        <p14:creationId xmlns:p14="http://schemas.microsoft.com/office/powerpoint/2010/main" val="50385330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38</a:t>
            </a:fld>
            <a:endParaRPr lang="tr-TR"/>
          </a:p>
        </p:txBody>
      </p:sp>
    </p:spTree>
    <p:extLst>
      <p:ext uri="{BB962C8B-B14F-4D97-AF65-F5344CB8AC3E}">
        <p14:creationId xmlns:p14="http://schemas.microsoft.com/office/powerpoint/2010/main" val="171846835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39</a:t>
            </a:fld>
            <a:endParaRPr lang="tr-TR"/>
          </a:p>
        </p:txBody>
      </p:sp>
    </p:spTree>
    <p:extLst>
      <p:ext uri="{BB962C8B-B14F-4D97-AF65-F5344CB8AC3E}">
        <p14:creationId xmlns:p14="http://schemas.microsoft.com/office/powerpoint/2010/main" val="4119614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4</a:t>
            </a:fld>
            <a:endParaRPr lang="tr-TR"/>
          </a:p>
        </p:txBody>
      </p:sp>
    </p:spTree>
    <p:extLst>
      <p:ext uri="{BB962C8B-B14F-4D97-AF65-F5344CB8AC3E}">
        <p14:creationId xmlns:p14="http://schemas.microsoft.com/office/powerpoint/2010/main" val="119289693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40</a:t>
            </a:fld>
            <a:endParaRPr lang="tr-TR"/>
          </a:p>
        </p:txBody>
      </p:sp>
    </p:spTree>
    <p:extLst>
      <p:ext uri="{BB962C8B-B14F-4D97-AF65-F5344CB8AC3E}">
        <p14:creationId xmlns:p14="http://schemas.microsoft.com/office/powerpoint/2010/main" val="256983082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41</a:t>
            </a:fld>
            <a:endParaRPr lang="tr-TR"/>
          </a:p>
        </p:txBody>
      </p:sp>
    </p:spTree>
    <p:extLst>
      <p:ext uri="{BB962C8B-B14F-4D97-AF65-F5344CB8AC3E}">
        <p14:creationId xmlns:p14="http://schemas.microsoft.com/office/powerpoint/2010/main" val="421036008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42</a:t>
            </a:fld>
            <a:endParaRPr lang="tr-TR"/>
          </a:p>
        </p:txBody>
      </p:sp>
    </p:spTree>
    <p:extLst>
      <p:ext uri="{BB962C8B-B14F-4D97-AF65-F5344CB8AC3E}">
        <p14:creationId xmlns:p14="http://schemas.microsoft.com/office/powerpoint/2010/main" val="407330767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43</a:t>
            </a:fld>
            <a:endParaRPr lang="tr-TR"/>
          </a:p>
        </p:txBody>
      </p:sp>
    </p:spTree>
    <p:extLst>
      <p:ext uri="{BB962C8B-B14F-4D97-AF65-F5344CB8AC3E}">
        <p14:creationId xmlns:p14="http://schemas.microsoft.com/office/powerpoint/2010/main" val="241891679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44</a:t>
            </a:fld>
            <a:endParaRPr lang="tr-TR"/>
          </a:p>
        </p:txBody>
      </p:sp>
    </p:spTree>
    <p:extLst>
      <p:ext uri="{BB962C8B-B14F-4D97-AF65-F5344CB8AC3E}">
        <p14:creationId xmlns:p14="http://schemas.microsoft.com/office/powerpoint/2010/main" val="3481538924"/>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45</a:t>
            </a:fld>
            <a:endParaRPr lang="tr-TR"/>
          </a:p>
        </p:txBody>
      </p:sp>
    </p:spTree>
    <p:extLst>
      <p:ext uri="{BB962C8B-B14F-4D97-AF65-F5344CB8AC3E}">
        <p14:creationId xmlns:p14="http://schemas.microsoft.com/office/powerpoint/2010/main" val="2045028937"/>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46</a:t>
            </a:fld>
            <a:endParaRPr lang="tr-TR"/>
          </a:p>
        </p:txBody>
      </p:sp>
    </p:spTree>
    <p:extLst>
      <p:ext uri="{BB962C8B-B14F-4D97-AF65-F5344CB8AC3E}">
        <p14:creationId xmlns:p14="http://schemas.microsoft.com/office/powerpoint/2010/main" val="1687711689"/>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47</a:t>
            </a:fld>
            <a:endParaRPr lang="tr-TR"/>
          </a:p>
        </p:txBody>
      </p:sp>
    </p:spTree>
    <p:extLst>
      <p:ext uri="{BB962C8B-B14F-4D97-AF65-F5344CB8AC3E}">
        <p14:creationId xmlns:p14="http://schemas.microsoft.com/office/powerpoint/2010/main" val="128721736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48</a:t>
            </a:fld>
            <a:endParaRPr lang="tr-TR"/>
          </a:p>
        </p:txBody>
      </p:sp>
    </p:spTree>
    <p:extLst>
      <p:ext uri="{BB962C8B-B14F-4D97-AF65-F5344CB8AC3E}">
        <p14:creationId xmlns:p14="http://schemas.microsoft.com/office/powerpoint/2010/main" val="417848075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49</a:t>
            </a:fld>
            <a:endParaRPr lang="tr-TR"/>
          </a:p>
        </p:txBody>
      </p:sp>
    </p:spTree>
    <p:extLst>
      <p:ext uri="{BB962C8B-B14F-4D97-AF65-F5344CB8AC3E}">
        <p14:creationId xmlns:p14="http://schemas.microsoft.com/office/powerpoint/2010/main" val="42574697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5</a:t>
            </a:fld>
            <a:endParaRPr lang="tr-TR"/>
          </a:p>
        </p:txBody>
      </p:sp>
    </p:spTree>
    <p:extLst>
      <p:ext uri="{BB962C8B-B14F-4D97-AF65-F5344CB8AC3E}">
        <p14:creationId xmlns:p14="http://schemas.microsoft.com/office/powerpoint/2010/main" val="1370031462"/>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50</a:t>
            </a:fld>
            <a:endParaRPr lang="tr-TR"/>
          </a:p>
        </p:txBody>
      </p:sp>
    </p:spTree>
    <p:extLst>
      <p:ext uri="{BB962C8B-B14F-4D97-AF65-F5344CB8AC3E}">
        <p14:creationId xmlns:p14="http://schemas.microsoft.com/office/powerpoint/2010/main" val="1571045213"/>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51</a:t>
            </a:fld>
            <a:endParaRPr lang="tr-TR"/>
          </a:p>
        </p:txBody>
      </p:sp>
    </p:spTree>
    <p:extLst>
      <p:ext uri="{BB962C8B-B14F-4D97-AF65-F5344CB8AC3E}">
        <p14:creationId xmlns:p14="http://schemas.microsoft.com/office/powerpoint/2010/main" val="18623244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52</a:t>
            </a:fld>
            <a:endParaRPr lang="tr-TR"/>
          </a:p>
        </p:txBody>
      </p:sp>
    </p:spTree>
    <p:extLst>
      <p:ext uri="{BB962C8B-B14F-4D97-AF65-F5344CB8AC3E}">
        <p14:creationId xmlns:p14="http://schemas.microsoft.com/office/powerpoint/2010/main" val="428442520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53</a:t>
            </a:fld>
            <a:endParaRPr lang="tr-TR"/>
          </a:p>
        </p:txBody>
      </p:sp>
    </p:spTree>
    <p:extLst>
      <p:ext uri="{BB962C8B-B14F-4D97-AF65-F5344CB8AC3E}">
        <p14:creationId xmlns:p14="http://schemas.microsoft.com/office/powerpoint/2010/main" val="165767385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54</a:t>
            </a:fld>
            <a:endParaRPr lang="tr-TR"/>
          </a:p>
        </p:txBody>
      </p:sp>
    </p:spTree>
    <p:extLst>
      <p:ext uri="{BB962C8B-B14F-4D97-AF65-F5344CB8AC3E}">
        <p14:creationId xmlns:p14="http://schemas.microsoft.com/office/powerpoint/2010/main" val="1470498655"/>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55</a:t>
            </a:fld>
            <a:endParaRPr lang="tr-TR"/>
          </a:p>
        </p:txBody>
      </p:sp>
    </p:spTree>
    <p:extLst>
      <p:ext uri="{BB962C8B-B14F-4D97-AF65-F5344CB8AC3E}">
        <p14:creationId xmlns:p14="http://schemas.microsoft.com/office/powerpoint/2010/main" val="1265740140"/>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56</a:t>
            </a:fld>
            <a:endParaRPr lang="tr-TR"/>
          </a:p>
        </p:txBody>
      </p:sp>
    </p:spTree>
    <p:extLst>
      <p:ext uri="{BB962C8B-B14F-4D97-AF65-F5344CB8AC3E}">
        <p14:creationId xmlns:p14="http://schemas.microsoft.com/office/powerpoint/2010/main" val="4275775831"/>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57</a:t>
            </a:fld>
            <a:endParaRPr lang="tr-TR"/>
          </a:p>
        </p:txBody>
      </p:sp>
    </p:spTree>
    <p:extLst>
      <p:ext uri="{BB962C8B-B14F-4D97-AF65-F5344CB8AC3E}">
        <p14:creationId xmlns:p14="http://schemas.microsoft.com/office/powerpoint/2010/main" val="279662162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58</a:t>
            </a:fld>
            <a:endParaRPr lang="tr-TR"/>
          </a:p>
        </p:txBody>
      </p:sp>
    </p:spTree>
    <p:extLst>
      <p:ext uri="{BB962C8B-B14F-4D97-AF65-F5344CB8AC3E}">
        <p14:creationId xmlns:p14="http://schemas.microsoft.com/office/powerpoint/2010/main" val="4008403711"/>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59</a:t>
            </a:fld>
            <a:endParaRPr lang="tr-TR"/>
          </a:p>
        </p:txBody>
      </p:sp>
    </p:spTree>
    <p:extLst>
      <p:ext uri="{BB962C8B-B14F-4D97-AF65-F5344CB8AC3E}">
        <p14:creationId xmlns:p14="http://schemas.microsoft.com/office/powerpoint/2010/main" val="12144595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6</a:t>
            </a:fld>
            <a:endParaRPr lang="tr-TR"/>
          </a:p>
        </p:txBody>
      </p:sp>
    </p:spTree>
    <p:extLst>
      <p:ext uri="{BB962C8B-B14F-4D97-AF65-F5344CB8AC3E}">
        <p14:creationId xmlns:p14="http://schemas.microsoft.com/office/powerpoint/2010/main" val="3171163397"/>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60</a:t>
            </a:fld>
            <a:endParaRPr lang="tr-TR"/>
          </a:p>
        </p:txBody>
      </p:sp>
    </p:spTree>
    <p:extLst>
      <p:ext uri="{BB962C8B-B14F-4D97-AF65-F5344CB8AC3E}">
        <p14:creationId xmlns:p14="http://schemas.microsoft.com/office/powerpoint/2010/main" val="370544080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61</a:t>
            </a:fld>
            <a:endParaRPr lang="tr-TR"/>
          </a:p>
        </p:txBody>
      </p:sp>
    </p:spTree>
    <p:extLst>
      <p:ext uri="{BB962C8B-B14F-4D97-AF65-F5344CB8AC3E}">
        <p14:creationId xmlns:p14="http://schemas.microsoft.com/office/powerpoint/2010/main" val="340012532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62</a:t>
            </a:fld>
            <a:endParaRPr lang="tr-TR"/>
          </a:p>
        </p:txBody>
      </p:sp>
    </p:spTree>
    <p:extLst>
      <p:ext uri="{BB962C8B-B14F-4D97-AF65-F5344CB8AC3E}">
        <p14:creationId xmlns:p14="http://schemas.microsoft.com/office/powerpoint/2010/main" val="2088713879"/>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63</a:t>
            </a:fld>
            <a:endParaRPr lang="tr-TR"/>
          </a:p>
        </p:txBody>
      </p:sp>
    </p:spTree>
    <p:extLst>
      <p:ext uri="{BB962C8B-B14F-4D97-AF65-F5344CB8AC3E}">
        <p14:creationId xmlns:p14="http://schemas.microsoft.com/office/powerpoint/2010/main" val="2120617420"/>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64</a:t>
            </a:fld>
            <a:endParaRPr lang="tr-TR"/>
          </a:p>
        </p:txBody>
      </p:sp>
    </p:spTree>
    <p:extLst>
      <p:ext uri="{BB962C8B-B14F-4D97-AF65-F5344CB8AC3E}">
        <p14:creationId xmlns:p14="http://schemas.microsoft.com/office/powerpoint/2010/main" val="3410342000"/>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65</a:t>
            </a:fld>
            <a:endParaRPr lang="tr-TR"/>
          </a:p>
        </p:txBody>
      </p:sp>
    </p:spTree>
    <p:extLst>
      <p:ext uri="{BB962C8B-B14F-4D97-AF65-F5344CB8AC3E}">
        <p14:creationId xmlns:p14="http://schemas.microsoft.com/office/powerpoint/2010/main" val="40504242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66</a:t>
            </a:fld>
            <a:endParaRPr lang="tr-TR"/>
          </a:p>
        </p:txBody>
      </p:sp>
    </p:spTree>
    <p:extLst>
      <p:ext uri="{BB962C8B-B14F-4D97-AF65-F5344CB8AC3E}">
        <p14:creationId xmlns:p14="http://schemas.microsoft.com/office/powerpoint/2010/main" val="990897129"/>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67</a:t>
            </a:fld>
            <a:endParaRPr lang="tr-TR"/>
          </a:p>
        </p:txBody>
      </p:sp>
    </p:spTree>
    <p:extLst>
      <p:ext uri="{BB962C8B-B14F-4D97-AF65-F5344CB8AC3E}">
        <p14:creationId xmlns:p14="http://schemas.microsoft.com/office/powerpoint/2010/main" val="303482461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68</a:t>
            </a:fld>
            <a:endParaRPr lang="tr-TR"/>
          </a:p>
        </p:txBody>
      </p:sp>
    </p:spTree>
    <p:extLst>
      <p:ext uri="{BB962C8B-B14F-4D97-AF65-F5344CB8AC3E}">
        <p14:creationId xmlns:p14="http://schemas.microsoft.com/office/powerpoint/2010/main" val="428307185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69</a:t>
            </a:fld>
            <a:endParaRPr lang="tr-TR"/>
          </a:p>
        </p:txBody>
      </p:sp>
    </p:spTree>
    <p:extLst>
      <p:ext uri="{BB962C8B-B14F-4D97-AF65-F5344CB8AC3E}">
        <p14:creationId xmlns:p14="http://schemas.microsoft.com/office/powerpoint/2010/main" val="2436648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7</a:t>
            </a:fld>
            <a:endParaRPr lang="tr-TR"/>
          </a:p>
        </p:txBody>
      </p:sp>
    </p:spTree>
    <p:extLst>
      <p:ext uri="{BB962C8B-B14F-4D97-AF65-F5344CB8AC3E}">
        <p14:creationId xmlns:p14="http://schemas.microsoft.com/office/powerpoint/2010/main" val="833491891"/>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70</a:t>
            </a:fld>
            <a:endParaRPr lang="tr-TR"/>
          </a:p>
        </p:txBody>
      </p:sp>
    </p:spTree>
    <p:extLst>
      <p:ext uri="{BB962C8B-B14F-4D97-AF65-F5344CB8AC3E}">
        <p14:creationId xmlns:p14="http://schemas.microsoft.com/office/powerpoint/2010/main" val="1453626397"/>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71</a:t>
            </a:fld>
            <a:endParaRPr lang="tr-TR"/>
          </a:p>
        </p:txBody>
      </p:sp>
    </p:spTree>
    <p:extLst>
      <p:ext uri="{BB962C8B-B14F-4D97-AF65-F5344CB8AC3E}">
        <p14:creationId xmlns:p14="http://schemas.microsoft.com/office/powerpoint/2010/main" val="3999716384"/>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72</a:t>
            </a:fld>
            <a:endParaRPr lang="tr-TR"/>
          </a:p>
        </p:txBody>
      </p:sp>
    </p:spTree>
    <p:extLst>
      <p:ext uri="{BB962C8B-B14F-4D97-AF65-F5344CB8AC3E}">
        <p14:creationId xmlns:p14="http://schemas.microsoft.com/office/powerpoint/2010/main" val="1281172934"/>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73</a:t>
            </a:fld>
            <a:endParaRPr lang="tr-TR"/>
          </a:p>
        </p:txBody>
      </p:sp>
    </p:spTree>
    <p:extLst>
      <p:ext uri="{BB962C8B-B14F-4D97-AF65-F5344CB8AC3E}">
        <p14:creationId xmlns:p14="http://schemas.microsoft.com/office/powerpoint/2010/main" val="2664505154"/>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74</a:t>
            </a:fld>
            <a:endParaRPr lang="tr-TR"/>
          </a:p>
        </p:txBody>
      </p:sp>
    </p:spTree>
    <p:extLst>
      <p:ext uri="{BB962C8B-B14F-4D97-AF65-F5344CB8AC3E}">
        <p14:creationId xmlns:p14="http://schemas.microsoft.com/office/powerpoint/2010/main" val="3319306698"/>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75</a:t>
            </a:fld>
            <a:endParaRPr lang="tr-TR"/>
          </a:p>
        </p:txBody>
      </p:sp>
    </p:spTree>
    <p:extLst>
      <p:ext uri="{BB962C8B-B14F-4D97-AF65-F5344CB8AC3E}">
        <p14:creationId xmlns:p14="http://schemas.microsoft.com/office/powerpoint/2010/main" val="28777643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76</a:t>
            </a:fld>
            <a:endParaRPr lang="tr-TR"/>
          </a:p>
        </p:txBody>
      </p:sp>
    </p:spTree>
    <p:extLst>
      <p:ext uri="{BB962C8B-B14F-4D97-AF65-F5344CB8AC3E}">
        <p14:creationId xmlns:p14="http://schemas.microsoft.com/office/powerpoint/2010/main" val="3096332390"/>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77</a:t>
            </a:fld>
            <a:endParaRPr lang="tr-TR"/>
          </a:p>
        </p:txBody>
      </p:sp>
    </p:spTree>
    <p:extLst>
      <p:ext uri="{BB962C8B-B14F-4D97-AF65-F5344CB8AC3E}">
        <p14:creationId xmlns:p14="http://schemas.microsoft.com/office/powerpoint/2010/main" val="1759856634"/>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78</a:t>
            </a:fld>
            <a:endParaRPr lang="tr-TR"/>
          </a:p>
        </p:txBody>
      </p:sp>
    </p:spTree>
    <p:extLst>
      <p:ext uri="{BB962C8B-B14F-4D97-AF65-F5344CB8AC3E}">
        <p14:creationId xmlns:p14="http://schemas.microsoft.com/office/powerpoint/2010/main" val="490721783"/>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79</a:t>
            </a:fld>
            <a:endParaRPr lang="tr-TR"/>
          </a:p>
        </p:txBody>
      </p:sp>
    </p:spTree>
    <p:extLst>
      <p:ext uri="{BB962C8B-B14F-4D97-AF65-F5344CB8AC3E}">
        <p14:creationId xmlns:p14="http://schemas.microsoft.com/office/powerpoint/2010/main" val="42055760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8</a:t>
            </a:fld>
            <a:endParaRPr lang="tr-TR"/>
          </a:p>
        </p:txBody>
      </p:sp>
    </p:spTree>
    <p:extLst>
      <p:ext uri="{BB962C8B-B14F-4D97-AF65-F5344CB8AC3E}">
        <p14:creationId xmlns:p14="http://schemas.microsoft.com/office/powerpoint/2010/main" val="42502986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a:p>
        </p:txBody>
      </p:sp>
      <p:sp>
        <p:nvSpPr>
          <p:cNvPr id="4" name="Slayt Numarası Yer Tutucusu 3"/>
          <p:cNvSpPr>
            <a:spLocks noGrp="1"/>
          </p:cNvSpPr>
          <p:nvPr>
            <p:ph type="sldNum" sz="quarter" idx="10"/>
          </p:nvPr>
        </p:nvSpPr>
        <p:spPr/>
        <p:txBody>
          <a:bodyPr/>
          <a:lstStyle/>
          <a:p>
            <a:fld id="{BD881457-7CFC-47E9-B86B-80D25A021997}" type="slidenum">
              <a:rPr lang="tr-TR" smtClean="0"/>
              <a:t>9</a:t>
            </a:fld>
            <a:endParaRPr lang="tr-TR"/>
          </a:p>
        </p:txBody>
      </p:sp>
    </p:spTree>
    <p:extLst>
      <p:ext uri="{BB962C8B-B14F-4D97-AF65-F5344CB8AC3E}">
        <p14:creationId xmlns:p14="http://schemas.microsoft.com/office/powerpoint/2010/main" val="38981640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1544535-4DF9-442B-8068-FF45CF8FDEA5}" type="datetimeFigureOut">
              <a:rPr lang="tr-TR" smtClean="0"/>
              <a:t>19.04.2017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5C3F00-1FA8-49E1-A1B9-37546D3460EE}"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1544535-4DF9-442B-8068-FF45CF8FDEA5}" type="datetimeFigureOut">
              <a:rPr lang="tr-TR" smtClean="0"/>
              <a:t>19.04.2017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5C3F00-1FA8-49E1-A1B9-37546D3460EE}"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B1544535-4DF9-442B-8068-FF45CF8FDEA5}" type="datetimeFigureOut">
              <a:rPr lang="tr-TR" smtClean="0"/>
              <a:t>19.04.2017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5C3F00-1FA8-49E1-A1B9-37546D3460EE}" type="slidenum">
              <a:rPr lang="tr-TR" smtClean="0"/>
              <a:t>‹#›</a:t>
            </a:fld>
            <a:endParaRPr lang="tr-T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B1544535-4DF9-442B-8068-FF45CF8FDEA5}" type="datetimeFigureOut">
              <a:rPr lang="tr-TR" smtClean="0"/>
              <a:t>19.04.2017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5C3F00-1FA8-49E1-A1B9-37546D3460EE}" type="slidenum">
              <a:rPr lang="tr-TR" smtClean="0"/>
              <a:t>‹#›</a:t>
            </a:fld>
            <a:endParaRPr lang="tr-TR"/>
          </a:p>
        </p:txBody>
      </p:sp>
      <p:sp>
        <p:nvSpPr>
          <p:cNvPr id="7" name="Title 6"/>
          <p:cNvSpPr>
            <a:spLocks noGrp="1"/>
          </p:cNvSpPr>
          <p:nvPr>
            <p:ph type="title"/>
          </p:nvPr>
        </p:nvSpPr>
        <p:spPr/>
        <p:txBody>
          <a:bodyPr/>
          <a:lstStyle/>
          <a:p>
            <a:r>
              <a:rPr lang="tr-TR" smtClean="0"/>
              <a:t>Asıl başlık stili için tıklatın</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1544535-4DF9-442B-8068-FF45CF8FDEA5}" type="datetimeFigureOut">
              <a:rPr lang="tr-TR" smtClean="0"/>
              <a:t>19.04.2017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A45C3F00-1FA8-49E1-A1B9-37546D3460EE}"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B1544535-4DF9-442B-8068-FF45CF8FDEA5}" type="datetimeFigureOut">
              <a:rPr lang="tr-TR" smtClean="0"/>
              <a:t>19.04.2017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45C3F00-1FA8-49E1-A1B9-37546D3460EE}" type="slidenum">
              <a:rPr lang="tr-TR" smtClean="0"/>
              <a:t>‹#›</a:t>
            </a:fld>
            <a:endParaRPr lang="tr-T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1544535-4DF9-442B-8068-FF45CF8FDEA5}" type="datetimeFigureOut">
              <a:rPr lang="tr-TR" smtClean="0"/>
              <a:t>19.04.2017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A45C3F00-1FA8-49E1-A1B9-37546D3460EE}"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B1544535-4DF9-442B-8068-FF45CF8FDEA5}" type="datetimeFigureOut">
              <a:rPr lang="tr-TR" smtClean="0"/>
              <a:t>19.04.2017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A45C3F00-1FA8-49E1-A1B9-37546D3460EE}"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B1544535-4DF9-442B-8068-FF45CF8FDEA5}" type="datetimeFigureOut">
              <a:rPr lang="tr-TR" smtClean="0"/>
              <a:t>19.04.2017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A45C3F00-1FA8-49E1-A1B9-37546D3460EE}"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B1544535-4DF9-442B-8068-FF45CF8FDEA5}" type="datetimeFigureOut">
              <a:rPr lang="tr-TR" smtClean="0"/>
              <a:t>19.04.2017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45C3F00-1FA8-49E1-A1B9-37546D3460EE}" type="slidenum">
              <a:rPr lang="tr-TR" smtClean="0"/>
              <a:t>‹#›</a:t>
            </a:fld>
            <a:endParaRPr lang="tr-T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1544535-4DF9-442B-8068-FF45CF8FDEA5}" type="datetimeFigureOut">
              <a:rPr lang="tr-TR" smtClean="0"/>
              <a:t>19.04.2017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A45C3F00-1FA8-49E1-A1B9-37546D3460EE}" type="slidenum">
              <a:rPr lang="tr-TR" smtClean="0"/>
              <a:t>‹#›</a:t>
            </a:fld>
            <a:endParaRPr lang="tr-T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B1544535-4DF9-442B-8068-FF45CF8FDEA5}" type="datetimeFigureOut">
              <a:rPr lang="tr-TR" smtClean="0"/>
              <a:t>19.04.2017</a:t>
            </a:fld>
            <a:endParaRPr lang="tr-T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A45C3F00-1FA8-49E1-A1B9-37546D3460EE}" type="slidenum">
              <a:rPr lang="tr-TR" smtClean="0"/>
              <a:t>‹#›</a:t>
            </a:fld>
            <a:endParaRPr lang="tr-T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b="1" dirty="0" smtClean="0"/>
              <a:t>Sermaye Piyasası Araçları</a:t>
            </a:r>
            <a:endParaRPr lang="tr-TR" b="1"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7156992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91264" cy="5289451"/>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buNone/>
            </a:pPr>
            <a:r>
              <a:rPr lang="tr-TR" b="1" dirty="0" smtClean="0"/>
              <a:t>2. Tahviller</a:t>
            </a:r>
          </a:p>
          <a:p>
            <a:pPr marL="0" indent="0" algn="just">
              <a:buNone/>
            </a:pPr>
            <a:r>
              <a:rPr lang="tr-TR" dirty="0" smtClean="0"/>
              <a:t>Tahviller ihraççının finansman ihtiyacını karşılamak, bir anlamda ödünç para bulmak amacıyla çıkarttıkları eşit itibari değerlere sahip, ibareleri aynı olan ve çok sayıda çıkarılan borçlanma araçlarıdır. </a:t>
            </a:r>
            <a:r>
              <a:rPr lang="tr-TR" u="sng" dirty="0" smtClean="0"/>
              <a:t>Bunların vadesi 1 yıldan az olamaz</a:t>
            </a:r>
            <a:r>
              <a:rPr lang="tr-TR" dirty="0" smtClean="0"/>
              <a:t>. Özellikle anonim şirketleri ilgilendiren bu araç, paydan farklı olarak yatırımcının şirkete ortak olması sonucunu doğurmaz; </a:t>
            </a:r>
            <a:r>
              <a:rPr lang="tr-TR" u="sng" dirty="0" smtClean="0"/>
              <a:t>sahibine yalnızca alacak hakkı sağlar. </a:t>
            </a:r>
            <a:endParaRPr lang="tr-TR" u="sng" dirty="0"/>
          </a:p>
        </p:txBody>
      </p:sp>
      <p:sp>
        <p:nvSpPr>
          <p:cNvPr id="2" name="Başlık 1"/>
          <p:cNvSpPr>
            <a:spLocks noGrp="1"/>
          </p:cNvSpPr>
          <p:nvPr>
            <p:ph type="title"/>
          </p:nvPr>
        </p:nvSpPr>
        <p:spPr>
          <a:xfrm>
            <a:off x="457200" y="274638"/>
            <a:ext cx="8219256" cy="562074"/>
          </a:xfrm>
        </p:spPr>
        <p:txBody>
          <a:bodyPr>
            <a:normAutofit fontScale="90000"/>
          </a:bodyPr>
          <a:lstStyle/>
          <a:p>
            <a:endParaRPr lang="tr-TR"/>
          </a:p>
        </p:txBody>
      </p:sp>
    </p:spTree>
    <p:extLst>
      <p:ext uri="{BB962C8B-B14F-4D97-AF65-F5344CB8AC3E}">
        <p14:creationId xmlns:p14="http://schemas.microsoft.com/office/powerpoint/2010/main" val="153877741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91264" cy="6264696"/>
          </a:xfrm>
        </p:spPr>
        <p:txBody>
          <a:bodyPr>
            <a:normAutofit/>
          </a:bodyPr>
          <a:lstStyle/>
          <a:p>
            <a:pPr marL="0" indent="0">
              <a:buNone/>
            </a:pPr>
            <a:endParaRPr lang="tr-TR" dirty="0" smtClean="0"/>
          </a:p>
          <a:p>
            <a:pPr marL="0" indent="0">
              <a:buNone/>
            </a:pPr>
            <a:endParaRPr lang="tr-TR" dirty="0"/>
          </a:p>
          <a:p>
            <a:pPr marL="0" indent="0">
              <a:buNone/>
            </a:pPr>
            <a:endParaRPr lang="tr-TR" dirty="0" smtClean="0"/>
          </a:p>
          <a:p>
            <a:pPr marL="0" indent="0">
              <a:buNone/>
            </a:pPr>
            <a:r>
              <a:rPr lang="tr-TR" b="1" dirty="0" smtClean="0"/>
              <a:t>3. Bonolar</a:t>
            </a:r>
          </a:p>
          <a:p>
            <a:pPr marL="0" indent="0" algn="just">
              <a:buNone/>
            </a:pPr>
            <a:r>
              <a:rPr lang="tr-TR" dirty="0" smtClean="0"/>
              <a:t>Bonolar ihraççıların borçlu sıfatıyla düzenleyip </a:t>
            </a:r>
            <a:r>
              <a:rPr lang="tr-TR" dirty="0" err="1" smtClean="0"/>
              <a:t>iskonto</a:t>
            </a:r>
            <a:r>
              <a:rPr lang="tr-TR" dirty="0" smtClean="0"/>
              <a:t> esasına göre ihraç ettikleri, üzerindeki nominal değerinin vade tarihinde yatırımcıya geri ödenmesi taahhüdünü içeren bir menkul kıymet türüdür. Bonoların nominal değeri, ana para ve faizi içerir. İhraççı bu miktara belirli bir </a:t>
            </a:r>
            <a:r>
              <a:rPr lang="tr-TR" dirty="0" err="1" smtClean="0"/>
              <a:t>iskonto</a:t>
            </a:r>
            <a:r>
              <a:rPr lang="tr-TR" dirty="0" smtClean="0"/>
              <a:t> yapmak suretiyle daha düşük bir fiyat üzerinden satışı gerçekleştirir ve vade geldiğinde, senet üzerinde yazılı nominal değeri yatırımcıya öder. </a:t>
            </a:r>
            <a:r>
              <a:rPr lang="tr-TR" b="1" u="sng" dirty="0" smtClean="0"/>
              <a:t>Vadesi 30 günden az 364 günden fazla olamayacağından, kısa vadeli finansman aracı niteliğindedir</a:t>
            </a:r>
            <a:r>
              <a:rPr lang="tr-TR" dirty="0" smtClean="0"/>
              <a:t>. </a:t>
            </a:r>
            <a:endParaRPr lang="tr-TR" dirty="0"/>
          </a:p>
        </p:txBody>
      </p:sp>
      <p:sp>
        <p:nvSpPr>
          <p:cNvPr id="2" name="Başlık 1"/>
          <p:cNvSpPr>
            <a:spLocks noGrp="1"/>
          </p:cNvSpPr>
          <p:nvPr>
            <p:ph type="title"/>
          </p:nvPr>
        </p:nvSpPr>
        <p:spPr>
          <a:xfrm>
            <a:off x="457200" y="274638"/>
            <a:ext cx="8219256" cy="562074"/>
          </a:xfrm>
        </p:spPr>
        <p:txBody>
          <a:bodyPr>
            <a:normAutofit fontScale="90000"/>
          </a:bodyPr>
          <a:lstStyle/>
          <a:p>
            <a:endParaRPr lang="tr-TR" dirty="0"/>
          </a:p>
        </p:txBody>
      </p:sp>
    </p:spTree>
    <p:extLst>
      <p:ext uri="{BB962C8B-B14F-4D97-AF65-F5344CB8AC3E}">
        <p14:creationId xmlns:p14="http://schemas.microsoft.com/office/powerpoint/2010/main" val="5223879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363272" cy="5760640"/>
          </a:xfrm>
        </p:spPr>
        <p:txBody>
          <a:bodyPr>
            <a:normAutofit/>
          </a:bodyPr>
          <a:lstStyle/>
          <a:p>
            <a:pPr marL="0" indent="0">
              <a:buNone/>
            </a:pPr>
            <a:endParaRPr lang="tr-TR" dirty="0" smtClean="0"/>
          </a:p>
          <a:p>
            <a:pPr marL="0" indent="0">
              <a:buNone/>
            </a:pPr>
            <a:endParaRPr lang="tr-TR" dirty="0"/>
          </a:p>
          <a:p>
            <a:pPr marL="0" indent="0">
              <a:buNone/>
            </a:pPr>
            <a:endParaRPr lang="tr-TR" dirty="0" smtClean="0"/>
          </a:p>
          <a:p>
            <a:pPr marL="0" indent="0">
              <a:buNone/>
            </a:pPr>
            <a:r>
              <a:rPr lang="tr-TR" b="1" dirty="0" smtClean="0"/>
              <a:t>4. Kıymetli Maden Bonoları</a:t>
            </a:r>
          </a:p>
          <a:p>
            <a:pPr marL="0" indent="0" algn="just">
              <a:buNone/>
            </a:pPr>
            <a:r>
              <a:rPr lang="tr-TR" dirty="0" smtClean="0"/>
              <a:t>Altın, gümüş, platin gibi kıymetli madenlerin borsalarda işlem görmesi mümkündür. Kıymetli madenlerin işlem gördüğü borsalara üye olan kıymetli maden aracı kurumlarının, belli miktarda kıymetli maden cinsinden ihraç ettikleri menkul kıymet türüdür. Bu menkul kıymeti ihraç eden kurumlar, kendilerini borçlu olarak gösterip iskontolu olarak kıymetli maden bonosu çıkarmaktadır. </a:t>
            </a:r>
            <a:r>
              <a:rPr lang="tr-TR" b="1" u="sng" dirty="0" smtClean="0"/>
              <a:t>Kısa vadeli bir finansman ve borçlanma aracıdır. Vadesi 30 günden az 364 günden fazla olamaz. </a:t>
            </a:r>
            <a:endParaRPr lang="tr-TR" b="1" u="sng" dirty="0"/>
          </a:p>
        </p:txBody>
      </p:sp>
      <p:sp>
        <p:nvSpPr>
          <p:cNvPr id="2" name="Başlık 1"/>
          <p:cNvSpPr>
            <a:spLocks noGrp="1"/>
          </p:cNvSpPr>
          <p:nvPr>
            <p:ph type="title"/>
          </p:nvPr>
        </p:nvSpPr>
        <p:spPr>
          <a:xfrm>
            <a:off x="457200" y="274638"/>
            <a:ext cx="8291264" cy="562074"/>
          </a:xfrm>
        </p:spPr>
        <p:txBody>
          <a:bodyPr>
            <a:normAutofit fontScale="90000"/>
          </a:bodyPr>
          <a:lstStyle/>
          <a:p>
            <a:endParaRPr lang="tr-TR" dirty="0"/>
          </a:p>
        </p:txBody>
      </p:sp>
    </p:spTree>
    <p:extLst>
      <p:ext uri="{BB962C8B-B14F-4D97-AF65-F5344CB8AC3E}">
        <p14:creationId xmlns:p14="http://schemas.microsoft.com/office/powerpoint/2010/main" val="18335688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91264" cy="5289451"/>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buNone/>
            </a:pPr>
            <a:r>
              <a:rPr lang="tr-TR" b="1" dirty="0" smtClean="0"/>
              <a:t>5. İntifa Senedi</a:t>
            </a:r>
          </a:p>
          <a:p>
            <a:pPr marL="0" indent="0" algn="just">
              <a:buNone/>
            </a:pPr>
            <a:r>
              <a:rPr lang="tr-TR" dirty="0" smtClean="0"/>
              <a:t>Anonim şirkette pay sahipliği hakkı vermeyen fakat mal varlıksal haklar sağlayan, bedeli kanuna uygun olarak yok edilen payların sahipleri, alacaklılar veya buna benzer sebeple şirketle ilgili olanlar için çıkarılan menkul kıymettir. İntifa senedi sahiplerine net kâra ya da tasfiye bakiyesine katılma hakkı sağlanabileceği gibi, yeni çıkarılacak payları alma hakkı da tanınabilir. </a:t>
            </a:r>
            <a:endParaRPr lang="tr-TR" dirty="0"/>
          </a:p>
        </p:txBody>
      </p:sp>
      <p:sp>
        <p:nvSpPr>
          <p:cNvPr id="2" name="Başlık 1"/>
          <p:cNvSpPr>
            <a:spLocks noGrp="1"/>
          </p:cNvSpPr>
          <p:nvPr>
            <p:ph type="title"/>
          </p:nvPr>
        </p:nvSpPr>
        <p:spPr>
          <a:xfrm>
            <a:off x="457200" y="274638"/>
            <a:ext cx="8291264" cy="562074"/>
          </a:xfrm>
        </p:spPr>
        <p:txBody>
          <a:bodyPr>
            <a:normAutofit fontScale="90000"/>
          </a:bodyPr>
          <a:lstStyle/>
          <a:p>
            <a:endParaRPr lang="tr-TR" dirty="0"/>
          </a:p>
        </p:txBody>
      </p:sp>
    </p:spTree>
    <p:extLst>
      <p:ext uri="{BB962C8B-B14F-4D97-AF65-F5344CB8AC3E}">
        <p14:creationId xmlns:p14="http://schemas.microsoft.com/office/powerpoint/2010/main" val="64956655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188640"/>
            <a:ext cx="8352928" cy="6840760"/>
          </a:xfrm>
        </p:spPr>
        <p:txBody>
          <a:bodyPr>
            <a:normAutofit/>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r>
              <a:rPr lang="tr-TR" b="1" dirty="0" smtClean="0"/>
              <a:t>6. Varlığa veya İpoteğe Dayalı Menkul Kıymetler</a:t>
            </a:r>
          </a:p>
          <a:p>
            <a:pPr marL="0" indent="0" algn="just">
              <a:buNone/>
            </a:pPr>
            <a:r>
              <a:rPr lang="tr-TR" u="sng" dirty="0" smtClean="0"/>
              <a:t>Varlık finansmanı fonu</a:t>
            </a:r>
            <a:r>
              <a:rPr lang="tr-TR" dirty="0" smtClean="0"/>
              <a:t>, ihraç edilen varlığa dayalı menkul kıymetler karşılığında toplanan paralarla, varlığa dayalı menkul kıymet sahipleri hesabına inançlı mülkiyet esaslarına göre oluşturulan mal varlığıdır. </a:t>
            </a:r>
            <a:r>
              <a:rPr lang="tr-TR" u="sng" dirty="0" smtClean="0"/>
              <a:t>İpotek finansmanı</a:t>
            </a:r>
            <a:r>
              <a:rPr lang="tr-TR" dirty="0" smtClean="0"/>
              <a:t> kuruluşları ise konut ve varlık finansmanı kapsamında, belli varlıkların devralınması, devredilmesi, devralınan varlıkların yönetimi ve varlıkların teminat olarak alınması ve Kurulca uygun görülen diğer faaliyetlerin yerine getirilmesi amacıyla kurulan anonim şirketlerdir. </a:t>
            </a:r>
            <a:r>
              <a:rPr lang="tr-TR" b="1" dirty="0" smtClean="0"/>
              <a:t>İpoteğe ya da varlığa dayalı menkul kıymetler, sayılan fonlar ve anonim şirket faaliyetleri ile ilgili olan menkul kıymetlerdir. </a:t>
            </a:r>
            <a:endParaRPr lang="tr-TR" b="1" dirty="0"/>
          </a:p>
        </p:txBody>
      </p:sp>
      <p:sp>
        <p:nvSpPr>
          <p:cNvPr id="2" name="Başlık 1"/>
          <p:cNvSpPr>
            <a:spLocks noGrp="1"/>
          </p:cNvSpPr>
          <p:nvPr>
            <p:ph type="title"/>
          </p:nvPr>
        </p:nvSpPr>
        <p:spPr>
          <a:xfrm flipV="1">
            <a:off x="395536" y="228919"/>
            <a:ext cx="8280920" cy="45719"/>
          </a:xfrm>
        </p:spPr>
        <p:txBody>
          <a:bodyPr>
            <a:normAutofit fontScale="90000"/>
          </a:bodyPr>
          <a:lstStyle/>
          <a:p>
            <a:r>
              <a:rPr lang="tr-TR" dirty="0" smtClean="0"/>
              <a:t/>
            </a:r>
            <a:br>
              <a:rPr lang="tr-TR" dirty="0" smtClean="0"/>
            </a:br>
            <a:endParaRPr lang="tr-TR" dirty="0"/>
          </a:p>
        </p:txBody>
      </p:sp>
    </p:spTree>
    <p:extLst>
      <p:ext uri="{BB962C8B-B14F-4D97-AF65-F5344CB8AC3E}">
        <p14:creationId xmlns:p14="http://schemas.microsoft.com/office/powerpoint/2010/main" val="40808406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08720"/>
            <a:ext cx="8219256" cy="5217443"/>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buNone/>
            </a:pPr>
            <a:r>
              <a:rPr lang="tr-TR" b="1" dirty="0" smtClean="0"/>
              <a:t>7. Teminatlı Menkul Kıymetler</a:t>
            </a:r>
          </a:p>
          <a:p>
            <a:pPr marL="0" indent="0" algn="just">
              <a:buNone/>
            </a:pPr>
            <a:r>
              <a:rPr lang="tr-TR" dirty="0" smtClean="0"/>
              <a:t>Teminatlı menkul kıymetler, ihraççıların genel yükümlülüğü niteliğinde olan ve teminat varlıklar karşılık gösterilmek suretiyle ihraç edilen borçlanma aracı niteliğinde menkul kıymetlerdir. Bu senetlerin ihraççının genel yükümlülüğünde olması demek senette yer alan hakların ödenmesinden ihraççının doğrudan sorumlu olması demektir. </a:t>
            </a:r>
            <a:endParaRPr lang="tr-TR" dirty="0"/>
          </a:p>
        </p:txBody>
      </p:sp>
      <p:sp>
        <p:nvSpPr>
          <p:cNvPr id="2" name="Başlık 1"/>
          <p:cNvSpPr>
            <a:spLocks noGrp="1"/>
          </p:cNvSpPr>
          <p:nvPr>
            <p:ph type="title"/>
          </p:nvPr>
        </p:nvSpPr>
        <p:spPr>
          <a:xfrm>
            <a:off x="457200" y="274638"/>
            <a:ext cx="8215745" cy="598198"/>
          </a:xfrm>
        </p:spPr>
        <p:txBody>
          <a:bodyPr>
            <a:normAutofit fontScale="90000"/>
          </a:bodyPr>
          <a:lstStyle/>
          <a:p>
            <a:endParaRPr lang="tr-TR" dirty="0"/>
          </a:p>
        </p:txBody>
      </p:sp>
    </p:spTree>
    <p:extLst>
      <p:ext uri="{BB962C8B-B14F-4D97-AF65-F5344CB8AC3E}">
        <p14:creationId xmlns:p14="http://schemas.microsoft.com/office/powerpoint/2010/main" val="41416947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363272" cy="6264696"/>
          </a:xfrm>
        </p:spPr>
        <p:txBody>
          <a:bodyPr>
            <a:normAutofit/>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r>
              <a:rPr lang="tr-TR" b="1" dirty="0" smtClean="0"/>
              <a:t>8. Gayrimenkul Sertifikaları</a:t>
            </a:r>
          </a:p>
          <a:p>
            <a:pPr marL="0" indent="0" algn="just">
              <a:buNone/>
            </a:pPr>
            <a:r>
              <a:rPr lang="tr-TR" dirty="0" smtClean="0"/>
              <a:t>Gayrimenkul sertifikası, ihraççıların bedellerini inşa edilecek veya edilmekte olan gayrimenkul projelerinin finansmanında kullanılmak üzere ihraç ettikleri, itibari değeri eşit menkul kıymetlerdir. Bu menkul kıymet türü, özellikle taşınmazlara ilişkin projelerini gerçekleştirmek isteyen anonim şirketlere finansman olanağı sağlamakta, sertifika sahibine ise bu yatırımının karşılığında getiri sağlamaktadır. Gayrimenkul sertifikası çıkarabilecek ihraççılar, anonim şirketler ve TOKİ, İller Bankası AŞ gibi kamu kuruluşlarıdır. </a:t>
            </a:r>
            <a:endParaRPr lang="tr-TR" dirty="0"/>
          </a:p>
        </p:txBody>
      </p:sp>
      <p:sp>
        <p:nvSpPr>
          <p:cNvPr id="2" name="Başlık 1"/>
          <p:cNvSpPr>
            <a:spLocks noGrp="1"/>
          </p:cNvSpPr>
          <p:nvPr>
            <p:ph type="title"/>
          </p:nvPr>
        </p:nvSpPr>
        <p:spPr>
          <a:xfrm flipV="1">
            <a:off x="395536" y="228919"/>
            <a:ext cx="8352928" cy="45719"/>
          </a:xfrm>
        </p:spPr>
        <p:txBody>
          <a:bodyPr>
            <a:normAutofit fontScale="90000"/>
          </a:bodyPr>
          <a:lstStyle/>
          <a:p>
            <a:endParaRPr lang="tr-TR" dirty="0"/>
          </a:p>
        </p:txBody>
      </p:sp>
    </p:spTree>
    <p:extLst>
      <p:ext uri="{BB962C8B-B14F-4D97-AF65-F5344CB8AC3E}">
        <p14:creationId xmlns:p14="http://schemas.microsoft.com/office/powerpoint/2010/main" val="394748150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91264" cy="5289451"/>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buNone/>
            </a:pPr>
            <a:r>
              <a:rPr lang="tr-TR" b="1" dirty="0" smtClean="0"/>
              <a:t>9. Ortaklık </a:t>
            </a:r>
            <a:r>
              <a:rPr lang="tr-TR" b="1" dirty="0" err="1" smtClean="0"/>
              <a:t>Varantları</a:t>
            </a:r>
            <a:endParaRPr lang="tr-TR" b="1" dirty="0" smtClean="0"/>
          </a:p>
          <a:p>
            <a:pPr marL="0" indent="0" algn="just">
              <a:buNone/>
            </a:pPr>
            <a:r>
              <a:rPr lang="tr-TR" dirty="0" smtClean="0"/>
              <a:t>Ortaklık </a:t>
            </a:r>
            <a:r>
              <a:rPr lang="tr-TR" dirty="0" err="1" smtClean="0"/>
              <a:t>varantı</a:t>
            </a:r>
            <a:r>
              <a:rPr lang="tr-TR" dirty="0" smtClean="0"/>
              <a:t> sahibine, vadede ya da vadeden önce, ihraççının ya da başkaca bir anonim şirketin borsada işlem gören payları üzerinde öngörülen talep hakkını sağlayan sermaye piyasası aracıdır. Bu sermaye piyasası araçlarını, payları borsada işlem gören ya da işlem görmek üzere borsaya başvuruda bulunan anonim şirketler ihraç edebilir. </a:t>
            </a:r>
            <a:endParaRPr lang="tr-TR" dirty="0"/>
          </a:p>
        </p:txBody>
      </p:sp>
      <p:sp>
        <p:nvSpPr>
          <p:cNvPr id="2" name="Başlık 1"/>
          <p:cNvSpPr>
            <a:spLocks noGrp="1"/>
          </p:cNvSpPr>
          <p:nvPr>
            <p:ph type="title"/>
          </p:nvPr>
        </p:nvSpPr>
        <p:spPr>
          <a:xfrm>
            <a:off x="457200" y="274638"/>
            <a:ext cx="8219256" cy="562074"/>
          </a:xfrm>
        </p:spPr>
        <p:txBody>
          <a:bodyPr>
            <a:normAutofit fontScale="90000"/>
          </a:bodyPr>
          <a:lstStyle/>
          <a:p>
            <a:endParaRPr lang="tr-TR" dirty="0"/>
          </a:p>
        </p:txBody>
      </p:sp>
    </p:spTree>
    <p:extLst>
      <p:ext uri="{BB962C8B-B14F-4D97-AF65-F5344CB8AC3E}">
        <p14:creationId xmlns:p14="http://schemas.microsoft.com/office/powerpoint/2010/main" val="30554595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19256" cy="5289451"/>
          </a:xfrm>
        </p:spPr>
        <p:txBody>
          <a:bodyPr>
            <a:normAutofit/>
          </a:bodyPr>
          <a:lstStyle/>
          <a:p>
            <a:pPr marL="0" indent="0">
              <a:buNone/>
            </a:pPr>
            <a:endParaRPr lang="tr-TR" dirty="0" smtClean="0"/>
          </a:p>
          <a:p>
            <a:pPr marL="0" indent="0">
              <a:buNone/>
            </a:pPr>
            <a:endParaRPr lang="tr-TR" dirty="0"/>
          </a:p>
          <a:p>
            <a:pPr marL="0" indent="0">
              <a:buNone/>
            </a:pPr>
            <a:endParaRPr lang="tr-TR" dirty="0" smtClean="0"/>
          </a:p>
          <a:p>
            <a:pPr marL="0" indent="0">
              <a:buNone/>
            </a:pPr>
            <a:r>
              <a:rPr lang="tr-TR" b="1" dirty="0" smtClean="0"/>
              <a:t>10. Yatırım Kuruluşu </a:t>
            </a:r>
            <a:r>
              <a:rPr lang="tr-TR" b="1" dirty="0" err="1" smtClean="0"/>
              <a:t>Varantı</a:t>
            </a:r>
            <a:endParaRPr lang="tr-TR" b="1" dirty="0" smtClean="0"/>
          </a:p>
          <a:p>
            <a:pPr marL="0" indent="0" algn="just">
              <a:buNone/>
            </a:pPr>
            <a:r>
              <a:rPr lang="tr-TR" dirty="0" smtClean="0"/>
              <a:t>Yatırım kuruluşu </a:t>
            </a:r>
            <a:r>
              <a:rPr lang="tr-TR" dirty="0" err="1" smtClean="0"/>
              <a:t>varantı</a:t>
            </a:r>
            <a:r>
              <a:rPr lang="tr-TR" dirty="0" smtClean="0"/>
              <a:t>, </a:t>
            </a:r>
            <a:r>
              <a:rPr lang="tr-TR" dirty="0" err="1" smtClean="0"/>
              <a:t>varantı</a:t>
            </a:r>
            <a:r>
              <a:rPr lang="tr-TR" dirty="0" smtClean="0"/>
              <a:t> elinde bulunduran kişiye, dayanak varlığı ya da göstergeyi önceden belirlenen bir fiyattan belirli bir tarihte veya belirli bir tarihe kadar alma veya satma hakkı veren menkul kıymet niteliğindeki sermaye piyasası aracıdır. </a:t>
            </a:r>
            <a:r>
              <a:rPr lang="tr-TR" u="sng" dirty="0" smtClean="0"/>
              <a:t>Yatırım kuruluşu </a:t>
            </a:r>
            <a:r>
              <a:rPr lang="tr-TR" u="sng" dirty="0" err="1" smtClean="0"/>
              <a:t>varantının</a:t>
            </a:r>
            <a:r>
              <a:rPr lang="tr-TR" u="sng" dirty="0" smtClean="0"/>
              <a:t> ihraççısı yatırım kuruluşlarıdır.</a:t>
            </a:r>
            <a:r>
              <a:rPr lang="tr-TR" dirty="0" smtClean="0"/>
              <a:t> </a:t>
            </a:r>
            <a:r>
              <a:rPr lang="tr-TR" u="sng" dirty="0" smtClean="0"/>
              <a:t>Ancak bu araçları sadece derecelendirme kuruluşlarından üst seviyede notlar alan nitelikli yatırım kuruluşları ihraç edebilir. </a:t>
            </a:r>
            <a:endParaRPr lang="tr-TR" u="sng" dirty="0"/>
          </a:p>
        </p:txBody>
      </p:sp>
      <p:sp>
        <p:nvSpPr>
          <p:cNvPr id="2" name="Başlık 1"/>
          <p:cNvSpPr>
            <a:spLocks noGrp="1"/>
          </p:cNvSpPr>
          <p:nvPr>
            <p:ph type="title"/>
          </p:nvPr>
        </p:nvSpPr>
        <p:spPr>
          <a:xfrm>
            <a:off x="457200" y="274638"/>
            <a:ext cx="8201891" cy="556635"/>
          </a:xfrm>
        </p:spPr>
        <p:txBody>
          <a:bodyPr>
            <a:normAutofit fontScale="90000"/>
          </a:bodyPr>
          <a:lstStyle/>
          <a:p>
            <a:endParaRPr lang="tr-TR"/>
          </a:p>
        </p:txBody>
      </p:sp>
    </p:spTree>
    <p:extLst>
      <p:ext uri="{BB962C8B-B14F-4D97-AF65-F5344CB8AC3E}">
        <p14:creationId xmlns:p14="http://schemas.microsoft.com/office/powerpoint/2010/main" val="22258231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39552" y="836712"/>
            <a:ext cx="8136904" cy="5390059"/>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buNone/>
            </a:pPr>
            <a:r>
              <a:rPr lang="tr-TR" b="1" dirty="0" smtClean="0"/>
              <a:t>11. Kira Sertifikaları</a:t>
            </a:r>
          </a:p>
          <a:p>
            <a:pPr marL="0" indent="0" algn="just">
              <a:buNone/>
            </a:pPr>
            <a:r>
              <a:rPr lang="tr-TR" dirty="0" smtClean="0"/>
              <a:t>Kira sertifikası, varlık kiralama şirketinin satın almak veya kiralamak suretiyle devraldığı varlıkların ve hakların finansmanını sağlamak amacıyla düzenlediği ve sahiplerinin bu varlıklardan elde edilen gelirlerden payları oranında hak sahibi olmalarını sağlayan menkul kıymettir. Bu tür sertifikaları ihraç edebilecek olan şirketler, varlık kiralama şirketleridir. </a:t>
            </a:r>
            <a:endParaRPr lang="tr-TR" dirty="0"/>
          </a:p>
        </p:txBody>
      </p:sp>
      <p:sp>
        <p:nvSpPr>
          <p:cNvPr id="2" name="Başlık 1"/>
          <p:cNvSpPr>
            <a:spLocks noGrp="1"/>
          </p:cNvSpPr>
          <p:nvPr>
            <p:ph type="title"/>
          </p:nvPr>
        </p:nvSpPr>
        <p:spPr>
          <a:xfrm>
            <a:off x="457200" y="274638"/>
            <a:ext cx="8219256" cy="562074"/>
          </a:xfrm>
        </p:spPr>
        <p:txBody>
          <a:bodyPr>
            <a:normAutofit fontScale="90000"/>
          </a:bodyPr>
          <a:lstStyle/>
          <a:p>
            <a:endParaRPr lang="tr-TR" dirty="0"/>
          </a:p>
        </p:txBody>
      </p:sp>
    </p:spTree>
    <p:extLst>
      <p:ext uri="{BB962C8B-B14F-4D97-AF65-F5344CB8AC3E}">
        <p14:creationId xmlns:p14="http://schemas.microsoft.com/office/powerpoint/2010/main" val="138180575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lgn="just">
              <a:buNone/>
            </a:pPr>
            <a:r>
              <a:rPr lang="tr-TR" b="1" dirty="0" smtClean="0"/>
              <a:t>Sermaye piyasası aracı</a:t>
            </a:r>
            <a:r>
              <a:rPr lang="tr-TR" dirty="0" smtClean="0"/>
              <a:t>, sermaye piyasasının işeyişinde asli öneme sahip temel kavramdır. İhraççılar SPA vasıtasıyla piyasadan fon çekerler. </a:t>
            </a:r>
            <a:r>
              <a:rPr lang="tr-TR" dirty="0" err="1" smtClean="0"/>
              <a:t>SPA’nın</a:t>
            </a:r>
            <a:r>
              <a:rPr lang="tr-TR" dirty="0" smtClean="0"/>
              <a:t> sağladığı hakları yatırımcıya ifa ederek onların </a:t>
            </a:r>
            <a:r>
              <a:rPr lang="tr-TR" dirty="0" err="1" smtClean="0"/>
              <a:t>SPA’dan</a:t>
            </a:r>
            <a:r>
              <a:rPr lang="tr-TR" dirty="0" smtClean="0"/>
              <a:t> olan maddi beklentileri karşılanır. Bu şekilde SPA, piyasada fon akışını sağlama işlevini yerine getirmektedir. </a:t>
            </a:r>
          </a:p>
          <a:p>
            <a:pPr marL="0" indent="0" algn="just">
              <a:buNone/>
            </a:pPr>
            <a:r>
              <a:rPr lang="tr-TR" u="sng" dirty="0" smtClean="0"/>
              <a:t>SPA, menkul kıymetler ve diğer sermaye piyasası araçlarıdır. </a:t>
            </a:r>
            <a:endParaRPr lang="tr-TR" u="sng" dirty="0"/>
          </a:p>
        </p:txBody>
      </p:sp>
      <p:sp>
        <p:nvSpPr>
          <p:cNvPr id="2" name="Başlık 1"/>
          <p:cNvSpPr>
            <a:spLocks noGrp="1"/>
          </p:cNvSpPr>
          <p:nvPr>
            <p:ph type="title"/>
          </p:nvPr>
        </p:nvSpPr>
        <p:spPr/>
        <p:txBody>
          <a:bodyPr>
            <a:normAutofit/>
          </a:bodyPr>
          <a:lstStyle/>
          <a:p>
            <a:r>
              <a:rPr lang="tr-TR" sz="4000" b="1" dirty="0" smtClean="0"/>
              <a:t>Sermaye Piyasası Aracı Kavramı</a:t>
            </a:r>
            <a:endParaRPr lang="tr-TR" sz="4000" b="1" dirty="0"/>
          </a:p>
        </p:txBody>
      </p:sp>
    </p:spTree>
    <p:extLst>
      <p:ext uri="{BB962C8B-B14F-4D97-AF65-F5344CB8AC3E}">
        <p14:creationId xmlns:p14="http://schemas.microsoft.com/office/powerpoint/2010/main" val="26611344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2708920"/>
            <a:ext cx="8352927" cy="3417242"/>
          </a:xfrm>
        </p:spPr>
        <p:txBody>
          <a:bodyPr/>
          <a:lstStyle/>
          <a:p>
            <a:pPr marL="0" indent="0" algn="just">
              <a:buNone/>
            </a:pPr>
            <a:r>
              <a:rPr lang="tr-TR" dirty="0" smtClean="0"/>
              <a:t>Ticari yaşamdaki gelişime paralel olarak sermaye piyasası araçlarının sayısında da anormal seviyede artış olmuştur. Milyarlarca senedin günlük olarak alınıp satılması, el değiştirmesi, muhafazası gibi işler, fiziki anlamda içinden çıkılmaz güçlükleri de beraberinde getirmiştir. Bu tür güçlükleri aşmak amacıyla zaman içerisinde sermaye piyasası araçlarının </a:t>
            </a:r>
            <a:r>
              <a:rPr lang="tr-TR" dirty="0" err="1" smtClean="0"/>
              <a:t>kaydileştirilmesi</a:t>
            </a:r>
            <a:r>
              <a:rPr lang="tr-TR" dirty="0" smtClean="0"/>
              <a:t> yoluna gidilmiştir. </a:t>
            </a:r>
            <a:endParaRPr lang="tr-TR" dirty="0"/>
          </a:p>
        </p:txBody>
      </p:sp>
      <p:sp>
        <p:nvSpPr>
          <p:cNvPr id="2" name="Başlık 1"/>
          <p:cNvSpPr>
            <a:spLocks noGrp="1"/>
          </p:cNvSpPr>
          <p:nvPr>
            <p:ph type="title"/>
          </p:nvPr>
        </p:nvSpPr>
        <p:spPr/>
        <p:txBody>
          <a:bodyPr>
            <a:normAutofit fontScale="90000"/>
          </a:bodyPr>
          <a:lstStyle/>
          <a:p>
            <a:r>
              <a:rPr lang="tr-TR" b="1" dirty="0" smtClean="0"/>
              <a:t>Sermaye Piyasası Araçlarının </a:t>
            </a:r>
            <a:r>
              <a:rPr lang="tr-TR" b="1" dirty="0" err="1" smtClean="0"/>
              <a:t>Kaydileştirilmesi</a:t>
            </a:r>
            <a:endParaRPr lang="tr-TR" b="1" dirty="0"/>
          </a:p>
        </p:txBody>
      </p:sp>
    </p:spTree>
    <p:extLst>
      <p:ext uri="{BB962C8B-B14F-4D97-AF65-F5344CB8AC3E}">
        <p14:creationId xmlns:p14="http://schemas.microsoft.com/office/powerpoint/2010/main" val="71061223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764704"/>
            <a:ext cx="8219256" cy="5361459"/>
          </a:xfrm>
        </p:spPr>
        <p:txBody>
          <a:bodyPr>
            <a:normAutofit/>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lgn="just">
              <a:buNone/>
            </a:pPr>
            <a:r>
              <a:rPr lang="tr-TR" dirty="0" err="1" smtClean="0"/>
              <a:t>Kaydi</a:t>
            </a:r>
            <a:r>
              <a:rPr lang="tr-TR" dirty="0" smtClean="0"/>
              <a:t> sistemde senetler fizik olarak basılmamakta, merkezi bir kayıt kuruluşu nezdinde bilgisayar ortamında kayıtları tutulmaktadır. </a:t>
            </a:r>
            <a:r>
              <a:rPr lang="tr-TR" b="1" dirty="0" smtClean="0"/>
              <a:t>Senetler bu kayıtlarla takip edilmekte, devredilmekte ve senetler üzerindeki haklar bu kayıtlarla ileri sürülmektedir. </a:t>
            </a:r>
          </a:p>
          <a:p>
            <a:pPr marL="0" indent="0" algn="just">
              <a:buNone/>
            </a:pPr>
            <a:r>
              <a:rPr lang="tr-TR" dirty="0" err="1" smtClean="0"/>
              <a:t>Kaydileştirmenin</a:t>
            </a:r>
            <a:r>
              <a:rPr lang="tr-TR" dirty="0" smtClean="0"/>
              <a:t> </a:t>
            </a:r>
            <a:r>
              <a:rPr lang="tr-TR" dirty="0" err="1" smtClean="0"/>
              <a:t>SPA’nın</a:t>
            </a:r>
            <a:r>
              <a:rPr lang="tr-TR" dirty="0" smtClean="0"/>
              <a:t> tedavülü açısından çok büyük avantajları bulunmaktadır. Bunlar iki temel başlık altında toplanabilir. </a:t>
            </a:r>
            <a:r>
              <a:rPr lang="tr-TR" b="1" dirty="0" smtClean="0"/>
              <a:t>İlki fiziki güçlükleri bertaraf etmesi, ikincisi piyasada şeffaflık ve güvenliği artırmasıdır. </a:t>
            </a:r>
            <a:endParaRPr lang="tr-TR" b="1" dirty="0"/>
          </a:p>
        </p:txBody>
      </p:sp>
      <p:sp>
        <p:nvSpPr>
          <p:cNvPr id="2" name="Başlık 1"/>
          <p:cNvSpPr>
            <a:spLocks noGrp="1"/>
          </p:cNvSpPr>
          <p:nvPr>
            <p:ph type="title"/>
          </p:nvPr>
        </p:nvSpPr>
        <p:spPr>
          <a:xfrm>
            <a:off x="457200" y="274638"/>
            <a:ext cx="8219256" cy="58018"/>
          </a:xfrm>
        </p:spPr>
        <p:txBody>
          <a:bodyPr>
            <a:normAutofit fontScale="90000"/>
          </a:bodyPr>
          <a:lstStyle/>
          <a:p>
            <a:endParaRPr lang="tr-TR" dirty="0"/>
          </a:p>
        </p:txBody>
      </p:sp>
    </p:spTree>
    <p:extLst>
      <p:ext uri="{BB962C8B-B14F-4D97-AF65-F5344CB8AC3E}">
        <p14:creationId xmlns:p14="http://schemas.microsoft.com/office/powerpoint/2010/main" val="210645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052736"/>
            <a:ext cx="8147248" cy="5073427"/>
          </a:xfrm>
        </p:spPr>
        <p:txBody>
          <a:bodyPr>
            <a:normAutofit/>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lgn="just">
              <a:buNone/>
            </a:pPr>
            <a:r>
              <a:rPr lang="tr-TR" b="1" dirty="0" smtClean="0"/>
              <a:t>SPK uyarınca </a:t>
            </a:r>
            <a:r>
              <a:rPr lang="tr-TR" b="1" dirty="0" err="1" smtClean="0"/>
              <a:t>SPA’nın</a:t>
            </a:r>
            <a:r>
              <a:rPr lang="tr-TR" b="1" dirty="0" smtClean="0"/>
              <a:t> senede bağlanmaksızın elektronik ortamda </a:t>
            </a:r>
            <a:r>
              <a:rPr lang="tr-TR" b="1" dirty="0" err="1" smtClean="0"/>
              <a:t>kayden</a:t>
            </a:r>
            <a:r>
              <a:rPr lang="tr-TR" b="1" dirty="0" smtClean="0"/>
              <a:t> ihracı kuraldır.</a:t>
            </a:r>
            <a:r>
              <a:rPr lang="tr-TR" dirty="0" smtClean="0"/>
              <a:t> SPA ve bunlarla ilgili haklar, özel hukuk tüzel kişisi olan bir merkezi kayıt kuruluşu (MKK) tarafından </a:t>
            </a:r>
            <a:r>
              <a:rPr lang="tr-TR" dirty="0" err="1" smtClean="0"/>
              <a:t>kayden</a:t>
            </a:r>
            <a:r>
              <a:rPr lang="tr-TR" dirty="0" smtClean="0"/>
              <a:t> izlenir. </a:t>
            </a:r>
            <a:r>
              <a:rPr lang="tr-TR" b="1" dirty="0" smtClean="0"/>
              <a:t>MKK hakların kaydedildiği dijital ortamı oluşturmakla yükümlü olmakla birlikte, kayıtları MKK üyeleri tutar.</a:t>
            </a:r>
            <a:r>
              <a:rPr lang="tr-TR" dirty="0" smtClean="0"/>
              <a:t> İhraççılar, banka ve aracı kurumlar, yetkili takas ve saklama kuruluşları ile Kurul tarafından belirlenen diğer kişiler MKK üyesi olabilir. </a:t>
            </a:r>
            <a:endParaRPr lang="tr-TR" dirty="0"/>
          </a:p>
        </p:txBody>
      </p:sp>
      <p:sp>
        <p:nvSpPr>
          <p:cNvPr id="2" name="Başlık 1"/>
          <p:cNvSpPr>
            <a:spLocks noGrp="1"/>
          </p:cNvSpPr>
          <p:nvPr>
            <p:ph type="title"/>
          </p:nvPr>
        </p:nvSpPr>
        <p:spPr>
          <a:xfrm>
            <a:off x="457200" y="274638"/>
            <a:ext cx="8291264" cy="346050"/>
          </a:xfrm>
        </p:spPr>
        <p:txBody>
          <a:bodyPr>
            <a:normAutofit fontScale="90000"/>
          </a:bodyPr>
          <a:lstStyle/>
          <a:p>
            <a:endParaRPr lang="tr-TR" dirty="0"/>
          </a:p>
        </p:txBody>
      </p:sp>
    </p:spTree>
    <p:extLst>
      <p:ext uri="{BB962C8B-B14F-4D97-AF65-F5344CB8AC3E}">
        <p14:creationId xmlns:p14="http://schemas.microsoft.com/office/powerpoint/2010/main" val="19215399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normAutofit/>
          </a:bodyPr>
          <a:lstStyle/>
          <a:p>
            <a:pPr marL="0" indent="0">
              <a:buNone/>
            </a:pPr>
            <a:r>
              <a:rPr lang="tr-TR" b="1" dirty="0" smtClean="0"/>
              <a:t>1. İhraç</a:t>
            </a:r>
          </a:p>
          <a:p>
            <a:pPr marL="0" indent="0" algn="just">
              <a:buNone/>
            </a:pPr>
            <a:r>
              <a:rPr lang="tr-TR" dirty="0" smtClean="0"/>
              <a:t>Kelime olarak çıkarma, dışarıya atma, yurtdışına mal satma anlamlarına gelen ihraç (</a:t>
            </a:r>
            <a:r>
              <a:rPr lang="tr-TR" dirty="0" err="1" smtClean="0"/>
              <a:t>emmision</a:t>
            </a:r>
            <a:r>
              <a:rPr lang="tr-TR" dirty="0" smtClean="0"/>
              <a:t>), sermaye piyasasına özgü teknik bir terim olarak, sermaye piyasası araçlarının, özelikle anonim şirketler tarafından çıkarılıp, halka arz edilerek veya halka arz edilmeksizin satışını ifade eder. Sermaye piyasası aracı ihraç edenler ihraççı sıfatını kazanırlar. </a:t>
            </a:r>
            <a:endParaRPr lang="tr-TR" dirty="0"/>
          </a:p>
        </p:txBody>
      </p:sp>
      <p:sp>
        <p:nvSpPr>
          <p:cNvPr id="2" name="Başlık 1"/>
          <p:cNvSpPr>
            <a:spLocks noGrp="1"/>
          </p:cNvSpPr>
          <p:nvPr>
            <p:ph type="title"/>
          </p:nvPr>
        </p:nvSpPr>
        <p:spPr/>
        <p:txBody>
          <a:bodyPr>
            <a:normAutofit fontScale="90000"/>
          </a:bodyPr>
          <a:lstStyle/>
          <a:p>
            <a:r>
              <a:rPr lang="tr-TR" b="1" dirty="0" smtClean="0"/>
              <a:t>Sermaye Piyasası Araçlarının İhracı ve Halka Arz</a:t>
            </a:r>
            <a:endParaRPr lang="tr-TR" b="1" dirty="0"/>
          </a:p>
        </p:txBody>
      </p:sp>
    </p:spTree>
    <p:extLst>
      <p:ext uri="{BB962C8B-B14F-4D97-AF65-F5344CB8AC3E}">
        <p14:creationId xmlns:p14="http://schemas.microsoft.com/office/powerpoint/2010/main" val="398922452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395536" y="836712"/>
            <a:ext cx="8352928" cy="5472013"/>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İhraç ve halka arz, şirketlerin yatırım maliyetlerini halktan para toplayarak karşılamasının, bir yönüyle de halkın birikimlerinin şirketlere aktarılabilmesinin bir yoludur. Sermaye piyasasının temeli aslında ihraca dayanır. Bir şirketin menkul kıymet adı verilen değerlerini piyasaya sürerek sermaye ya da kaynak elde etme işlemi temel amaçtır. </a:t>
            </a:r>
          </a:p>
          <a:p>
            <a:pPr marL="0" indent="0" algn="just">
              <a:buNone/>
            </a:pPr>
            <a:r>
              <a:rPr lang="tr-TR" b="1" u="sng" dirty="0" smtClean="0"/>
              <a:t>İhraç, tamamen birinci el piyasalarını ilgilendiren bir işlem olup, sermaye piyasası araçlarının ihdas edilmesi ve birinci el piyasalarında satılması sürecini ifade eder.</a:t>
            </a:r>
            <a:r>
              <a:rPr lang="tr-TR" dirty="0" smtClean="0"/>
              <a:t> </a:t>
            </a:r>
            <a:endParaRPr lang="tr-TR" dirty="0"/>
          </a:p>
        </p:txBody>
      </p:sp>
    </p:spTree>
    <p:extLst>
      <p:ext uri="{BB962C8B-B14F-4D97-AF65-F5344CB8AC3E}">
        <p14:creationId xmlns:p14="http://schemas.microsoft.com/office/powerpoint/2010/main" val="21989134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395536" y="836712"/>
            <a:ext cx="8496944" cy="5433913"/>
          </a:xfrm>
        </p:spPr>
        <p:txBody>
          <a:bodyPr/>
          <a:lstStyle/>
          <a:p>
            <a:pPr marL="0" indent="0" algn="just">
              <a:buNone/>
            </a:pPr>
            <a:endParaRPr lang="tr-TR" dirty="0" smtClean="0"/>
          </a:p>
          <a:p>
            <a:pPr marL="0" indent="0" algn="just">
              <a:buNone/>
            </a:pPr>
            <a:endParaRPr lang="tr-TR" dirty="0" smtClean="0"/>
          </a:p>
          <a:p>
            <a:pPr marL="0" indent="0" algn="just">
              <a:buNone/>
            </a:pPr>
            <a:endParaRPr lang="tr-TR" dirty="0"/>
          </a:p>
          <a:p>
            <a:pPr marL="0" indent="0" algn="just">
              <a:buNone/>
            </a:pPr>
            <a:r>
              <a:rPr lang="tr-TR" dirty="0" smtClean="0"/>
              <a:t>İhracın nasıl yapılacağı, nasıl düzenleneceği ve en önemlisi nasıl denetleneceği konusunda farklı iki temel sistem vardır. Bunlar </a:t>
            </a:r>
            <a:r>
              <a:rPr lang="tr-TR" b="1" dirty="0" smtClean="0"/>
              <a:t>izin sistemi</a:t>
            </a:r>
            <a:r>
              <a:rPr lang="tr-TR" dirty="0" smtClean="0"/>
              <a:t> ve </a:t>
            </a:r>
            <a:r>
              <a:rPr lang="tr-TR" b="1" dirty="0" smtClean="0"/>
              <a:t>kamuyu aydınlatma sistemidir</a:t>
            </a:r>
            <a:r>
              <a:rPr lang="tr-TR" dirty="0" smtClean="0"/>
              <a:t>. Bizim hukuk sistemimizde, </a:t>
            </a:r>
            <a:r>
              <a:rPr lang="tr-TR" b="1" dirty="0" smtClean="0"/>
              <a:t>SPK’da benimsenen sistem kamuyu aydınlatma sistemidir. </a:t>
            </a:r>
            <a:endParaRPr lang="tr-TR" b="1" dirty="0"/>
          </a:p>
        </p:txBody>
      </p:sp>
    </p:spTree>
    <p:extLst>
      <p:ext uri="{BB962C8B-B14F-4D97-AF65-F5344CB8AC3E}">
        <p14:creationId xmlns:p14="http://schemas.microsoft.com/office/powerpoint/2010/main" val="41379936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539552" y="1052736"/>
            <a:ext cx="8208912" cy="5184552"/>
          </a:xfrm>
        </p:spPr>
        <p:txBody>
          <a:bodyPr/>
          <a:lstStyle/>
          <a:p>
            <a:pPr marL="0" indent="0">
              <a:buNone/>
            </a:pPr>
            <a:endParaRPr lang="tr-TR" dirty="0" smtClean="0"/>
          </a:p>
          <a:p>
            <a:pPr marL="0" indent="0">
              <a:buNone/>
            </a:pPr>
            <a:endParaRPr lang="tr-TR" b="1" dirty="0" smtClean="0"/>
          </a:p>
          <a:p>
            <a:pPr marL="0" indent="0">
              <a:buNone/>
            </a:pPr>
            <a:r>
              <a:rPr lang="tr-TR" b="1" dirty="0" smtClean="0"/>
              <a:t>İzin Sistemi</a:t>
            </a:r>
          </a:p>
          <a:p>
            <a:pPr marL="0" indent="0" algn="just">
              <a:buNone/>
            </a:pPr>
            <a:r>
              <a:rPr lang="tr-TR" dirty="0" smtClean="0"/>
              <a:t>Sermaye piyasası araçlarının ihraç edilmeye layık olup olmadığına idarenin karar verdiği, bu bağlamda ihracın idarenin iznine tabi olduğu sisteme izin sistemi denir. </a:t>
            </a:r>
            <a:r>
              <a:rPr lang="tr-TR" u="sng" dirty="0" smtClean="0"/>
              <a:t>SPK ilk kabul edildiğinde ihraç bakımından izin sistemi geçerliydi.</a:t>
            </a:r>
            <a:endParaRPr lang="tr-TR" u="sng" dirty="0"/>
          </a:p>
        </p:txBody>
      </p:sp>
    </p:spTree>
    <p:extLst>
      <p:ext uri="{BB962C8B-B14F-4D97-AF65-F5344CB8AC3E}">
        <p14:creationId xmlns:p14="http://schemas.microsoft.com/office/powerpoint/2010/main" val="251745220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467544" y="620688"/>
            <a:ext cx="8208912" cy="5688037"/>
          </a:xfrm>
        </p:spPr>
        <p:txBody>
          <a:bodyPr>
            <a:normAutofit/>
          </a:bodyPr>
          <a:lstStyle/>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r>
              <a:rPr lang="tr-TR" b="1" dirty="0" smtClean="0"/>
              <a:t>Kamuyu Aydınlatma Sistemi</a:t>
            </a:r>
          </a:p>
          <a:p>
            <a:pPr marL="0" indent="0" algn="just">
              <a:buNone/>
            </a:pPr>
            <a:r>
              <a:rPr lang="tr-TR" dirty="0" smtClean="0"/>
              <a:t>Bu sistemde yetkili kamu otoritesinin görev ve yetkisi ihraççı ve ihraç edilen araçlarla ilgili yatırımcıların karar vermesi için önemli tüm bilgilerin eksiksiz olarak kamuya duyurulmasını sağlamakla sınırlı olup, yatırım kararı, riski kendisine ait olmak üzere yeterli şekilde aydınlatılan yatırımcıya bırakılmaktadır.</a:t>
            </a:r>
          </a:p>
          <a:p>
            <a:pPr marL="0" indent="0" algn="just">
              <a:buNone/>
            </a:pPr>
            <a:r>
              <a:rPr lang="tr-TR" b="1" u="sng" dirty="0" smtClean="0"/>
              <a:t>Kamuyu aydınlatma sistemi, Eski SPK’da 1992 yılında yapılan bir değişiklikle Türkiye’de de kabul edilmiştir. Yeni SPK’da da bu sistem devam etmektedir. </a:t>
            </a:r>
          </a:p>
          <a:p>
            <a:pPr marL="0" indent="0">
              <a:buNone/>
            </a:pPr>
            <a:endParaRPr lang="tr-TR" dirty="0"/>
          </a:p>
        </p:txBody>
      </p:sp>
    </p:spTree>
    <p:extLst>
      <p:ext uri="{BB962C8B-B14F-4D97-AF65-F5344CB8AC3E}">
        <p14:creationId xmlns:p14="http://schemas.microsoft.com/office/powerpoint/2010/main" val="36150854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539552" y="1124744"/>
            <a:ext cx="8064896" cy="5001418"/>
          </a:xfrm>
        </p:spPr>
        <p:txBody>
          <a:bodyPr/>
          <a:lstStyle/>
          <a:p>
            <a:pPr marL="0" indent="0">
              <a:buNone/>
            </a:pPr>
            <a:endParaRPr lang="tr-TR" dirty="0" smtClean="0"/>
          </a:p>
          <a:p>
            <a:pPr marL="0" indent="0">
              <a:buNone/>
            </a:pPr>
            <a:endParaRPr lang="tr-TR" dirty="0"/>
          </a:p>
          <a:p>
            <a:pPr marL="0" indent="0">
              <a:buNone/>
            </a:pPr>
            <a:r>
              <a:rPr lang="tr-TR" b="1" dirty="0" smtClean="0"/>
              <a:t>2. Halka Arz</a:t>
            </a:r>
          </a:p>
          <a:p>
            <a:pPr marL="0" indent="0" algn="just">
              <a:buNone/>
            </a:pPr>
            <a:r>
              <a:rPr lang="tr-TR" dirty="0" smtClean="0"/>
              <a:t>Sermaye piyasasının temel amaçlarından biri de, sermayenin tabana yayılması olup, bu amaç halka arz yoluyla gerçekleştirilir. </a:t>
            </a:r>
            <a:r>
              <a:rPr lang="tr-TR" u="sng" dirty="0" smtClean="0"/>
              <a:t>Bu nedenle halka arz kavramı, sermaye piyasası düzenlemelerinde ihraç kavramı kadar öneme sahiptir.</a:t>
            </a:r>
            <a:r>
              <a:rPr lang="tr-TR" dirty="0" smtClean="0"/>
              <a:t> </a:t>
            </a:r>
            <a:endParaRPr lang="tr-TR" dirty="0"/>
          </a:p>
        </p:txBody>
      </p:sp>
    </p:spTree>
    <p:extLst>
      <p:ext uri="{BB962C8B-B14F-4D97-AF65-F5344CB8AC3E}">
        <p14:creationId xmlns:p14="http://schemas.microsoft.com/office/powerpoint/2010/main" val="223749783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611560" y="1700808"/>
            <a:ext cx="7920880" cy="4465042"/>
          </a:xfrm>
        </p:spPr>
        <p:txBody>
          <a:bodyPr>
            <a:normAutofit/>
          </a:bodyPr>
          <a:lstStyle/>
          <a:p>
            <a:pPr marL="0" indent="0" algn="just">
              <a:buNone/>
            </a:pPr>
            <a:endParaRPr lang="tr-TR" dirty="0" smtClean="0"/>
          </a:p>
          <a:p>
            <a:pPr marL="0" indent="0" algn="just">
              <a:buNone/>
            </a:pPr>
            <a:r>
              <a:rPr lang="tr-TR" dirty="0" smtClean="0"/>
              <a:t>Halka arz sayesinde geniş halk kitleleri büyük </a:t>
            </a:r>
            <a:r>
              <a:rPr lang="tr-TR" dirty="0" smtClean="0"/>
              <a:t>şirketlerin </a:t>
            </a:r>
            <a:r>
              <a:rPr lang="tr-TR" dirty="0" smtClean="0"/>
              <a:t>sermayesine katılarak pay sahibi olabilmekte, böylece küçük tasarruflar bir araya gelerek önemli yatırım harcamalarının finansmanında kullanılabilmektedir. </a:t>
            </a:r>
            <a:r>
              <a:rPr lang="tr-TR" b="1" u="sng" dirty="0" smtClean="0"/>
              <a:t>Bu nedenle halka arz, tüm dünya ülkelerinde ülke ekonomisine olumlu katkıları nedeniyle, yaygınlaşması teşvik edilen bir finansman metodudur. Hatta devletler de özelleştirme uygulamalarını halka arz yoluyla gerçekleştirmeyi tercih etmektedirler. </a:t>
            </a:r>
            <a:endParaRPr lang="tr-TR" b="1" u="sng" dirty="0"/>
          </a:p>
        </p:txBody>
      </p:sp>
    </p:spTree>
    <p:extLst>
      <p:ext uri="{BB962C8B-B14F-4D97-AF65-F5344CB8AC3E}">
        <p14:creationId xmlns:p14="http://schemas.microsoft.com/office/powerpoint/2010/main" val="133388807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052736"/>
            <a:ext cx="8219256" cy="5073427"/>
          </a:xfrm>
        </p:spPr>
        <p:txBody>
          <a:bodyPr>
            <a:normAutofit/>
          </a:bodyPr>
          <a:lstStyle/>
          <a:p>
            <a:pPr marL="514350" indent="-514350">
              <a:buAutoNum type="arabicPeriod"/>
            </a:pPr>
            <a:endParaRPr lang="tr-TR" dirty="0" smtClean="0"/>
          </a:p>
          <a:p>
            <a:pPr marL="514350" indent="-514350">
              <a:buAutoNum type="arabicPeriod"/>
            </a:pPr>
            <a:endParaRPr lang="tr-TR" dirty="0"/>
          </a:p>
          <a:p>
            <a:pPr marL="514350" indent="-514350">
              <a:buAutoNum type="arabicPeriod"/>
            </a:pPr>
            <a:endParaRPr lang="tr-TR" dirty="0" smtClean="0"/>
          </a:p>
          <a:p>
            <a:pPr marL="0" indent="0">
              <a:buNone/>
            </a:pPr>
            <a:r>
              <a:rPr lang="tr-TR" b="1" dirty="0" smtClean="0"/>
              <a:t>1. Menkul Kıymetler</a:t>
            </a:r>
          </a:p>
          <a:p>
            <a:pPr marL="0" indent="0" algn="just">
              <a:buNone/>
            </a:pPr>
            <a:r>
              <a:rPr lang="tr-TR" dirty="0" smtClean="0"/>
              <a:t>Menkul kıymetler, para, çek, poliçe ve bono hariç olmak üzere, paylar, pay benzeri diğer kıymetler ile söz konusu paylara ilişkin depo sertifikalarını, borçlanma araçları veya menkul kıymetleştirilmiş varlık ve gelire dayalı borçlanma araçları ile söz konusu kıymetlere ilişkin depo sertifikalarını ifade etmektedir.</a:t>
            </a:r>
          </a:p>
          <a:p>
            <a:endParaRPr lang="tr-TR" dirty="0" smtClean="0"/>
          </a:p>
          <a:p>
            <a:pPr marL="514350" indent="-514350">
              <a:buAutoNum type="arabicPeriod"/>
            </a:pPr>
            <a:endParaRPr lang="tr-TR" dirty="0"/>
          </a:p>
        </p:txBody>
      </p:sp>
      <p:sp>
        <p:nvSpPr>
          <p:cNvPr id="2" name="Başlık 1"/>
          <p:cNvSpPr>
            <a:spLocks noGrp="1"/>
          </p:cNvSpPr>
          <p:nvPr>
            <p:ph type="title"/>
          </p:nvPr>
        </p:nvSpPr>
        <p:spPr>
          <a:xfrm>
            <a:off x="467544" y="338328"/>
            <a:ext cx="8219256" cy="426376"/>
          </a:xfrm>
        </p:spPr>
        <p:txBody>
          <a:bodyPr>
            <a:normAutofit fontScale="90000"/>
          </a:bodyPr>
          <a:lstStyle/>
          <a:p>
            <a:endParaRPr lang="tr-TR" dirty="0"/>
          </a:p>
        </p:txBody>
      </p:sp>
    </p:spTree>
    <p:extLst>
      <p:ext uri="{BB962C8B-B14F-4D97-AF65-F5344CB8AC3E}">
        <p14:creationId xmlns:p14="http://schemas.microsoft.com/office/powerpoint/2010/main" val="244354271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683568" y="1628800"/>
            <a:ext cx="7920880" cy="4537050"/>
          </a:xfrm>
        </p:spPr>
        <p:txBody>
          <a:bodyPr/>
          <a:lstStyle/>
          <a:p>
            <a:pPr marL="0" indent="0" algn="just">
              <a:buNone/>
            </a:pPr>
            <a:endParaRPr lang="tr-TR" dirty="0" smtClean="0"/>
          </a:p>
          <a:p>
            <a:pPr marL="0" indent="0" algn="just">
              <a:buNone/>
            </a:pPr>
            <a:r>
              <a:rPr lang="tr-TR" dirty="0" smtClean="0"/>
              <a:t>Halka arz, şirketlere sadece ucuz finansman sağlamakla kalmayıp, bunun dışında payların borsada işlem görmesi sayesinde şirkete kredibilite, tanıtım ve kurumsallaşma; pay sahiplerine de likidite imkanı sağlamaktadır. </a:t>
            </a:r>
            <a:r>
              <a:rPr lang="tr-TR" b="1" dirty="0" smtClean="0"/>
              <a:t>Ayrıca halka açık hale gelmenin şirkete getirdiği ilave yükümlülüklerin pay sahiplerinin korunmasına hizmet etmesi, halka arzın diğer bir önemli işlevi olarak sayılabilir. </a:t>
            </a:r>
            <a:endParaRPr lang="tr-TR" b="1" dirty="0"/>
          </a:p>
        </p:txBody>
      </p:sp>
    </p:spTree>
    <p:extLst>
      <p:ext uri="{BB962C8B-B14F-4D97-AF65-F5344CB8AC3E}">
        <p14:creationId xmlns:p14="http://schemas.microsoft.com/office/powerpoint/2010/main" val="35181037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539552" y="1124744"/>
            <a:ext cx="8208912" cy="5183980"/>
          </a:xfrm>
        </p:spPr>
        <p:txBody>
          <a:bodyPr>
            <a:normAutofit/>
          </a:bodyPr>
          <a:lstStyle/>
          <a:p>
            <a:pPr marL="0" indent="0" algn="just">
              <a:buNone/>
            </a:pPr>
            <a:endParaRPr lang="tr-TR" dirty="0" smtClean="0"/>
          </a:p>
          <a:p>
            <a:pPr marL="0" indent="0" algn="just">
              <a:buNone/>
            </a:pPr>
            <a:endParaRPr lang="tr-TR" dirty="0"/>
          </a:p>
          <a:p>
            <a:pPr marL="0" indent="0" algn="just">
              <a:buNone/>
            </a:pPr>
            <a:r>
              <a:rPr lang="tr-TR" b="1" dirty="0" smtClean="0"/>
              <a:t>Halka arz, SPK’da sermaye piyasası araçlarının satın alınması için her türlü yoldan yapılan genel bir çağrıyı ve bu çağrı devamında gerçekleştirilen </a:t>
            </a:r>
            <a:r>
              <a:rPr lang="tr-TR" b="1" dirty="0" smtClean="0"/>
              <a:t>satışı ifade etmektedir</a:t>
            </a:r>
            <a:r>
              <a:rPr lang="tr-TR" dirty="0" smtClean="0"/>
              <a:t>. </a:t>
            </a:r>
            <a:r>
              <a:rPr lang="tr-TR" dirty="0" smtClean="0"/>
              <a:t>SPK, sermaye piyasası araçlarının satın alınması için her türlü yolla yapılan çağrıdan bahsetmektedir. Bu nedenle çağrının şekli, halka arzda önemli değildir. </a:t>
            </a:r>
            <a:r>
              <a:rPr lang="tr-TR" u="sng" dirty="0" smtClean="0"/>
              <a:t>Çağrı yazılı olabileceği gibi sözlü de olabilir. Çağrının yapıldığı mecra da önemli değildir. Çağrı elektronik ortamda da yapılabilir. </a:t>
            </a:r>
            <a:endParaRPr lang="tr-TR" u="sng" dirty="0"/>
          </a:p>
        </p:txBody>
      </p:sp>
    </p:spTree>
    <p:extLst>
      <p:ext uri="{BB962C8B-B14F-4D97-AF65-F5344CB8AC3E}">
        <p14:creationId xmlns:p14="http://schemas.microsoft.com/office/powerpoint/2010/main" val="379961496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467544" y="836712"/>
            <a:ext cx="8136904" cy="5400576"/>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Çağrının sadece belirli bir kişi ya da kişilere yöneltilmesi, halka arz olarak kabul edilemez. Örneğin sermaye artırımına giden bir anonim şirketin pay sahiplerine rüçhan hakkı kapsamında pay senetlerini satması halka arz olarak nitelendirilemez. </a:t>
            </a:r>
            <a:r>
              <a:rPr lang="tr-TR" b="1" u="sng" dirty="0" smtClean="0"/>
              <a:t>Belirsiz sayıda ve birbiri ile ilişkisi olmayan kimselere yapılan çağrı halka arz olarak kabul edilir. </a:t>
            </a:r>
          </a:p>
          <a:p>
            <a:pPr marL="0" indent="0" algn="just">
              <a:buNone/>
            </a:pPr>
            <a:r>
              <a:rPr lang="tr-TR" b="1" u="sng" dirty="0" smtClean="0"/>
              <a:t>Halka arzın nerede gerçekleştiği de önemli değildir</a:t>
            </a:r>
            <a:r>
              <a:rPr lang="tr-TR" b="1" dirty="0" smtClean="0"/>
              <a:t>. </a:t>
            </a:r>
            <a:r>
              <a:rPr lang="tr-TR" dirty="0" smtClean="0"/>
              <a:t>Yurt içindeki çağrı ve satışlar halka arz sayılacağı gibi yurt dışında yapılan çağrı ve satışlar da halka arz sayılır. </a:t>
            </a:r>
            <a:endParaRPr lang="tr-TR" dirty="0"/>
          </a:p>
        </p:txBody>
      </p:sp>
    </p:spTree>
    <p:extLst>
      <p:ext uri="{BB962C8B-B14F-4D97-AF65-F5344CB8AC3E}">
        <p14:creationId xmlns:p14="http://schemas.microsoft.com/office/powerpoint/2010/main" val="16925055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611560" y="1412776"/>
            <a:ext cx="8064896" cy="4753074"/>
          </a:xfrm>
        </p:spPr>
        <p:txBody>
          <a:bodyPr/>
          <a:lstStyle/>
          <a:p>
            <a:pPr marL="0" indent="0" algn="just">
              <a:buNone/>
            </a:pPr>
            <a:endParaRPr lang="tr-TR" dirty="0" smtClean="0"/>
          </a:p>
          <a:p>
            <a:pPr marL="0" indent="0" algn="just">
              <a:buNone/>
            </a:pPr>
            <a:r>
              <a:rPr lang="tr-TR" dirty="0" smtClean="0"/>
              <a:t>SPK, halka arzda bir de sayıya bakarak kabulü öngörmüştür. Buna göre, halka arz gerçekleşmese bile ortak sayısı 500’ü geçen şirketlerin payları halka arz olunmuş sayılacaktır.</a:t>
            </a:r>
          </a:p>
          <a:p>
            <a:pPr marL="0" indent="0" algn="just">
              <a:buNone/>
            </a:pPr>
            <a:r>
              <a:rPr lang="tr-TR" dirty="0" smtClean="0"/>
              <a:t>SPK m. 16’da yer alan ortak sayısının 500’ü geçmesi halinde halka arzın gerçekleşmiş sayılacağına dair hükmün aksi kararlaştırılamaz. </a:t>
            </a:r>
            <a:endParaRPr lang="tr-TR" dirty="0"/>
          </a:p>
        </p:txBody>
      </p:sp>
    </p:spTree>
    <p:extLst>
      <p:ext uri="{BB962C8B-B14F-4D97-AF65-F5344CB8AC3E}">
        <p14:creationId xmlns:p14="http://schemas.microsoft.com/office/powerpoint/2010/main" val="5717192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467544" y="1628800"/>
            <a:ext cx="8136904" cy="4537050"/>
          </a:xfrm>
        </p:spPr>
        <p:txBody>
          <a:bodyPr>
            <a:normAutofit/>
          </a:bodyPr>
          <a:lstStyle/>
          <a:p>
            <a:pPr marL="0" indent="0">
              <a:buNone/>
            </a:pPr>
            <a:endParaRPr lang="tr-TR" dirty="0" smtClean="0"/>
          </a:p>
          <a:p>
            <a:pPr marL="0" indent="0" algn="just">
              <a:buNone/>
            </a:pPr>
            <a:r>
              <a:rPr lang="tr-TR" dirty="0" smtClean="0"/>
              <a:t>Bazı hallerde </a:t>
            </a:r>
            <a:r>
              <a:rPr lang="tr-TR" dirty="0" smtClean="0"/>
              <a:t>Kurul, ortak </a:t>
            </a:r>
            <a:r>
              <a:rPr lang="tr-TR" dirty="0" smtClean="0"/>
              <a:t>sayısı 500’ü geçmiş olsa bile bu </a:t>
            </a:r>
            <a:r>
              <a:rPr lang="tr-TR" dirty="0" smtClean="0"/>
              <a:t>şirketleri, </a:t>
            </a:r>
            <a:r>
              <a:rPr lang="tr-TR" dirty="0" smtClean="0"/>
              <a:t>bilanço ve sermaye büyüklüğü, faaliyetlerinin devamlılığı, ortak olmanın çeşitli kriterlerle sınırlandığı ya da sermayenin ortaklar arasındaki dağılımına </a:t>
            </a:r>
            <a:r>
              <a:rPr lang="tr-TR" dirty="0" smtClean="0"/>
              <a:t>bakarak </a:t>
            </a:r>
            <a:r>
              <a:rPr lang="tr-TR" dirty="0" smtClean="0"/>
              <a:t>resen ya da talep üzerine SPK’dan kaynaklanan bazı yükümlülüklerden kısmen ya da tamamen muaf tutulabilmekte; bazı hallerde SPK kapsamından tamamen çıkarılabilmektedir. </a:t>
            </a:r>
            <a:endParaRPr lang="tr-TR" dirty="0"/>
          </a:p>
        </p:txBody>
      </p:sp>
    </p:spTree>
    <p:extLst>
      <p:ext uri="{BB962C8B-B14F-4D97-AF65-F5344CB8AC3E}">
        <p14:creationId xmlns:p14="http://schemas.microsoft.com/office/powerpoint/2010/main" val="105026083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4294967295"/>
          </p:nvPr>
        </p:nvSpPr>
        <p:spPr>
          <a:xfrm>
            <a:off x="683568" y="1844824"/>
            <a:ext cx="7920880" cy="4248000"/>
          </a:xfrm>
        </p:spPr>
        <p:txBody>
          <a:bodyPr/>
          <a:lstStyle/>
          <a:p>
            <a:pPr marL="0" indent="0" algn="just">
              <a:buNone/>
            </a:pPr>
            <a:endParaRPr lang="tr-TR" dirty="0" smtClean="0"/>
          </a:p>
          <a:p>
            <a:pPr marL="0" indent="0" algn="just">
              <a:buNone/>
            </a:pPr>
            <a:r>
              <a:rPr lang="tr-TR" dirty="0" smtClean="0"/>
              <a:t>SPK m. 33/4’de ortaklık iradesi olmaksızın gerçekleşen halka açıklık statüsünün değiştirilebilmesi için </a:t>
            </a:r>
            <a:r>
              <a:rPr lang="tr-TR" dirty="0" smtClean="0"/>
              <a:t>şirkete </a:t>
            </a:r>
            <a:r>
              <a:rPr lang="tr-TR" dirty="0" smtClean="0"/>
              <a:t>yeni bir imkan getirilmiştir. </a:t>
            </a:r>
            <a:r>
              <a:rPr lang="tr-TR" b="1" u="sng" dirty="0" smtClean="0"/>
              <a:t>Buna göre pay sahibi sayısı nedeniyle halka açık sayılan ortaklıklardan, paylarının borsada işlem görmesini istemeyenler, alınacak bir genel kurul kararı ile SPK kapsamından çıkabilecektir</a:t>
            </a:r>
            <a:r>
              <a:rPr lang="tr-TR" dirty="0" smtClean="0"/>
              <a:t>. </a:t>
            </a:r>
            <a:endParaRPr lang="tr-TR" dirty="0"/>
          </a:p>
        </p:txBody>
      </p:sp>
    </p:spTree>
    <p:extLst>
      <p:ext uri="{BB962C8B-B14F-4D97-AF65-F5344CB8AC3E}">
        <p14:creationId xmlns:p14="http://schemas.microsoft.com/office/powerpoint/2010/main" val="56664283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08720"/>
            <a:ext cx="8219256" cy="5217443"/>
          </a:xfrm>
        </p:spPr>
        <p:txBody>
          <a:bodyPr/>
          <a:lstStyle/>
          <a:p>
            <a:pPr marL="0" indent="0" algn="just">
              <a:buNone/>
            </a:pPr>
            <a:endParaRPr lang="tr-TR" b="1" dirty="0" smtClean="0"/>
          </a:p>
          <a:p>
            <a:pPr marL="0" indent="0" algn="just">
              <a:buNone/>
            </a:pPr>
            <a:endParaRPr lang="tr-TR" b="1" dirty="0"/>
          </a:p>
          <a:p>
            <a:pPr marL="0" indent="0" algn="just">
              <a:buNone/>
            </a:pPr>
            <a:endParaRPr lang="tr-TR" b="1" dirty="0" smtClean="0"/>
          </a:p>
          <a:p>
            <a:pPr marL="0" indent="0" algn="just">
              <a:buNone/>
            </a:pPr>
            <a:r>
              <a:rPr lang="tr-TR" b="1" dirty="0" smtClean="0"/>
              <a:t>3. </a:t>
            </a:r>
            <a:r>
              <a:rPr lang="tr-TR" b="1" dirty="0" err="1" smtClean="0"/>
              <a:t>İzahname</a:t>
            </a:r>
            <a:endParaRPr lang="tr-TR" b="1" dirty="0" smtClean="0"/>
          </a:p>
          <a:p>
            <a:pPr marL="0" indent="0" algn="just">
              <a:buNone/>
            </a:pPr>
            <a:r>
              <a:rPr lang="tr-TR" b="1" i="1" dirty="0" smtClean="0"/>
              <a:t>a. </a:t>
            </a:r>
            <a:r>
              <a:rPr lang="tr-TR" b="1" i="1" dirty="0" err="1" smtClean="0"/>
              <a:t>İzahnamenin</a:t>
            </a:r>
            <a:r>
              <a:rPr lang="tr-TR" b="1" i="1" dirty="0" smtClean="0"/>
              <a:t> Tanımı:</a:t>
            </a:r>
            <a:r>
              <a:rPr lang="tr-TR" dirty="0" smtClean="0"/>
              <a:t> </a:t>
            </a:r>
            <a:r>
              <a:rPr lang="tr-TR" dirty="0" err="1" smtClean="0"/>
              <a:t>İzahname</a:t>
            </a:r>
            <a:r>
              <a:rPr lang="tr-TR" dirty="0" smtClean="0"/>
              <a:t>, ihraççının finansal durum ve performansı ile geleceğe yönelik beklentilerine, faaliyetlerine, ihraç edilecek veya borsada işlem görecek </a:t>
            </a:r>
            <a:r>
              <a:rPr lang="tr-TR" dirty="0" err="1" smtClean="0"/>
              <a:t>SPA’nın</a:t>
            </a:r>
            <a:r>
              <a:rPr lang="tr-TR" dirty="0" smtClean="0"/>
              <a:t> özelliklerine ve bunlara bağlı hak ve risklere ilişkin olarak yatırımcıların bilinçli bir değerlendirme yapmasını sağlayacak nitelikteki tüm bilgileri içeren kamuyu aydınlatma belgesidir. </a:t>
            </a:r>
            <a:endParaRPr lang="tr-TR" dirty="0"/>
          </a:p>
        </p:txBody>
      </p:sp>
      <p:sp>
        <p:nvSpPr>
          <p:cNvPr id="2" name="Başlık 1"/>
          <p:cNvSpPr>
            <a:spLocks noGrp="1"/>
          </p:cNvSpPr>
          <p:nvPr>
            <p:ph type="title"/>
          </p:nvPr>
        </p:nvSpPr>
        <p:spPr>
          <a:xfrm>
            <a:off x="457200" y="274638"/>
            <a:ext cx="8219256" cy="634082"/>
          </a:xfrm>
        </p:spPr>
        <p:txBody>
          <a:bodyPr>
            <a:normAutofit fontScale="90000"/>
          </a:bodyPr>
          <a:lstStyle/>
          <a:p>
            <a:endParaRPr lang="tr-TR" dirty="0"/>
          </a:p>
        </p:txBody>
      </p:sp>
    </p:spTree>
    <p:extLst>
      <p:ext uri="{BB962C8B-B14F-4D97-AF65-F5344CB8AC3E}">
        <p14:creationId xmlns:p14="http://schemas.microsoft.com/office/powerpoint/2010/main" val="304942653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91264" cy="5289451"/>
          </a:xfrm>
        </p:spPr>
        <p:txBody>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r>
              <a:rPr lang="tr-TR" u="sng" dirty="0" smtClean="0"/>
              <a:t>Halka arz yoluyla gerçekleştirilecek tüm ihraçlarda </a:t>
            </a:r>
            <a:r>
              <a:rPr lang="tr-TR" u="sng" dirty="0" err="1" smtClean="0"/>
              <a:t>izahname</a:t>
            </a:r>
            <a:r>
              <a:rPr lang="tr-TR" u="sng" dirty="0" smtClean="0"/>
              <a:t> hazırlanması zorunludur</a:t>
            </a:r>
            <a:r>
              <a:rPr lang="tr-TR" dirty="0" smtClean="0"/>
              <a:t>. SPK m. 4 ve devamı maddelerde </a:t>
            </a:r>
            <a:r>
              <a:rPr lang="tr-TR" dirty="0" err="1" smtClean="0"/>
              <a:t>SPA’nın</a:t>
            </a:r>
            <a:r>
              <a:rPr lang="tr-TR" dirty="0" smtClean="0"/>
              <a:t> halka arz edilebilmesi için </a:t>
            </a:r>
            <a:r>
              <a:rPr lang="tr-TR" dirty="0" err="1" smtClean="0"/>
              <a:t>izahname</a:t>
            </a:r>
            <a:r>
              <a:rPr lang="tr-TR" dirty="0" smtClean="0"/>
              <a:t> hazırlanması, hazırlanan </a:t>
            </a:r>
            <a:r>
              <a:rPr lang="tr-TR" dirty="0" err="1" smtClean="0"/>
              <a:t>izahnamenin</a:t>
            </a:r>
            <a:r>
              <a:rPr lang="tr-TR" dirty="0" smtClean="0"/>
              <a:t> Kurul tarafından onaylanması ve ilan edilmesi zorunluluğu düzenlenmiştir. </a:t>
            </a:r>
            <a:r>
              <a:rPr lang="tr-TR" u="sng" dirty="0" smtClean="0"/>
              <a:t>Bununla birlikte bazı hallerde </a:t>
            </a:r>
            <a:r>
              <a:rPr lang="tr-TR" u="sng" dirty="0" err="1" smtClean="0"/>
              <a:t>izahname</a:t>
            </a:r>
            <a:r>
              <a:rPr lang="tr-TR" u="sng" dirty="0" smtClean="0"/>
              <a:t> hazırlama ve yayımlama yükümlülüğünden muafiyet Kurul tarafından getirilebilir. </a:t>
            </a:r>
            <a:endParaRPr lang="tr-TR" u="sng" dirty="0"/>
          </a:p>
        </p:txBody>
      </p:sp>
      <p:sp>
        <p:nvSpPr>
          <p:cNvPr id="2" name="Başlık 1"/>
          <p:cNvSpPr>
            <a:spLocks noGrp="1"/>
          </p:cNvSpPr>
          <p:nvPr>
            <p:ph type="title"/>
          </p:nvPr>
        </p:nvSpPr>
        <p:spPr>
          <a:xfrm>
            <a:off x="457200" y="274638"/>
            <a:ext cx="8219256" cy="562074"/>
          </a:xfrm>
        </p:spPr>
        <p:txBody>
          <a:bodyPr>
            <a:normAutofit fontScale="90000"/>
          </a:bodyPr>
          <a:lstStyle/>
          <a:p>
            <a:endParaRPr lang="tr-TR"/>
          </a:p>
        </p:txBody>
      </p:sp>
    </p:spTree>
    <p:extLst>
      <p:ext uri="{BB962C8B-B14F-4D97-AF65-F5344CB8AC3E}">
        <p14:creationId xmlns:p14="http://schemas.microsoft.com/office/powerpoint/2010/main" val="122539541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836712"/>
            <a:ext cx="8424936" cy="5760640"/>
          </a:xfrm>
        </p:spPr>
        <p:txBody>
          <a:bodyPr>
            <a:normAutofit/>
          </a:bodyPr>
          <a:lstStyle/>
          <a:p>
            <a:pPr marL="0" indent="0">
              <a:buNone/>
            </a:pPr>
            <a:endParaRPr lang="tr-TR" b="1" i="1" dirty="0" smtClean="0"/>
          </a:p>
          <a:p>
            <a:pPr marL="0" indent="0">
              <a:buNone/>
            </a:pPr>
            <a:endParaRPr lang="tr-TR" b="1" i="1" dirty="0"/>
          </a:p>
          <a:p>
            <a:pPr marL="0" indent="0">
              <a:buNone/>
            </a:pPr>
            <a:endParaRPr lang="tr-TR" b="1" i="1" dirty="0" smtClean="0"/>
          </a:p>
          <a:p>
            <a:pPr marL="0" indent="0">
              <a:buNone/>
            </a:pPr>
            <a:r>
              <a:rPr lang="tr-TR" b="1" i="1" dirty="0" smtClean="0"/>
              <a:t>b. </a:t>
            </a:r>
            <a:r>
              <a:rPr lang="tr-TR" b="1" i="1" dirty="0" err="1" smtClean="0"/>
              <a:t>İzahnamenin</a:t>
            </a:r>
            <a:r>
              <a:rPr lang="tr-TR" b="1" i="1" dirty="0" smtClean="0"/>
              <a:t> Hazırlanması</a:t>
            </a:r>
          </a:p>
          <a:p>
            <a:pPr marL="0" indent="0" algn="just">
              <a:buNone/>
            </a:pPr>
            <a:r>
              <a:rPr lang="tr-TR" dirty="0" err="1" smtClean="0"/>
              <a:t>İzahname</a:t>
            </a:r>
            <a:r>
              <a:rPr lang="tr-TR" dirty="0" smtClean="0"/>
              <a:t> kamuyu aydınlatmaya yönelik bir belgedir. Bu belge ile ihraççı, kendisi hakkındaki bilgileri </a:t>
            </a:r>
            <a:r>
              <a:rPr lang="tr-TR" dirty="0" err="1" smtClean="0"/>
              <a:t>SPA’yı</a:t>
            </a:r>
            <a:r>
              <a:rPr lang="tr-TR" dirty="0" smtClean="0"/>
              <a:t> sunduğu kişilere vererek onları aydınlatır. Bu nedenle </a:t>
            </a:r>
            <a:r>
              <a:rPr lang="tr-TR" dirty="0" err="1" smtClean="0"/>
              <a:t>izahnamenin</a:t>
            </a:r>
            <a:r>
              <a:rPr lang="tr-TR" dirty="0" smtClean="0"/>
              <a:t> yatırımcılar tarafından kolaylıkla anlaşılabilecek şekilde hazırlanması ve sunulması esastır. </a:t>
            </a:r>
            <a:r>
              <a:rPr lang="tr-TR" u="sng" dirty="0" err="1" smtClean="0"/>
              <a:t>İzahnamenin</a:t>
            </a:r>
            <a:r>
              <a:rPr lang="tr-TR" u="sng" dirty="0" smtClean="0"/>
              <a:t> hazırlanmasındaki temel düşünce, yatırımcının bağımsız bir şekilde ve bütün şartları görerek yatırım yapacağı SPA hakkında doğru karar verebilmesini sağlamaktır.</a:t>
            </a:r>
            <a:endParaRPr lang="tr-TR" u="sng" dirty="0"/>
          </a:p>
        </p:txBody>
      </p:sp>
      <p:sp>
        <p:nvSpPr>
          <p:cNvPr id="2" name="Başlık 1"/>
          <p:cNvSpPr>
            <a:spLocks noGrp="1"/>
          </p:cNvSpPr>
          <p:nvPr>
            <p:ph type="title"/>
          </p:nvPr>
        </p:nvSpPr>
        <p:spPr>
          <a:xfrm>
            <a:off x="457200" y="274638"/>
            <a:ext cx="8219256" cy="562074"/>
          </a:xfrm>
        </p:spPr>
        <p:txBody>
          <a:bodyPr>
            <a:normAutofit fontScale="90000"/>
          </a:bodyPr>
          <a:lstStyle/>
          <a:p>
            <a:endParaRPr lang="tr-TR"/>
          </a:p>
        </p:txBody>
      </p:sp>
    </p:spTree>
    <p:extLst>
      <p:ext uri="{BB962C8B-B14F-4D97-AF65-F5344CB8AC3E}">
        <p14:creationId xmlns:p14="http://schemas.microsoft.com/office/powerpoint/2010/main" val="293336082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91264" cy="5289451"/>
          </a:xfrm>
        </p:spPr>
        <p:txBody>
          <a:bodyPr/>
          <a:lstStyle/>
          <a:p>
            <a:pPr marL="0" indent="0">
              <a:buNone/>
            </a:pPr>
            <a:endParaRPr lang="tr-TR" b="1" i="1" dirty="0" smtClean="0"/>
          </a:p>
          <a:p>
            <a:pPr marL="0" indent="0">
              <a:buNone/>
            </a:pPr>
            <a:endParaRPr lang="tr-TR" b="1" i="1" dirty="0"/>
          </a:p>
          <a:p>
            <a:pPr marL="0" indent="0">
              <a:buNone/>
            </a:pPr>
            <a:endParaRPr lang="tr-TR" b="1" i="1" dirty="0" smtClean="0"/>
          </a:p>
          <a:p>
            <a:pPr marL="0" indent="0">
              <a:buNone/>
            </a:pPr>
            <a:r>
              <a:rPr lang="tr-TR" b="1" i="1" dirty="0" smtClean="0"/>
              <a:t>c. </a:t>
            </a:r>
            <a:r>
              <a:rPr lang="tr-TR" b="1" i="1" dirty="0" err="1" smtClean="0"/>
              <a:t>İzahnamenin</a:t>
            </a:r>
            <a:r>
              <a:rPr lang="tr-TR" b="1" i="1" dirty="0" smtClean="0"/>
              <a:t> </a:t>
            </a:r>
            <a:r>
              <a:rPr lang="tr-TR" b="1" i="1" dirty="0" smtClean="0"/>
              <a:t>Unsurları (Kısımları)</a:t>
            </a:r>
            <a:endParaRPr lang="tr-TR" b="1" i="1" dirty="0" smtClean="0"/>
          </a:p>
          <a:p>
            <a:pPr marL="0" indent="0" algn="just">
              <a:buNone/>
            </a:pPr>
            <a:r>
              <a:rPr lang="tr-TR" dirty="0" smtClean="0"/>
              <a:t>• </a:t>
            </a:r>
            <a:r>
              <a:rPr lang="tr-TR" b="1" dirty="0" smtClean="0"/>
              <a:t>Özet</a:t>
            </a:r>
            <a:r>
              <a:rPr lang="tr-TR" dirty="0" smtClean="0"/>
              <a:t>: Özet bölümü ihraççıya ve ihraç edilecek </a:t>
            </a:r>
            <a:r>
              <a:rPr lang="tr-TR" dirty="0" err="1" smtClean="0"/>
              <a:t>SPA’ya</a:t>
            </a:r>
            <a:r>
              <a:rPr lang="tr-TR" dirty="0" smtClean="0"/>
              <a:t> ilişkin temel özellik, hak ve riskleri içerecek şekilde kısa, açık ve anlaşılır ifadelerden oluşur. Özet, </a:t>
            </a:r>
            <a:r>
              <a:rPr lang="tr-TR" dirty="0" err="1" smtClean="0"/>
              <a:t>izahnamenin</a:t>
            </a:r>
            <a:r>
              <a:rPr lang="tr-TR" dirty="0" smtClean="0"/>
              <a:t> geri kalanı ile uyumlu ve uygun temel bilgileri içerecek şekilde ve benzer </a:t>
            </a:r>
            <a:r>
              <a:rPr lang="tr-TR" dirty="0" err="1" smtClean="0"/>
              <a:t>SPA’ya</a:t>
            </a:r>
            <a:r>
              <a:rPr lang="tr-TR" dirty="0" smtClean="0"/>
              <a:t> ilişkin özetlerin ve içeriklerin karşılaştırılmasına olanak sağlayacak şekilde hazırlanır. </a:t>
            </a:r>
            <a:endParaRPr lang="tr-TR" dirty="0"/>
          </a:p>
        </p:txBody>
      </p:sp>
      <p:sp>
        <p:nvSpPr>
          <p:cNvPr id="2" name="Başlık 1"/>
          <p:cNvSpPr>
            <a:spLocks noGrp="1"/>
          </p:cNvSpPr>
          <p:nvPr>
            <p:ph type="title"/>
          </p:nvPr>
        </p:nvSpPr>
        <p:spPr>
          <a:xfrm>
            <a:off x="457200" y="274638"/>
            <a:ext cx="8215745" cy="556635"/>
          </a:xfrm>
        </p:spPr>
        <p:txBody>
          <a:bodyPr>
            <a:normAutofit fontScale="90000"/>
          </a:bodyPr>
          <a:lstStyle/>
          <a:p>
            <a:endParaRPr lang="tr-TR"/>
          </a:p>
        </p:txBody>
      </p:sp>
    </p:spTree>
    <p:extLst>
      <p:ext uri="{BB962C8B-B14F-4D97-AF65-F5344CB8AC3E}">
        <p14:creationId xmlns:p14="http://schemas.microsoft.com/office/powerpoint/2010/main" val="30069227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19256" cy="5145435"/>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b="1" dirty="0" smtClean="0"/>
              <a:t>Pay:</a:t>
            </a:r>
            <a:r>
              <a:rPr lang="tr-TR" dirty="0" smtClean="0"/>
              <a:t> Menkul kıymet olarak nitelendirilen paydan maksat anonim şirket paylarıdır. </a:t>
            </a:r>
          </a:p>
          <a:p>
            <a:pPr marL="0" indent="0" algn="just">
              <a:buNone/>
            </a:pPr>
            <a:r>
              <a:rPr lang="tr-TR" b="1" dirty="0" smtClean="0"/>
              <a:t>Pay Benzeri Menkul Kıymet:</a:t>
            </a:r>
            <a:r>
              <a:rPr lang="tr-TR" dirty="0" smtClean="0"/>
              <a:t> Pay benzeri menkul kıymetler SPK’da sadece ismen yer almaktadır. Hangi menkul kıymetlerin pay benzeri menkul kıymet olduğunu belirleyecek olan, nihayetinde Sermaye Piyasası Kuruludur. Katılma intifa senetleri, bu tür menkul kıymetlere örnek teşkil etmektedir. </a:t>
            </a:r>
            <a:endParaRPr lang="tr-TR" dirty="0"/>
          </a:p>
        </p:txBody>
      </p:sp>
      <p:sp>
        <p:nvSpPr>
          <p:cNvPr id="2" name="Başlık 1"/>
          <p:cNvSpPr>
            <a:spLocks noGrp="1"/>
          </p:cNvSpPr>
          <p:nvPr>
            <p:ph type="title"/>
          </p:nvPr>
        </p:nvSpPr>
        <p:spPr>
          <a:xfrm>
            <a:off x="683568" y="338328"/>
            <a:ext cx="8003232" cy="282360"/>
          </a:xfrm>
        </p:spPr>
        <p:txBody>
          <a:bodyPr>
            <a:normAutofit fontScale="90000"/>
          </a:bodyPr>
          <a:lstStyle/>
          <a:p>
            <a:r>
              <a:rPr lang="tr-TR" dirty="0" smtClean="0"/>
              <a:t/>
            </a:r>
            <a:br>
              <a:rPr lang="tr-TR" dirty="0" smtClean="0"/>
            </a:br>
            <a:endParaRPr lang="tr-TR" dirty="0"/>
          </a:p>
        </p:txBody>
      </p:sp>
    </p:spTree>
    <p:extLst>
      <p:ext uri="{BB962C8B-B14F-4D97-AF65-F5344CB8AC3E}">
        <p14:creationId xmlns:p14="http://schemas.microsoft.com/office/powerpoint/2010/main" val="343137700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2852936"/>
            <a:ext cx="8424936" cy="3273227"/>
          </a:xfrm>
        </p:spPr>
        <p:txBody>
          <a:bodyPr/>
          <a:lstStyle/>
          <a:p>
            <a:pPr marL="0" indent="0" algn="just">
              <a:buNone/>
            </a:pPr>
            <a:r>
              <a:rPr lang="tr-TR" dirty="0" smtClean="0"/>
              <a:t>• </a:t>
            </a:r>
            <a:r>
              <a:rPr lang="tr-TR" b="1" dirty="0" smtClean="0"/>
              <a:t>Asıl Metin</a:t>
            </a:r>
            <a:r>
              <a:rPr lang="tr-TR" dirty="0" smtClean="0"/>
              <a:t>: Asıl metin, </a:t>
            </a:r>
            <a:r>
              <a:rPr lang="tr-TR" dirty="0" err="1" smtClean="0"/>
              <a:t>izahnamede</a:t>
            </a:r>
            <a:r>
              <a:rPr lang="tr-TR" dirty="0" smtClean="0"/>
              <a:t> </a:t>
            </a:r>
            <a:r>
              <a:rPr lang="tr-TR" dirty="0" err="1" smtClean="0"/>
              <a:t>SPA’ya</a:t>
            </a:r>
            <a:r>
              <a:rPr lang="tr-TR" dirty="0" smtClean="0"/>
              <a:t> ilişkin ayrıntılı açıklamaların bulunduğu kısımdır. </a:t>
            </a:r>
            <a:r>
              <a:rPr lang="tr-TR" dirty="0" err="1" smtClean="0"/>
              <a:t>SPA’nın</a:t>
            </a:r>
            <a:r>
              <a:rPr lang="tr-TR" dirty="0" smtClean="0"/>
              <a:t> ve ihraççının durumunu ortaya koyar ve yatırımcıyı nasıl bir SPA ile karşı karşıya bulunduğu ve şirketin durumu hakkında aydınlatır. </a:t>
            </a:r>
            <a:endParaRPr lang="tr-TR" dirty="0"/>
          </a:p>
        </p:txBody>
      </p:sp>
      <p:sp>
        <p:nvSpPr>
          <p:cNvPr id="2" name="Başlık 1"/>
          <p:cNvSpPr>
            <a:spLocks noGrp="1"/>
          </p:cNvSpPr>
          <p:nvPr>
            <p:ph type="title"/>
          </p:nvPr>
        </p:nvSpPr>
        <p:spPr>
          <a:xfrm>
            <a:off x="457200" y="274638"/>
            <a:ext cx="8291264" cy="562074"/>
          </a:xfrm>
        </p:spPr>
        <p:txBody>
          <a:bodyPr>
            <a:normAutofit fontScale="90000"/>
          </a:bodyPr>
          <a:lstStyle/>
          <a:p>
            <a:endParaRPr lang="tr-TR"/>
          </a:p>
        </p:txBody>
      </p:sp>
    </p:spTree>
    <p:extLst>
      <p:ext uri="{BB962C8B-B14F-4D97-AF65-F5344CB8AC3E}">
        <p14:creationId xmlns:p14="http://schemas.microsoft.com/office/powerpoint/2010/main" val="388839196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2708920"/>
            <a:ext cx="8352928" cy="3417243"/>
          </a:xfrm>
        </p:spPr>
        <p:txBody>
          <a:bodyPr>
            <a:normAutofit/>
          </a:bodyPr>
          <a:lstStyle/>
          <a:p>
            <a:pPr marL="0" indent="0" algn="just">
              <a:buNone/>
            </a:pPr>
            <a:r>
              <a:rPr lang="tr-TR" b="1" dirty="0" smtClean="0"/>
              <a:t>• Atıflar</a:t>
            </a:r>
            <a:r>
              <a:rPr lang="tr-TR" dirty="0" smtClean="0"/>
              <a:t>: </a:t>
            </a:r>
            <a:r>
              <a:rPr lang="tr-TR" dirty="0" err="1" smtClean="0"/>
              <a:t>İzahnameye</a:t>
            </a:r>
            <a:r>
              <a:rPr lang="tr-TR" dirty="0" smtClean="0"/>
              <a:t>, ihraççı veya halka arz eden ile ilgili olarak daha önceden Kurulun veya borsanın internet sitesinde yahut </a:t>
            </a:r>
            <a:r>
              <a:rPr lang="tr-TR" dirty="0" err="1" smtClean="0"/>
              <a:t>KAP’ta</a:t>
            </a:r>
            <a:r>
              <a:rPr lang="tr-TR" dirty="0" smtClean="0"/>
              <a:t> kamuya duyurulan bilgilere atıfta bulunmak suretiyle bilgi dahil edilebilir. </a:t>
            </a:r>
            <a:r>
              <a:rPr lang="tr-TR" dirty="0" err="1" smtClean="0"/>
              <a:t>İzahnameye</a:t>
            </a:r>
            <a:r>
              <a:rPr lang="tr-TR" dirty="0" smtClean="0"/>
              <a:t> atıfta bulunmak suretiyle dahil edilen bilginin ihraççının veya halka arz edenin sahip olduğu en güncel bilgi olması gerekir. </a:t>
            </a:r>
            <a:r>
              <a:rPr lang="tr-TR" dirty="0" err="1" smtClean="0"/>
              <a:t>İzahnamede</a:t>
            </a:r>
            <a:r>
              <a:rPr lang="tr-TR" dirty="0" smtClean="0"/>
              <a:t> atıfta bulunmak suretiyle bilgiye yer verilmişse, bu bilginin kaynağı ve buna nasıl ulaşılabileceğinin de belirtilmesi zorunludur. </a:t>
            </a:r>
            <a:endParaRPr lang="tr-TR" dirty="0"/>
          </a:p>
        </p:txBody>
      </p:sp>
      <p:sp>
        <p:nvSpPr>
          <p:cNvPr id="2" name="Başlık 1"/>
          <p:cNvSpPr>
            <a:spLocks noGrp="1"/>
          </p:cNvSpPr>
          <p:nvPr>
            <p:ph type="title"/>
          </p:nvPr>
        </p:nvSpPr>
        <p:spPr>
          <a:xfrm>
            <a:off x="457200" y="274638"/>
            <a:ext cx="8219256" cy="634082"/>
          </a:xfrm>
        </p:spPr>
        <p:txBody>
          <a:bodyPr>
            <a:normAutofit fontScale="90000"/>
          </a:bodyPr>
          <a:lstStyle/>
          <a:p>
            <a:endParaRPr lang="tr-TR"/>
          </a:p>
        </p:txBody>
      </p:sp>
    </p:spTree>
    <p:extLst>
      <p:ext uri="{BB962C8B-B14F-4D97-AF65-F5344CB8AC3E}">
        <p14:creationId xmlns:p14="http://schemas.microsoft.com/office/powerpoint/2010/main" val="349196801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836712"/>
            <a:ext cx="8291264" cy="5289451"/>
          </a:xfrm>
        </p:spPr>
        <p:txBody>
          <a:bodyPr/>
          <a:lstStyle/>
          <a:p>
            <a:pPr marL="0" indent="0" algn="just">
              <a:buNone/>
            </a:pPr>
            <a:endParaRPr lang="tr-TR" b="1" i="1" dirty="0" smtClean="0"/>
          </a:p>
          <a:p>
            <a:pPr marL="0" indent="0" algn="just">
              <a:buNone/>
            </a:pPr>
            <a:endParaRPr lang="tr-TR" b="1" i="1" dirty="0"/>
          </a:p>
          <a:p>
            <a:pPr marL="0" indent="0" algn="just">
              <a:buNone/>
            </a:pPr>
            <a:endParaRPr lang="tr-TR" b="1" i="1" dirty="0" smtClean="0"/>
          </a:p>
          <a:p>
            <a:pPr marL="0" indent="0" algn="just">
              <a:buNone/>
            </a:pPr>
            <a:endParaRPr lang="tr-TR" b="1" i="1" dirty="0"/>
          </a:p>
          <a:p>
            <a:pPr marL="0" indent="0" algn="just">
              <a:buNone/>
            </a:pPr>
            <a:r>
              <a:rPr lang="tr-TR" b="1" i="1" dirty="0" smtClean="0"/>
              <a:t>d. </a:t>
            </a:r>
            <a:r>
              <a:rPr lang="tr-TR" b="1" i="1" dirty="0" err="1" smtClean="0"/>
              <a:t>İzahnamede</a:t>
            </a:r>
            <a:r>
              <a:rPr lang="tr-TR" b="1" i="1" dirty="0" smtClean="0"/>
              <a:t> Uyulması Gereken İlkeler</a:t>
            </a:r>
          </a:p>
          <a:p>
            <a:pPr marL="0" indent="0" algn="just">
              <a:buNone/>
            </a:pPr>
            <a:r>
              <a:rPr lang="tr-TR" dirty="0" smtClean="0"/>
              <a:t>• </a:t>
            </a:r>
            <a:r>
              <a:rPr lang="tr-TR" b="1" dirty="0" err="1" smtClean="0"/>
              <a:t>İzahnamenin</a:t>
            </a:r>
            <a:r>
              <a:rPr lang="tr-TR" b="1" dirty="0" smtClean="0"/>
              <a:t> Açık Olması</a:t>
            </a:r>
            <a:r>
              <a:rPr lang="tr-TR" dirty="0" smtClean="0"/>
              <a:t>: </a:t>
            </a:r>
            <a:r>
              <a:rPr lang="tr-TR" dirty="0" err="1" smtClean="0"/>
              <a:t>İzahnamenin</a:t>
            </a:r>
            <a:r>
              <a:rPr lang="tr-TR" dirty="0" smtClean="0"/>
              <a:t>, ihraççı ve varsa halka arz eden ile ihraca ilişkin olarak mevzuatın öngördüğü ve Kurulca gerekli görülen bilgileri açıklıkla ortaya koyacak ayrıntıda hazırlanması gerekir. </a:t>
            </a:r>
            <a:r>
              <a:rPr lang="tr-TR" dirty="0" err="1" smtClean="0"/>
              <a:t>İzahnamenin</a:t>
            </a:r>
            <a:r>
              <a:rPr lang="tr-TR" dirty="0" smtClean="0"/>
              <a:t> Kurul tarafından belirlenen standartlara uygun, tam ve güncel olması, yatırımcılar tarafından kolaylıkla analiz edilebilir, anlaşılabilir ve değerlendirilebilir bir şekilde hazırlanması gerekir. </a:t>
            </a:r>
            <a:endParaRPr lang="tr-TR" dirty="0"/>
          </a:p>
        </p:txBody>
      </p:sp>
      <p:sp>
        <p:nvSpPr>
          <p:cNvPr id="2" name="Başlık 1"/>
          <p:cNvSpPr>
            <a:spLocks noGrp="1"/>
          </p:cNvSpPr>
          <p:nvPr>
            <p:ph type="title"/>
          </p:nvPr>
        </p:nvSpPr>
        <p:spPr>
          <a:xfrm>
            <a:off x="467544" y="-315416"/>
            <a:ext cx="8229600" cy="1143000"/>
          </a:xfrm>
        </p:spPr>
        <p:txBody>
          <a:bodyPr/>
          <a:lstStyle/>
          <a:p>
            <a:endParaRPr lang="tr-TR"/>
          </a:p>
        </p:txBody>
      </p:sp>
    </p:spTree>
    <p:extLst>
      <p:ext uri="{BB962C8B-B14F-4D97-AF65-F5344CB8AC3E}">
        <p14:creationId xmlns:p14="http://schemas.microsoft.com/office/powerpoint/2010/main" val="182523908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19256" cy="5289451"/>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lgn="just">
              <a:buNone/>
            </a:pPr>
            <a:r>
              <a:rPr lang="tr-TR" dirty="0" smtClean="0"/>
              <a:t>• </a:t>
            </a:r>
            <a:r>
              <a:rPr lang="tr-TR" b="1" dirty="0" err="1" smtClean="0"/>
              <a:t>İzahnamede</a:t>
            </a:r>
            <a:r>
              <a:rPr lang="tr-TR" b="1" dirty="0" smtClean="0"/>
              <a:t> Sorumluların Gösterilmesi</a:t>
            </a:r>
            <a:r>
              <a:rPr lang="tr-TR" dirty="0" smtClean="0"/>
              <a:t>: </a:t>
            </a:r>
            <a:r>
              <a:rPr lang="tr-TR" dirty="0" err="1" smtClean="0"/>
              <a:t>İzahname</a:t>
            </a:r>
            <a:r>
              <a:rPr lang="tr-TR" dirty="0" smtClean="0"/>
              <a:t> ile halkın yanıltılması halinde, bunu hazırlayanların sorumluluğuna gidilebilecektir. Bu nedenle </a:t>
            </a:r>
            <a:r>
              <a:rPr lang="tr-TR" dirty="0" err="1" smtClean="0"/>
              <a:t>izahnamede</a:t>
            </a:r>
            <a:r>
              <a:rPr lang="tr-TR" dirty="0" smtClean="0"/>
              <a:t> sorumlu gerçek kişilerin isimleri ve görevleri ile tüzel kişilerin unvanları, merkezleri ve iletişim bilgilerinin açıkça belirtilmesi şarttır.  </a:t>
            </a:r>
            <a:endParaRPr lang="tr-TR" dirty="0"/>
          </a:p>
        </p:txBody>
      </p:sp>
      <p:sp>
        <p:nvSpPr>
          <p:cNvPr id="2" name="Başlık 1"/>
          <p:cNvSpPr>
            <a:spLocks noGrp="1"/>
          </p:cNvSpPr>
          <p:nvPr>
            <p:ph type="title"/>
          </p:nvPr>
        </p:nvSpPr>
        <p:spPr>
          <a:xfrm>
            <a:off x="457200" y="274638"/>
            <a:ext cx="8291264" cy="562074"/>
          </a:xfrm>
        </p:spPr>
        <p:txBody>
          <a:bodyPr>
            <a:normAutofit fontScale="90000"/>
          </a:bodyPr>
          <a:lstStyle/>
          <a:p>
            <a:endParaRPr lang="tr-TR" dirty="0"/>
          </a:p>
        </p:txBody>
      </p:sp>
    </p:spTree>
    <p:extLst>
      <p:ext uri="{BB962C8B-B14F-4D97-AF65-F5344CB8AC3E}">
        <p14:creationId xmlns:p14="http://schemas.microsoft.com/office/powerpoint/2010/main" val="243957879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363272" cy="5289451"/>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lgn="just">
              <a:buNone/>
            </a:pPr>
            <a:r>
              <a:rPr lang="tr-TR" dirty="0" smtClean="0"/>
              <a:t>• </a:t>
            </a:r>
            <a:r>
              <a:rPr lang="tr-TR" b="1" dirty="0" err="1" smtClean="0"/>
              <a:t>İzahnamenin</a:t>
            </a:r>
            <a:r>
              <a:rPr lang="tr-TR" b="1" dirty="0" smtClean="0"/>
              <a:t> İmzalanması</a:t>
            </a:r>
            <a:r>
              <a:rPr lang="tr-TR" dirty="0" smtClean="0"/>
              <a:t>: </a:t>
            </a:r>
            <a:r>
              <a:rPr lang="tr-TR" dirty="0" err="1" smtClean="0"/>
              <a:t>İzahnamenin</a:t>
            </a:r>
            <a:r>
              <a:rPr lang="tr-TR" dirty="0" smtClean="0"/>
              <a:t> ihraççı ve varsa halka arz eden ile yetkili kuruluş tarafından imzalanması gerekir. </a:t>
            </a:r>
            <a:r>
              <a:rPr lang="tr-TR" dirty="0" err="1" smtClean="0"/>
              <a:t>İzahname</a:t>
            </a:r>
            <a:r>
              <a:rPr lang="tr-TR" dirty="0" smtClean="0"/>
              <a:t>, bir konsorsiyum varlığı halinde lideri tarafından, </a:t>
            </a:r>
            <a:r>
              <a:rPr lang="tr-TR" dirty="0" err="1" smtClean="0"/>
              <a:t>izahnamenin</a:t>
            </a:r>
            <a:r>
              <a:rPr lang="tr-TR" dirty="0" smtClean="0"/>
              <a:t> geçerlilik süresi içerisinde yapılacak halka arzlarda yetkili kuruluşun değişmesi durumunda ise, yeni yetkili kuruluş tarafından imzalanmalıdır. </a:t>
            </a:r>
            <a:endParaRPr lang="tr-TR" dirty="0"/>
          </a:p>
        </p:txBody>
      </p:sp>
      <p:sp>
        <p:nvSpPr>
          <p:cNvPr id="2" name="Başlık 1"/>
          <p:cNvSpPr>
            <a:spLocks noGrp="1"/>
          </p:cNvSpPr>
          <p:nvPr>
            <p:ph type="title"/>
          </p:nvPr>
        </p:nvSpPr>
        <p:spPr>
          <a:xfrm>
            <a:off x="457200" y="274638"/>
            <a:ext cx="8291264" cy="562074"/>
          </a:xfrm>
        </p:spPr>
        <p:txBody>
          <a:bodyPr>
            <a:normAutofit fontScale="90000"/>
          </a:bodyPr>
          <a:lstStyle/>
          <a:p>
            <a:endParaRPr lang="tr-TR"/>
          </a:p>
        </p:txBody>
      </p:sp>
    </p:spTree>
    <p:extLst>
      <p:ext uri="{BB962C8B-B14F-4D97-AF65-F5344CB8AC3E}">
        <p14:creationId xmlns:p14="http://schemas.microsoft.com/office/powerpoint/2010/main" val="285130519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08720"/>
            <a:ext cx="8219256" cy="5472608"/>
          </a:xfrm>
        </p:spPr>
        <p:txBody>
          <a:bodyPr>
            <a:normAutofit/>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lgn="just">
              <a:buNone/>
            </a:pPr>
            <a:r>
              <a:rPr lang="tr-TR" dirty="0" smtClean="0"/>
              <a:t>• </a:t>
            </a:r>
            <a:r>
              <a:rPr lang="tr-TR" b="1" dirty="0" smtClean="0"/>
              <a:t>Denetime İlişkin Bilgilerin Gösterilmesi</a:t>
            </a:r>
            <a:r>
              <a:rPr lang="tr-TR" dirty="0" smtClean="0"/>
              <a:t>: </a:t>
            </a:r>
            <a:r>
              <a:rPr lang="tr-TR" dirty="0" err="1" smtClean="0"/>
              <a:t>İzahnamede</a:t>
            </a:r>
            <a:r>
              <a:rPr lang="tr-TR" dirty="0" smtClean="0"/>
              <a:t> bağımsız denetimden ve/veya sınırlı incelemeden geçirilmiş finansal tablolar ile bu finansal tablolara dayalı verilere yer verilmesi esastır. </a:t>
            </a:r>
          </a:p>
          <a:p>
            <a:pPr marL="0" indent="0" algn="just">
              <a:buNone/>
            </a:pPr>
            <a:r>
              <a:rPr lang="tr-TR" dirty="0" smtClean="0"/>
              <a:t>• </a:t>
            </a:r>
            <a:r>
              <a:rPr lang="tr-TR" b="1" dirty="0" smtClean="0"/>
              <a:t>Kaynakların Gösterilmesi</a:t>
            </a:r>
            <a:r>
              <a:rPr lang="tr-TR" dirty="0" smtClean="0"/>
              <a:t>: </a:t>
            </a:r>
            <a:r>
              <a:rPr lang="tr-TR" dirty="0" err="1" smtClean="0"/>
              <a:t>İzahnamenin</a:t>
            </a:r>
            <a:r>
              <a:rPr lang="tr-TR" dirty="0" smtClean="0"/>
              <a:t> hazırlanmasında yararlanılan kaynakların bağımsız taraflarca hazırlanması ve bu kaynakların </a:t>
            </a:r>
            <a:r>
              <a:rPr lang="tr-TR" dirty="0" err="1" smtClean="0"/>
              <a:t>izahname</a:t>
            </a:r>
            <a:r>
              <a:rPr lang="tr-TR" dirty="0" smtClean="0"/>
              <a:t> ekinde kamuya açıklanmaması durumunda bunlara nasıl ulaşılacağının </a:t>
            </a:r>
            <a:r>
              <a:rPr lang="tr-TR" dirty="0" err="1" smtClean="0"/>
              <a:t>izahnamede</a:t>
            </a:r>
            <a:r>
              <a:rPr lang="tr-TR" dirty="0" smtClean="0"/>
              <a:t> yatırımcının bilgisine sunulması gerekir. </a:t>
            </a:r>
            <a:endParaRPr lang="tr-TR" dirty="0"/>
          </a:p>
        </p:txBody>
      </p:sp>
      <p:sp>
        <p:nvSpPr>
          <p:cNvPr id="2" name="Başlık 1"/>
          <p:cNvSpPr>
            <a:spLocks noGrp="1"/>
          </p:cNvSpPr>
          <p:nvPr>
            <p:ph type="title"/>
          </p:nvPr>
        </p:nvSpPr>
        <p:spPr>
          <a:xfrm>
            <a:off x="457200" y="274638"/>
            <a:ext cx="8219256" cy="562074"/>
          </a:xfrm>
        </p:spPr>
        <p:txBody>
          <a:bodyPr>
            <a:normAutofit fontScale="90000"/>
          </a:bodyPr>
          <a:lstStyle/>
          <a:p>
            <a:endParaRPr lang="tr-TR" dirty="0"/>
          </a:p>
        </p:txBody>
      </p:sp>
    </p:spTree>
    <p:extLst>
      <p:ext uri="{BB962C8B-B14F-4D97-AF65-F5344CB8AC3E}">
        <p14:creationId xmlns:p14="http://schemas.microsoft.com/office/powerpoint/2010/main" val="145146943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80728"/>
            <a:ext cx="8219256" cy="5145435"/>
          </a:xfrm>
        </p:spPr>
        <p:txBody>
          <a:bodyPr>
            <a:normAutofit/>
          </a:bodyPr>
          <a:lstStyle/>
          <a:p>
            <a:pPr marL="0" indent="0">
              <a:buNone/>
            </a:pPr>
            <a:endParaRPr lang="tr-TR" b="1" i="1" dirty="0" smtClean="0"/>
          </a:p>
          <a:p>
            <a:pPr marL="0" indent="0">
              <a:buNone/>
            </a:pPr>
            <a:endParaRPr lang="tr-TR" b="1" i="1" dirty="0"/>
          </a:p>
          <a:p>
            <a:pPr marL="0" indent="0">
              <a:buNone/>
            </a:pPr>
            <a:endParaRPr lang="tr-TR" b="1" i="1" dirty="0" smtClean="0"/>
          </a:p>
          <a:p>
            <a:pPr marL="0" indent="0">
              <a:buNone/>
            </a:pPr>
            <a:r>
              <a:rPr lang="tr-TR" b="1" i="1" dirty="0" smtClean="0"/>
              <a:t>e. </a:t>
            </a:r>
            <a:r>
              <a:rPr lang="tr-TR" b="1" i="1" dirty="0" err="1" smtClean="0"/>
              <a:t>İzahnamenin</a:t>
            </a:r>
            <a:r>
              <a:rPr lang="tr-TR" b="1" i="1" dirty="0" smtClean="0"/>
              <a:t> Onaylanması</a:t>
            </a:r>
            <a:endParaRPr lang="tr-TR" b="1" i="1" dirty="0"/>
          </a:p>
          <a:p>
            <a:pPr marL="0" indent="0" algn="just">
              <a:buNone/>
            </a:pPr>
            <a:r>
              <a:rPr lang="tr-TR" dirty="0" err="1" smtClean="0"/>
              <a:t>İzahnamenin</a:t>
            </a:r>
            <a:r>
              <a:rPr lang="tr-TR" dirty="0" smtClean="0"/>
              <a:t> onaylanması halka arzın olmazsa olmaz şartlarından biridir. </a:t>
            </a:r>
            <a:r>
              <a:rPr lang="tr-TR" dirty="0" err="1" smtClean="0"/>
              <a:t>İzahnamenin</a:t>
            </a:r>
            <a:r>
              <a:rPr lang="tr-TR" dirty="0" smtClean="0"/>
              <a:t> onaylanmadığı bir halka arz düşünülemez. Söz konusu onay, münhasıran Kurula ait bir yetkidir. Kurul onayı olmaksızın SPA ihraç ettiği veya buna teşebbüs ettiği tespit edilenler hakkında, her türlü hukuki ve cezai sorumluluk uygulanabilecektir. </a:t>
            </a:r>
            <a:r>
              <a:rPr lang="tr-TR" u="sng" dirty="0" smtClean="0"/>
              <a:t>Kurul her türlü tedbirleri almaya yetkilidir; Borsa’da işlemlerin engellenmesi gibi tedbirler alabilir. </a:t>
            </a:r>
            <a:endParaRPr lang="tr-TR" u="sng" dirty="0"/>
          </a:p>
        </p:txBody>
      </p:sp>
      <p:sp>
        <p:nvSpPr>
          <p:cNvPr id="2" name="Başlık 1"/>
          <p:cNvSpPr>
            <a:spLocks noGrp="1"/>
          </p:cNvSpPr>
          <p:nvPr>
            <p:ph type="title"/>
          </p:nvPr>
        </p:nvSpPr>
        <p:spPr>
          <a:xfrm>
            <a:off x="457200" y="274638"/>
            <a:ext cx="8219256" cy="634082"/>
          </a:xfrm>
        </p:spPr>
        <p:txBody>
          <a:bodyPr>
            <a:normAutofit fontScale="90000"/>
          </a:bodyPr>
          <a:lstStyle/>
          <a:p>
            <a:endParaRPr lang="tr-TR"/>
          </a:p>
        </p:txBody>
      </p:sp>
    </p:spTree>
    <p:extLst>
      <p:ext uri="{BB962C8B-B14F-4D97-AF65-F5344CB8AC3E}">
        <p14:creationId xmlns:p14="http://schemas.microsoft.com/office/powerpoint/2010/main" val="295884449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72836"/>
            <a:ext cx="8291264" cy="5580500"/>
          </a:xfrm>
        </p:spPr>
        <p:txBody>
          <a:bodyPr>
            <a:normAutofit/>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lgn="just">
              <a:buNone/>
            </a:pPr>
            <a:r>
              <a:rPr lang="tr-TR" dirty="0" smtClean="0"/>
              <a:t>Kuruldan onay alınmaması halinde, Kurul öncelikle kanuna aykırı ihracın doğurduğu sonuçların ortadan kaldırılması ile nakit ve diğer varlıkların hak sahiplerine iadesi için durumu tespit tarihinden itibaren 30 gün içinde ilgili ihracı yapan kişiye yazılı ihtarda bulunur. İhtarı alan kişi, ihtar tarihinden itibaren en geç 30 gün içinde para topladığı gerçek ve tüzel kişilere ve toplanan tutara ilişkin ayrıntılı bilgileri Kurulca belirlenecek vasıtalarla ilan eder ve Kurula iletir. Bu ilanların içeriğinde, Kurul kararı ile eski duruma iadeye ilişkin bir bildirim yer alır. </a:t>
            </a:r>
            <a:endParaRPr lang="tr-TR" dirty="0"/>
          </a:p>
        </p:txBody>
      </p:sp>
      <p:sp>
        <p:nvSpPr>
          <p:cNvPr id="2" name="Başlık 1"/>
          <p:cNvSpPr>
            <a:spLocks noGrp="1"/>
          </p:cNvSpPr>
          <p:nvPr>
            <p:ph type="title"/>
          </p:nvPr>
        </p:nvSpPr>
        <p:spPr>
          <a:xfrm>
            <a:off x="457200" y="274638"/>
            <a:ext cx="8291264" cy="562074"/>
          </a:xfrm>
        </p:spPr>
        <p:txBody>
          <a:bodyPr>
            <a:normAutofit fontScale="90000"/>
          </a:bodyPr>
          <a:lstStyle/>
          <a:p>
            <a:endParaRPr lang="tr-TR" dirty="0"/>
          </a:p>
        </p:txBody>
      </p:sp>
    </p:spTree>
    <p:extLst>
      <p:ext uri="{BB962C8B-B14F-4D97-AF65-F5344CB8AC3E}">
        <p14:creationId xmlns:p14="http://schemas.microsoft.com/office/powerpoint/2010/main" val="184493213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435280" cy="6264696"/>
          </a:xfrm>
        </p:spPr>
        <p:txBody>
          <a:bodyPr>
            <a:normAutofit/>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lgn="just">
              <a:buNone/>
            </a:pPr>
            <a:r>
              <a:rPr lang="tr-TR" dirty="0" smtClean="0"/>
              <a:t>İlanın muhatabı olan ve kendisinden para toplanan gerçek ve tüzel kişiler, bu ilanı takip eden 3 ay içinde </a:t>
            </a:r>
            <a:r>
              <a:rPr lang="tr-TR" dirty="0" smtClean="0"/>
              <a:t>şirketin </a:t>
            </a:r>
            <a:r>
              <a:rPr lang="tr-TR" dirty="0" smtClean="0"/>
              <a:t>bulunduğu yer asliye hukuk mahkemesinde bu ilana ve içeriğine itiraz edebilir. Eğer 3 ay içinde itiraz davası açılmaz ya da açılan dava reddedilirse liste kesinleşir. Listenin kesinleşmesi üzerine, ilgili ihracı gerçekleştiren kişi tarafından hak sahiplerine iade yapılır. </a:t>
            </a:r>
            <a:r>
              <a:rPr lang="tr-TR" u="sng" dirty="0" smtClean="0"/>
              <a:t>Kurulca yapılan yazılı ihtar tarihinden itibaren 1 yıl içinde kanuna aykırı ihracın sonuçları ortadan kaldırılmazsa, Kurul, nakit ve diğer varlıkların hak sahiplerine iadesi ve şirketin tasfiyesi için dava açmaya yetkilidir. </a:t>
            </a:r>
            <a:endParaRPr lang="tr-TR" u="sng" dirty="0"/>
          </a:p>
        </p:txBody>
      </p:sp>
      <p:sp>
        <p:nvSpPr>
          <p:cNvPr id="2" name="Başlık 1"/>
          <p:cNvSpPr>
            <a:spLocks noGrp="1"/>
          </p:cNvSpPr>
          <p:nvPr>
            <p:ph type="title"/>
          </p:nvPr>
        </p:nvSpPr>
        <p:spPr>
          <a:xfrm flipV="1">
            <a:off x="395536" y="228919"/>
            <a:ext cx="8352928" cy="45719"/>
          </a:xfrm>
        </p:spPr>
        <p:txBody>
          <a:bodyPr>
            <a:normAutofit fontScale="90000"/>
          </a:bodyPr>
          <a:lstStyle/>
          <a:p>
            <a:endParaRPr lang="tr-TR" dirty="0"/>
          </a:p>
        </p:txBody>
      </p:sp>
    </p:spTree>
    <p:extLst>
      <p:ext uri="{BB962C8B-B14F-4D97-AF65-F5344CB8AC3E}">
        <p14:creationId xmlns:p14="http://schemas.microsoft.com/office/powerpoint/2010/main" val="115403329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19256" cy="5289451"/>
          </a:xfrm>
        </p:spPr>
        <p:txBody>
          <a:bodyPr/>
          <a:lstStyle/>
          <a:p>
            <a:pPr marL="0" indent="0">
              <a:buNone/>
            </a:pPr>
            <a:endParaRPr lang="tr-TR" b="1" i="1" dirty="0" smtClean="0"/>
          </a:p>
          <a:p>
            <a:pPr marL="0" indent="0">
              <a:buNone/>
            </a:pPr>
            <a:endParaRPr lang="tr-TR" b="1" i="1" dirty="0"/>
          </a:p>
          <a:p>
            <a:pPr marL="0" indent="0">
              <a:buNone/>
            </a:pPr>
            <a:endParaRPr lang="tr-TR" b="1" i="1" dirty="0" smtClean="0"/>
          </a:p>
          <a:p>
            <a:pPr marL="0" indent="0">
              <a:buNone/>
            </a:pPr>
            <a:endParaRPr lang="tr-TR" b="1" i="1" dirty="0"/>
          </a:p>
          <a:p>
            <a:pPr marL="0" indent="0">
              <a:buNone/>
            </a:pPr>
            <a:r>
              <a:rPr lang="tr-TR" b="1" i="1" dirty="0" smtClean="0"/>
              <a:t>f. </a:t>
            </a:r>
            <a:r>
              <a:rPr lang="tr-TR" b="1" i="1" dirty="0" err="1" smtClean="0"/>
              <a:t>İzahnamenin</a:t>
            </a:r>
            <a:r>
              <a:rPr lang="tr-TR" b="1" i="1" dirty="0" smtClean="0"/>
              <a:t> Geçerlilik Süresi</a:t>
            </a:r>
          </a:p>
          <a:p>
            <a:pPr marL="0" indent="0" algn="just">
              <a:buNone/>
            </a:pPr>
            <a:r>
              <a:rPr lang="tr-TR" dirty="0" err="1" smtClean="0"/>
              <a:t>İzahnamenin</a:t>
            </a:r>
            <a:r>
              <a:rPr lang="tr-TR" dirty="0" smtClean="0"/>
              <a:t> onayı için yapılan başvuruyu inceleyen Kurul, </a:t>
            </a:r>
            <a:r>
              <a:rPr lang="tr-TR" dirty="0" err="1" smtClean="0"/>
              <a:t>izahnamede</a:t>
            </a:r>
            <a:r>
              <a:rPr lang="tr-TR" dirty="0" smtClean="0"/>
              <a:t> yer alan bilgilerin tutarlı, anlaşılabilir ve Kurulca belirlenen standartlara göre eksiksiz olduğunun tespiti halinde </a:t>
            </a:r>
            <a:r>
              <a:rPr lang="tr-TR" dirty="0" err="1" smtClean="0"/>
              <a:t>izahnamenin</a:t>
            </a:r>
            <a:r>
              <a:rPr lang="tr-TR" dirty="0" smtClean="0"/>
              <a:t> onaylanmasına karar verir. </a:t>
            </a:r>
            <a:r>
              <a:rPr lang="tr-TR" b="1" dirty="0" smtClean="0"/>
              <a:t>Kurul tarafından </a:t>
            </a:r>
            <a:r>
              <a:rPr lang="tr-TR" b="1" dirty="0" err="1" smtClean="0"/>
              <a:t>izahnamenin</a:t>
            </a:r>
            <a:r>
              <a:rPr lang="tr-TR" b="1" dirty="0" smtClean="0"/>
              <a:t> onaylanması, </a:t>
            </a:r>
            <a:r>
              <a:rPr lang="tr-TR" b="1" dirty="0" err="1" smtClean="0"/>
              <a:t>izahnamede</a:t>
            </a:r>
            <a:r>
              <a:rPr lang="tr-TR" b="1" dirty="0" smtClean="0"/>
              <a:t> yer alan bilgilerin Kurulca garanti edildiği ya da tavsiye edildiği anlamına gelmez</a:t>
            </a:r>
            <a:r>
              <a:rPr lang="tr-TR" dirty="0" smtClean="0"/>
              <a:t>. </a:t>
            </a:r>
            <a:endParaRPr lang="tr-TR" dirty="0"/>
          </a:p>
        </p:txBody>
      </p:sp>
      <p:sp>
        <p:nvSpPr>
          <p:cNvPr id="2" name="Başlık 1"/>
          <p:cNvSpPr>
            <a:spLocks noGrp="1"/>
          </p:cNvSpPr>
          <p:nvPr>
            <p:ph type="title"/>
          </p:nvPr>
        </p:nvSpPr>
        <p:spPr>
          <a:xfrm>
            <a:off x="457200" y="274638"/>
            <a:ext cx="8219256" cy="562074"/>
          </a:xfrm>
        </p:spPr>
        <p:txBody>
          <a:bodyPr>
            <a:normAutofit fontScale="90000"/>
          </a:bodyPr>
          <a:lstStyle/>
          <a:p>
            <a:endParaRPr lang="tr-TR"/>
          </a:p>
        </p:txBody>
      </p:sp>
    </p:spTree>
    <p:extLst>
      <p:ext uri="{BB962C8B-B14F-4D97-AF65-F5344CB8AC3E}">
        <p14:creationId xmlns:p14="http://schemas.microsoft.com/office/powerpoint/2010/main" val="11314832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08720"/>
            <a:ext cx="8291264" cy="5217443"/>
          </a:xfrm>
        </p:spPr>
        <p:txBody>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r>
              <a:rPr lang="tr-TR" b="1" dirty="0" smtClean="0"/>
              <a:t>Depo Sertifikaları: </a:t>
            </a:r>
            <a:r>
              <a:rPr lang="tr-TR" dirty="0" smtClean="0"/>
              <a:t>Depo sertifikaları, yabancı sermaye piyasası araçlarının ülkede işlem görmesi için kullanılan bir menkul kıymettir. Yabancı </a:t>
            </a:r>
            <a:r>
              <a:rPr lang="tr-TR" dirty="0" err="1" smtClean="0"/>
              <a:t>SPA’nın</a:t>
            </a:r>
            <a:r>
              <a:rPr lang="tr-TR" dirty="0" smtClean="0"/>
              <a:t> ülkede işlem görmesi için, saklama kuruluşlarında saklanan yabancı </a:t>
            </a:r>
            <a:r>
              <a:rPr lang="tr-TR" dirty="0" err="1" smtClean="0"/>
              <a:t>SPA’yı</a:t>
            </a:r>
            <a:r>
              <a:rPr lang="tr-TR" dirty="0" smtClean="0"/>
              <a:t> temsilen depocu kuruluş tarafından ihraç edilen ve sahibine bu araçların verdiği hakları aynen sağlayan, bunlara özdeş menkul kıymet türüdür. </a:t>
            </a:r>
            <a:endParaRPr lang="tr-TR" dirty="0"/>
          </a:p>
        </p:txBody>
      </p:sp>
      <p:sp>
        <p:nvSpPr>
          <p:cNvPr id="2" name="Başlık 1"/>
          <p:cNvSpPr>
            <a:spLocks noGrp="1"/>
          </p:cNvSpPr>
          <p:nvPr>
            <p:ph type="title"/>
          </p:nvPr>
        </p:nvSpPr>
        <p:spPr>
          <a:xfrm flipV="1">
            <a:off x="395536" y="292609"/>
            <a:ext cx="8291264" cy="45719"/>
          </a:xfrm>
        </p:spPr>
        <p:txBody>
          <a:bodyPr>
            <a:normAutofit fontScale="90000"/>
          </a:bodyPr>
          <a:lstStyle/>
          <a:p>
            <a:r>
              <a:rPr lang="tr-TR" dirty="0" smtClean="0"/>
              <a:t/>
            </a:r>
            <a:br>
              <a:rPr lang="tr-TR" dirty="0" smtClean="0"/>
            </a:br>
            <a:r>
              <a:rPr lang="tr-TR" dirty="0"/>
              <a:t/>
            </a:r>
            <a:br>
              <a:rPr lang="tr-TR" dirty="0"/>
            </a:br>
            <a:endParaRPr lang="tr-TR" dirty="0"/>
          </a:p>
        </p:txBody>
      </p:sp>
    </p:spTree>
    <p:extLst>
      <p:ext uri="{BB962C8B-B14F-4D97-AF65-F5344CB8AC3E}">
        <p14:creationId xmlns:p14="http://schemas.microsoft.com/office/powerpoint/2010/main" val="407572370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08720"/>
            <a:ext cx="8219256" cy="5217443"/>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lgn="just">
              <a:buNone/>
            </a:pPr>
            <a:r>
              <a:rPr lang="tr-TR" dirty="0" err="1" smtClean="0"/>
              <a:t>İzahnamenin</a:t>
            </a:r>
            <a:r>
              <a:rPr lang="tr-TR" dirty="0" smtClean="0"/>
              <a:t> onayı için yapılmış bir başvuru Kurulun istediği şekilde ise ve bir eksiklik yoksa, Kurula sunulmasından itibaren </a:t>
            </a:r>
            <a:r>
              <a:rPr lang="tr-TR" b="1" dirty="0" smtClean="0"/>
              <a:t>10 işgünü içinde karara bağlanır </a:t>
            </a:r>
            <a:r>
              <a:rPr lang="tr-TR" dirty="0" smtClean="0"/>
              <a:t>ve bu durum ilgililere de bildirilir. Şayet bu ilk halka arz ise </a:t>
            </a:r>
            <a:r>
              <a:rPr lang="tr-TR" b="1" dirty="0" smtClean="0"/>
              <a:t>bu süre 20 işgünüdür</a:t>
            </a:r>
            <a:r>
              <a:rPr lang="tr-TR" dirty="0" smtClean="0"/>
              <a:t>. Süre, </a:t>
            </a:r>
            <a:r>
              <a:rPr lang="tr-TR" dirty="0" err="1" smtClean="0"/>
              <a:t>izahname</a:t>
            </a:r>
            <a:r>
              <a:rPr lang="tr-TR" dirty="0" smtClean="0"/>
              <a:t> ve gerekli bilgi ve belgelerin Kurula sunulmasından itibaren başlar. Onaylanan </a:t>
            </a:r>
            <a:r>
              <a:rPr lang="tr-TR" dirty="0" err="1" smtClean="0"/>
              <a:t>izahnamenin</a:t>
            </a:r>
            <a:r>
              <a:rPr lang="tr-TR" dirty="0" smtClean="0"/>
              <a:t> 20 gün içinde başvuru sahibi tarafından teslim alınması şarttır. Aksi halde </a:t>
            </a:r>
            <a:r>
              <a:rPr lang="tr-TR" dirty="0" err="1" smtClean="0"/>
              <a:t>izahnamenin</a:t>
            </a:r>
            <a:r>
              <a:rPr lang="tr-TR" dirty="0" smtClean="0"/>
              <a:t> yeniden onaylanması gerekir. </a:t>
            </a:r>
            <a:endParaRPr lang="tr-TR" dirty="0"/>
          </a:p>
        </p:txBody>
      </p:sp>
      <p:sp>
        <p:nvSpPr>
          <p:cNvPr id="2" name="Başlık 1"/>
          <p:cNvSpPr>
            <a:spLocks noGrp="1"/>
          </p:cNvSpPr>
          <p:nvPr>
            <p:ph type="title"/>
          </p:nvPr>
        </p:nvSpPr>
        <p:spPr>
          <a:xfrm>
            <a:off x="457200" y="274638"/>
            <a:ext cx="8219256" cy="634082"/>
          </a:xfrm>
        </p:spPr>
        <p:txBody>
          <a:bodyPr>
            <a:normAutofit fontScale="90000"/>
          </a:bodyPr>
          <a:lstStyle/>
          <a:p>
            <a:endParaRPr lang="tr-TR" dirty="0"/>
          </a:p>
        </p:txBody>
      </p:sp>
    </p:spTree>
    <p:extLst>
      <p:ext uri="{BB962C8B-B14F-4D97-AF65-F5344CB8AC3E}">
        <p14:creationId xmlns:p14="http://schemas.microsoft.com/office/powerpoint/2010/main" val="3125033854"/>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91264" cy="5289451"/>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lgn="just">
              <a:buNone/>
            </a:pPr>
            <a:r>
              <a:rPr lang="tr-TR" dirty="0" err="1" smtClean="0"/>
              <a:t>İzahnamenin</a:t>
            </a:r>
            <a:r>
              <a:rPr lang="tr-TR" dirty="0" smtClean="0"/>
              <a:t> onaylanmasına ilişkin başvuruda sunulan bilgi ve belgelerin eksik olması veya ek belge ve bilgiye ihtiyaç duyulması halinde, başvuru tarihinden itibaren 10 işgünü içinde başvuru sahibi bilgilendirilerek, eksikliklerin Kurulca belirlenecek süre içinde giderilmesi istenir. Kurulun onay süresi, söz konusu eksik veya ek bilgi ve belgelerin Kurula sunulduğu tarihten itibaren işlemeye başlar. </a:t>
            </a:r>
            <a:endParaRPr lang="tr-TR" dirty="0"/>
          </a:p>
        </p:txBody>
      </p:sp>
      <p:sp>
        <p:nvSpPr>
          <p:cNvPr id="2" name="Başlık 1"/>
          <p:cNvSpPr>
            <a:spLocks noGrp="1"/>
          </p:cNvSpPr>
          <p:nvPr>
            <p:ph type="title"/>
          </p:nvPr>
        </p:nvSpPr>
        <p:spPr>
          <a:xfrm>
            <a:off x="467544" y="260648"/>
            <a:ext cx="8280920" cy="576064"/>
          </a:xfrm>
        </p:spPr>
        <p:txBody>
          <a:bodyPr>
            <a:normAutofit fontScale="90000"/>
          </a:bodyPr>
          <a:lstStyle/>
          <a:p>
            <a:endParaRPr lang="tr-TR"/>
          </a:p>
        </p:txBody>
      </p:sp>
    </p:spTree>
    <p:extLst>
      <p:ext uri="{BB962C8B-B14F-4D97-AF65-F5344CB8AC3E}">
        <p14:creationId xmlns:p14="http://schemas.microsoft.com/office/powerpoint/2010/main" val="2351839548"/>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67544" y="332656"/>
            <a:ext cx="8219256" cy="6264696"/>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u="sng" dirty="0" err="1" smtClean="0"/>
              <a:t>İzahname</a:t>
            </a:r>
            <a:r>
              <a:rPr lang="tr-TR" u="sng" dirty="0" smtClean="0"/>
              <a:t>, güncelliğinin korunması kaydıyla, ilk yayım tarihinden itibaren 12 ay boyunca gerçekleştirilecek ihraçlar için geçerlidir. </a:t>
            </a:r>
            <a:r>
              <a:rPr lang="tr-TR" dirty="0" smtClean="0"/>
              <a:t>Bu sürenin geçmesinden sonra yapılacak halka arzlarda </a:t>
            </a:r>
            <a:r>
              <a:rPr lang="tr-TR" dirty="0" err="1" smtClean="0"/>
              <a:t>izahnamenin</a:t>
            </a:r>
            <a:r>
              <a:rPr lang="tr-TR" dirty="0" smtClean="0"/>
              <a:t> tümünün onaylanması gerekir. </a:t>
            </a:r>
            <a:r>
              <a:rPr lang="tr-TR" u="sng" dirty="0" smtClean="0"/>
              <a:t>Geçerlilik süresi içinde aynı </a:t>
            </a:r>
            <a:r>
              <a:rPr lang="tr-TR" u="sng" dirty="0" err="1" smtClean="0"/>
              <a:t>izahnameye</a:t>
            </a:r>
            <a:r>
              <a:rPr lang="tr-TR" u="sng" dirty="0" smtClean="0"/>
              <a:t> dayalı olarak birden fazla ihraç yapabilmek mümkündür</a:t>
            </a:r>
            <a:r>
              <a:rPr lang="tr-TR" dirty="0" smtClean="0"/>
              <a:t>. </a:t>
            </a:r>
          </a:p>
          <a:p>
            <a:pPr marL="0" indent="0" algn="just">
              <a:buNone/>
            </a:pPr>
            <a:r>
              <a:rPr lang="tr-TR" dirty="0" err="1"/>
              <a:t>SPA’nın</a:t>
            </a:r>
            <a:r>
              <a:rPr lang="tr-TR" dirty="0"/>
              <a:t> halka arz edilmeksizin ihraç edilmesi de mümkündür. Bu tür araçların niteliği ve satış şartları hakkında bilgileri içeren </a:t>
            </a:r>
            <a:r>
              <a:rPr lang="tr-TR" b="1" dirty="0"/>
              <a:t>ihraç belgesinin </a:t>
            </a:r>
            <a:r>
              <a:rPr lang="tr-TR" dirty="0"/>
              <a:t>hazırlanması ve yine aynı şekilde Kurulca onaylanması zorunludur. </a:t>
            </a:r>
          </a:p>
          <a:p>
            <a:pPr marL="0" indent="0" algn="just">
              <a:buNone/>
            </a:pPr>
            <a:endParaRPr lang="tr-TR" dirty="0" smtClean="0"/>
          </a:p>
        </p:txBody>
      </p:sp>
      <p:sp>
        <p:nvSpPr>
          <p:cNvPr id="2" name="Başlık 1"/>
          <p:cNvSpPr>
            <a:spLocks noGrp="1"/>
          </p:cNvSpPr>
          <p:nvPr>
            <p:ph type="title"/>
          </p:nvPr>
        </p:nvSpPr>
        <p:spPr>
          <a:xfrm flipV="1">
            <a:off x="395536" y="228919"/>
            <a:ext cx="8280920" cy="45719"/>
          </a:xfrm>
        </p:spPr>
        <p:txBody>
          <a:bodyPr>
            <a:normAutofit fontScale="90000"/>
          </a:bodyPr>
          <a:lstStyle/>
          <a:p>
            <a:endParaRPr lang="tr-TR" dirty="0"/>
          </a:p>
        </p:txBody>
      </p:sp>
    </p:spTree>
    <p:extLst>
      <p:ext uri="{BB962C8B-B14F-4D97-AF65-F5344CB8AC3E}">
        <p14:creationId xmlns:p14="http://schemas.microsoft.com/office/powerpoint/2010/main" val="391524643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363272" cy="6264696"/>
          </a:xfrm>
        </p:spPr>
        <p:txBody>
          <a:bodyPr>
            <a:normAutofit/>
          </a:bodyPr>
          <a:lstStyle/>
          <a:p>
            <a:pPr marL="0" indent="0">
              <a:buNone/>
            </a:pPr>
            <a:endParaRPr lang="tr-TR" b="1" i="1" dirty="0" smtClean="0"/>
          </a:p>
          <a:p>
            <a:pPr marL="0" indent="0">
              <a:buNone/>
            </a:pPr>
            <a:endParaRPr lang="tr-TR" b="1" i="1" dirty="0"/>
          </a:p>
          <a:p>
            <a:pPr marL="0" indent="0">
              <a:buNone/>
            </a:pPr>
            <a:endParaRPr lang="tr-TR" b="1" i="1" dirty="0" smtClean="0"/>
          </a:p>
          <a:p>
            <a:pPr marL="0" indent="0">
              <a:buNone/>
            </a:pPr>
            <a:endParaRPr lang="tr-TR" b="1" i="1" dirty="0"/>
          </a:p>
          <a:p>
            <a:pPr marL="0" indent="0">
              <a:buNone/>
            </a:pPr>
            <a:endParaRPr lang="tr-TR" b="1" i="1" dirty="0" smtClean="0"/>
          </a:p>
          <a:p>
            <a:pPr marL="0" indent="0">
              <a:buNone/>
            </a:pPr>
            <a:r>
              <a:rPr lang="tr-TR" b="1" i="1" dirty="0" smtClean="0"/>
              <a:t>g. </a:t>
            </a:r>
            <a:r>
              <a:rPr lang="tr-TR" b="1" i="1" dirty="0" err="1" smtClean="0"/>
              <a:t>İzahnamenin</a:t>
            </a:r>
            <a:r>
              <a:rPr lang="tr-TR" b="1" i="1" dirty="0" smtClean="0"/>
              <a:t> Yayımlanması ve Reklamlar</a:t>
            </a:r>
          </a:p>
          <a:p>
            <a:pPr marL="0" indent="0" algn="just">
              <a:buNone/>
            </a:pPr>
            <a:r>
              <a:rPr lang="tr-TR" dirty="0" err="1" smtClean="0"/>
              <a:t>İzahname</a:t>
            </a:r>
            <a:r>
              <a:rPr lang="tr-TR" dirty="0" smtClean="0"/>
              <a:t> onaylandıktan sonra Kurulca belirlenecek esaslar çerçevesinde yayımlanır. Ayrıca Ticaret siciline tescil ve </a:t>
            </a:r>
            <a:r>
              <a:rPr lang="tr-TR" dirty="0" err="1" smtClean="0"/>
              <a:t>TTSG’de</a:t>
            </a:r>
            <a:r>
              <a:rPr lang="tr-TR" dirty="0" smtClean="0"/>
              <a:t> ilan edilmez. Ancak </a:t>
            </a:r>
            <a:r>
              <a:rPr lang="tr-TR" dirty="0" err="1" smtClean="0"/>
              <a:t>izahnamenin</a:t>
            </a:r>
            <a:r>
              <a:rPr lang="tr-TR" dirty="0" smtClean="0"/>
              <a:t> nerede yayımlandığı hususu ticaret siciline tescil ve </a:t>
            </a:r>
            <a:r>
              <a:rPr lang="tr-TR" dirty="0" err="1" smtClean="0"/>
              <a:t>TTSG’de</a:t>
            </a:r>
            <a:r>
              <a:rPr lang="tr-TR" dirty="0" smtClean="0"/>
              <a:t> ilan edilir. </a:t>
            </a:r>
          </a:p>
          <a:p>
            <a:pPr marL="0" indent="0" algn="just">
              <a:buNone/>
            </a:pPr>
            <a:r>
              <a:rPr lang="tr-TR" dirty="0" smtClean="0"/>
              <a:t>İhraca ilişkin reklam yapılabilir. Bu reklamlar </a:t>
            </a:r>
            <a:r>
              <a:rPr lang="tr-TR" dirty="0" err="1" smtClean="0"/>
              <a:t>izahname</a:t>
            </a:r>
            <a:r>
              <a:rPr lang="tr-TR" dirty="0" smtClean="0"/>
              <a:t> ile tutarlı olmalı, gerçeğe aykırı, abartılmış ve yanıltıcı bilgiler içermemelidir. İhraççının ve/veya halka arz edenin içinde bulunduğu duruma ve ilgili </a:t>
            </a:r>
            <a:r>
              <a:rPr lang="tr-TR" dirty="0" err="1" smtClean="0"/>
              <a:t>SPA’ya</a:t>
            </a:r>
            <a:r>
              <a:rPr lang="tr-TR" dirty="0" smtClean="0"/>
              <a:t> ilişkin olarak yatırımcıların yanlış fikirler edinmesine yol açmamalıdır. </a:t>
            </a:r>
            <a:endParaRPr lang="tr-TR" dirty="0"/>
          </a:p>
        </p:txBody>
      </p:sp>
      <p:sp>
        <p:nvSpPr>
          <p:cNvPr id="2" name="Başlık 1"/>
          <p:cNvSpPr>
            <a:spLocks noGrp="1"/>
          </p:cNvSpPr>
          <p:nvPr>
            <p:ph type="title"/>
          </p:nvPr>
        </p:nvSpPr>
        <p:spPr>
          <a:xfrm flipV="1">
            <a:off x="395536" y="228919"/>
            <a:ext cx="8280920" cy="45719"/>
          </a:xfrm>
        </p:spPr>
        <p:txBody>
          <a:bodyPr>
            <a:normAutofit fontScale="90000"/>
          </a:bodyPr>
          <a:lstStyle/>
          <a:p>
            <a:endParaRPr lang="tr-TR" dirty="0"/>
          </a:p>
        </p:txBody>
      </p:sp>
    </p:spTree>
    <p:extLst>
      <p:ext uri="{BB962C8B-B14F-4D97-AF65-F5344CB8AC3E}">
        <p14:creationId xmlns:p14="http://schemas.microsoft.com/office/powerpoint/2010/main" val="64907165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19256" cy="5289451"/>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lgn="just">
              <a:buNone/>
            </a:pPr>
            <a:r>
              <a:rPr lang="tr-TR" dirty="0" smtClean="0"/>
              <a:t>Tanıtım ve reklamlarda halka arz fiyatına yer verilebilir. Ancak </a:t>
            </a:r>
            <a:r>
              <a:rPr lang="tr-TR" u="sng" dirty="0" smtClean="0"/>
              <a:t>satışa sunulacak </a:t>
            </a:r>
            <a:r>
              <a:rPr lang="tr-TR" u="sng" dirty="0" err="1" smtClean="0"/>
              <a:t>SPA’ya</a:t>
            </a:r>
            <a:r>
              <a:rPr lang="tr-TR" u="sng" dirty="0" smtClean="0"/>
              <a:t> ilişkin halka arz fiyatının belirlenmesinde Kurulun ya da borsanın herhangi bir takdir yetkisinin ya da onayının bulunmadığı açıkça vurgulanmalıdır</a:t>
            </a:r>
            <a:r>
              <a:rPr lang="tr-TR" dirty="0" smtClean="0"/>
              <a:t>. Ayrıca bu metinlerin reklam olduğu kolayca </a:t>
            </a:r>
            <a:r>
              <a:rPr lang="tr-TR" dirty="0" err="1" smtClean="0"/>
              <a:t>farkedilecek</a:t>
            </a:r>
            <a:r>
              <a:rPr lang="tr-TR" dirty="0" smtClean="0"/>
              <a:t> şekilde olmalıdır. Bu türden tanıtım ve reklamlarda, yatırım kararlarının </a:t>
            </a:r>
            <a:r>
              <a:rPr lang="tr-TR" dirty="0" err="1" smtClean="0"/>
              <a:t>izahnamenin</a:t>
            </a:r>
            <a:r>
              <a:rPr lang="tr-TR" dirty="0" smtClean="0"/>
              <a:t> incelenmesi suretiyle verilmesi gerektiği hususunda bir uyarıya yer verilmesi zorunludur.</a:t>
            </a:r>
            <a:endParaRPr lang="tr-TR" dirty="0"/>
          </a:p>
        </p:txBody>
      </p:sp>
      <p:sp>
        <p:nvSpPr>
          <p:cNvPr id="2" name="Başlık 1"/>
          <p:cNvSpPr>
            <a:spLocks noGrp="1"/>
          </p:cNvSpPr>
          <p:nvPr>
            <p:ph type="title"/>
          </p:nvPr>
        </p:nvSpPr>
        <p:spPr>
          <a:xfrm>
            <a:off x="457200" y="274638"/>
            <a:ext cx="8219256" cy="562074"/>
          </a:xfrm>
        </p:spPr>
        <p:txBody>
          <a:bodyPr>
            <a:normAutofit fontScale="90000"/>
          </a:bodyPr>
          <a:lstStyle/>
          <a:p>
            <a:endParaRPr lang="tr-TR"/>
          </a:p>
        </p:txBody>
      </p:sp>
    </p:spTree>
    <p:extLst>
      <p:ext uri="{BB962C8B-B14F-4D97-AF65-F5344CB8AC3E}">
        <p14:creationId xmlns:p14="http://schemas.microsoft.com/office/powerpoint/2010/main" val="236221550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8200"/>
            <a:ext cx="8219256" cy="5471120"/>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lgn="just">
              <a:buNone/>
            </a:pPr>
            <a:r>
              <a:rPr lang="tr-TR" u="sng" dirty="0" smtClean="0"/>
              <a:t>Onaydan önce de Kurulca belirlenecek esaslar çerçevesinde tanıtım ve reklam mümkündür.</a:t>
            </a:r>
            <a:r>
              <a:rPr lang="tr-TR" dirty="0" smtClean="0"/>
              <a:t> Ancak bu aşamadaki tanıtım ve reklamlar sınırlandırılmıştır. Bunlar yalnızca ihraççının faaliyetleri ile ilgili olabilir. Bu tanıtım ve reklamlarda </a:t>
            </a:r>
            <a:r>
              <a:rPr lang="tr-TR" dirty="0" err="1" smtClean="0"/>
              <a:t>izahnamenin</a:t>
            </a:r>
            <a:r>
              <a:rPr lang="tr-TR" dirty="0" smtClean="0"/>
              <a:t> henüz onaylanmadığı; </a:t>
            </a:r>
            <a:r>
              <a:rPr lang="tr-TR" dirty="0" err="1" smtClean="0"/>
              <a:t>izahnamenin</a:t>
            </a:r>
            <a:r>
              <a:rPr lang="tr-TR" dirty="0" smtClean="0"/>
              <a:t> onaylanmış olması durumunda ise nerede ilan edileceği hususlarında bir uyarıya yer verilmesi zorunludur. </a:t>
            </a:r>
            <a:r>
              <a:rPr lang="tr-TR" u="sng" dirty="0" smtClean="0"/>
              <a:t>Bu uyarının amacı yatırımcının korunmasıdır. </a:t>
            </a:r>
            <a:endParaRPr lang="tr-TR" u="sng" dirty="0"/>
          </a:p>
        </p:txBody>
      </p:sp>
      <p:sp>
        <p:nvSpPr>
          <p:cNvPr id="2" name="Başlık 1"/>
          <p:cNvSpPr>
            <a:spLocks noGrp="1"/>
          </p:cNvSpPr>
          <p:nvPr>
            <p:ph type="title"/>
          </p:nvPr>
        </p:nvSpPr>
        <p:spPr>
          <a:xfrm>
            <a:off x="457200" y="274638"/>
            <a:ext cx="8219256" cy="562074"/>
          </a:xfrm>
        </p:spPr>
        <p:txBody>
          <a:bodyPr>
            <a:normAutofit fontScale="90000"/>
          </a:bodyPr>
          <a:lstStyle/>
          <a:p>
            <a:endParaRPr lang="tr-TR" dirty="0"/>
          </a:p>
        </p:txBody>
      </p:sp>
    </p:spTree>
    <p:extLst>
      <p:ext uri="{BB962C8B-B14F-4D97-AF65-F5344CB8AC3E}">
        <p14:creationId xmlns:p14="http://schemas.microsoft.com/office/powerpoint/2010/main" val="3549290521"/>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764704"/>
            <a:ext cx="8363272" cy="5361459"/>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lgn="just">
              <a:buNone/>
            </a:pPr>
            <a:r>
              <a:rPr lang="tr-TR" dirty="0" err="1" smtClean="0"/>
              <a:t>İzahnamenin</a:t>
            </a:r>
            <a:r>
              <a:rPr lang="tr-TR" dirty="0" smtClean="0"/>
              <a:t> onaylanmasından ve yayımlanmasından sonra halka arzla ilgili olarak yapılan tanıtım ve reklamlarda, </a:t>
            </a:r>
            <a:r>
              <a:rPr lang="tr-TR" dirty="0" err="1" smtClean="0"/>
              <a:t>izahnamenin</a:t>
            </a:r>
            <a:r>
              <a:rPr lang="tr-TR" dirty="0" smtClean="0"/>
              <a:t> temin edileceği yerler ile KAP da dahil olmak üzere </a:t>
            </a:r>
            <a:r>
              <a:rPr lang="tr-TR" dirty="0" err="1" smtClean="0"/>
              <a:t>izahnamenin</a:t>
            </a:r>
            <a:r>
              <a:rPr lang="tr-TR" dirty="0" smtClean="0"/>
              <a:t> ilan edildiği internet siteleri belirtilmelidir. </a:t>
            </a:r>
          </a:p>
          <a:p>
            <a:pPr marL="0" indent="0" algn="just">
              <a:buNone/>
            </a:pPr>
            <a:r>
              <a:rPr lang="tr-TR" dirty="0" smtClean="0"/>
              <a:t>Reklamların aldatıcı ve yanıltıcı olması halinde, bundan kaynaklanan zararların </a:t>
            </a:r>
            <a:r>
              <a:rPr lang="tr-TR" dirty="0" err="1" smtClean="0"/>
              <a:t>izahnameyi</a:t>
            </a:r>
            <a:r>
              <a:rPr lang="tr-TR" dirty="0" smtClean="0"/>
              <a:t> hazırlayanlardan ve ihraççı kuruluşlardan talep edilmesi mümkündür. </a:t>
            </a:r>
            <a:endParaRPr lang="tr-TR" dirty="0"/>
          </a:p>
        </p:txBody>
      </p:sp>
      <p:sp>
        <p:nvSpPr>
          <p:cNvPr id="2" name="Başlık 1"/>
          <p:cNvSpPr>
            <a:spLocks noGrp="1"/>
          </p:cNvSpPr>
          <p:nvPr>
            <p:ph type="title"/>
          </p:nvPr>
        </p:nvSpPr>
        <p:spPr>
          <a:xfrm>
            <a:off x="457200" y="274638"/>
            <a:ext cx="8291264" cy="490066"/>
          </a:xfrm>
        </p:spPr>
        <p:txBody>
          <a:bodyPr>
            <a:normAutofit fontScale="90000"/>
          </a:bodyPr>
          <a:lstStyle/>
          <a:p>
            <a:endParaRPr lang="tr-TR" dirty="0"/>
          </a:p>
        </p:txBody>
      </p:sp>
    </p:spTree>
    <p:extLst>
      <p:ext uri="{BB962C8B-B14F-4D97-AF65-F5344CB8AC3E}">
        <p14:creationId xmlns:p14="http://schemas.microsoft.com/office/powerpoint/2010/main" val="2214629397"/>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91264" cy="5289451"/>
          </a:xfrm>
        </p:spPr>
        <p:txBody>
          <a:bodyPr/>
          <a:lstStyle/>
          <a:p>
            <a:pPr marL="0" indent="0">
              <a:buNone/>
            </a:pPr>
            <a:endParaRPr lang="tr-TR" b="1" i="1" dirty="0" smtClean="0"/>
          </a:p>
          <a:p>
            <a:pPr marL="0" indent="0">
              <a:buNone/>
            </a:pPr>
            <a:endParaRPr lang="tr-TR" b="1" i="1" dirty="0"/>
          </a:p>
          <a:p>
            <a:pPr marL="0" indent="0">
              <a:buNone/>
            </a:pPr>
            <a:endParaRPr lang="tr-TR" b="1" i="1" dirty="0" smtClean="0"/>
          </a:p>
          <a:p>
            <a:pPr marL="0" indent="0">
              <a:buNone/>
            </a:pPr>
            <a:endParaRPr lang="tr-TR" b="1" i="1" dirty="0"/>
          </a:p>
          <a:p>
            <a:pPr marL="0" indent="0">
              <a:buNone/>
            </a:pPr>
            <a:r>
              <a:rPr lang="tr-TR" b="1" i="1" dirty="0" smtClean="0"/>
              <a:t>h. </a:t>
            </a:r>
            <a:r>
              <a:rPr lang="tr-TR" b="1" i="1" dirty="0" err="1" smtClean="0"/>
              <a:t>İzahnamedeki</a:t>
            </a:r>
            <a:r>
              <a:rPr lang="tr-TR" b="1" i="1" dirty="0" smtClean="0"/>
              <a:t> Değişikliklerin İşlenmesi</a:t>
            </a:r>
          </a:p>
          <a:p>
            <a:pPr marL="0" indent="0" algn="just">
              <a:buNone/>
            </a:pPr>
            <a:r>
              <a:rPr lang="tr-TR" dirty="0" err="1" smtClean="0"/>
              <a:t>İzahname</a:t>
            </a:r>
            <a:r>
              <a:rPr lang="tr-TR" dirty="0" smtClean="0"/>
              <a:t> ile kamuya açıklanan bilgilerde, satışa başlamadan önce veya satış süresi içinde yatırımcıların yatırım kararını etkileyebilecek değişiklikler veya yeni hususlar ortaya çıkabilir. </a:t>
            </a:r>
            <a:r>
              <a:rPr lang="tr-TR" u="sng" dirty="0" smtClean="0"/>
              <a:t>Bu durum ihraççı veya halka arz eden tarafından en uygun haberleşme vasıtasıyla ve yazılı olarak Kurula derhal bildirilmelidir. </a:t>
            </a:r>
            <a:endParaRPr lang="tr-TR" u="sng" dirty="0"/>
          </a:p>
        </p:txBody>
      </p:sp>
      <p:sp>
        <p:nvSpPr>
          <p:cNvPr id="2" name="Başlık 1"/>
          <p:cNvSpPr>
            <a:spLocks noGrp="1"/>
          </p:cNvSpPr>
          <p:nvPr>
            <p:ph type="title"/>
          </p:nvPr>
        </p:nvSpPr>
        <p:spPr>
          <a:xfrm>
            <a:off x="457200" y="274638"/>
            <a:ext cx="8291264" cy="562074"/>
          </a:xfrm>
        </p:spPr>
        <p:txBody>
          <a:bodyPr>
            <a:normAutofit fontScale="90000"/>
          </a:bodyPr>
          <a:lstStyle/>
          <a:p>
            <a:endParaRPr lang="tr-TR" dirty="0"/>
          </a:p>
        </p:txBody>
      </p:sp>
    </p:spTree>
    <p:extLst>
      <p:ext uri="{BB962C8B-B14F-4D97-AF65-F5344CB8AC3E}">
        <p14:creationId xmlns:p14="http://schemas.microsoft.com/office/powerpoint/2010/main" val="172075513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28256"/>
            <a:ext cx="8215745" cy="5197908"/>
          </a:xfrm>
        </p:spPr>
        <p:txBody>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r>
              <a:rPr lang="tr-TR" dirty="0" smtClean="0"/>
              <a:t>Değişiklik gerektiren hususlar ya da yeni durumların ortaya çıkması halinde, </a:t>
            </a:r>
            <a:r>
              <a:rPr lang="tr-TR" u="sng" dirty="0" smtClean="0"/>
              <a:t>ihraççı, halka arz eden veya bunların uygun görüşü üzerine yetkili kuruluşlar tarafından</a:t>
            </a:r>
            <a:r>
              <a:rPr lang="tr-TR" dirty="0" smtClean="0"/>
              <a:t> satış süreci durdurulabilir. Satış süreci bunlar tarafından durdurulmaz ise, gerekli görülmesi halinde </a:t>
            </a:r>
            <a:r>
              <a:rPr lang="tr-TR" u="sng" dirty="0" smtClean="0"/>
              <a:t>Kurulca</a:t>
            </a:r>
            <a:r>
              <a:rPr lang="tr-TR" dirty="0" smtClean="0"/>
              <a:t> satış sürecinin durdurulmasına karar verilir. </a:t>
            </a:r>
            <a:endParaRPr lang="tr-TR" dirty="0"/>
          </a:p>
        </p:txBody>
      </p:sp>
      <p:sp>
        <p:nvSpPr>
          <p:cNvPr id="2" name="Başlık 1"/>
          <p:cNvSpPr>
            <a:spLocks noGrp="1"/>
          </p:cNvSpPr>
          <p:nvPr>
            <p:ph type="title"/>
          </p:nvPr>
        </p:nvSpPr>
        <p:spPr>
          <a:xfrm>
            <a:off x="457200" y="274638"/>
            <a:ext cx="8219256" cy="634082"/>
          </a:xfrm>
        </p:spPr>
        <p:txBody>
          <a:bodyPr>
            <a:normAutofit fontScale="90000"/>
          </a:bodyPr>
          <a:lstStyle/>
          <a:p>
            <a:endParaRPr lang="tr-TR" dirty="0"/>
          </a:p>
        </p:txBody>
      </p:sp>
    </p:spTree>
    <p:extLst>
      <p:ext uri="{BB962C8B-B14F-4D97-AF65-F5344CB8AC3E}">
        <p14:creationId xmlns:p14="http://schemas.microsoft.com/office/powerpoint/2010/main" val="90373792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11560" y="764704"/>
            <a:ext cx="7848872" cy="5760640"/>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r>
              <a:rPr lang="tr-TR" dirty="0" smtClean="0"/>
              <a:t>Değiştirilecek ya da yeni eklenecek hususları içeren </a:t>
            </a:r>
            <a:r>
              <a:rPr lang="tr-TR" dirty="0" err="1" smtClean="0"/>
              <a:t>izahnamenin</a:t>
            </a:r>
            <a:r>
              <a:rPr lang="tr-TR" dirty="0" smtClean="0"/>
              <a:t> ilgili kısımları Kurula bildirim tarihinden itibaren 7 iş günü içinde Kurulca onaylanır. Ayrıca ihraççının ve yetkili kuruluşun internet sitesinde ve ihraççının KAP üyesi olması durumunda </a:t>
            </a:r>
            <a:r>
              <a:rPr lang="tr-TR" dirty="0" err="1" smtClean="0"/>
              <a:t>KAP’ta</a:t>
            </a:r>
            <a:r>
              <a:rPr lang="tr-TR" dirty="0" smtClean="0"/>
              <a:t>, </a:t>
            </a:r>
            <a:r>
              <a:rPr lang="tr-TR" dirty="0" err="1" smtClean="0"/>
              <a:t>izahnamenin</a:t>
            </a:r>
            <a:r>
              <a:rPr lang="tr-TR" dirty="0" smtClean="0"/>
              <a:t> ilgili kısımlarının eski ve yeni şekline ilişkin karşılaştırma imkanı tanıyacak bilgiye ve </a:t>
            </a:r>
            <a:r>
              <a:rPr lang="tr-TR" dirty="0" err="1" smtClean="0"/>
              <a:t>izahnamenin</a:t>
            </a:r>
            <a:r>
              <a:rPr lang="tr-TR" dirty="0" smtClean="0"/>
              <a:t> tüm değişikliklerin işlendiği tek metin haline getirilmiş değişiklik sonrası haline de yer verilir. </a:t>
            </a:r>
            <a:endParaRPr lang="tr-TR" dirty="0"/>
          </a:p>
        </p:txBody>
      </p:sp>
      <p:sp>
        <p:nvSpPr>
          <p:cNvPr id="2" name="Başlık 1"/>
          <p:cNvSpPr>
            <a:spLocks noGrp="1"/>
          </p:cNvSpPr>
          <p:nvPr>
            <p:ph type="title"/>
          </p:nvPr>
        </p:nvSpPr>
        <p:spPr>
          <a:xfrm flipV="1">
            <a:off x="457200" y="228919"/>
            <a:ext cx="8147248" cy="45719"/>
          </a:xfrm>
        </p:spPr>
        <p:txBody>
          <a:bodyPr>
            <a:normAutofit fontScale="90000"/>
          </a:bodyPr>
          <a:lstStyle/>
          <a:p>
            <a:endParaRPr lang="tr-TR" dirty="0"/>
          </a:p>
        </p:txBody>
      </p:sp>
    </p:spTree>
    <p:extLst>
      <p:ext uri="{BB962C8B-B14F-4D97-AF65-F5344CB8AC3E}">
        <p14:creationId xmlns:p14="http://schemas.microsoft.com/office/powerpoint/2010/main" val="3595339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91264" cy="5289451"/>
          </a:xfrm>
        </p:spPr>
        <p:txBody>
          <a:bodyPr>
            <a:normAutofit/>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lgn="just">
              <a:buNone/>
            </a:pPr>
            <a:r>
              <a:rPr lang="tr-TR" b="1" dirty="0" smtClean="0"/>
              <a:t>Borçlanma Araçları</a:t>
            </a:r>
            <a:r>
              <a:rPr lang="tr-TR" dirty="0" smtClean="0"/>
              <a:t>: Bu araçlar sahibine alacaklılık hakkı sağlayan ve ihraççının borçlu sıfatıyla düzenleyip ihraç ettiği menkul kıymetledir. Tipik örneği tahvillerdir. </a:t>
            </a:r>
          </a:p>
          <a:p>
            <a:pPr marL="0" indent="0" algn="just">
              <a:buNone/>
            </a:pPr>
            <a:r>
              <a:rPr lang="tr-TR" b="1" dirty="0" smtClean="0"/>
              <a:t>Varlığa/Gelire Dayalı Borçlanma Araçları</a:t>
            </a:r>
            <a:r>
              <a:rPr lang="tr-TR" dirty="0" smtClean="0"/>
              <a:t>: Mevcut varlık ve gelirler karşılık gösterilip menkul kıymetleştirilmek suretiyle bu borçlanma araçları çıkarılmaktadır.</a:t>
            </a:r>
          </a:p>
          <a:p>
            <a:pPr marL="0" indent="0" algn="just">
              <a:buNone/>
            </a:pPr>
            <a:r>
              <a:rPr lang="tr-TR" b="1" dirty="0" smtClean="0"/>
              <a:t>Depo Sertifikaları</a:t>
            </a:r>
            <a:r>
              <a:rPr lang="tr-TR" dirty="0" smtClean="0"/>
              <a:t>: Bunlar paylarda olduğu gibi, yabanca borçlanma araçları için kullanılan bir menkul kıymettir.</a:t>
            </a:r>
            <a:endParaRPr lang="tr-TR" dirty="0"/>
          </a:p>
        </p:txBody>
      </p:sp>
      <p:sp>
        <p:nvSpPr>
          <p:cNvPr id="2" name="Başlık 1"/>
          <p:cNvSpPr>
            <a:spLocks noGrp="1"/>
          </p:cNvSpPr>
          <p:nvPr>
            <p:ph type="title"/>
          </p:nvPr>
        </p:nvSpPr>
        <p:spPr>
          <a:xfrm flipV="1">
            <a:off x="467544" y="292609"/>
            <a:ext cx="8219256" cy="45719"/>
          </a:xfrm>
        </p:spPr>
        <p:txBody>
          <a:bodyPr>
            <a:normAutofit fontScale="90000"/>
          </a:bodyPr>
          <a:lstStyle/>
          <a:p>
            <a:endParaRPr lang="tr-TR" dirty="0"/>
          </a:p>
        </p:txBody>
      </p:sp>
    </p:spTree>
    <p:extLst>
      <p:ext uri="{BB962C8B-B14F-4D97-AF65-F5344CB8AC3E}">
        <p14:creationId xmlns:p14="http://schemas.microsoft.com/office/powerpoint/2010/main" val="49509110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a:t>Değişiklik veya yeni hususların yayımlanmasından önce </a:t>
            </a:r>
            <a:r>
              <a:rPr lang="tr-TR" dirty="0" err="1"/>
              <a:t>SPA’yı</a:t>
            </a:r>
            <a:r>
              <a:rPr lang="tr-TR" dirty="0"/>
              <a:t> almak üzere talepte bulunmuş olan yatırımcılar, </a:t>
            </a:r>
            <a:r>
              <a:rPr lang="tr-TR" dirty="0" err="1"/>
              <a:t>izahnamedeki</a:t>
            </a:r>
            <a:r>
              <a:rPr lang="tr-TR" dirty="0"/>
              <a:t> ek ve değişikliklerin yayımlanmasından itibaren 2 </a:t>
            </a:r>
            <a:r>
              <a:rPr lang="tr-TR" dirty="0" smtClean="0"/>
              <a:t>iş günü </a:t>
            </a:r>
            <a:r>
              <a:rPr lang="tr-TR" dirty="0"/>
              <a:t>içinde taleplerini geri alma hakkına sahiptirler. </a:t>
            </a:r>
            <a:endParaRPr lang="tr-TR" dirty="0" smtClean="0"/>
          </a:p>
          <a:p>
            <a:pPr marL="0" indent="0" algn="just">
              <a:buNone/>
            </a:pPr>
            <a:endParaRPr lang="tr-TR" dirty="0"/>
          </a:p>
          <a:p>
            <a:pPr algn="just"/>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2302467879"/>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08720"/>
            <a:ext cx="8219256" cy="5217443"/>
          </a:xfrm>
        </p:spPr>
        <p:txBody>
          <a:bodyPr/>
          <a:lstStyle/>
          <a:p>
            <a:pPr marL="0" indent="0">
              <a:buNone/>
            </a:pPr>
            <a:endParaRPr lang="tr-TR" b="1" i="1" dirty="0" smtClean="0"/>
          </a:p>
          <a:p>
            <a:pPr marL="0" indent="0">
              <a:buNone/>
            </a:pPr>
            <a:endParaRPr lang="tr-TR" b="1" i="1" dirty="0"/>
          </a:p>
          <a:p>
            <a:pPr marL="0" indent="0">
              <a:buNone/>
            </a:pPr>
            <a:endParaRPr lang="tr-TR" b="1" i="1" dirty="0" smtClean="0"/>
          </a:p>
          <a:p>
            <a:pPr marL="0" indent="0">
              <a:buNone/>
            </a:pPr>
            <a:r>
              <a:rPr lang="tr-TR" b="1" i="1" dirty="0" smtClean="0"/>
              <a:t>I. </a:t>
            </a:r>
            <a:r>
              <a:rPr lang="tr-TR" b="1" i="1" dirty="0" err="1" smtClean="0"/>
              <a:t>İzahnameden</a:t>
            </a:r>
            <a:r>
              <a:rPr lang="tr-TR" b="1" i="1" dirty="0" smtClean="0"/>
              <a:t> Sorumluluk</a:t>
            </a:r>
          </a:p>
          <a:p>
            <a:pPr marL="0" indent="0" algn="just">
              <a:buNone/>
            </a:pPr>
            <a:r>
              <a:rPr lang="tr-TR" dirty="0" err="1" smtClean="0"/>
              <a:t>İzahnamede</a:t>
            </a:r>
            <a:r>
              <a:rPr lang="tr-TR" dirty="0" smtClean="0"/>
              <a:t> yer alan yanlış, yanıltıcı ve eksik bilgilerden kaynaklanan zararlardan </a:t>
            </a:r>
            <a:r>
              <a:rPr lang="tr-TR" b="1" dirty="0" smtClean="0"/>
              <a:t>ihraççılar</a:t>
            </a:r>
            <a:r>
              <a:rPr lang="tr-TR" dirty="0" smtClean="0"/>
              <a:t> sorumludur. Zarar, ihraççılardan tazmin edilemez ise veya edilemeyeceği açıkça anlaşılırsa; halka arz edenler, ihraca aracılık eden lider aracı kurum ve ihraççının yönetim kurulu üyeleri kusurlarına ve durumun gereklerine göre zarar kendilerine yükletilebildiği ölçüde sorumludurlar. </a:t>
            </a:r>
            <a:endParaRPr lang="tr-TR" dirty="0"/>
          </a:p>
        </p:txBody>
      </p:sp>
      <p:sp>
        <p:nvSpPr>
          <p:cNvPr id="2" name="Başlık 1"/>
          <p:cNvSpPr>
            <a:spLocks noGrp="1"/>
          </p:cNvSpPr>
          <p:nvPr>
            <p:ph type="title"/>
          </p:nvPr>
        </p:nvSpPr>
        <p:spPr>
          <a:xfrm>
            <a:off x="457200" y="274638"/>
            <a:ext cx="8219256" cy="634082"/>
          </a:xfrm>
        </p:spPr>
        <p:txBody>
          <a:bodyPr>
            <a:normAutofit fontScale="90000"/>
          </a:bodyPr>
          <a:lstStyle/>
          <a:p>
            <a:endParaRPr lang="tr-TR" dirty="0"/>
          </a:p>
        </p:txBody>
      </p:sp>
    </p:spTree>
    <p:extLst>
      <p:ext uri="{BB962C8B-B14F-4D97-AF65-F5344CB8AC3E}">
        <p14:creationId xmlns:p14="http://schemas.microsoft.com/office/powerpoint/2010/main" val="381206945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19256" cy="5289451"/>
          </a:xfrm>
        </p:spPr>
        <p:txBody>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r>
              <a:rPr lang="tr-TR" dirty="0" err="1" smtClean="0"/>
              <a:t>İzahnamenin</a:t>
            </a:r>
            <a:r>
              <a:rPr lang="tr-TR" dirty="0" smtClean="0"/>
              <a:t> hazırlanmasından sorumlulukta sıralı bir sorumluluk hali öngörülmüştür. Birinci derecede sorumlu kişi ihraççıdır. İhraççının tüzel kişiliğinin tabi olduğu bu sorumluluk, niteliği itibariyle kusursuz sorumluluk olup ihraççı </a:t>
            </a:r>
            <a:r>
              <a:rPr lang="tr-TR" dirty="0" err="1" smtClean="0"/>
              <a:t>izahnamede</a:t>
            </a:r>
            <a:r>
              <a:rPr lang="tr-TR" dirty="0" smtClean="0"/>
              <a:t> yanlış, yanıltıcı ve eksik bilgi verilmesinde bir kusuru bulunmadığını ileri sürerek sorumluluktan kurtulamaz. </a:t>
            </a:r>
            <a:endParaRPr lang="tr-TR" dirty="0"/>
          </a:p>
        </p:txBody>
      </p:sp>
      <p:sp>
        <p:nvSpPr>
          <p:cNvPr id="2" name="Başlık 1"/>
          <p:cNvSpPr>
            <a:spLocks noGrp="1"/>
          </p:cNvSpPr>
          <p:nvPr>
            <p:ph type="title"/>
          </p:nvPr>
        </p:nvSpPr>
        <p:spPr>
          <a:xfrm>
            <a:off x="457200" y="274638"/>
            <a:ext cx="8147248" cy="562074"/>
          </a:xfrm>
        </p:spPr>
        <p:txBody>
          <a:bodyPr>
            <a:normAutofit fontScale="90000"/>
          </a:bodyPr>
          <a:lstStyle/>
          <a:p>
            <a:endParaRPr lang="tr-TR"/>
          </a:p>
        </p:txBody>
      </p:sp>
    </p:spTree>
    <p:extLst>
      <p:ext uri="{BB962C8B-B14F-4D97-AF65-F5344CB8AC3E}">
        <p14:creationId xmlns:p14="http://schemas.microsoft.com/office/powerpoint/2010/main" val="269117480"/>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İhraççıdan zarar tazmin edilemez ya da edilemeyeceği anlaşılırsa, ikinci dereceden sorumlu olanlar, halka arz edenler, ihraca aracılık eden lider kurum ve ihraççının yönetim kurulu üyeleridir. </a:t>
            </a:r>
            <a:r>
              <a:rPr lang="tr-TR" u="sng" dirty="0" smtClean="0"/>
              <a:t>Bunlar arasında müteselsil sorumluluk esas olmakla birlikte farklılaştırılmış teselsül denilen kusurları oranında bir sorumluluk sistemi öngörülmüştür. </a:t>
            </a:r>
            <a:endParaRPr lang="tr-TR" u="sng"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408753725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91264" cy="5577483"/>
          </a:xfrm>
        </p:spPr>
        <p:txBody>
          <a:bodyPr>
            <a:normAutofit lnSpcReduction="10000"/>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Bazı hallerde daha önce sayılan kişiler dışında kalanlar da sorumlu tutulabilir. Bunlar </a:t>
            </a:r>
            <a:r>
              <a:rPr lang="tr-TR" dirty="0" err="1" smtClean="0"/>
              <a:t>izahnamenin</a:t>
            </a:r>
            <a:r>
              <a:rPr lang="tr-TR" dirty="0" smtClean="0"/>
              <a:t> hazırlanmasına dayanak teşkil eden belgeleri hazırlayanlardır. </a:t>
            </a:r>
            <a:r>
              <a:rPr lang="tr-TR" dirty="0" err="1" smtClean="0"/>
              <a:t>İzahnamenin</a:t>
            </a:r>
            <a:r>
              <a:rPr lang="tr-TR" dirty="0" smtClean="0"/>
              <a:t> dayanağını teşkil eden bağımsız denetim, derecelendirme ve değerleme gibi raporları hazırlayan kişi ve kurumlar da hazırladıkları raporlarda yer alan yanlış, yanıltıcı ve eksik bilgilerden sorumludurlar.</a:t>
            </a:r>
          </a:p>
          <a:p>
            <a:pPr marL="0" indent="0" algn="just">
              <a:buNone/>
            </a:pPr>
            <a:r>
              <a:rPr lang="tr-TR" b="1" dirty="0" err="1" smtClean="0"/>
              <a:t>İzahnameden</a:t>
            </a:r>
            <a:r>
              <a:rPr lang="tr-TR" b="1" dirty="0" smtClean="0"/>
              <a:t> doğan tazminat talebi, zararın meydana geldiği tarihten itibaren 6 ay içinde zamanaşımına uğrar.  </a:t>
            </a:r>
            <a:endParaRPr lang="tr-TR" b="1" dirty="0"/>
          </a:p>
        </p:txBody>
      </p:sp>
      <p:sp>
        <p:nvSpPr>
          <p:cNvPr id="2" name="Başlık 1"/>
          <p:cNvSpPr>
            <a:spLocks noGrp="1"/>
          </p:cNvSpPr>
          <p:nvPr>
            <p:ph type="title"/>
          </p:nvPr>
        </p:nvSpPr>
        <p:spPr>
          <a:xfrm flipV="1">
            <a:off x="395536" y="228919"/>
            <a:ext cx="8280920" cy="45719"/>
          </a:xfrm>
        </p:spPr>
        <p:txBody>
          <a:bodyPr>
            <a:normAutofit fontScale="90000"/>
          </a:bodyPr>
          <a:lstStyle/>
          <a:p>
            <a:endParaRPr lang="tr-TR" dirty="0"/>
          </a:p>
        </p:txBody>
      </p:sp>
    </p:spTree>
    <p:extLst>
      <p:ext uri="{BB962C8B-B14F-4D97-AF65-F5344CB8AC3E}">
        <p14:creationId xmlns:p14="http://schemas.microsoft.com/office/powerpoint/2010/main" val="70584682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96752"/>
            <a:ext cx="8219256" cy="5184576"/>
          </a:xfrm>
        </p:spPr>
        <p:txBody>
          <a:bodyPr>
            <a:normAutofit/>
          </a:bodyPr>
          <a:lstStyle/>
          <a:p>
            <a:pPr marL="514350" indent="-514350">
              <a:buAutoNum type="arabicPeriod"/>
            </a:pPr>
            <a:endParaRPr lang="tr-TR" b="1" dirty="0" smtClean="0"/>
          </a:p>
          <a:p>
            <a:pPr marL="0" indent="0">
              <a:buNone/>
            </a:pPr>
            <a:endParaRPr lang="tr-TR" b="1" dirty="0" smtClean="0"/>
          </a:p>
          <a:p>
            <a:pPr marL="0" indent="0">
              <a:buNone/>
            </a:pPr>
            <a:r>
              <a:rPr lang="tr-TR" b="1" dirty="0" smtClean="0"/>
              <a:t>1. Nakden Ödeme ve Teslim</a:t>
            </a:r>
          </a:p>
          <a:p>
            <a:pPr marL="0" indent="0" algn="just">
              <a:buNone/>
            </a:pPr>
            <a:r>
              <a:rPr lang="tr-TR" dirty="0" smtClean="0"/>
              <a:t>İhraç olunan payların bedellerinin </a:t>
            </a:r>
            <a:r>
              <a:rPr lang="tr-TR" b="1" dirty="0" smtClean="0"/>
              <a:t>tamamen ve nakden </a:t>
            </a:r>
            <a:r>
              <a:rPr lang="tr-TR" dirty="0" smtClean="0"/>
              <a:t>ödenmesi şarttır. Ancak Kurul, süresi içinde satılmayan payların tamamının satın alınacağının ve bedellerinin ödeneceğinin şirkete karşı taahhüt edilmesini isteyebilir. Kurul, birleşme, bölünme, hisse değişimi ve benzeri şirket yapılandırmalarında gerçekleşecek sermaye artırımları gibi pay bedellerinin nakden ödenmesinin zorunlu olmadığı durumları belirlemeye yetkilidir. </a:t>
            </a:r>
            <a:endParaRPr lang="tr-TR" dirty="0"/>
          </a:p>
        </p:txBody>
      </p:sp>
      <p:sp>
        <p:nvSpPr>
          <p:cNvPr id="2" name="Başlık 1"/>
          <p:cNvSpPr>
            <a:spLocks noGrp="1"/>
          </p:cNvSpPr>
          <p:nvPr>
            <p:ph type="title"/>
          </p:nvPr>
        </p:nvSpPr>
        <p:spPr>
          <a:xfrm>
            <a:off x="457200" y="274638"/>
            <a:ext cx="8219256" cy="922114"/>
          </a:xfrm>
        </p:spPr>
        <p:txBody>
          <a:bodyPr>
            <a:normAutofit/>
          </a:bodyPr>
          <a:lstStyle/>
          <a:p>
            <a:r>
              <a:rPr lang="tr-TR" sz="4000" b="1" dirty="0" smtClean="0"/>
              <a:t>Sermaye Piyasası Araçlarının Satışı</a:t>
            </a:r>
            <a:endParaRPr lang="tr-TR" sz="4000" b="1" dirty="0"/>
          </a:p>
        </p:txBody>
      </p:sp>
    </p:spTree>
    <p:extLst>
      <p:ext uri="{BB962C8B-B14F-4D97-AF65-F5344CB8AC3E}">
        <p14:creationId xmlns:p14="http://schemas.microsoft.com/office/powerpoint/2010/main" val="513128207"/>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dirty="0" smtClean="0"/>
              <a:t>Satışın gerçekleştiği anda </a:t>
            </a:r>
            <a:r>
              <a:rPr lang="tr-TR" dirty="0" err="1" smtClean="0"/>
              <a:t>SPA’nın</a:t>
            </a:r>
            <a:r>
              <a:rPr lang="tr-TR" dirty="0" smtClean="0"/>
              <a:t> alıcıya teslim edilmesi gerekir. Ancak </a:t>
            </a:r>
            <a:r>
              <a:rPr lang="tr-TR" dirty="0" err="1" smtClean="0"/>
              <a:t>SPA’nın</a:t>
            </a:r>
            <a:r>
              <a:rPr lang="tr-TR" dirty="0" smtClean="0"/>
              <a:t> </a:t>
            </a:r>
            <a:r>
              <a:rPr lang="tr-TR" dirty="0" err="1" smtClean="0"/>
              <a:t>kaydileştirilmiş</a:t>
            </a:r>
            <a:r>
              <a:rPr lang="tr-TR" dirty="0" smtClean="0"/>
              <a:t> olduğu hallerde fiziki teslim söz konusu değildir.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295779229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91264" cy="5289451"/>
          </a:xfrm>
        </p:spPr>
        <p:txBody>
          <a:bodyPr/>
          <a:lstStyle/>
          <a:p>
            <a:pPr marL="0" indent="0">
              <a:buNone/>
            </a:pPr>
            <a:endParaRPr lang="tr-TR" b="1" dirty="0" smtClean="0"/>
          </a:p>
          <a:p>
            <a:pPr marL="0" indent="0">
              <a:buNone/>
            </a:pPr>
            <a:endParaRPr lang="tr-TR" b="1" dirty="0"/>
          </a:p>
          <a:p>
            <a:pPr marL="0" indent="0">
              <a:buNone/>
            </a:pPr>
            <a:endParaRPr lang="tr-TR" b="1" dirty="0" smtClean="0"/>
          </a:p>
          <a:p>
            <a:pPr marL="0" indent="0">
              <a:buNone/>
            </a:pPr>
            <a:endParaRPr lang="tr-TR" b="1" dirty="0"/>
          </a:p>
          <a:p>
            <a:pPr marL="0" indent="0">
              <a:buNone/>
            </a:pPr>
            <a:r>
              <a:rPr lang="tr-TR" b="1" dirty="0" smtClean="0"/>
              <a:t>2. Sermaye Piyasası Araçlarının Satım Usulleri</a:t>
            </a:r>
          </a:p>
          <a:p>
            <a:pPr marL="0" indent="0" algn="just">
              <a:buNone/>
            </a:pPr>
            <a:r>
              <a:rPr lang="tr-TR" dirty="0" smtClean="0"/>
              <a:t>İhraç edilen SPA halka arz edilerek satılabileceği gibi, halka arz edilmeksizin de satılabilir. Halka arz edilmeksizin yapılan satışlar ise tahsisli olarak ya da nitelikli yatırımcılara satış olmak üzere ikiye ayrılabilir. </a:t>
            </a:r>
            <a:r>
              <a:rPr lang="tr-TR" u="sng" dirty="0" smtClean="0"/>
              <a:t>Kural olarak Kurul düzenlemeleriyle yasaklanmadığı sürece bu satış türlerinin hepsinin bir arada uygulanma imkanı vardır. </a:t>
            </a:r>
            <a:endParaRPr lang="tr-TR" u="sng" dirty="0"/>
          </a:p>
        </p:txBody>
      </p:sp>
      <p:sp>
        <p:nvSpPr>
          <p:cNvPr id="2" name="Başlık 1"/>
          <p:cNvSpPr>
            <a:spLocks noGrp="1"/>
          </p:cNvSpPr>
          <p:nvPr>
            <p:ph type="title"/>
          </p:nvPr>
        </p:nvSpPr>
        <p:spPr>
          <a:xfrm>
            <a:off x="457200" y="274638"/>
            <a:ext cx="8219256" cy="562074"/>
          </a:xfrm>
        </p:spPr>
        <p:txBody>
          <a:bodyPr>
            <a:normAutofit fontScale="90000"/>
          </a:bodyPr>
          <a:lstStyle/>
          <a:p>
            <a:endParaRPr lang="tr-TR" dirty="0"/>
          </a:p>
        </p:txBody>
      </p:sp>
    </p:spTree>
    <p:extLst>
      <p:ext uri="{BB962C8B-B14F-4D97-AF65-F5344CB8AC3E}">
        <p14:creationId xmlns:p14="http://schemas.microsoft.com/office/powerpoint/2010/main" val="29643406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95536" y="332656"/>
            <a:ext cx="8291264" cy="6048672"/>
          </a:xfrm>
        </p:spPr>
        <p:txBody>
          <a:bodyPr>
            <a:normAutofit lnSpcReduction="10000"/>
          </a:bodyPr>
          <a:lstStyle/>
          <a:p>
            <a:pPr marL="514350" indent="-514350">
              <a:buAutoNum type="alphaLcPeriod"/>
            </a:pPr>
            <a:endParaRPr lang="tr-TR" dirty="0" smtClean="0"/>
          </a:p>
          <a:p>
            <a:pPr marL="514350" indent="-514350">
              <a:buAutoNum type="alphaLcPeriod"/>
            </a:pPr>
            <a:endParaRPr lang="tr-TR" dirty="0"/>
          </a:p>
          <a:p>
            <a:pPr marL="514350" indent="-514350">
              <a:buAutoNum type="alphaLcPeriod"/>
            </a:pPr>
            <a:endParaRPr lang="tr-TR" dirty="0" smtClean="0"/>
          </a:p>
          <a:p>
            <a:pPr marL="514350" indent="-514350">
              <a:buAutoNum type="alphaLcPeriod"/>
            </a:pPr>
            <a:endParaRPr lang="tr-TR" dirty="0"/>
          </a:p>
          <a:p>
            <a:pPr marL="514350" indent="-514350">
              <a:buAutoNum type="alphaLcPeriod"/>
            </a:pPr>
            <a:endParaRPr lang="tr-TR" dirty="0" smtClean="0"/>
          </a:p>
          <a:p>
            <a:pPr marL="0" indent="0">
              <a:buNone/>
            </a:pPr>
            <a:r>
              <a:rPr lang="tr-TR" b="1" dirty="0" smtClean="0"/>
              <a:t>a. Halka Arz Yoluyla Satış ve Yöntemleri</a:t>
            </a:r>
          </a:p>
          <a:p>
            <a:pPr marL="0" indent="0" algn="just">
              <a:buNone/>
            </a:pPr>
            <a:r>
              <a:rPr lang="tr-TR" dirty="0" smtClean="0"/>
              <a:t>Halka arz, menkul kıymetlerin satın alınması için halka yapılan yazılı ya da sözlü çağrıyı ifade eder. Halka arza en erken </a:t>
            </a:r>
            <a:r>
              <a:rPr lang="tr-TR" dirty="0" err="1" smtClean="0"/>
              <a:t>izahname</a:t>
            </a:r>
            <a:r>
              <a:rPr lang="tr-TR" dirty="0" smtClean="0"/>
              <a:t> ve fiyat tespit raporunun yayımlanmasını takip eden </a:t>
            </a:r>
            <a:r>
              <a:rPr lang="tr-TR" b="1" dirty="0" smtClean="0"/>
              <a:t>üçüncü gün </a:t>
            </a:r>
            <a:r>
              <a:rPr lang="tr-TR" dirty="0" smtClean="0"/>
              <a:t>başlanabilir. </a:t>
            </a:r>
            <a:r>
              <a:rPr lang="tr-TR" dirty="0" err="1" smtClean="0"/>
              <a:t>İzahname</a:t>
            </a:r>
            <a:r>
              <a:rPr lang="tr-TR" dirty="0" smtClean="0"/>
              <a:t> ya da fiyat tespit raporu farklı günlerde yayımlanmış ise üç günlük süre hesaplanırken son yayımlanan esas alınır. </a:t>
            </a:r>
          </a:p>
          <a:p>
            <a:pPr marL="0" indent="0" algn="just">
              <a:buNone/>
            </a:pPr>
            <a:r>
              <a:rPr lang="tr-TR" dirty="0" err="1" smtClean="0"/>
              <a:t>SPA’nın</a:t>
            </a:r>
            <a:r>
              <a:rPr lang="tr-TR" dirty="0" smtClean="0"/>
              <a:t> halka arzında çeşitli satış yöntemleri uygulanabilir. Bunlar talep toplama yoluyla satış, talep toplamaksızın satış ve borsada satış yöntemleridir. </a:t>
            </a:r>
            <a:endParaRPr lang="tr-TR" dirty="0"/>
          </a:p>
        </p:txBody>
      </p:sp>
      <p:sp>
        <p:nvSpPr>
          <p:cNvPr id="2" name="Başlık 1"/>
          <p:cNvSpPr>
            <a:spLocks noGrp="1"/>
          </p:cNvSpPr>
          <p:nvPr>
            <p:ph type="title"/>
          </p:nvPr>
        </p:nvSpPr>
        <p:spPr>
          <a:xfrm flipV="1">
            <a:off x="457200" y="228919"/>
            <a:ext cx="8147248" cy="45719"/>
          </a:xfrm>
        </p:spPr>
        <p:txBody>
          <a:bodyPr>
            <a:normAutofit fontScale="90000"/>
          </a:bodyPr>
          <a:lstStyle/>
          <a:p>
            <a:endParaRPr lang="tr-TR"/>
          </a:p>
        </p:txBody>
      </p:sp>
    </p:spTree>
    <p:extLst>
      <p:ext uri="{BB962C8B-B14F-4D97-AF65-F5344CB8AC3E}">
        <p14:creationId xmlns:p14="http://schemas.microsoft.com/office/powerpoint/2010/main" val="234915750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332656"/>
            <a:ext cx="8363272" cy="5793507"/>
          </a:xfrm>
        </p:spPr>
        <p:txBody>
          <a:bodyPr/>
          <a:lstStyle/>
          <a:p>
            <a:pPr algn="just"/>
            <a:endParaRPr lang="tr-TR" dirty="0" smtClean="0"/>
          </a:p>
          <a:p>
            <a:pPr algn="just"/>
            <a:endParaRPr lang="tr-TR" dirty="0"/>
          </a:p>
          <a:p>
            <a:pPr algn="just"/>
            <a:endParaRPr lang="tr-TR" dirty="0" smtClean="0"/>
          </a:p>
          <a:p>
            <a:pPr algn="just"/>
            <a:endParaRPr lang="tr-TR" dirty="0"/>
          </a:p>
          <a:p>
            <a:pPr algn="just"/>
            <a:endParaRPr lang="tr-TR" dirty="0" smtClean="0"/>
          </a:p>
          <a:p>
            <a:pPr marL="0" indent="0" algn="just">
              <a:buNone/>
            </a:pPr>
            <a:r>
              <a:rPr lang="tr-TR" b="1" dirty="0" smtClean="0">
                <a:latin typeface="Calibri"/>
                <a:cs typeface="Calibri"/>
              </a:rPr>
              <a:t>● </a:t>
            </a:r>
            <a:r>
              <a:rPr lang="tr-TR" b="1" dirty="0" smtClean="0"/>
              <a:t>Talep Toplama Yoluyla Satış Yöntemi</a:t>
            </a:r>
            <a:r>
              <a:rPr lang="tr-TR" dirty="0" smtClean="0"/>
              <a:t>: Bu yöntemde yatırımcıların satışa sunulan </a:t>
            </a:r>
            <a:r>
              <a:rPr lang="tr-TR" dirty="0" err="1" smtClean="0"/>
              <a:t>SPA’ya</a:t>
            </a:r>
            <a:r>
              <a:rPr lang="tr-TR" dirty="0" smtClean="0"/>
              <a:t> ilişkin talepleri ilgili talep formunun düzenlenmesi yoluyla toplanacaktır. Satış işlemi talep toplandıktan sonra </a:t>
            </a:r>
            <a:r>
              <a:rPr lang="tr-TR" dirty="0" err="1" smtClean="0"/>
              <a:t>izahnamede</a:t>
            </a:r>
            <a:r>
              <a:rPr lang="tr-TR" dirty="0" smtClean="0"/>
              <a:t> belirlenen usul ve esaslara göre gerçekleştirilir. </a:t>
            </a:r>
            <a:r>
              <a:rPr lang="tr-TR" dirty="0" err="1" smtClean="0"/>
              <a:t>SPA’nın</a:t>
            </a:r>
            <a:r>
              <a:rPr lang="tr-TR" dirty="0" smtClean="0"/>
              <a:t> dağıtımı yalnızca talepte bulunanlar arasında yapılır. Yatırımcılar istedikleri takdirde, talep formunda satın almak istedikleri </a:t>
            </a:r>
            <a:r>
              <a:rPr lang="tr-TR" dirty="0" err="1" smtClean="0"/>
              <a:t>SPA’nın</a:t>
            </a:r>
            <a:r>
              <a:rPr lang="tr-TR" dirty="0" smtClean="0"/>
              <a:t> miktarına ilişkin bir alt sınır belirleyebilirler.</a:t>
            </a:r>
          </a:p>
          <a:p>
            <a:pPr marL="0" indent="0" algn="just">
              <a:buNone/>
            </a:pPr>
            <a:endParaRPr lang="tr-TR" dirty="0"/>
          </a:p>
        </p:txBody>
      </p:sp>
      <p:sp>
        <p:nvSpPr>
          <p:cNvPr id="2" name="Başlık 1"/>
          <p:cNvSpPr>
            <a:spLocks noGrp="1"/>
          </p:cNvSpPr>
          <p:nvPr>
            <p:ph type="title"/>
          </p:nvPr>
        </p:nvSpPr>
        <p:spPr>
          <a:xfrm>
            <a:off x="457200" y="274638"/>
            <a:ext cx="8291264" cy="58018"/>
          </a:xfrm>
        </p:spPr>
        <p:txBody>
          <a:bodyPr>
            <a:normAutofit fontScale="90000"/>
          </a:bodyPr>
          <a:lstStyle/>
          <a:p>
            <a:endParaRPr lang="tr-TR" dirty="0"/>
          </a:p>
        </p:txBody>
      </p:sp>
    </p:spTree>
    <p:extLst>
      <p:ext uri="{BB962C8B-B14F-4D97-AF65-F5344CB8AC3E}">
        <p14:creationId xmlns:p14="http://schemas.microsoft.com/office/powerpoint/2010/main" val="4287971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04664"/>
            <a:ext cx="8291264" cy="5721499"/>
          </a:xfrm>
        </p:spPr>
        <p:txBody>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r>
              <a:rPr lang="tr-TR" b="1" dirty="0" smtClean="0"/>
              <a:t>2. Diğer Sermaye Piyasası Araçları</a:t>
            </a:r>
          </a:p>
          <a:p>
            <a:pPr marL="0" indent="0" algn="just">
              <a:buNone/>
            </a:pPr>
            <a:r>
              <a:rPr lang="tr-TR" dirty="0" smtClean="0"/>
              <a:t>Menkul kıymet dışındaki SPA, SPK’da diğer sermaye piyasası araçları olarak nitelendirilmiştir. Bu grubun kapsamı, Kurulun bu niteliği taşıdığını kabul ettiği araçlara göre değişiklik gösterir. Ancak SPK’da özellikle </a:t>
            </a:r>
            <a:r>
              <a:rPr lang="tr-TR" u="sng" dirty="0" smtClean="0"/>
              <a:t>türev araçlar ve yatırım sözleşmelerinin</a:t>
            </a:r>
            <a:r>
              <a:rPr lang="tr-TR" dirty="0" smtClean="0"/>
              <a:t> bu grup kapsamındaki araçlardan olduğu vurgulanmıştır. </a:t>
            </a:r>
          </a:p>
          <a:p>
            <a:pPr marL="0" indent="0" algn="just">
              <a:buNone/>
            </a:pPr>
            <a:r>
              <a:rPr lang="tr-TR" u="sng" dirty="0" smtClean="0"/>
              <a:t>Yatırım sözleşmelerinin tanımı SPK’da yapılmamıştır. </a:t>
            </a:r>
            <a:endParaRPr lang="tr-TR" u="sng" dirty="0"/>
          </a:p>
        </p:txBody>
      </p:sp>
      <p:sp>
        <p:nvSpPr>
          <p:cNvPr id="2" name="Başlık 1"/>
          <p:cNvSpPr>
            <a:spLocks noGrp="1"/>
          </p:cNvSpPr>
          <p:nvPr>
            <p:ph type="title"/>
          </p:nvPr>
        </p:nvSpPr>
        <p:spPr>
          <a:xfrm flipV="1">
            <a:off x="457200" y="228919"/>
            <a:ext cx="8219256" cy="45719"/>
          </a:xfrm>
        </p:spPr>
        <p:txBody>
          <a:bodyPr>
            <a:normAutofit fontScale="90000"/>
          </a:bodyPr>
          <a:lstStyle/>
          <a:p>
            <a:endParaRPr lang="tr-TR" dirty="0"/>
          </a:p>
        </p:txBody>
      </p:sp>
    </p:spTree>
    <p:extLst>
      <p:ext uri="{BB962C8B-B14F-4D97-AF65-F5344CB8AC3E}">
        <p14:creationId xmlns:p14="http://schemas.microsoft.com/office/powerpoint/2010/main" val="3376572891"/>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91264" cy="5289451"/>
          </a:xfrm>
        </p:spPr>
        <p:txBody>
          <a:bodyPr>
            <a:normAutofit/>
          </a:bodyPr>
          <a:lstStyle/>
          <a:p>
            <a:pPr marL="0" indent="0">
              <a:buNone/>
            </a:pPr>
            <a:endParaRPr lang="tr-TR" dirty="0" smtClean="0"/>
          </a:p>
          <a:p>
            <a:pPr marL="0" indent="0">
              <a:buNone/>
            </a:pPr>
            <a:endParaRPr lang="tr-TR" dirty="0"/>
          </a:p>
          <a:p>
            <a:pPr marL="0" indent="0">
              <a:buNone/>
            </a:pPr>
            <a:endParaRPr lang="tr-TR" dirty="0" smtClean="0"/>
          </a:p>
          <a:p>
            <a:pPr marL="0" indent="0" algn="just">
              <a:buNone/>
            </a:pPr>
            <a:endParaRPr lang="tr-TR" dirty="0" smtClean="0"/>
          </a:p>
          <a:p>
            <a:pPr marL="0" indent="0" algn="just">
              <a:buNone/>
            </a:pPr>
            <a:r>
              <a:rPr lang="tr-TR" dirty="0" smtClean="0"/>
              <a:t>Yetkili kuruluşlar talep formunu kabul etmeden önce yatırımcıların kimlik bilgilerini tespit ederler. Satışı planlanan </a:t>
            </a:r>
            <a:r>
              <a:rPr lang="tr-TR" dirty="0" err="1" smtClean="0"/>
              <a:t>SPA’ya</a:t>
            </a:r>
            <a:r>
              <a:rPr lang="tr-TR" dirty="0" smtClean="0"/>
              <a:t> ilişkin talep toplanmış olması, bu taleplerin mutlaka karşılanacağı anlamına gelmez. Talep toplama yönteminde yatırımcılar, istediği zaman, </a:t>
            </a:r>
            <a:r>
              <a:rPr lang="tr-TR" dirty="0" err="1" smtClean="0"/>
              <a:t>izahnamede</a:t>
            </a:r>
            <a:r>
              <a:rPr lang="tr-TR" dirty="0" smtClean="0"/>
              <a:t> değişiklik yapılmasa bile taleplerini geri alma hakkına sahiptirler. Talep toplama yoluyla satış yöntemi, sabit fiyatla talep toplama, fiyat teklifi alarak talep toplama veya fiyat aralığı ile talep toplama yoluyla yapılabilir. </a:t>
            </a:r>
            <a:endParaRPr lang="tr-TR" dirty="0"/>
          </a:p>
        </p:txBody>
      </p:sp>
      <p:sp>
        <p:nvSpPr>
          <p:cNvPr id="2" name="Başlık 1"/>
          <p:cNvSpPr>
            <a:spLocks noGrp="1"/>
          </p:cNvSpPr>
          <p:nvPr>
            <p:ph type="title"/>
          </p:nvPr>
        </p:nvSpPr>
        <p:spPr>
          <a:xfrm>
            <a:off x="457200" y="274638"/>
            <a:ext cx="8291264" cy="562074"/>
          </a:xfrm>
        </p:spPr>
        <p:txBody>
          <a:bodyPr>
            <a:normAutofit fontScale="90000"/>
          </a:bodyPr>
          <a:lstStyle/>
          <a:p>
            <a:endParaRPr lang="tr-TR"/>
          </a:p>
        </p:txBody>
      </p:sp>
    </p:spTree>
    <p:extLst>
      <p:ext uri="{BB962C8B-B14F-4D97-AF65-F5344CB8AC3E}">
        <p14:creationId xmlns:p14="http://schemas.microsoft.com/office/powerpoint/2010/main" val="362552570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19256" cy="5289451"/>
          </a:xfrm>
        </p:spPr>
        <p:txBody>
          <a:bodyPr>
            <a:normAutofit/>
          </a:bodyPr>
          <a:lstStyle/>
          <a:p>
            <a:endParaRPr lang="tr-TR" dirty="0" smtClean="0"/>
          </a:p>
          <a:p>
            <a:endParaRPr lang="tr-TR" dirty="0"/>
          </a:p>
          <a:p>
            <a:endParaRPr lang="tr-TR" dirty="0" smtClean="0"/>
          </a:p>
          <a:p>
            <a:endParaRPr lang="tr-TR" dirty="0"/>
          </a:p>
          <a:p>
            <a:pPr marL="0" indent="0" algn="just">
              <a:buNone/>
            </a:pPr>
            <a:r>
              <a:rPr lang="tr-TR" b="1" dirty="0" smtClean="0">
                <a:latin typeface="Calibri"/>
                <a:cs typeface="Calibri"/>
              </a:rPr>
              <a:t>● </a:t>
            </a:r>
            <a:r>
              <a:rPr lang="tr-TR" b="1" dirty="0" smtClean="0"/>
              <a:t>Talep Toplamaksızın Satış Yöntemi</a:t>
            </a:r>
            <a:r>
              <a:rPr lang="tr-TR" dirty="0" smtClean="0"/>
              <a:t>: Bu yöntem, payları borsada işlem görmeyen halka açık anonim şirketlerin ve aktif toplamı 20 milyon TL’yi aşan şirketler dışında kalanların paylarının kendileri ya da yetkili kuruluşlar aracılığıyla belirli bir fiyattan </a:t>
            </a:r>
            <a:r>
              <a:rPr lang="tr-TR" dirty="0" err="1" smtClean="0"/>
              <a:t>izahnamede</a:t>
            </a:r>
            <a:r>
              <a:rPr lang="tr-TR" dirty="0" smtClean="0"/>
              <a:t> belirlenecek bir usulle halka arz edilmek suretiyle satışıdır. Bu satış usulünde yatırımcılar, </a:t>
            </a:r>
            <a:r>
              <a:rPr lang="tr-TR" dirty="0" err="1" smtClean="0"/>
              <a:t>izahnamede</a:t>
            </a:r>
            <a:r>
              <a:rPr lang="tr-TR" dirty="0" smtClean="0"/>
              <a:t> belirtilen bankaya ve belirtilen süre içinde pay bedellerini özel hesaba aktarmak suretiyle katılırlar.</a:t>
            </a:r>
            <a:endParaRPr lang="tr-TR" dirty="0"/>
          </a:p>
        </p:txBody>
      </p:sp>
      <p:sp>
        <p:nvSpPr>
          <p:cNvPr id="2" name="Başlık 1"/>
          <p:cNvSpPr>
            <a:spLocks noGrp="1"/>
          </p:cNvSpPr>
          <p:nvPr>
            <p:ph type="title"/>
          </p:nvPr>
        </p:nvSpPr>
        <p:spPr>
          <a:xfrm>
            <a:off x="457200" y="274638"/>
            <a:ext cx="8219256" cy="562074"/>
          </a:xfrm>
        </p:spPr>
        <p:txBody>
          <a:bodyPr>
            <a:normAutofit fontScale="90000"/>
          </a:bodyPr>
          <a:lstStyle/>
          <a:p>
            <a:endParaRPr lang="tr-TR" dirty="0"/>
          </a:p>
        </p:txBody>
      </p:sp>
    </p:spTree>
    <p:extLst>
      <p:ext uri="{BB962C8B-B14F-4D97-AF65-F5344CB8AC3E}">
        <p14:creationId xmlns:p14="http://schemas.microsoft.com/office/powerpoint/2010/main" val="1091819702"/>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lgn="just">
              <a:buNone/>
            </a:pPr>
            <a:r>
              <a:rPr lang="tr-TR" b="1" dirty="0" smtClean="0">
                <a:latin typeface="Calibri"/>
                <a:cs typeface="Calibri"/>
              </a:rPr>
              <a:t>● </a:t>
            </a:r>
            <a:r>
              <a:rPr lang="tr-TR" b="1" dirty="0" smtClean="0"/>
              <a:t>Borsada Satış</a:t>
            </a:r>
            <a:r>
              <a:rPr lang="tr-TR" dirty="0" smtClean="0"/>
              <a:t>: Bu satış usulü, </a:t>
            </a:r>
            <a:r>
              <a:rPr lang="tr-TR" dirty="0" err="1" smtClean="0"/>
              <a:t>SPA’nın</a:t>
            </a:r>
            <a:r>
              <a:rPr lang="tr-TR" dirty="0" smtClean="0"/>
              <a:t> borsa düzenlemeleri çerçevesinde borsada satışını ifade eder. Bu satış yönteminin esasları borsa tarafından belirlenir. </a:t>
            </a:r>
            <a:endParaRPr lang="tr-TR" dirty="0"/>
          </a:p>
        </p:txBody>
      </p:sp>
      <p:sp>
        <p:nvSpPr>
          <p:cNvPr id="2" name="Başlık 1"/>
          <p:cNvSpPr>
            <a:spLocks noGrp="1"/>
          </p:cNvSpPr>
          <p:nvPr>
            <p:ph type="title"/>
          </p:nvPr>
        </p:nvSpPr>
        <p:spPr/>
        <p:txBody>
          <a:bodyPr/>
          <a:lstStyle/>
          <a:p>
            <a:endParaRPr lang="tr-TR"/>
          </a:p>
        </p:txBody>
      </p:sp>
    </p:spTree>
    <p:extLst>
      <p:ext uri="{BB962C8B-B14F-4D97-AF65-F5344CB8AC3E}">
        <p14:creationId xmlns:p14="http://schemas.microsoft.com/office/powerpoint/2010/main" val="125368837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363272" cy="5289451"/>
          </a:xfrm>
        </p:spPr>
        <p:txBody>
          <a:bodyPr>
            <a:normAutofit/>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r>
              <a:rPr lang="tr-TR" b="1" dirty="0" smtClean="0"/>
              <a:t>b. Halka Arz Edilmeksizin Gerçekleştirilen Satış</a:t>
            </a:r>
          </a:p>
          <a:p>
            <a:pPr marL="0" indent="0" algn="just">
              <a:buNone/>
            </a:pPr>
            <a:r>
              <a:rPr lang="tr-TR" dirty="0" err="1" smtClean="0"/>
              <a:t>SPA’nın</a:t>
            </a:r>
            <a:r>
              <a:rPr lang="tr-TR" dirty="0" smtClean="0"/>
              <a:t> halka arz edilmeksizin satımının ilk örneği, halka açık şirketlerde sermaye artırımı şeklinde karşımıza çıkar. Aynı şekilde diğer SPA da halka arz edilmeksizin satılabilir. </a:t>
            </a:r>
            <a:r>
              <a:rPr lang="tr-TR" dirty="0" err="1" smtClean="0"/>
              <a:t>SPA’nın</a:t>
            </a:r>
            <a:r>
              <a:rPr lang="tr-TR" dirty="0" smtClean="0"/>
              <a:t> halka arz edilmeksizin ihraç edilmesi için, söz konusu araçların niteliği ve satış şartları hakkında bilgileri içeren </a:t>
            </a:r>
            <a:r>
              <a:rPr lang="tr-TR" b="1" dirty="0" smtClean="0"/>
              <a:t>ihraç belgesinin </a:t>
            </a:r>
            <a:r>
              <a:rPr lang="tr-TR" dirty="0" smtClean="0"/>
              <a:t>hazırlanması ve Kurul tarafından </a:t>
            </a:r>
            <a:r>
              <a:rPr lang="tr-TR" dirty="0" err="1" smtClean="0"/>
              <a:t>izahnamenin</a:t>
            </a:r>
            <a:r>
              <a:rPr lang="tr-TR" dirty="0" smtClean="0"/>
              <a:t> onaylanması usulünde yer alan esaslar çerçevesinde onaylanması zorunludur. </a:t>
            </a:r>
            <a:endParaRPr lang="tr-TR" dirty="0"/>
          </a:p>
        </p:txBody>
      </p:sp>
      <p:sp>
        <p:nvSpPr>
          <p:cNvPr id="2" name="Başlık 1"/>
          <p:cNvSpPr>
            <a:spLocks noGrp="1"/>
          </p:cNvSpPr>
          <p:nvPr>
            <p:ph type="title"/>
          </p:nvPr>
        </p:nvSpPr>
        <p:spPr>
          <a:xfrm>
            <a:off x="457200" y="274638"/>
            <a:ext cx="8285018" cy="584344"/>
          </a:xfrm>
        </p:spPr>
        <p:txBody>
          <a:bodyPr>
            <a:normAutofit fontScale="90000"/>
          </a:bodyPr>
          <a:lstStyle/>
          <a:p>
            <a:endParaRPr lang="tr-TR"/>
          </a:p>
        </p:txBody>
      </p:sp>
    </p:spTree>
    <p:extLst>
      <p:ext uri="{BB962C8B-B14F-4D97-AF65-F5344CB8AC3E}">
        <p14:creationId xmlns:p14="http://schemas.microsoft.com/office/powerpoint/2010/main" val="352496770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19256" cy="6192688"/>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r>
              <a:rPr lang="tr-TR" dirty="0" smtClean="0"/>
              <a:t>Halka arz edilmeksizin yurt içinde yapılacak satışlarda içeriği Kurulca belirlenen beyanların satıştan önce yatırımcılara imzalatılması zorunludur. </a:t>
            </a:r>
          </a:p>
          <a:p>
            <a:pPr marL="0" indent="0" algn="just">
              <a:buNone/>
            </a:pPr>
            <a:r>
              <a:rPr lang="tr-TR" dirty="0" smtClean="0"/>
              <a:t>Sermaye artırımına giden halka açık şirket, ihraç edilen payların satışına, ihraç belgesinin ilan edildiği tarihi takip eden 10 iş günü içerisinde başlamalı ve payların satışını da azami 10 iş günü içinde tamamlamalıdır. İhraççılar tarafından pay dışındaki </a:t>
            </a:r>
            <a:r>
              <a:rPr lang="tr-TR" dirty="0" err="1" smtClean="0"/>
              <a:t>SPA’nın</a:t>
            </a:r>
            <a:r>
              <a:rPr lang="tr-TR" dirty="0" smtClean="0"/>
              <a:t> halka arz edilmeksizin satışına, düzenlenen ihraç belgesinin ilan edildiği tarihi takip eden iş gününde başlanabilir. </a:t>
            </a:r>
            <a:endParaRPr lang="tr-TR" dirty="0"/>
          </a:p>
        </p:txBody>
      </p:sp>
      <p:sp>
        <p:nvSpPr>
          <p:cNvPr id="2" name="Başlık 1"/>
          <p:cNvSpPr>
            <a:spLocks noGrp="1"/>
          </p:cNvSpPr>
          <p:nvPr>
            <p:ph type="title"/>
          </p:nvPr>
        </p:nvSpPr>
        <p:spPr>
          <a:xfrm flipV="1">
            <a:off x="457200" y="228919"/>
            <a:ext cx="8075240" cy="45719"/>
          </a:xfrm>
        </p:spPr>
        <p:txBody>
          <a:bodyPr>
            <a:normAutofit fontScale="90000"/>
          </a:bodyPr>
          <a:lstStyle/>
          <a:p>
            <a:endParaRPr lang="tr-TR"/>
          </a:p>
        </p:txBody>
      </p:sp>
    </p:spTree>
    <p:extLst>
      <p:ext uri="{BB962C8B-B14F-4D97-AF65-F5344CB8AC3E}">
        <p14:creationId xmlns:p14="http://schemas.microsoft.com/office/powerpoint/2010/main" val="3392462786"/>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147248" cy="6264696"/>
          </a:xfrm>
        </p:spPr>
        <p:txBody>
          <a:bodyPr>
            <a:normAutofit/>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lgn="just">
              <a:buNone/>
            </a:pPr>
            <a:r>
              <a:rPr lang="tr-TR" dirty="0" smtClean="0"/>
              <a:t>Halka arz edilmeksizin yapılan satış iki şekilde olabilir; tahsisli satış ve nitelikli yatırımcılara satış</a:t>
            </a:r>
            <a:endParaRPr lang="tr-TR" dirty="0"/>
          </a:p>
          <a:p>
            <a:pPr marL="0" indent="0" algn="just">
              <a:buNone/>
            </a:pPr>
            <a:r>
              <a:rPr lang="tr-TR" dirty="0" smtClean="0"/>
              <a:t>• </a:t>
            </a:r>
            <a:r>
              <a:rPr lang="tr-TR" b="1" dirty="0" smtClean="0"/>
              <a:t>Tahsisli Satış</a:t>
            </a:r>
            <a:r>
              <a:rPr lang="tr-TR" dirty="0" smtClean="0"/>
              <a:t>: Tahsisli satış, </a:t>
            </a:r>
            <a:r>
              <a:rPr lang="tr-TR" dirty="0" err="1" smtClean="0"/>
              <a:t>SPA’nın</a:t>
            </a:r>
            <a:r>
              <a:rPr lang="tr-TR" dirty="0" smtClean="0"/>
              <a:t> doğrudan yurt dışında ve/veya yurt içinde yerleşik kişilere borsa dışında tahsisli olarak ya da borsada toptan satışı olarak tanımlanır. Alıcısı belli olan satışlardır. </a:t>
            </a:r>
          </a:p>
          <a:p>
            <a:pPr marL="0" indent="0" algn="just">
              <a:buNone/>
            </a:pPr>
            <a:r>
              <a:rPr lang="tr-TR" dirty="0" smtClean="0"/>
              <a:t>Kural olarak tahsisli satılmak üzere ihraç edilen SPA, borsada işlem görmez. Tahsisli olarak satılan </a:t>
            </a:r>
            <a:r>
              <a:rPr lang="tr-TR" dirty="0" err="1" smtClean="0"/>
              <a:t>SPA’yı</a:t>
            </a:r>
            <a:r>
              <a:rPr lang="tr-TR" dirty="0" smtClean="0"/>
              <a:t> belirli bir anda elinde bulunduran yatırımcıların sayısının 150’yi geçmemesi esastır. </a:t>
            </a:r>
            <a:endParaRPr lang="tr-TR" dirty="0"/>
          </a:p>
        </p:txBody>
      </p:sp>
      <p:sp>
        <p:nvSpPr>
          <p:cNvPr id="2" name="Başlık 1"/>
          <p:cNvSpPr>
            <a:spLocks noGrp="1"/>
          </p:cNvSpPr>
          <p:nvPr>
            <p:ph type="title"/>
          </p:nvPr>
        </p:nvSpPr>
        <p:spPr>
          <a:xfrm>
            <a:off x="457200" y="274638"/>
            <a:ext cx="8147248" cy="58018"/>
          </a:xfrm>
        </p:spPr>
        <p:txBody>
          <a:bodyPr>
            <a:normAutofit fontScale="90000"/>
          </a:bodyPr>
          <a:lstStyle/>
          <a:p>
            <a:endParaRPr lang="tr-TR"/>
          </a:p>
        </p:txBody>
      </p:sp>
    </p:spTree>
    <p:extLst>
      <p:ext uri="{BB962C8B-B14F-4D97-AF65-F5344CB8AC3E}">
        <p14:creationId xmlns:p14="http://schemas.microsoft.com/office/powerpoint/2010/main" val="39063848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92696"/>
            <a:ext cx="8291264" cy="5832648"/>
          </a:xfrm>
        </p:spPr>
        <p:txBody>
          <a:bodyPr>
            <a:normAutofit lnSpcReduction="10000"/>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buNone/>
            </a:pPr>
            <a:endParaRPr lang="tr-TR" dirty="0" smtClean="0"/>
          </a:p>
          <a:p>
            <a:pPr marL="0" indent="0" algn="just">
              <a:buNone/>
            </a:pPr>
            <a:r>
              <a:rPr lang="tr-TR" dirty="0" smtClean="0"/>
              <a:t>Tahsisli olarak satılan </a:t>
            </a:r>
            <a:r>
              <a:rPr lang="tr-TR" dirty="0" err="1" smtClean="0"/>
              <a:t>SPA’nın</a:t>
            </a:r>
            <a:r>
              <a:rPr lang="tr-TR" dirty="0" smtClean="0"/>
              <a:t> diğer yatırımcılarla birlikte nitelikli yatırımcılar tarafından da satın alınması mümkündür. Bu durumda 150 kişinin hesaplanmasında nitelikli yatırımcılar dikkate alınmaz. </a:t>
            </a:r>
            <a:r>
              <a:rPr lang="tr-TR" dirty="0" err="1" smtClean="0"/>
              <a:t>Tahsisili</a:t>
            </a:r>
            <a:r>
              <a:rPr lang="tr-TR" dirty="0" smtClean="0"/>
              <a:t> olarak satılan </a:t>
            </a:r>
            <a:r>
              <a:rPr lang="tr-TR" dirty="0" err="1" smtClean="0"/>
              <a:t>SPA’yı</a:t>
            </a:r>
            <a:r>
              <a:rPr lang="tr-TR" dirty="0" smtClean="0"/>
              <a:t> belirli bir anda elinde bulunduran yatırımcı sayısının 150’yi geçmesi durumunda, bu sayının aşıldığı MKK tarafından derhal ihraççıya ve Kurula bildirilir. İhraççı bu bildirim tarihinden itibaren 20 iş günü içerisinde hazırlayacağı </a:t>
            </a:r>
            <a:r>
              <a:rPr lang="tr-TR" dirty="0" err="1" smtClean="0"/>
              <a:t>izahnamenin</a:t>
            </a:r>
            <a:r>
              <a:rPr lang="tr-TR" dirty="0" smtClean="0"/>
              <a:t> onaylanması amacıyla Kurula ve söz konusu </a:t>
            </a:r>
            <a:r>
              <a:rPr lang="tr-TR" dirty="0" err="1" smtClean="0"/>
              <a:t>SPA’nın</a:t>
            </a:r>
            <a:r>
              <a:rPr lang="tr-TR" dirty="0" smtClean="0"/>
              <a:t> borsada işlem görmesi amacıyla borsaya başvurur. </a:t>
            </a:r>
            <a:endParaRPr lang="tr-TR" dirty="0"/>
          </a:p>
        </p:txBody>
      </p:sp>
      <p:sp>
        <p:nvSpPr>
          <p:cNvPr id="2" name="Başlık 1"/>
          <p:cNvSpPr>
            <a:spLocks noGrp="1"/>
          </p:cNvSpPr>
          <p:nvPr>
            <p:ph type="title"/>
          </p:nvPr>
        </p:nvSpPr>
        <p:spPr>
          <a:xfrm>
            <a:off x="457200" y="274638"/>
            <a:ext cx="8147248" cy="58018"/>
          </a:xfrm>
        </p:spPr>
        <p:txBody>
          <a:bodyPr>
            <a:normAutofit fontScale="90000"/>
          </a:bodyPr>
          <a:lstStyle/>
          <a:p>
            <a:endParaRPr lang="tr-TR" dirty="0"/>
          </a:p>
        </p:txBody>
      </p:sp>
    </p:spTree>
    <p:extLst>
      <p:ext uri="{BB962C8B-B14F-4D97-AF65-F5344CB8AC3E}">
        <p14:creationId xmlns:p14="http://schemas.microsoft.com/office/powerpoint/2010/main" val="2425977205"/>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260648"/>
            <a:ext cx="8291264" cy="6336704"/>
          </a:xfrm>
        </p:spPr>
        <p:txBody>
          <a:bodyPr>
            <a:normAutofit/>
          </a:bodyPr>
          <a:lstStyle/>
          <a:p>
            <a:endParaRPr lang="tr-TR" dirty="0" smtClean="0"/>
          </a:p>
          <a:p>
            <a:endParaRPr lang="tr-TR" dirty="0"/>
          </a:p>
          <a:p>
            <a:endParaRPr lang="tr-TR" dirty="0" smtClean="0"/>
          </a:p>
          <a:p>
            <a:endParaRPr lang="tr-TR" dirty="0"/>
          </a:p>
          <a:p>
            <a:endParaRPr lang="tr-TR" dirty="0" smtClean="0"/>
          </a:p>
          <a:p>
            <a:endParaRPr lang="tr-TR" dirty="0"/>
          </a:p>
          <a:p>
            <a:pPr marL="0" indent="0" algn="just">
              <a:buNone/>
            </a:pPr>
            <a:r>
              <a:rPr lang="tr-TR" dirty="0" smtClean="0"/>
              <a:t>• </a:t>
            </a:r>
            <a:r>
              <a:rPr lang="tr-TR" b="1" dirty="0" smtClean="0"/>
              <a:t>Nitelikli Yatırımcılara Satış</a:t>
            </a:r>
            <a:r>
              <a:rPr lang="tr-TR" dirty="0" smtClean="0"/>
              <a:t>: Nitelikli yatırımcı, Kurulun yatırım kuruluşlarına ilişkin düzenlemelerinde tanımlanan ve talebe dayalı olarak profesyonel kabul edilenler de dahil profesyonel müşterileri ifade etmektedir. Bir yatırımcının nitelikli yatırımcı olduğuna ilişkin bilginin, ilgiliden alınan beyan üzerine MKK üyesi yatırım kuruluşları tarafından Merkezi </a:t>
            </a:r>
            <a:r>
              <a:rPr lang="tr-TR" dirty="0" err="1" smtClean="0"/>
              <a:t>Kaydi</a:t>
            </a:r>
            <a:r>
              <a:rPr lang="tr-TR" dirty="0" smtClean="0"/>
              <a:t> Sistem’de (MKS) kayıt altına alınması zorunludur. </a:t>
            </a:r>
            <a:r>
              <a:rPr lang="tr-TR" u="sng" dirty="0" smtClean="0"/>
              <a:t>MKK üyesi yatırım kuruluşlarından birisi tarafından yapılacak kayıt, bir yatırımcının nitelikli yatırımcı olarak kabul edilmesi için yeterlidir</a:t>
            </a:r>
            <a:r>
              <a:rPr lang="tr-TR" dirty="0" smtClean="0"/>
              <a:t>. </a:t>
            </a:r>
            <a:endParaRPr lang="tr-TR" dirty="0"/>
          </a:p>
        </p:txBody>
      </p:sp>
      <p:sp>
        <p:nvSpPr>
          <p:cNvPr id="2" name="Başlık 1"/>
          <p:cNvSpPr>
            <a:spLocks noGrp="1"/>
          </p:cNvSpPr>
          <p:nvPr>
            <p:ph type="title"/>
          </p:nvPr>
        </p:nvSpPr>
        <p:spPr>
          <a:xfrm>
            <a:off x="457200" y="274638"/>
            <a:ext cx="8271164" cy="45719"/>
          </a:xfrm>
        </p:spPr>
        <p:txBody>
          <a:bodyPr>
            <a:normAutofit fontScale="90000"/>
          </a:bodyPr>
          <a:lstStyle/>
          <a:p>
            <a:endParaRPr lang="tr-TR"/>
          </a:p>
        </p:txBody>
      </p:sp>
    </p:spTree>
    <p:extLst>
      <p:ext uri="{BB962C8B-B14F-4D97-AF65-F5344CB8AC3E}">
        <p14:creationId xmlns:p14="http://schemas.microsoft.com/office/powerpoint/2010/main" val="3027670411"/>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291264" cy="5760640"/>
          </a:xfrm>
        </p:spPr>
        <p:txBody>
          <a:bodyPr>
            <a:normAutofit/>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lgn="just">
              <a:buNone/>
            </a:pPr>
            <a:r>
              <a:rPr lang="tr-TR" dirty="0" smtClean="0"/>
              <a:t>Nitelikli yatırımcılara ait hesaplar varsa bunlar da nitelikli olarak kabul edilir. </a:t>
            </a:r>
          </a:p>
          <a:p>
            <a:pPr marL="0" indent="0" algn="just">
              <a:buNone/>
            </a:pPr>
            <a:r>
              <a:rPr lang="tr-TR" u="sng" dirty="0" smtClean="0"/>
              <a:t>Nitelikli yatırımcı sıfatı kaybedildiğinde bunun da yatırımcı tarafından bildirilmesi ve MKK tarafından ilgili sicile kaydı gerekir. </a:t>
            </a:r>
          </a:p>
          <a:p>
            <a:pPr marL="0" indent="0" algn="just">
              <a:buNone/>
            </a:pPr>
            <a:r>
              <a:rPr lang="tr-TR" dirty="0" smtClean="0"/>
              <a:t>Nitelikli yatırımcılara yapılacak olan satışlar, nitelikli satış olarak adlandırılır. Nitelikli yatırımcılara yapılacak satışlar, yalnızca bu yatırımcılara yönelik bir çağrıda bulunulması ve/veya nitelikli yatırımcıların önceden belirlenmesiyle gerçekleştirilebilir.</a:t>
            </a:r>
            <a:endParaRPr lang="tr-TR" dirty="0"/>
          </a:p>
        </p:txBody>
      </p:sp>
      <p:sp>
        <p:nvSpPr>
          <p:cNvPr id="2" name="Başlık 1"/>
          <p:cNvSpPr>
            <a:spLocks noGrp="1"/>
          </p:cNvSpPr>
          <p:nvPr>
            <p:ph type="title"/>
          </p:nvPr>
        </p:nvSpPr>
        <p:spPr>
          <a:xfrm>
            <a:off x="457199" y="274638"/>
            <a:ext cx="8243455" cy="542780"/>
          </a:xfrm>
        </p:spPr>
        <p:txBody>
          <a:bodyPr>
            <a:normAutofit fontScale="90000"/>
          </a:bodyPr>
          <a:lstStyle/>
          <a:p>
            <a:endParaRPr lang="tr-TR"/>
          </a:p>
        </p:txBody>
      </p:sp>
    </p:spTree>
    <p:extLst>
      <p:ext uri="{BB962C8B-B14F-4D97-AF65-F5344CB8AC3E}">
        <p14:creationId xmlns:p14="http://schemas.microsoft.com/office/powerpoint/2010/main" val="1514769993"/>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8147248" cy="5289451"/>
          </a:xfrm>
        </p:spPr>
        <p:txBody>
          <a:bodyPr/>
          <a:lstStyle/>
          <a:p>
            <a:pPr marL="0" indent="0">
              <a:buNone/>
            </a:pPr>
            <a:endParaRPr lang="tr-TR" dirty="0" smtClean="0"/>
          </a:p>
          <a:p>
            <a:pPr marL="0" indent="0">
              <a:buNone/>
            </a:pPr>
            <a:endParaRPr lang="tr-TR" dirty="0"/>
          </a:p>
          <a:p>
            <a:pPr marL="0" indent="0">
              <a:buNone/>
            </a:pPr>
            <a:endParaRPr lang="tr-TR" dirty="0" smtClean="0"/>
          </a:p>
          <a:p>
            <a:pPr marL="0" indent="0">
              <a:buNone/>
            </a:pPr>
            <a:endParaRPr lang="tr-TR" dirty="0"/>
          </a:p>
          <a:p>
            <a:pPr marL="0" indent="0" algn="just">
              <a:buNone/>
            </a:pPr>
            <a:r>
              <a:rPr lang="tr-TR" dirty="0" smtClean="0"/>
              <a:t>Tahsisli satışta 150 kişilik bir üst sınır belirlenmişken </a:t>
            </a:r>
            <a:r>
              <a:rPr lang="tr-TR" dirty="0" err="1" smtClean="0"/>
              <a:t>SPA’nın</a:t>
            </a:r>
            <a:r>
              <a:rPr lang="tr-TR" dirty="0" smtClean="0"/>
              <a:t> nitelikli yatırımcılara satışında, yatırımcı sayısı bakımından bir sınır bulunmamaktadır.</a:t>
            </a:r>
          </a:p>
          <a:p>
            <a:pPr marL="0" indent="0" algn="just">
              <a:buNone/>
            </a:pPr>
            <a:r>
              <a:rPr lang="tr-TR" u="sng" dirty="0" smtClean="0"/>
              <a:t>Nitelikli yatırımcılara satılmak üzere ihraç edilen SPA, borsa düzenlemeleri çerçevesinde yalnızca nitelikli yatırımcılar arasında alınıp satılmak üzere borsada işlem görebilir. </a:t>
            </a:r>
            <a:endParaRPr lang="tr-TR" u="sng" dirty="0"/>
          </a:p>
        </p:txBody>
      </p:sp>
      <p:sp>
        <p:nvSpPr>
          <p:cNvPr id="2" name="Başlık 1"/>
          <p:cNvSpPr>
            <a:spLocks noGrp="1"/>
          </p:cNvSpPr>
          <p:nvPr>
            <p:ph type="title"/>
          </p:nvPr>
        </p:nvSpPr>
        <p:spPr>
          <a:xfrm>
            <a:off x="457200" y="274638"/>
            <a:ext cx="8219256" cy="562074"/>
          </a:xfrm>
        </p:spPr>
        <p:txBody>
          <a:bodyPr>
            <a:normAutofit fontScale="90000"/>
          </a:bodyPr>
          <a:lstStyle/>
          <a:p>
            <a:endParaRPr lang="tr-TR" dirty="0"/>
          </a:p>
        </p:txBody>
      </p:sp>
    </p:spTree>
    <p:extLst>
      <p:ext uri="{BB962C8B-B14F-4D97-AF65-F5344CB8AC3E}">
        <p14:creationId xmlns:p14="http://schemas.microsoft.com/office/powerpoint/2010/main" val="36025928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908720"/>
            <a:ext cx="8291264" cy="5616624"/>
          </a:xfrm>
        </p:spPr>
        <p:txBody>
          <a:bodyPr>
            <a:normAutofit/>
          </a:bodyPr>
          <a:lstStyle/>
          <a:p>
            <a:pPr marL="0" indent="0" algn="just">
              <a:buNone/>
            </a:pPr>
            <a:endParaRPr lang="tr-TR" dirty="0" smtClean="0"/>
          </a:p>
          <a:p>
            <a:pPr marL="0" indent="0" algn="just">
              <a:buNone/>
            </a:pPr>
            <a:endParaRPr lang="tr-TR" dirty="0"/>
          </a:p>
          <a:p>
            <a:pPr marL="0" indent="0" algn="just">
              <a:buNone/>
            </a:pPr>
            <a:endParaRPr lang="tr-TR" dirty="0" smtClean="0"/>
          </a:p>
          <a:p>
            <a:pPr marL="0" indent="0" algn="just">
              <a:buNone/>
            </a:pPr>
            <a:endParaRPr lang="tr-TR" dirty="0"/>
          </a:p>
          <a:p>
            <a:pPr marL="0" indent="0" algn="just">
              <a:buNone/>
            </a:pPr>
            <a:r>
              <a:rPr lang="tr-TR" b="1" dirty="0" smtClean="0"/>
              <a:t>Türev araçlar</a:t>
            </a:r>
            <a:r>
              <a:rPr lang="tr-TR" dirty="0" smtClean="0"/>
              <a:t>, başkaca bir değer ya da gösterge üzerinden yatırım yapılmasına olanak sağlayan sermaye piyasası araçları olarak tanımlanabilir. Türev niteliğindeki diğer sermaye piyasası araçlarına </a:t>
            </a:r>
            <a:r>
              <a:rPr lang="tr-TR" u="sng" dirty="0" smtClean="0"/>
              <a:t>vadeli işlem sözleşmeleri</a:t>
            </a:r>
            <a:r>
              <a:rPr lang="tr-TR" dirty="0" smtClean="0"/>
              <a:t> ve </a:t>
            </a:r>
            <a:r>
              <a:rPr lang="tr-TR" u="sng" dirty="0" smtClean="0"/>
              <a:t>opsiyon sözleşmeleri</a:t>
            </a:r>
            <a:r>
              <a:rPr lang="tr-TR" dirty="0" smtClean="0"/>
              <a:t> örnek gösterilebilir. </a:t>
            </a:r>
          </a:p>
          <a:p>
            <a:pPr marL="0" indent="0" algn="just">
              <a:buNone/>
            </a:pPr>
            <a:r>
              <a:rPr lang="tr-TR" dirty="0" smtClean="0"/>
              <a:t>Türev araçlar arasında yer alan </a:t>
            </a:r>
            <a:r>
              <a:rPr lang="tr-TR" b="1" dirty="0" smtClean="0"/>
              <a:t>kaldıraçlı işlemler</a:t>
            </a:r>
            <a:r>
              <a:rPr lang="tr-TR" dirty="0" smtClean="0"/>
              <a:t> ise işleme konu olan malvarlığı kaleminin peşin olarak değil de daha düşük belirli bir tutarının teminat olarak yatırılması suretiyle, yüksek tutarlı işlem yapılmasına imkan sağlayan işlemlerdir. </a:t>
            </a:r>
          </a:p>
          <a:p>
            <a:endParaRPr lang="tr-TR" dirty="0"/>
          </a:p>
        </p:txBody>
      </p:sp>
      <p:sp>
        <p:nvSpPr>
          <p:cNvPr id="2" name="Başlık 1"/>
          <p:cNvSpPr>
            <a:spLocks noGrp="1"/>
          </p:cNvSpPr>
          <p:nvPr>
            <p:ph type="title"/>
          </p:nvPr>
        </p:nvSpPr>
        <p:spPr>
          <a:xfrm>
            <a:off x="395536" y="-243408"/>
            <a:ext cx="8229600" cy="1143000"/>
          </a:xfrm>
        </p:spPr>
        <p:txBody>
          <a:bodyPr/>
          <a:lstStyle/>
          <a:p>
            <a:endParaRPr lang="tr-TR" dirty="0"/>
          </a:p>
        </p:txBody>
      </p:sp>
    </p:spTree>
    <p:extLst>
      <p:ext uri="{BB962C8B-B14F-4D97-AF65-F5344CB8AC3E}">
        <p14:creationId xmlns:p14="http://schemas.microsoft.com/office/powerpoint/2010/main" val="419708932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1196752"/>
            <a:ext cx="8507288" cy="5904656"/>
          </a:xfrm>
        </p:spPr>
        <p:txBody>
          <a:bodyPr>
            <a:normAutofit/>
          </a:bodyPr>
          <a:lstStyle/>
          <a:p>
            <a:pPr marL="514350" indent="-514350">
              <a:buAutoNum type="arabicPeriod"/>
            </a:pPr>
            <a:endParaRPr lang="tr-TR" dirty="0" smtClean="0"/>
          </a:p>
          <a:p>
            <a:pPr marL="514350" indent="-514350">
              <a:buAutoNum type="arabicPeriod"/>
            </a:pPr>
            <a:endParaRPr lang="tr-TR" dirty="0"/>
          </a:p>
          <a:p>
            <a:pPr marL="0" indent="0">
              <a:buNone/>
            </a:pPr>
            <a:r>
              <a:rPr lang="tr-TR" b="1" dirty="0" smtClean="0"/>
              <a:t>1. Paylar</a:t>
            </a:r>
          </a:p>
          <a:p>
            <a:pPr marL="0" indent="0" algn="just">
              <a:buNone/>
            </a:pPr>
            <a:r>
              <a:rPr lang="tr-TR" u="sng" dirty="0" smtClean="0"/>
              <a:t>Anonim şirket sermayesinin ortaklar tarafından belirlenen belirli bir değere bölünmesi sonucu ortaya çıkan sermaye parçasına pay denir. Ortaklıktaki payı temsil eden senet de pay senedi olarak adlandırılır. </a:t>
            </a:r>
            <a:endParaRPr lang="tr-TR" u="sng" dirty="0"/>
          </a:p>
          <a:p>
            <a:pPr marL="0" indent="0" algn="just">
              <a:buNone/>
            </a:pPr>
            <a:r>
              <a:rPr lang="tr-TR" dirty="0" smtClean="0"/>
              <a:t>Pay sahibi olmak, ilgiliye ortak sıfatı ve pay sahipliği hakları verir. Pay, ortaklık hakkı sağlayan menkul kıymetlerdendir. SPK, payı </a:t>
            </a:r>
            <a:r>
              <a:rPr lang="tr-TR" dirty="0" err="1" smtClean="0"/>
              <a:t>kaydileştirilmiş</a:t>
            </a:r>
            <a:r>
              <a:rPr lang="tr-TR" dirty="0" smtClean="0"/>
              <a:t> bir kıymet olarak SPA olarak nitelendirmektedir. Sermaye piyasası yatırımcısının paylara ilgisi daha çok bu araçların sağladığı mali haklarla ilgilidir. </a:t>
            </a:r>
          </a:p>
        </p:txBody>
      </p:sp>
      <p:sp>
        <p:nvSpPr>
          <p:cNvPr id="2" name="Başlık 1"/>
          <p:cNvSpPr>
            <a:spLocks noGrp="1"/>
          </p:cNvSpPr>
          <p:nvPr>
            <p:ph type="title"/>
          </p:nvPr>
        </p:nvSpPr>
        <p:spPr>
          <a:xfrm>
            <a:off x="395536" y="260648"/>
            <a:ext cx="8373616" cy="986044"/>
          </a:xfrm>
        </p:spPr>
        <p:txBody>
          <a:bodyPr>
            <a:normAutofit/>
          </a:bodyPr>
          <a:lstStyle/>
          <a:p>
            <a:r>
              <a:rPr lang="tr-TR" sz="4000" b="1" dirty="0" smtClean="0"/>
              <a:t>Sermaye Piyasası Araçlarının Türleri</a:t>
            </a:r>
            <a:endParaRPr lang="tr-TR" sz="4000" b="1" dirty="0"/>
          </a:p>
        </p:txBody>
      </p:sp>
    </p:spTree>
    <p:extLst>
      <p:ext uri="{BB962C8B-B14F-4D97-AF65-F5344CB8AC3E}">
        <p14:creationId xmlns:p14="http://schemas.microsoft.com/office/powerpoint/2010/main" val="247242063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899</TotalTime>
  <Words>4748</Words>
  <Application>Microsoft Office PowerPoint</Application>
  <PresentationFormat>Ekran Gösterisi (4:3)</PresentationFormat>
  <Paragraphs>466</Paragraphs>
  <Slides>79</Slides>
  <Notes>79</Notes>
  <HiddenSlides>0</HiddenSlides>
  <MMClips>0</MMClips>
  <ScaleCrop>false</ScaleCrop>
  <HeadingPairs>
    <vt:vector size="4" baseType="variant">
      <vt:variant>
        <vt:lpstr>Tema</vt:lpstr>
      </vt:variant>
      <vt:variant>
        <vt:i4>1</vt:i4>
      </vt:variant>
      <vt:variant>
        <vt:lpstr>Slayt Başlıkları</vt:lpstr>
      </vt:variant>
      <vt:variant>
        <vt:i4>79</vt:i4>
      </vt:variant>
    </vt:vector>
  </HeadingPairs>
  <TitlesOfParts>
    <vt:vector size="80" baseType="lpstr">
      <vt:lpstr>Dalga Biçimi</vt:lpstr>
      <vt:lpstr>Sermaye Piyasası Araçları</vt:lpstr>
      <vt:lpstr>Sermaye Piyasası Aracı Kavramı</vt:lpstr>
      <vt:lpstr>PowerPoint Sunusu</vt:lpstr>
      <vt:lpstr> </vt:lpstr>
      <vt:lpstr>  </vt:lpstr>
      <vt:lpstr>PowerPoint Sunusu</vt:lpstr>
      <vt:lpstr>PowerPoint Sunusu</vt:lpstr>
      <vt:lpstr>PowerPoint Sunusu</vt:lpstr>
      <vt:lpstr>Sermaye Piyasası Araçlarının Türleri</vt:lpstr>
      <vt:lpstr>PowerPoint Sunusu</vt:lpstr>
      <vt:lpstr>PowerPoint Sunusu</vt:lpstr>
      <vt:lpstr>PowerPoint Sunusu</vt:lpstr>
      <vt:lpstr>PowerPoint Sunusu</vt:lpstr>
      <vt:lpstr> </vt:lpstr>
      <vt:lpstr>PowerPoint Sunusu</vt:lpstr>
      <vt:lpstr>PowerPoint Sunusu</vt:lpstr>
      <vt:lpstr>PowerPoint Sunusu</vt:lpstr>
      <vt:lpstr>PowerPoint Sunusu</vt:lpstr>
      <vt:lpstr>PowerPoint Sunusu</vt:lpstr>
      <vt:lpstr>Sermaye Piyasası Araçlarının Kaydileştirilmesi</vt:lpstr>
      <vt:lpstr>PowerPoint Sunusu</vt:lpstr>
      <vt:lpstr>PowerPoint Sunusu</vt:lpstr>
      <vt:lpstr>Sermaye Piyasası Araçlarının İhracı ve Halka Arz</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Sermaye Piyasası Araçlarının Satışı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Sermaye Piyasası Araçlarının İhracı ve Halka Arz</dc:title>
  <dc:creator>selen YILMAZ</dc:creator>
  <cp:lastModifiedBy>selen YILMAZ</cp:lastModifiedBy>
  <cp:revision>86</cp:revision>
  <cp:lastPrinted>2017-04-19T07:38:40Z</cp:lastPrinted>
  <dcterms:created xsi:type="dcterms:W3CDTF">2017-02-15T08:50:43Z</dcterms:created>
  <dcterms:modified xsi:type="dcterms:W3CDTF">2017-04-19T07:42:49Z</dcterms:modified>
</cp:coreProperties>
</file>