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3" r:id="rId4"/>
    <p:sldId id="264" r:id="rId5"/>
    <p:sldId id="259" r:id="rId6"/>
    <p:sldId id="265" r:id="rId7"/>
    <p:sldId id="266" r:id="rId8"/>
    <p:sldId id="261" r:id="rId9"/>
    <p:sldId id="262" r:id="rId10"/>
    <p:sldId id="260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29B-8A59-488C-A76B-E114040CB40B}" type="datetimeFigureOut">
              <a:rPr lang="tr-TR" smtClean="0"/>
              <a:t>11.03.2022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12E9-1058-46A9-AFF6-66CD55C5636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02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29B-8A59-488C-A76B-E114040CB40B}" type="datetimeFigureOut">
              <a:rPr lang="tr-TR" smtClean="0"/>
              <a:t>11.03.2022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12E9-1058-46A9-AFF6-66CD55C563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59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29B-8A59-488C-A76B-E114040CB40B}" type="datetimeFigureOut">
              <a:rPr lang="tr-TR" smtClean="0"/>
              <a:t>11.03.2022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12E9-1058-46A9-AFF6-66CD55C563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57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29B-8A59-488C-A76B-E114040CB40B}" type="datetimeFigureOut">
              <a:rPr lang="tr-TR" smtClean="0"/>
              <a:t>11.03.2022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12E9-1058-46A9-AFF6-66CD55C563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55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29B-8A59-488C-A76B-E114040CB40B}" type="datetimeFigureOut">
              <a:rPr lang="tr-TR" smtClean="0"/>
              <a:t>11.03.2022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12E9-1058-46A9-AFF6-66CD55C5636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02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29B-8A59-488C-A76B-E114040CB40B}" type="datetimeFigureOut">
              <a:rPr lang="tr-TR" smtClean="0"/>
              <a:t>11.03.2022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12E9-1058-46A9-AFF6-66CD55C563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892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29B-8A59-488C-A76B-E114040CB40B}" type="datetimeFigureOut">
              <a:rPr lang="tr-TR" smtClean="0"/>
              <a:t>11.03.2022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12E9-1058-46A9-AFF6-66CD55C563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48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29B-8A59-488C-A76B-E114040CB40B}" type="datetimeFigureOut">
              <a:rPr lang="tr-TR" smtClean="0"/>
              <a:t>11.03.2022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12E9-1058-46A9-AFF6-66CD55C563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63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29B-8A59-488C-A76B-E114040CB40B}" type="datetimeFigureOut">
              <a:rPr lang="tr-TR" smtClean="0"/>
              <a:t>11.03.2022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12E9-1058-46A9-AFF6-66CD55C563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408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16D29B-8A59-488C-A76B-E114040CB40B}" type="datetimeFigureOut">
              <a:rPr lang="tr-TR" smtClean="0"/>
              <a:t>11.03.2022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8512E9-1058-46A9-AFF6-66CD55C563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17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29B-8A59-488C-A76B-E114040CB40B}" type="datetimeFigureOut">
              <a:rPr lang="tr-TR" smtClean="0"/>
              <a:t>11.03.2022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12E9-1058-46A9-AFF6-66CD55C563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09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16D29B-8A59-488C-A76B-E114040CB40B}" type="datetimeFigureOut">
              <a:rPr lang="tr-TR" smtClean="0"/>
              <a:t>11.03.2022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8512E9-1058-46A9-AFF6-66CD55C5636A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85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6B25F3-5726-4E35-8FD9-90ACE22A3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SPSS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1BA5B30-AC5B-48B3-95BB-C960B56EAE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3673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D29189-58C0-4B7E-815F-86F6E9A0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>
                <a:latin typeface="+mn-lt"/>
              </a:rPr>
              <a:t>If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you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have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skewed</a:t>
            </a:r>
            <a:r>
              <a:rPr lang="tr-TR" sz="2800" dirty="0">
                <a:latin typeface="+mn-lt"/>
              </a:rPr>
              <a:t> data, r</a:t>
            </a:r>
            <a:r>
              <a:rPr lang="en-US" sz="2800" dirty="0" err="1">
                <a:latin typeface="+mn-lt"/>
              </a:rPr>
              <a:t>eport</a:t>
            </a:r>
            <a:r>
              <a:rPr lang="tr-T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non-parametric descriptive</a:t>
            </a:r>
            <a:r>
              <a:rPr lang="tr-T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statistics </a:t>
            </a:r>
            <a:endParaRPr lang="tr-TR" sz="2800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3B54E4-E746-4E02-9BAA-BC8DDDF16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latin typeface="SRASerif1.1-Book"/>
              </a:rPr>
              <a:t>The </a:t>
            </a:r>
            <a:r>
              <a:rPr lang="en-US" sz="2800" b="1" i="0" u="none" strike="noStrike" baseline="0" dirty="0">
                <a:latin typeface="SRASerif1.1-Bold"/>
              </a:rPr>
              <a:t>mean </a:t>
            </a:r>
            <a:r>
              <a:rPr lang="en-US" sz="2800" b="0" i="0" u="none" strike="noStrike" baseline="0" dirty="0">
                <a:latin typeface="SRASerif1.1-Book"/>
              </a:rPr>
              <a:t>(a parametric statistic)</a:t>
            </a:r>
          </a:p>
          <a:p>
            <a:pPr algn="l"/>
            <a:r>
              <a:rPr lang="en-US" sz="2800" b="0" i="0" u="none" strike="noStrike" baseline="0" dirty="0">
                <a:latin typeface="SRASerif1.1-Book"/>
              </a:rPr>
              <a:t>The</a:t>
            </a:r>
            <a:r>
              <a:rPr lang="tr-TR" sz="2800" b="0" i="0" u="none" strike="noStrike" baseline="0" dirty="0">
                <a:latin typeface="SRASerif1.1-Book"/>
              </a:rPr>
              <a:t> </a:t>
            </a:r>
            <a:r>
              <a:rPr lang="en-US" sz="2800" b="1" i="0" u="none" strike="noStrike" baseline="0" dirty="0">
                <a:latin typeface="SRASerif1.1-Bold"/>
              </a:rPr>
              <a:t>median </a:t>
            </a:r>
            <a:r>
              <a:rPr lang="en-US" sz="2800" b="0" i="0" u="none" strike="noStrike" baseline="0" dirty="0">
                <a:latin typeface="SRASerif1.1-Book"/>
              </a:rPr>
              <a:t>(a non-parametric statistic). </a:t>
            </a:r>
            <a:endParaRPr lang="tr-TR" sz="2800" b="0" i="0" u="none" strike="noStrike" baseline="0" dirty="0">
              <a:latin typeface="SRASerif1.1-Book"/>
            </a:endParaRPr>
          </a:p>
          <a:p>
            <a:pPr algn="l"/>
            <a:r>
              <a:rPr lang="tr-TR" sz="2800" b="0" i="0" u="none" strike="noStrike" baseline="0" dirty="0">
                <a:latin typeface="SRASerif1.1-Book"/>
              </a:rPr>
              <a:t>Select</a:t>
            </a:r>
            <a:r>
              <a:rPr lang="en-US" sz="2800" b="0" i="0" u="none" strike="noStrike" baseline="0" dirty="0">
                <a:latin typeface="SRASerif1.1-Book"/>
              </a:rPr>
              <a:t> </a:t>
            </a:r>
            <a:r>
              <a:rPr lang="en-US" sz="2800" b="1" i="0" u="none" strike="noStrike" baseline="0" dirty="0">
                <a:latin typeface="SRASerif1.1-Bold"/>
              </a:rPr>
              <a:t>Quartiles </a:t>
            </a:r>
            <a:r>
              <a:rPr lang="en-US" sz="2800" b="0" i="0" u="none" strike="noStrike" baseline="0" dirty="0">
                <a:latin typeface="SRASerif1.1-Book"/>
              </a:rPr>
              <a:t>under the </a:t>
            </a:r>
            <a:r>
              <a:rPr lang="en-US" sz="2800" b="1" i="0" u="none" strike="noStrike" baseline="0" dirty="0">
                <a:latin typeface="SRASerif1.1-Bold"/>
              </a:rPr>
              <a:t>Statistics</a:t>
            </a:r>
            <a:r>
              <a:rPr lang="tr-TR" sz="2800" b="1" i="0" u="none" strike="noStrike" baseline="0" dirty="0">
                <a:latin typeface="SRASerif1.1-Bold"/>
              </a:rPr>
              <a:t> </a:t>
            </a:r>
            <a:r>
              <a:rPr lang="tr-TR" sz="2800" b="0" i="0" u="none" strike="noStrike" baseline="0" dirty="0" err="1">
                <a:latin typeface="SRASerif1.1-Book"/>
              </a:rPr>
              <a:t>button</a:t>
            </a:r>
            <a:r>
              <a:rPr lang="tr-TR" dirty="0">
                <a:latin typeface="SRASerif1.1-Book"/>
              </a:rPr>
              <a:t> of</a:t>
            </a:r>
            <a:r>
              <a:rPr lang="en-US" b="1" dirty="0">
                <a:latin typeface="SRASerif1.1-Bold"/>
              </a:rPr>
              <a:t> Frequencies</a:t>
            </a:r>
            <a:endParaRPr lang="tr-TR" b="1" dirty="0">
              <a:latin typeface="SRASerif1.1-Bold"/>
            </a:endParaRPr>
          </a:p>
          <a:p>
            <a:pPr lvl="1"/>
            <a:r>
              <a:rPr lang="tr-TR" dirty="0">
                <a:latin typeface="SRASerif1.1-Book"/>
              </a:rPr>
              <a:t>Report</a:t>
            </a:r>
            <a:r>
              <a:rPr lang="en-US" b="0" i="0" u="none" strike="noStrike" baseline="0" dirty="0">
                <a:latin typeface="SRASerif1.1-Book"/>
              </a:rPr>
              <a:t> a median value </a:t>
            </a:r>
            <a:r>
              <a:rPr lang="tr-TR" b="0" i="0" u="none" strike="noStrike" baseline="0" dirty="0" err="1">
                <a:latin typeface="SRASerif1.1-Book"/>
              </a:rPr>
              <a:t>and</a:t>
            </a:r>
            <a:r>
              <a:rPr lang="en-US" b="0" i="0" u="none" strike="noStrike" baseline="0" dirty="0">
                <a:latin typeface="SRASerif1.1-Book"/>
              </a:rPr>
              <a:t> an</a:t>
            </a:r>
            <a:r>
              <a:rPr lang="tr-TR" b="0" i="0" u="none" strike="noStrike" baseline="0" dirty="0">
                <a:latin typeface="SRASerif1.1-Book"/>
              </a:rPr>
              <a:t> </a:t>
            </a:r>
            <a:r>
              <a:rPr lang="en-US" b="0" i="0" u="none" strike="noStrike" baseline="0" dirty="0">
                <a:latin typeface="SRASerif1.1-Book"/>
              </a:rPr>
              <a:t>indication of the spread of your score</a:t>
            </a:r>
            <a:r>
              <a:rPr lang="tr-TR" b="0" i="0" u="none" strike="noStrike" baseline="0" dirty="0">
                <a:latin typeface="SRASerif1.1-Book"/>
              </a:rPr>
              <a:t>:</a:t>
            </a:r>
            <a:r>
              <a:rPr lang="en-US" b="0" i="0" u="none" strike="noStrike" baseline="0" dirty="0">
                <a:latin typeface="SRASerif1.1-Book"/>
              </a:rPr>
              <a:t>  the Inter-Quartile Range, which represents the</a:t>
            </a:r>
            <a:r>
              <a:rPr lang="tr-TR" b="0" i="0" u="none" strike="noStrike" baseline="0" dirty="0">
                <a:latin typeface="SRASerif1.1-Book"/>
              </a:rPr>
              <a:t> </a:t>
            </a:r>
            <a:r>
              <a:rPr lang="en-US" b="0" i="0" u="none" strike="noStrike" baseline="0" dirty="0">
                <a:latin typeface="SRASerif1.1-Book"/>
              </a:rPr>
              <a:t>25th percentile and the 75th percentile values.</a:t>
            </a:r>
            <a:endParaRPr lang="tr-TR" b="0" i="0" u="none" strike="noStrike" baseline="0" dirty="0">
              <a:latin typeface="SRASerif1.1-Book"/>
            </a:endParaRPr>
          </a:p>
          <a:p>
            <a:pPr lvl="1"/>
            <a:endParaRPr lang="tr-TR" b="0" i="0" u="none" strike="noStrike" baseline="0" dirty="0">
              <a:latin typeface="SRASerif1.1-Book"/>
            </a:endParaRPr>
          </a:p>
          <a:p>
            <a:pPr algn="l"/>
            <a:r>
              <a:rPr lang="tr-TR" dirty="0" err="1">
                <a:latin typeface="SRASerif1.1-Book"/>
              </a:rPr>
              <a:t>E.g</a:t>
            </a:r>
            <a:r>
              <a:rPr lang="tr-TR" dirty="0">
                <a:latin typeface="SRASerif1.1-Book"/>
              </a:rPr>
              <a:t>. </a:t>
            </a:r>
            <a:r>
              <a:rPr lang="tr-TR" sz="2800" b="0" i="1" u="none" strike="noStrike" baseline="0" dirty="0">
                <a:latin typeface="SRASerif1.1-Italic"/>
              </a:rPr>
              <a:t>Md</a:t>
            </a:r>
            <a:r>
              <a:rPr lang="tr-TR" sz="2800" b="0" i="0" u="none" strike="noStrike" baseline="0" dirty="0">
                <a:latin typeface="SRASerif1.1-Book"/>
              </a:rPr>
              <a:t>=36 (</a:t>
            </a:r>
            <a:r>
              <a:rPr lang="tr-TR" sz="2800" b="0" i="1" u="none" strike="noStrike" baseline="0" dirty="0">
                <a:latin typeface="SRASerif1.1-Italic"/>
              </a:rPr>
              <a:t>IQR</a:t>
            </a:r>
            <a:r>
              <a:rPr lang="tr-TR" sz="2800" b="0" i="0" u="none" strike="noStrike" baseline="0" dirty="0">
                <a:latin typeface="SRASerif1.1-Book"/>
              </a:rPr>
              <a:t>: 26, 47)</a:t>
            </a:r>
            <a:endParaRPr lang="tr-TR" b="1" dirty="0">
              <a:latin typeface="SRASerif1.1-Bold"/>
            </a:endParaRPr>
          </a:p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855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EAB14E-7D14-43F4-80ED-4BF4FDF6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Activity 1 (</a:t>
            </a:r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Items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C63881-4CC1-4914-95C1-4D6E414D1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Imagine </a:t>
            </a:r>
            <a:r>
              <a:rPr lang="tr-TR" dirty="0" err="1"/>
              <a:t>Items</a:t>
            </a:r>
            <a:r>
              <a:rPr lang="tr-TR" dirty="0"/>
              <a:t> 1, 5, 11, 13, 16(R)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related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activities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illustrate</a:t>
            </a:r>
            <a:r>
              <a:rPr lang="tr-TR" dirty="0"/>
              <a:t> </a:t>
            </a:r>
            <a:r>
              <a:rPr lang="tr-TR" dirty="0" err="1"/>
              <a:t>foreign</a:t>
            </a:r>
            <a:r>
              <a:rPr lang="tr-TR" dirty="0"/>
              <a:t> </a:t>
            </a:r>
            <a:r>
              <a:rPr lang="tr-TR" dirty="0" err="1"/>
              <a:t>culture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promote</a:t>
            </a:r>
            <a:r>
              <a:rPr lang="tr-TR" dirty="0"/>
              <a:t> </a:t>
            </a:r>
            <a:r>
              <a:rPr lang="tr-TR" dirty="0" err="1"/>
              <a:t>positive</a:t>
            </a:r>
            <a:r>
              <a:rPr lang="tr-TR" dirty="0"/>
              <a:t> </a:t>
            </a:r>
            <a:r>
              <a:rPr lang="tr-TR" dirty="0" err="1"/>
              <a:t>attitudes</a:t>
            </a:r>
            <a:r>
              <a:rPr lang="tr-TR" dirty="0"/>
              <a:t> </a:t>
            </a:r>
            <a:r>
              <a:rPr lang="tr-TR" dirty="0" err="1"/>
              <a:t>towards</a:t>
            </a:r>
            <a:r>
              <a:rPr lang="tr-TR" dirty="0"/>
              <a:t> </a:t>
            </a:r>
            <a:r>
              <a:rPr lang="tr-TR" dirty="0" err="1"/>
              <a:t>foreign</a:t>
            </a:r>
            <a:r>
              <a:rPr lang="tr-TR" dirty="0"/>
              <a:t> </a:t>
            </a:r>
            <a:r>
              <a:rPr lang="tr-TR" dirty="0" err="1"/>
              <a:t>cultures</a:t>
            </a:r>
            <a:endParaRPr lang="tr-TR" dirty="0"/>
          </a:p>
          <a:p>
            <a:r>
              <a:rPr lang="tr-TR" b="1" dirty="0"/>
              <a:t>1. </a:t>
            </a:r>
            <a:r>
              <a:rPr lang="tr-TR" b="1" dirty="0" err="1"/>
              <a:t>Item</a:t>
            </a:r>
            <a:r>
              <a:rPr lang="tr-TR" b="1" dirty="0"/>
              <a:t> 16 is a </a:t>
            </a:r>
            <a:r>
              <a:rPr lang="tr-TR" b="1" dirty="0" err="1"/>
              <a:t>reverse</a:t>
            </a:r>
            <a:r>
              <a:rPr lang="tr-TR" b="1" dirty="0"/>
              <a:t> </a:t>
            </a:r>
            <a:r>
              <a:rPr lang="tr-TR" b="1" dirty="0" err="1"/>
              <a:t>item</a:t>
            </a:r>
            <a:r>
              <a:rPr lang="tr-TR" b="1" dirty="0"/>
              <a:t>—</a:t>
            </a:r>
            <a:r>
              <a:rPr lang="tr-TR" b="1" dirty="0" err="1"/>
              <a:t>Rescore</a:t>
            </a:r>
            <a:r>
              <a:rPr lang="tr-TR" b="1" dirty="0"/>
              <a:t> </a:t>
            </a:r>
            <a:r>
              <a:rPr lang="tr-TR" b="1" dirty="0" err="1"/>
              <a:t>this</a:t>
            </a:r>
            <a:r>
              <a:rPr lang="tr-TR" b="1" dirty="0"/>
              <a:t> </a:t>
            </a:r>
            <a:r>
              <a:rPr lang="tr-TR" b="1" dirty="0" err="1"/>
              <a:t>item</a:t>
            </a:r>
            <a:r>
              <a:rPr lang="tr-TR" b="1" dirty="0"/>
              <a:t> on SPSS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SRASans1.0-Book"/>
              </a:rPr>
              <a:t>From the menu at the top of the screen, click on </a:t>
            </a:r>
            <a:r>
              <a:rPr lang="en-US" sz="1800" b="1" i="0" u="none" strike="noStrike" baseline="0" dirty="0">
                <a:latin typeface="SRASans1.0-Bold"/>
              </a:rPr>
              <a:t>Transform</a:t>
            </a:r>
            <a:r>
              <a:rPr lang="en-US" sz="1800" b="0" i="0" u="none" strike="noStrike" baseline="0" dirty="0">
                <a:latin typeface="SRASans1.0-Book"/>
              </a:rPr>
              <a:t>, then click on </a:t>
            </a:r>
            <a:r>
              <a:rPr lang="en-US" sz="1800" b="1" i="0" u="none" strike="noStrike" baseline="0" dirty="0">
                <a:latin typeface="SRASans1.0-Bold"/>
              </a:rPr>
              <a:t>Recode Into</a:t>
            </a:r>
            <a:r>
              <a:rPr lang="tr-TR" sz="1800" b="1" i="0" u="none" strike="noStrike" baseline="0" dirty="0">
                <a:latin typeface="SRASans1.0-Bold"/>
              </a:rPr>
              <a:t> </a:t>
            </a:r>
            <a:r>
              <a:rPr lang="tr-TR" sz="1800" b="1" i="0" u="none" strike="noStrike" baseline="0" dirty="0" err="1">
                <a:latin typeface="SRASans1.0-Bold"/>
              </a:rPr>
              <a:t>Same</a:t>
            </a:r>
            <a:r>
              <a:rPr lang="tr-TR" sz="1800" b="1" i="0" u="none" strike="noStrike" baseline="0" dirty="0">
                <a:latin typeface="SRASans1.0-Bold"/>
              </a:rPr>
              <a:t> </a:t>
            </a:r>
            <a:r>
              <a:rPr lang="tr-TR" sz="1800" b="1" i="0" u="none" strike="noStrike" baseline="0" dirty="0" err="1">
                <a:latin typeface="SRASans1.0-Bold"/>
              </a:rPr>
              <a:t>Variables</a:t>
            </a:r>
            <a:r>
              <a:rPr lang="tr-TR" sz="1800" b="0" i="0" u="none" strike="noStrike" baseline="0" dirty="0">
                <a:latin typeface="SRASans1.0-Book"/>
              </a:rPr>
              <a:t>. </a:t>
            </a:r>
            <a:r>
              <a:rPr lang="tr-TR" sz="1800" b="1" dirty="0">
                <a:latin typeface="SRASans1.0-Bold"/>
              </a:rPr>
              <a:t>-</a:t>
            </a:r>
            <a:r>
              <a:rPr lang="en-US" sz="1800" b="0" i="0" u="none" strike="noStrike" baseline="0" dirty="0">
                <a:latin typeface="SRASans1.0-Book"/>
              </a:rPr>
              <a:t>Select the items you want to reverse (</a:t>
            </a:r>
            <a:r>
              <a:rPr lang="tr-TR" sz="1800" dirty="0">
                <a:latin typeface="SRASans1.0-Book"/>
              </a:rPr>
              <a:t>Q16</a:t>
            </a:r>
            <a:r>
              <a:rPr lang="en-US" sz="1800" b="0" i="0" u="none" strike="noStrike" baseline="0" dirty="0">
                <a:latin typeface="SRASans1.0-Book"/>
              </a:rPr>
              <a:t>). Move </a:t>
            </a:r>
            <a:r>
              <a:rPr lang="tr-TR" sz="1800" b="0" i="0" u="none" strike="noStrike" baseline="0" dirty="0" err="1">
                <a:latin typeface="SRASans1.0-Book"/>
              </a:rPr>
              <a:t>this</a:t>
            </a:r>
            <a:r>
              <a:rPr lang="en-US" sz="1800" b="0" i="0" u="none" strike="noStrike" baseline="0" dirty="0">
                <a:latin typeface="SRASans1.0-Book"/>
              </a:rPr>
              <a:t> into the </a:t>
            </a:r>
            <a:r>
              <a:rPr lang="en-US" sz="1800" b="1" i="0" u="none" strike="noStrike" baseline="0" dirty="0">
                <a:latin typeface="SRASans1.0-Bold"/>
              </a:rPr>
              <a:t>Variable</a:t>
            </a:r>
            <a:r>
              <a:rPr lang="tr-TR" sz="1800" b="1" i="0" u="none" strike="noStrike" baseline="0" dirty="0">
                <a:latin typeface="SRASans1.0-Bold"/>
              </a:rPr>
              <a:t> </a:t>
            </a:r>
            <a:r>
              <a:rPr lang="tr-TR" sz="1800" b="0" i="0" u="none" strike="noStrike" baseline="0" dirty="0" err="1">
                <a:latin typeface="SRASans1.0-Book"/>
              </a:rPr>
              <a:t>box</a:t>
            </a:r>
            <a:r>
              <a:rPr lang="tr-TR" sz="1800" b="0" i="0" u="none" strike="noStrike" baseline="0" dirty="0">
                <a:latin typeface="SRASans1.0-Book"/>
              </a:rPr>
              <a:t>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SRASans1.0-Book"/>
              </a:rPr>
              <a:t>Click on the </a:t>
            </a:r>
            <a:r>
              <a:rPr lang="en-US" sz="1800" b="1" i="0" u="none" strike="noStrike" baseline="0" dirty="0">
                <a:latin typeface="SRASans1.0-Bold"/>
              </a:rPr>
              <a:t>Old and New Values </a:t>
            </a:r>
            <a:r>
              <a:rPr lang="en-US" sz="1800" b="0" i="0" u="none" strike="noStrike" baseline="0" dirty="0">
                <a:latin typeface="SRASans1.0-Book"/>
              </a:rPr>
              <a:t>button.</a:t>
            </a:r>
            <a:r>
              <a:rPr lang="tr-TR" sz="1800" b="0" i="0" u="none" strike="noStrike" baseline="0" dirty="0">
                <a:latin typeface="SRASans1.0-Book"/>
              </a:rPr>
              <a:t> </a:t>
            </a:r>
            <a:r>
              <a:rPr lang="en-US" sz="1800" b="0" i="0" u="none" strike="noStrike" baseline="0" dirty="0">
                <a:latin typeface="SRASans1.0-Book"/>
              </a:rPr>
              <a:t>In the </a:t>
            </a:r>
            <a:r>
              <a:rPr lang="en-US" sz="1800" b="1" i="0" u="none" strike="noStrike" baseline="0" dirty="0">
                <a:latin typeface="SRASans1.0-Bold"/>
              </a:rPr>
              <a:t>Old Value </a:t>
            </a:r>
            <a:r>
              <a:rPr lang="en-US" sz="1800" b="0" i="0" u="none" strike="noStrike" baseline="0" dirty="0">
                <a:latin typeface="SRASans1.0-Book"/>
              </a:rPr>
              <a:t>section, type 1 in the </a:t>
            </a:r>
            <a:r>
              <a:rPr lang="en-US" sz="1800" b="1" i="0" u="none" strike="noStrike" baseline="0" dirty="0">
                <a:latin typeface="SRASans1.0-Bold"/>
              </a:rPr>
              <a:t>Value </a:t>
            </a:r>
            <a:r>
              <a:rPr lang="en-US" sz="1800" b="0" i="0" u="none" strike="noStrike" baseline="0" dirty="0">
                <a:latin typeface="SRASans1.0-Book"/>
              </a:rPr>
              <a:t>box.</a:t>
            </a:r>
            <a:r>
              <a:rPr lang="tr-TR" sz="1800" b="0" i="0" u="none" strike="noStrike" baseline="0" dirty="0">
                <a:latin typeface="SRASans1.0-Book"/>
              </a:rPr>
              <a:t> </a:t>
            </a:r>
            <a:r>
              <a:rPr lang="en-US" sz="1800" b="0" i="0" u="none" strike="noStrike" baseline="0" dirty="0">
                <a:latin typeface="SRASans1.0-Book"/>
              </a:rPr>
              <a:t>In the </a:t>
            </a:r>
            <a:r>
              <a:rPr lang="en-US" sz="1800" b="1" i="0" u="none" strike="noStrike" baseline="0" dirty="0">
                <a:latin typeface="SRASans1.0-Bold"/>
              </a:rPr>
              <a:t>New Value </a:t>
            </a:r>
            <a:r>
              <a:rPr lang="en-US" sz="1800" b="0" i="0" u="none" strike="noStrike" baseline="0" dirty="0">
                <a:latin typeface="SRASans1.0-Book"/>
              </a:rPr>
              <a:t>section, type </a:t>
            </a:r>
            <a:r>
              <a:rPr lang="tr-TR" sz="1800" b="0" i="0" u="none" strike="noStrike" baseline="0" dirty="0">
                <a:latin typeface="SRASans1.0-Book"/>
              </a:rPr>
              <a:t>3</a:t>
            </a:r>
            <a:r>
              <a:rPr lang="en-US" sz="1800" b="0" i="0" u="none" strike="noStrike" baseline="0" dirty="0">
                <a:latin typeface="SRASans1.0-Book"/>
              </a:rPr>
              <a:t> in the </a:t>
            </a:r>
            <a:r>
              <a:rPr lang="en-US" sz="1800" b="1" i="0" u="none" strike="noStrike" baseline="0" dirty="0">
                <a:latin typeface="SRASans1.0-Bold"/>
              </a:rPr>
              <a:t>Value </a:t>
            </a:r>
            <a:r>
              <a:rPr lang="en-US" sz="1800" b="0" i="0" u="none" strike="noStrike" baseline="0" dirty="0">
                <a:latin typeface="SRASans1.0-Book"/>
              </a:rPr>
              <a:t>box (this will change all scores that were</a:t>
            </a:r>
            <a:r>
              <a:rPr lang="tr-TR" sz="1800" b="0" i="0" u="none" strike="noStrike" baseline="0" dirty="0">
                <a:latin typeface="SRASans1.0-Book"/>
              </a:rPr>
              <a:t> </a:t>
            </a:r>
            <a:r>
              <a:rPr lang="en-US" sz="1800" b="0" i="0" u="none" strike="noStrike" baseline="0" dirty="0">
                <a:latin typeface="SRASans1.0-Book"/>
              </a:rPr>
              <a:t>originally scored as 1 to a </a:t>
            </a:r>
            <a:r>
              <a:rPr lang="tr-TR" sz="1800" b="0" i="0" u="none" strike="noStrike" baseline="0" dirty="0">
                <a:latin typeface="SRASans1.0-Book"/>
              </a:rPr>
              <a:t>3</a:t>
            </a:r>
            <a:r>
              <a:rPr lang="en-US" sz="1800" b="0" i="0" u="none" strike="noStrike" baseline="0" dirty="0">
                <a:latin typeface="SRASans1.0-Book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i="0" u="none" strike="noStrike" baseline="0" dirty="0">
                <a:latin typeface="SRASans1.0-Bold"/>
              </a:rPr>
              <a:t> </a:t>
            </a:r>
            <a:r>
              <a:rPr lang="en-US" sz="1800" b="0" i="0" u="none" strike="noStrike" baseline="0" dirty="0">
                <a:latin typeface="SRASans1.0-Book"/>
              </a:rPr>
              <a:t>Click on </a:t>
            </a:r>
            <a:r>
              <a:rPr lang="en-US" sz="1800" b="1" i="0" u="none" strike="noStrike" baseline="0" dirty="0">
                <a:latin typeface="SRASans1.0-Bold"/>
              </a:rPr>
              <a:t>Add</a:t>
            </a:r>
            <a:r>
              <a:rPr lang="en-US" sz="1800" b="0" i="0" u="none" strike="noStrike" baseline="0" dirty="0">
                <a:latin typeface="SRASans1.0-Book"/>
              </a:rPr>
              <a:t>. This will place the instruction (1 </a:t>
            </a:r>
            <a:r>
              <a:rPr lang="en-US" sz="1800" b="0" i="0" u="none" strike="noStrike" baseline="0" dirty="0">
                <a:latin typeface="ArialMT"/>
              </a:rPr>
              <a:t>→ </a:t>
            </a:r>
            <a:r>
              <a:rPr lang="tr-TR" sz="1800" b="0" i="0" u="none" strike="noStrike" baseline="0" dirty="0">
                <a:latin typeface="ArialMT"/>
              </a:rPr>
              <a:t>3</a:t>
            </a:r>
            <a:r>
              <a:rPr lang="en-US" sz="1800" b="0" i="0" u="none" strike="noStrike" baseline="0" dirty="0">
                <a:latin typeface="SRASans1.0-Book"/>
              </a:rPr>
              <a:t>) in the box labelled </a:t>
            </a:r>
            <a:r>
              <a:rPr lang="en-US" sz="1800" b="1" i="0" u="none" strike="noStrike" baseline="0" dirty="0">
                <a:latin typeface="SRASans1.0-Bold"/>
              </a:rPr>
              <a:t>Old &gt; New</a:t>
            </a:r>
            <a:r>
              <a:rPr lang="en-US" sz="1800" b="0" i="0" u="none" strike="noStrike" baseline="0" dirty="0">
                <a:latin typeface="SRASans1.0-Book"/>
              </a:rPr>
              <a:t>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SRASans1.0-Book"/>
              </a:rPr>
              <a:t>Repeat the same procedure for the remaining scores. For example:</a:t>
            </a:r>
          </a:p>
          <a:p>
            <a:pPr algn="l"/>
            <a:r>
              <a:rPr lang="en-US" sz="1800" b="1" i="0" u="none" strike="noStrike" baseline="0" dirty="0">
                <a:latin typeface="SRASans1.0-Bold"/>
              </a:rPr>
              <a:t>Old Value</a:t>
            </a:r>
            <a:r>
              <a:rPr lang="en-US" sz="1800" b="0" i="0" u="none" strike="noStrike" baseline="0" dirty="0">
                <a:latin typeface="SRASans1.0-Book"/>
              </a:rPr>
              <a:t>—type in 2 </a:t>
            </a:r>
            <a:r>
              <a:rPr lang="en-US" sz="1800" b="1" i="0" u="none" strike="noStrike" baseline="0" dirty="0">
                <a:latin typeface="SRASans1.0-Bold"/>
              </a:rPr>
              <a:t>New Value</a:t>
            </a:r>
            <a:r>
              <a:rPr lang="en-US" sz="1800" b="0" i="0" u="none" strike="noStrike" baseline="0" dirty="0">
                <a:latin typeface="SRASans1.0-Book"/>
              </a:rPr>
              <a:t>—type in </a:t>
            </a:r>
            <a:r>
              <a:rPr lang="tr-TR" sz="1800" b="0" i="0" u="none" strike="noStrike" baseline="0" dirty="0">
                <a:latin typeface="SRASans1.0-Book"/>
              </a:rPr>
              <a:t>2</a:t>
            </a:r>
            <a:r>
              <a:rPr lang="en-US" sz="1800" b="0" i="0" u="none" strike="noStrike" baseline="0" dirty="0">
                <a:latin typeface="SRASans1.0-Book"/>
              </a:rPr>
              <a:t> </a:t>
            </a:r>
            <a:r>
              <a:rPr lang="en-US" sz="1800" b="1" i="0" u="none" strike="noStrike" baseline="0" dirty="0">
                <a:latin typeface="SRASans1.0-Bold"/>
              </a:rPr>
              <a:t>Add</a:t>
            </a:r>
          </a:p>
          <a:p>
            <a:pPr algn="l"/>
            <a:r>
              <a:rPr lang="en-US" sz="1800" b="1" i="0" u="none" strike="noStrike" baseline="0" dirty="0">
                <a:latin typeface="SRASans1.0-Bold"/>
              </a:rPr>
              <a:t>Old Value</a:t>
            </a:r>
            <a:r>
              <a:rPr lang="en-US" sz="1800" b="0" i="0" u="none" strike="noStrike" baseline="0" dirty="0">
                <a:latin typeface="SRASans1.0-Book"/>
              </a:rPr>
              <a:t>—type in 3 </a:t>
            </a:r>
            <a:r>
              <a:rPr lang="en-US" sz="1800" b="1" i="0" u="none" strike="noStrike" baseline="0" dirty="0">
                <a:latin typeface="SRASans1.0-Bold"/>
              </a:rPr>
              <a:t>New Value</a:t>
            </a:r>
            <a:r>
              <a:rPr lang="en-US" sz="1800" b="0" i="0" u="none" strike="noStrike" baseline="0" dirty="0">
                <a:latin typeface="SRASans1.0-Book"/>
              </a:rPr>
              <a:t>—type in </a:t>
            </a:r>
            <a:r>
              <a:rPr lang="tr-TR" sz="1800" b="0" i="0" u="none" strike="noStrike" baseline="0" dirty="0">
                <a:latin typeface="SRASans1.0-Book"/>
              </a:rPr>
              <a:t>1</a:t>
            </a:r>
            <a:r>
              <a:rPr lang="en-US" sz="1800" b="0" i="0" u="none" strike="noStrike" baseline="0" dirty="0">
                <a:latin typeface="SRASans1.0-Book"/>
              </a:rPr>
              <a:t> </a:t>
            </a:r>
            <a:r>
              <a:rPr lang="en-US" sz="1800" b="1" i="0" u="none" strike="noStrike" baseline="0" dirty="0">
                <a:latin typeface="SRASans1.0-Bold"/>
              </a:rPr>
              <a:t>Add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SRASans1.0-Book"/>
              </a:rPr>
              <a:t>Click on </a:t>
            </a:r>
            <a:r>
              <a:rPr lang="en-US" sz="1800" b="1" i="0" u="none" strike="noStrike" baseline="0" dirty="0">
                <a:latin typeface="SRASans1.0-Bold"/>
              </a:rPr>
              <a:t>Continue </a:t>
            </a:r>
            <a:r>
              <a:rPr lang="en-US" sz="1800" b="0" i="0" u="none" strike="noStrike" baseline="0" dirty="0">
                <a:latin typeface="SRASans1.0-Book"/>
              </a:rPr>
              <a:t>and then </a:t>
            </a:r>
            <a:r>
              <a:rPr lang="en-US" sz="1800" b="1" i="0" u="none" strike="noStrike" baseline="0" dirty="0">
                <a:latin typeface="SRASans1.0-Bold"/>
              </a:rPr>
              <a:t>OK</a:t>
            </a:r>
            <a:r>
              <a:rPr lang="en-US" sz="1800" b="0" i="0" u="none" strike="noStrike" baseline="0" dirty="0">
                <a:latin typeface="SRASans1.0-Book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242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050D6B2-8E27-4662-9EA0-BC0D5101B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2564" y="485307"/>
            <a:ext cx="5858515" cy="4528951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45896AE-B123-481B-A97E-FA4C7FD99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35" y="920376"/>
            <a:ext cx="4642578" cy="359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1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7617FF-069A-4E22-AD15-A40068A3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01538"/>
          </a:xfrm>
        </p:spPr>
        <p:txBody>
          <a:bodyPr>
            <a:normAutofit/>
          </a:bodyPr>
          <a:lstStyle/>
          <a:p>
            <a:pPr algn="ctr"/>
            <a:r>
              <a:rPr lang="tr-TR" sz="4000" dirty="0"/>
              <a:t>Activity 2 </a:t>
            </a:r>
            <a:br>
              <a:rPr lang="tr-TR" sz="4000" dirty="0"/>
            </a:br>
            <a:r>
              <a:rPr lang="tr-TR" sz="4000" dirty="0"/>
              <a:t>(</a:t>
            </a:r>
            <a:r>
              <a:rPr lang="tr-TR" sz="4000" dirty="0" err="1"/>
              <a:t>Manipulating</a:t>
            </a:r>
            <a:r>
              <a:rPr lang="tr-TR" sz="4000" dirty="0"/>
              <a:t> Data: </a:t>
            </a:r>
            <a:r>
              <a:rPr lang="tr-TR" sz="4000" dirty="0" err="1"/>
              <a:t>Getting</a:t>
            </a:r>
            <a:r>
              <a:rPr lang="tr-TR" sz="4000" dirty="0"/>
              <a:t> </a:t>
            </a:r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Sum</a:t>
            </a:r>
            <a:r>
              <a:rPr lang="tr-TR" sz="4000" dirty="0"/>
              <a:t> &amp; </a:t>
            </a:r>
            <a:r>
              <a:rPr lang="tr-TR" sz="4000" dirty="0" err="1"/>
              <a:t>Mean</a:t>
            </a:r>
            <a:r>
              <a:rPr lang="tr-TR" sz="4000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E866BF-5C90-4F08-AA83-B6D0C071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27200"/>
            <a:ext cx="10058400" cy="4141894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want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/>
              <a:t>SUM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Sub-Scale</a:t>
            </a:r>
            <a:r>
              <a:rPr lang="tr-TR" dirty="0"/>
              <a:t> «</a:t>
            </a:r>
            <a:r>
              <a:rPr lang="tr-TR" b="1" i="1" dirty="0" err="1"/>
              <a:t>Activities</a:t>
            </a:r>
            <a:r>
              <a:rPr lang="tr-TR" b="1" i="1" dirty="0"/>
              <a:t> </a:t>
            </a:r>
            <a:r>
              <a:rPr lang="tr-TR" b="1" i="1" dirty="0" err="1"/>
              <a:t>to</a:t>
            </a:r>
            <a:r>
              <a:rPr lang="tr-TR" b="1" i="1" dirty="0"/>
              <a:t> </a:t>
            </a:r>
            <a:r>
              <a:rPr lang="tr-TR" b="1" i="1" dirty="0" err="1"/>
              <a:t>illustrate</a:t>
            </a:r>
            <a:r>
              <a:rPr lang="tr-TR" b="1" i="1" dirty="0"/>
              <a:t> </a:t>
            </a:r>
            <a:r>
              <a:rPr lang="tr-TR" b="1" i="1" dirty="0" err="1"/>
              <a:t>foreign</a:t>
            </a:r>
            <a:r>
              <a:rPr lang="tr-TR" b="1" i="1" dirty="0"/>
              <a:t> </a:t>
            </a:r>
            <a:r>
              <a:rPr lang="tr-TR" b="1" i="1" dirty="0" err="1"/>
              <a:t>culture</a:t>
            </a:r>
            <a:r>
              <a:rPr lang="tr-TR" b="1" i="1" dirty="0"/>
              <a:t>»</a:t>
            </a:r>
            <a:r>
              <a:rPr lang="tr-TR" dirty="0"/>
              <a:t> (</a:t>
            </a:r>
            <a:r>
              <a:rPr lang="tr-TR" dirty="0" err="1"/>
              <a:t>Items</a:t>
            </a:r>
            <a:r>
              <a:rPr lang="tr-TR" dirty="0"/>
              <a:t> 1, 5, 11, 13, 16)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latin typeface="SRASans1.0-Book"/>
              </a:rPr>
              <a:t>From the menu at the top of the screen, click on </a:t>
            </a:r>
            <a:r>
              <a:rPr lang="en-US" sz="2000" b="1" i="0" u="none" strike="noStrike" baseline="0" dirty="0">
                <a:latin typeface="SRASans1.0-Bold"/>
              </a:rPr>
              <a:t>Transform</a:t>
            </a:r>
            <a:r>
              <a:rPr lang="en-US" sz="2000" b="0" i="0" u="none" strike="noStrike" baseline="0" dirty="0">
                <a:latin typeface="SRASans1.0-Book"/>
              </a:rPr>
              <a:t>, then click on </a:t>
            </a:r>
            <a:r>
              <a:rPr lang="en-US" sz="2000" b="1" i="0" u="none" strike="noStrike" baseline="0" dirty="0">
                <a:latin typeface="SRASans1.0-Bold"/>
              </a:rPr>
              <a:t>Compute Variable</a:t>
            </a:r>
            <a:r>
              <a:rPr lang="en-US" sz="2000" b="0" i="0" u="none" strike="noStrike" baseline="0" dirty="0">
                <a:latin typeface="SRASans1.0-Book"/>
              </a:rPr>
              <a:t>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latin typeface="SRASans1.0-Book"/>
              </a:rPr>
              <a:t>In the </a:t>
            </a:r>
            <a:r>
              <a:rPr lang="en-US" sz="2000" b="1" i="0" u="none" strike="noStrike" baseline="0" dirty="0">
                <a:latin typeface="SRASans1.0-Bold"/>
              </a:rPr>
              <a:t>Target Variable </a:t>
            </a:r>
            <a:r>
              <a:rPr lang="en-US" sz="2000" b="0" i="0" u="none" strike="noStrike" baseline="0" dirty="0">
                <a:latin typeface="SRASans1.0-Book"/>
              </a:rPr>
              <a:t>box, type in the new name you wish to give to the total scale scores</a:t>
            </a:r>
            <a:r>
              <a:rPr lang="tr-TR" sz="2000" b="0" i="0" u="none" strike="noStrike" baseline="0" dirty="0">
                <a:latin typeface="SRASans1.0-Book"/>
              </a:rPr>
              <a:t> (</a:t>
            </a:r>
            <a:r>
              <a:rPr lang="tr-TR" sz="2000" b="1" i="0" u="none" strike="noStrike" baseline="0" dirty="0" err="1">
                <a:latin typeface="SRASans1.0-Book"/>
              </a:rPr>
              <a:t>Illustrate</a:t>
            </a:r>
            <a:r>
              <a:rPr lang="tr-TR" b="1" dirty="0" err="1">
                <a:latin typeface="SRASans1.0-Book"/>
              </a:rPr>
              <a:t>TOT</a:t>
            </a:r>
            <a:r>
              <a:rPr lang="tr-TR" dirty="0">
                <a:latin typeface="SRASans1.0-Book"/>
              </a:rPr>
              <a:t>)</a:t>
            </a:r>
            <a:r>
              <a:rPr lang="en-US" sz="2000" b="0" i="0" u="none" strike="noStrike" baseline="0" dirty="0">
                <a:latin typeface="SRASans1.0-Book"/>
              </a:rPr>
              <a:t>. </a:t>
            </a:r>
            <a:endParaRPr lang="tr-TR" sz="2000" b="0" i="0" u="none" strike="noStrike" baseline="0" dirty="0">
              <a:latin typeface="SRASans1.0-Book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000" b="0" i="0" u="none" strike="noStrike" baseline="0" dirty="0">
                <a:latin typeface="SRASans1.0-Book"/>
              </a:rPr>
              <a:t>Select </a:t>
            </a:r>
            <a:r>
              <a:rPr lang="tr-TR" sz="2000" b="1" i="0" u="none" strike="noStrike" baseline="0" dirty="0">
                <a:latin typeface="SRASans1.0-Book"/>
              </a:rPr>
              <a:t>Statistical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0" i="0" u="none" strike="noStrike" baseline="0" dirty="0" err="1">
                <a:latin typeface="SRASans1.0-Book"/>
              </a:rPr>
              <a:t>under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1" i="0" u="none" strike="noStrike" baseline="0" dirty="0" err="1">
                <a:latin typeface="SRASans1.0-Book"/>
              </a:rPr>
              <a:t>Function</a:t>
            </a:r>
            <a:r>
              <a:rPr lang="tr-TR" sz="2000" b="1" i="0" u="none" strike="noStrike" baseline="0" dirty="0">
                <a:latin typeface="SRASans1.0-Book"/>
              </a:rPr>
              <a:t> </a:t>
            </a:r>
            <a:r>
              <a:rPr lang="tr-TR" sz="2000" b="1" i="0" u="none" strike="noStrike" baseline="0" dirty="0" err="1">
                <a:latin typeface="SRASans1.0-Book"/>
              </a:rPr>
              <a:t>Group</a:t>
            </a:r>
            <a:r>
              <a:rPr lang="tr-TR" sz="2000" b="0" i="0" u="none" strike="noStrike" baseline="0" dirty="0">
                <a:latin typeface="SRASans1.0-Book"/>
              </a:rPr>
              <a:t>. </a:t>
            </a:r>
            <a:r>
              <a:rPr lang="tr-TR" sz="2000" b="0" i="0" u="none" strike="noStrike" baseline="0" dirty="0" err="1">
                <a:latin typeface="SRASans1.0-Book"/>
              </a:rPr>
              <a:t>Then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0" i="0" u="none" strike="noStrike" baseline="0" dirty="0" err="1">
                <a:latin typeface="SRASans1.0-Book"/>
              </a:rPr>
              <a:t>select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1" i="0" u="none" strike="noStrike" baseline="0" dirty="0" err="1">
                <a:latin typeface="SRASans1.0-Book"/>
              </a:rPr>
              <a:t>Sum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0" i="0" u="none" strike="noStrike" baseline="0" dirty="0" err="1">
                <a:latin typeface="SRASans1.0-Book"/>
              </a:rPr>
              <a:t>under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1" i="0" u="none" strike="noStrike" baseline="0" dirty="0" err="1">
                <a:latin typeface="SRASans1.0-Book"/>
              </a:rPr>
              <a:t>Functions</a:t>
            </a:r>
            <a:r>
              <a:rPr lang="tr-TR" sz="2000" b="1" i="0" u="none" strike="noStrike" baseline="0" dirty="0">
                <a:latin typeface="SRASans1.0-Book"/>
              </a:rPr>
              <a:t> </a:t>
            </a:r>
            <a:r>
              <a:rPr lang="tr-TR" sz="2000" b="1" i="0" u="none" strike="noStrike" baseline="0" dirty="0" err="1">
                <a:latin typeface="SRASans1.0-Book"/>
              </a:rPr>
              <a:t>and</a:t>
            </a:r>
            <a:r>
              <a:rPr lang="tr-TR" sz="2000" b="1" i="0" u="none" strike="noStrike" baseline="0" dirty="0">
                <a:latin typeface="SRASans1.0-Book"/>
              </a:rPr>
              <a:t> Special </a:t>
            </a:r>
            <a:r>
              <a:rPr lang="tr-TR" sz="2000" b="1" i="0" u="none" strike="noStrike" baseline="0" dirty="0" err="1">
                <a:latin typeface="SRASans1.0-Book"/>
              </a:rPr>
              <a:t>Variables</a:t>
            </a:r>
            <a:r>
              <a:rPr lang="tr-TR" sz="2000" b="0" i="0" u="none" strike="noStrike" baseline="0" dirty="0">
                <a:latin typeface="SRASans1.0-Book"/>
              </a:rPr>
              <a:t>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latin typeface="SRASans1.0-Book"/>
              </a:rPr>
              <a:t>From the list of variables on the left-hand side, </a:t>
            </a:r>
            <a:r>
              <a:rPr lang="tr-TR" sz="2000" b="0" i="0" u="none" strike="noStrike" baseline="0" dirty="0" err="1">
                <a:latin typeface="SRASans1.0-Book"/>
              </a:rPr>
              <a:t>double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en-US" sz="2000" b="0" i="0" u="none" strike="noStrike" baseline="0" dirty="0">
                <a:latin typeface="SRASans1.0-Book"/>
              </a:rPr>
              <a:t>click on the item</a:t>
            </a:r>
            <a:r>
              <a:rPr lang="tr-TR" sz="2000" b="0" i="0" u="none" strike="noStrike" baseline="0" dirty="0">
                <a:latin typeface="SRASans1.0-Book"/>
              </a:rPr>
              <a:t>s </a:t>
            </a:r>
            <a:r>
              <a:rPr lang="tr-TR" sz="2000" b="0" i="0" u="none" strike="noStrike" baseline="0" dirty="0" err="1">
                <a:latin typeface="SRASans1.0-Book"/>
              </a:rPr>
              <a:t>you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0" i="0" u="none" strike="noStrike" baseline="0" dirty="0" err="1">
                <a:latin typeface="SRASans1.0-Book"/>
              </a:rPr>
              <a:t>want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0" i="0" u="none" strike="noStrike" baseline="0" dirty="0" err="1">
                <a:latin typeface="SRASans1.0-Book"/>
              </a:rPr>
              <a:t>to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0" i="0" u="none" strike="noStrike" baseline="0" dirty="0" err="1">
                <a:latin typeface="SRASans1.0-Book"/>
              </a:rPr>
              <a:t>add</a:t>
            </a:r>
            <a:r>
              <a:rPr lang="en-US" sz="2000" b="0" i="0" u="none" strike="noStrike" baseline="0" dirty="0">
                <a:latin typeface="SRASans1.0-Book"/>
              </a:rPr>
              <a:t> in the </a:t>
            </a:r>
            <a:r>
              <a:rPr lang="tr-TR" sz="2000" b="0" i="0" u="none" strike="noStrike" baseline="0" dirty="0" err="1">
                <a:latin typeface="SRASans1.0-Book"/>
              </a:rPr>
              <a:t>sub</a:t>
            </a:r>
            <a:r>
              <a:rPr lang="tr-TR" sz="2000" b="0" i="0" u="none" strike="noStrike" baseline="0" dirty="0">
                <a:latin typeface="SRASans1.0-Book"/>
              </a:rPr>
              <a:t>-</a:t>
            </a:r>
            <a:r>
              <a:rPr lang="en-US" sz="2000" b="0" i="0" u="none" strike="noStrike" baseline="0" dirty="0">
                <a:latin typeface="SRASans1.0-Book"/>
              </a:rPr>
              <a:t>scale (</a:t>
            </a:r>
            <a:r>
              <a:rPr lang="tr-TR" sz="2000" b="0" i="0" u="none" strike="noStrike" baseline="0" dirty="0">
                <a:latin typeface="SRASans1.0-Book"/>
              </a:rPr>
              <a:t>Q1, Q5, Q11, Q13, Q16</a:t>
            </a:r>
            <a:r>
              <a:rPr lang="en-US" sz="2000" b="0" i="0" u="none" strike="noStrike" baseline="0" dirty="0">
                <a:latin typeface="SRASans1.0-Book"/>
              </a:rPr>
              <a:t>).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0" i="0" u="none" strike="noStrike" baseline="0" dirty="0" err="1">
                <a:latin typeface="SRASans1.0-Book"/>
              </a:rPr>
              <a:t>Make</a:t>
            </a:r>
            <a:r>
              <a:rPr lang="tr-TR" sz="2000" b="0" i="0" u="none" strike="noStrike" baseline="0" dirty="0">
                <a:latin typeface="SRASans1.0-Book"/>
              </a:rPr>
              <a:t> sure </a:t>
            </a:r>
            <a:r>
              <a:rPr lang="tr-TR" sz="2000" b="0" i="0" u="none" strike="noStrike" baseline="0" dirty="0" err="1">
                <a:latin typeface="SRASans1.0-Book"/>
              </a:rPr>
              <a:t>there</a:t>
            </a:r>
            <a:r>
              <a:rPr lang="tr-TR" sz="2000" b="0" i="0" u="none" strike="noStrike" baseline="0" dirty="0">
                <a:latin typeface="SRASans1.0-Book"/>
              </a:rPr>
              <a:t> is a </a:t>
            </a:r>
            <a:r>
              <a:rPr lang="tr-TR" sz="2000" b="0" i="0" u="none" strike="noStrike" baseline="0" dirty="0" err="1">
                <a:latin typeface="SRASans1.0-Book"/>
              </a:rPr>
              <a:t>comma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0" i="0" u="none" strike="noStrike" baseline="0" dirty="0" err="1">
                <a:latin typeface="SRASans1.0-Book"/>
              </a:rPr>
              <a:t>between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0" i="0" u="none" strike="noStrike" baseline="0" dirty="0" err="1">
                <a:latin typeface="SRASans1.0-Book"/>
              </a:rPr>
              <a:t>each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0" i="0" u="none" strike="noStrike" baseline="0" dirty="0" err="1">
                <a:latin typeface="SRASans1.0-Book"/>
              </a:rPr>
              <a:t>item</a:t>
            </a:r>
            <a:r>
              <a:rPr lang="tr-TR" sz="2000" b="0" i="0" u="none" strike="noStrike" baseline="0" dirty="0">
                <a:latin typeface="SRASans1.0-Book"/>
              </a:rPr>
              <a:t>. </a:t>
            </a:r>
            <a:endParaRPr lang="en-US" sz="2000" b="0" i="0" u="none" strike="noStrike" baseline="0" dirty="0">
              <a:latin typeface="SRASans1.0-Book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latin typeface="SRASans1.0-Book"/>
              </a:rPr>
              <a:t>Click </a:t>
            </a:r>
            <a:r>
              <a:rPr lang="en-US" sz="2000" b="1" i="0" u="none" strike="noStrike" baseline="0" dirty="0">
                <a:latin typeface="SRASans1.0-Bold"/>
              </a:rPr>
              <a:t>OK</a:t>
            </a:r>
            <a:endParaRPr lang="tr-TR" sz="2000" b="1" i="0" u="none" strike="noStrike" baseline="0" dirty="0">
              <a:latin typeface="SRASans1.0-Bold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latin typeface="SRASerif1.1-Book"/>
              </a:rPr>
              <a:t>This will create a new variable at the end of your data set called </a:t>
            </a:r>
            <a:r>
              <a:rPr lang="tr-TR" sz="2000" b="0" i="0" u="none" strike="noStrike" baseline="0" dirty="0">
                <a:latin typeface="SRASerif1.1-Book"/>
              </a:rPr>
              <a:t>«</a:t>
            </a:r>
            <a:r>
              <a:rPr lang="tr-TR" sz="2000" b="1" i="0" u="none" strike="noStrike" baseline="0" dirty="0" err="1">
                <a:latin typeface="SRASerif1.1-Book"/>
              </a:rPr>
              <a:t>IllustrateTOT</a:t>
            </a:r>
            <a:r>
              <a:rPr lang="tr-TR" sz="2000" b="1" i="0" u="none" strike="noStrike" baseline="0" dirty="0">
                <a:latin typeface="SRASerif1.1-Book"/>
              </a:rPr>
              <a:t>»</a:t>
            </a:r>
            <a:r>
              <a:rPr lang="en-US" sz="2000" b="0" i="0" u="none" strike="noStrike" baseline="0" dirty="0">
                <a:latin typeface="SRASerif1.1-Book"/>
              </a:rPr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342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4CA21F8-65B5-46F6-A2F2-6739891B7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265" y="609134"/>
            <a:ext cx="5207420" cy="5582490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78EEE90-01FF-4F9D-AB0F-951AD4D1D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70" y="448235"/>
            <a:ext cx="4965971" cy="5743389"/>
          </a:xfrm>
          <a:prstGeom prst="rect">
            <a:avLst/>
          </a:prstGeom>
        </p:spPr>
      </p:pic>
      <p:sp>
        <p:nvSpPr>
          <p:cNvPr id="8" name="Serbest Form: Şekil 7">
            <a:extLst>
              <a:ext uri="{FF2B5EF4-FFF2-40B4-BE49-F238E27FC236}">
                <a16:creationId xmlns:a16="http://schemas.microsoft.com/office/drawing/2014/main" id="{5B2E74EA-3F52-4ED2-B991-7EC2296F48D8}"/>
              </a:ext>
            </a:extLst>
          </p:cNvPr>
          <p:cNvSpPr/>
          <p:nvPr/>
        </p:nvSpPr>
        <p:spPr>
          <a:xfrm>
            <a:off x="7655859" y="848659"/>
            <a:ext cx="1246772" cy="663388"/>
          </a:xfrm>
          <a:custGeom>
            <a:avLst/>
            <a:gdLst>
              <a:gd name="connsiteX0" fmla="*/ 448235 w 1246772"/>
              <a:gd name="connsiteY0" fmla="*/ 543859 h 663388"/>
              <a:gd name="connsiteX1" fmla="*/ 603623 w 1246772"/>
              <a:gd name="connsiteY1" fmla="*/ 573741 h 663388"/>
              <a:gd name="connsiteX2" fmla="*/ 681317 w 1246772"/>
              <a:gd name="connsiteY2" fmla="*/ 585694 h 663388"/>
              <a:gd name="connsiteX3" fmla="*/ 842682 w 1246772"/>
              <a:gd name="connsiteY3" fmla="*/ 579717 h 663388"/>
              <a:gd name="connsiteX4" fmla="*/ 932329 w 1246772"/>
              <a:gd name="connsiteY4" fmla="*/ 561788 h 663388"/>
              <a:gd name="connsiteX5" fmla="*/ 968188 w 1246772"/>
              <a:gd name="connsiteY5" fmla="*/ 555812 h 663388"/>
              <a:gd name="connsiteX6" fmla="*/ 992094 w 1246772"/>
              <a:gd name="connsiteY6" fmla="*/ 549835 h 663388"/>
              <a:gd name="connsiteX7" fmla="*/ 1039906 w 1246772"/>
              <a:gd name="connsiteY7" fmla="*/ 525929 h 663388"/>
              <a:gd name="connsiteX8" fmla="*/ 1093694 w 1246772"/>
              <a:gd name="connsiteY8" fmla="*/ 502023 h 663388"/>
              <a:gd name="connsiteX9" fmla="*/ 1129553 w 1246772"/>
              <a:gd name="connsiteY9" fmla="*/ 466165 h 663388"/>
              <a:gd name="connsiteX10" fmla="*/ 1147482 w 1246772"/>
              <a:gd name="connsiteY10" fmla="*/ 442259 h 663388"/>
              <a:gd name="connsiteX11" fmla="*/ 1183341 w 1246772"/>
              <a:gd name="connsiteY11" fmla="*/ 412376 h 663388"/>
              <a:gd name="connsiteX12" fmla="*/ 1189317 w 1246772"/>
              <a:gd name="connsiteY12" fmla="*/ 394447 h 663388"/>
              <a:gd name="connsiteX13" fmla="*/ 1225176 w 1246772"/>
              <a:gd name="connsiteY13" fmla="*/ 370541 h 663388"/>
              <a:gd name="connsiteX14" fmla="*/ 1231153 w 1246772"/>
              <a:gd name="connsiteY14" fmla="*/ 209176 h 663388"/>
              <a:gd name="connsiteX15" fmla="*/ 1225176 w 1246772"/>
              <a:gd name="connsiteY15" fmla="*/ 191247 h 663388"/>
              <a:gd name="connsiteX16" fmla="*/ 1207247 w 1246772"/>
              <a:gd name="connsiteY16" fmla="*/ 167341 h 663388"/>
              <a:gd name="connsiteX17" fmla="*/ 1183341 w 1246772"/>
              <a:gd name="connsiteY17" fmla="*/ 131482 h 663388"/>
              <a:gd name="connsiteX18" fmla="*/ 1129553 w 1246772"/>
              <a:gd name="connsiteY18" fmla="*/ 107576 h 663388"/>
              <a:gd name="connsiteX19" fmla="*/ 1111623 w 1246772"/>
              <a:gd name="connsiteY19" fmla="*/ 89647 h 663388"/>
              <a:gd name="connsiteX20" fmla="*/ 1093694 w 1246772"/>
              <a:gd name="connsiteY20" fmla="*/ 83670 h 663388"/>
              <a:gd name="connsiteX21" fmla="*/ 1075765 w 1246772"/>
              <a:gd name="connsiteY21" fmla="*/ 71717 h 663388"/>
              <a:gd name="connsiteX22" fmla="*/ 1057835 w 1246772"/>
              <a:gd name="connsiteY22" fmla="*/ 65741 h 663388"/>
              <a:gd name="connsiteX23" fmla="*/ 1033929 w 1246772"/>
              <a:gd name="connsiteY23" fmla="*/ 53788 h 663388"/>
              <a:gd name="connsiteX24" fmla="*/ 1016000 w 1246772"/>
              <a:gd name="connsiteY24" fmla="*/ 47812 h 663388"/>
              <a:gd name="connsiteX25" fmla="*/ 992094 w 1246772"/>
              <a:gd name="connsiteY25" fmla="*/ 35859 h 663388"/>
              <a:gd name="connsiteX26" fmla="*/ 962212 w 1246772"/>
              <a:gd name="connsiteY26" fmla="*/ 29882 h 663388"/>
              <a:gd name="connsiteX27" fmla="*/ 938306 w 1246772"/>
              <a:gd name="connsiteY27" fmla="*/ 23906 h 663388"/>
              <a:gd name="connsiteX28" fmla="*/ 818776 w 1246772"/>
              <a:gd name="connsiteY28" fmla="*/ 0 h 663388"/>
              <a:gd name="connsiteX29" fmla="*/ 496047 w 1246772"/>
              <a:gd name="connsiteY29" fmla="*/ 5976 h 663388"/>
              <a:gd name="connsiteX30" fmla="*/ 460188 w 1246772"/>
              <a:gd name="connsiteY30" fmla="*/ 11953 h 663388"/>
              <a:gd name="connsiteX31" fmla="*/ 388470 w 1246772"/>
              <a:gd name="connsiteY31" fmla="*/ 29882 h 663388"/>
              <a:gd name="connsiteX32" fmla="*/ 334682 w 1246772"/>
              <a:gd name="connsiteY32" fmla="*/ 53788 h 663388"/>
              <a:gd name="connsiteX33" fmla="*/ 286870 w 1246772"/>
              <a:gd name="connsiteY33" fmla="*/ 77694 h 663388"/>
              <a:gd name="connsiteX34" fmla="*/ 245035 w 1246772"/>
              <a:gd name="connsiteY34" fmla="*/ 89647 h 663388"/>
              <a:gd name="connsiteX35" fmla="*/ 215153 w 1246772"/>
              <a:gd name="connsiteY35" fmla="*/ 101600 h 663388"/>
              <a:gd name="connsiteX36" fmla="*/ 191247 w 1246772"/>
              <a:gd name="connsiteY36" fmla="*/ 113553 h 663388"/>
              <a:gd name="connsiteX37" fmla="*/ 161365 w 1246772"/>
              <a:gd name="connsiteY37" fmla="*/ 119529 h 663388"/>
              <a:gd name="connsiteX38" fmla="*/ 107576 w 1246772"/>
              <a:gd name="connsiteY38" fmla="*/ 137459 h 663388"/>
              <a:gd name="connsiteX39" fmla="*/ 83670 w 1246772"/>
              <a:gd name="connsiteY39" fmla="*/ 143435 h 663388"/>
              <a:gd name="connsiteX40" fmla="*/ 65741 w 1246772"/>
              <a:gd name="connsiteY40" fmla="*/ 155388 h 663388"/>
              <a:gd name="connsiteX41" fmla="*/ 41835 w 1246772"/>
              <a:gd name="connsiteY41" fmla="*/ 191247 h 663388"/>
              <a:gd name="connsiteX42" fmla="*/ 23906 w 1246772"/>
              <a:gd name="connsiteY42" fmla="*/ 215153 h 663388"/>
              <a:gd name="connsiteX43" fmla="*/ 17929 w 1246772"/>
              <a:gd name="connsiteY43" fmla="*/ 239059 h 663388"/>
              <a:gd name="connsiteX44" fmla="*/ 5976 w 1246772"/>
              <a:gd name="connsiteY44" fmla="*/ 256988 h 663388"/>
              <a:gd name="connsiteX45" fmla="*/ 0 w 1246772"/>
              <a:gd name="connsiteY45" fmla="*/ 316753 h 663388"/>
              <a:gd name="connsiteX46" fmla="*/ 11953 w 1246772"/>
              <a:gd name="connsiteY46" fmla="*/ 472141 h 663388"/>
              <a:gd name="connsiteX47" fmla="*/ 17929 w 1246772"/>
              <a:gd name="connsiteY47" fmla="*/ 502023 h 663388"/>
              <a:gd name="connsiteX48" fmla="*/ 29882 w 1246772"/>
              <a:gd name="connsiteY48" fmla="*/ 525929 h 663388"/>
              <a:gd name="connsiteX49" fmla="*/ 47812 w 1246772"/>
              <a:gd name="connsiteY49" fmla="*/ 561788 h 663388"/>
              <a:gd name="connsiteX50" fmla="*/ 53788 w 1246772"/>
              <a:gd name="connsiteY50" fmla="*/ 585694 h 663388"/>
              <a:gd name="connsiteX51" fmla="*/ 71717 w 1246772"/>
              <a:gd name="connsiteY51" fmla="*/ 591670 h 663388"/>
              <a:gd name="connsiteX52" fmla="*/ 107576 w 1246772"/>
              <a:gd name="connsiteY52" fmla="*/ 621553 h 663388"/>
              <a:gd name="connsiteX53" fmla="*/ 125506 w 1246772"/>
              <a:gd name="connsiteY53" fmla="*/ 627529 h 663388"/>
              <a:gd name="connsiteX54" fmla="*/ 155388 w 1246772"/>
              <a:gd name="connsiteY54" fmla="*/ 639482 h 663388"/>
              <a:gd name="connsiteX55" fmla="*/ 173317 w 1246772"/>
              <a:gd name="connsiteY55" fmla="*/ 645459 h 663388"/>
              <a:gd name="connsiteX56" fmla="*/ 203200 w 1246772"/>
              <a:gd name="connsiteY56" fmla="*/ 657412 h 663388"/>
              <a:gd name="connsiteX57" fmla="*/ 280894 w 1246772"/>
              <a:gd name="connsiteY57" fmla="*/ 663388 h 663388"/>
              <a:gd name="connsiteX58" fmla="*/ 442259 w 1246772"/>
              <a:gd name="connsiteY58" fmla="*/ 651435 h 663388"/>
              <a:gd name="connsiteX59" fmla="*/ 478117 w 1246772"/>
              <a:gd name="connsiteY59" fmla="*/ 633506 h 663388"/>
              <a:gd name="connsiteX60" fmla="*/ 496047 w 1246772"/>
              <a:gd name="connsiteY60" fmla="*/ 627529 h 663388"/>
              <a:gd name="connsiteX61" fmla="*/ 531906 w 1246772"/>
              <a:gd name="connsiteY61" fmla="*/ 609600 h 663388"/>
              <a:gd name="connsiteX62" fmla="*/ 555812 w 1246772"/>
              <a:gd name="connsiteY62" fmla="*/ 591670 h 663388"/>
              <a:gd name="connsiteX63" fmla="*/ 573741 w 1246772"/>
              <a:gd name="connsiteY63" fmla="*/ 585694 h 663388"/>
              <a:gd name="connsiteX64" fmla="*/ 597647 w 1246772"/>
              <a:gd name="connsiteY64" fmla="*/ 573741 h 663388"/>
              <a:gd name="connsiteX65" fmla="*/ 615576 w 1246772"/>
              <a:gd name="connsiteY65" fmla="*/ 555812 h 66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46772" h="663388">
                <a:moveTo>
                  <a:pt x="448235" y="543859"/>
                </a:moveTo>
                <a:cubicBezTo>
                  <a:pt x="522391" y="580936"/>
                  <a:pt x="463358" y="556739"/>
                  <a:pt x="603623" y="573741"/>
                </a:cubicBezTo>
                <a:cubicBezTo>
                  <a:pt x="629635" y="576894"/>
                  <a:pt x="655419" y="581710"/>
                  <a:pt x="681317" y="585694"/>
                </a:cubicBezTo>
                <a:cubicBezTo>
                  <a:pt x="735105" y="583702"/>
                  <a:pt x="788944" y="582788"/>
                  <a:pt x="842682" y="579717"/>
                </a:cubicBezTo>
                <a:cubicBezTo>
                  <a:pt x="900655" y="576404"/>
                  <a:pt x="878870" y="574124"/>
                  <a:pt x="932329" y="561788"/>
                </a:cubicBezTo>
                <a:cubicBezTo>
                  <a:pt x="944137" y="559063"/>
                  <a:pt x="956305" y="558189"/>
                  <a:pt x="968188" y="555812"/>
                </a:cubicBezTo>
                <a:cubicBezTo>
                  <a:pt x="976242" y="554201"/>
                  <a:pt x="984125" y="551827"/>
                  <a:pt x="992094" y="549835"/>
                </a:cubicBezTo>
                <a:cubicBezTo>
                  <a:pt x="1053198" y="509098"/>
                  <a:pt x="952199" y="574654"/>
                  <a:pt x="1039906" y="525929"/>
                </a:cubicBezTo>
                <a:cubicBezTo>
                  <a:pt x="1089457" y="498401"/>
                  <a:pt x="1036179" y="513527"/>
                  <a:pt x="1093694" y="502023"/>
                </a:cubicBezTo>
                <a:cubicBezTo>
                  <a:pt x="1152288" y="423895"/>
                  <a:pt x="1077118" y="518598"/>
                  <a:pt x="1129553" y="466165"/>
                </a:cubicBezTo>
                <a:cubicBezTo>
                  <a:pt x="1136596" y="459122"/>
                  <a:pt x="1141000" y="449822"/>
                  <a:pt x="1147482" y="442259"/>
                </a:cubicBezTo>
                <a:cubicBezTo>
                  <a:pt x="1162821" y="424364"/>
                  <a:pt x="1164898" y="424672"/>
                  <a:pt x="1183341" y="412376"/>
                </a:cubicBezTo>
                <a:cubicBezTo>
                  <a:pt x="1185333" y="406400"/>
                  <a:pt x="1184863" y="398901"/>
                  <a:pt x="1189317" y="394447"/>
                </a:cubicBezTo>
                <a:cubicBezTo>
                  <a:pt x="1199475" y="384289"/>
                  <a:pt x="1225176" y="370541"/>
                  <a:pt x="1225176" y="370541"/>
                </a:cubicBezTo>
                <a:cubicBezTo>
                  <a:pt x="1263014" y="313785"/>
                  <a:pt x="1241821" y="353199"/>
                  <a:pt x="1231153" y="209176"/>
                </a:cubicBezTo>
                <a:cubicBezTo>
                  <a:pt x="1230688" y="202894"/>
                  <a:pt x="1228302" y="196717"/>
                  <a:pt x="1225176" y="191247"/>
                </a:cubicBezTo>
                <a:cubicBezTo>
                  <a:pt x="1220234" y="182599"/>
                  <a:pt x="1212959" y="175501"/>
                  <a:pt x="1207247" y="167341"/>
                </a:cubicBezTo>
                <a:cubicBezTo>
                  <a:pt x="1199009" y="155572"/>
                  <a:pt x="1196970" y="136025"/>
                  <a:pt x="1183341" y="131482"/>
                </a:cubicBezTo>
                <a:cubicBezTo>
                  <a:pt x="1157278" y="122794"/>
                  <a:pt x="1148496" y="123362"/>
                  <a:pt x="1129553" y="107576"/>
                </a:cubicBezTo>
                <a:cubicBezTo>
                  <a:pt x="1123060" y="102165"/>
                  <a:pt x="1118656" y="94335"/>
                  <a:pt x="1111623" y="89647"/>
                </a:cubicBezTo>
                <a:cubicBezTo>
                  <a:pt x="1106381" y="86153"/>
                  <a:pt x="1099329" y="86487"/>
                  <a:pt x="1093694" y="83670"/>
                </a:cubicBezTo>
                <a:cubicBezTo>
                  <a:pt x="1087270" y="80458"/>
                  <a:pt x="1082189" y="74929"/>
                  <a:pt x="1075765" y="71717"/>
                </a:cubicBezTo>
                <a:cubicBezTo>
                  <a:pt x="1070130" y="68900"/>
                  <a:pt x="1063626" y="68223"/>
                  <a:pt x="1057835" y="65741"/>
                </a:cubicBezTo>
                <a:cubicBezTo>
                  <a:pt x="1049646" y="62232"/>
                  <a:pt x="1042118" y="57297"/>
                  <a:pt x="1033929" y="53788"/>
                </a:cubicBezTo>
                <a:cubicBezTo>
                  <a:pt x="1028139" y="51307"/>
                  <a:pt x="1021790" y="50293"/>
                  <a:pt x="1016000" y="47812"/>
                </a:cubicBezTo>
                <a:cubicBezTo>
                  <a:pt x="1007811" y="44303"/>
                  <a:pt x="1000546" y="38676"/>
                  <a:pt x="992094" y="35859"/>
                </a:cubicBezTo>
                <a:cubicBezTo>
                  <a:pt x="982457" y="32647"/>
                  <a:pt x="972128" y="32086"/>
                  <a:pt x="962212" y="29882"/>
                </a:cubicBezTo>
                <a:cubicBezTo>
                  <a:pt x="954194" y="28100"/>
                  <a:pt x="946347" y="25581"/>
                  <a:pt x="938306" y="23906"/>
                </a:cubicBezTo>
                <a:lnTo>
                  <a:pt x="818776" y="0"/>
                </a:lnTo>
                <a:lnTo>
                  <a:pt x="496047" y="5976"/>
                </a:lnTo>
                <a:cubicBezTo>
                  <a:pt x="483936" y="6380"/>
                  <a:pt x="472017" y="9324"/>
                  <a:pt x="460188" y="11953"/>
                </a:cubicBezTo>
                <a:cubicBezTo>
                  <a:pt x="436133" y="17299"/>
                  <a:pt x="388470" y="29882"/>
                  <a:pt x="388470" y="29882"/>
                </a:cubicBezTo>
                <a:cubicBezTo>
                  <a:pt x="306326" y="79171"/>
                  <a:pt x="401832" y="25809"/>
                  <a:pt x="334682" y="53788"/>
                </a:cubicBezTo>
                <a:cubicBezTo>
                  <a:pt x="318234" y="60641"/>
                  <a:pt x="304157" y="73373"/>
                  <a:pt x="286870" y="77694"/>
                </a:cubicBezTo>
                <a:cubicBezTo>
                  <a:pt x="268027" y="82404"/>
                  <a:pt x="262186" y="83215"/>
                  <a:pt x="245035" y="89647"/>
                </a:cubicBezTo>
                <a:cubicBezTo>
                  <a:pt x="234990" y="93414"/>
                  <a:pt x="224956" y="97243"/>
                  <a:pt x="215153" y="101600"/>
                </a:cubicBezTo>
                <a:cubicBezTo>
                  <a:pt x="207012" y="105218"/>
                  <a:pt x="199699" y="110736"/>
                  <a:pt x="191247" y="113553"/>
                </a:cubicBezTo>
                <a:cubicBezTo>
                  <a:pt x="181610" y="116765"/>
                  <a:pt x="171132" y="116738"/>
                  <a:pt x="161365" y="119529"/>
                </a:cubicBezTo>
                <a:cubicBezTo>
                  <a:pt x="143193" y="124721"/>
                  <a:pt x="125911" y="132876"/>
                  <a:pt x="107576" y="137459"/>
                </a:cubicBezTo>
                <a:lnTo>
                  <a:pt x="83670" y="143435"/>
                </a:lnTo>
                <a:cubicBezTo>
                  <a:pt x="77694" y="147419"/>
                  <a:pt x="70471" y="149982"/>
                  <a:pt x="65741" y="155388"/>
                </a:cubicBezTo>
                <a:cubicBezTo>
                  <a:pt x="56281" y="166199"/>
                  <a:pt x="50454" y="179754"/>
                  <a:pt x="41835" y="191247"/>
                </a:cubicBezTo>
                <a:lnTo>
                  <a:pt x="23906" y="215153"/>
                </a:lnTo>
                <a:cubicBezTo>
                  <a:pt x="21914" y="223122"/>
                  <a:pt x="21165" y="231509"/>
                  <a:pt x="17929" y="239059"/>
                </a:cubicBezTo>
                <a:cubicBezTo>
                  <a:pt x="15099" y="245661"/>
                  <a:pt x="7591" y="249989"/>
                  <a:pt x="5976" y="256988"/>
                </a:cubicBezTo>
                <a:cubicBezTo>
                  <a:pt x="1474" y="276496"/>
                  <a:pt x="1992" y="296831"/>
                  <a:pt x="0" y="316753"/>
                </a:cubicBezTo>
                <a:cubicBezTo>
                  <a:pt x="3984" y="368549"/>
                  <a:pt x="6949" y="420434"/>
                  <a:pt x="11953" y="472141"/>
                </a:cubicBezTo>
                <a:cubicBezTo>
                  <a:pt x="12931" y="482252"/>
                  <a:pt x="14717" y="492386"/>
                  <a:pt x="17929" y="502023"/>
                </a:cubicBezTo>
                <a:cubicBezTo>
                  <a:pt x="20746" y="510475"/>
                  <a:pt x="26372" y="517740"/>
                  <a:pt x="29882" y="525929"/>
                </a:cubicBezTo>
                <a:cubicBezTo>
                  <a:pt x="44728" y="560569"/>
                  <a:pt x="24842" y="527335"/>
                  <a:pt x="47812" y="561788"/>
                </a:cubicBezTo>
                <a:cubicBezTo>
                  <a:pt x="49804" y="569757"/>
                  <a:pt x="48657" y="579280"/>
                  <a:pt x="53788" y="585694"/>
                </a:cubicBezTo>
                <a:cubicBezTo>
                  <a:pt x="57723" y="590613"/>
                  <a:pt x="66475" y="588176"/>
                  <a:pt x="71717" y="591670"/>
                </a:cubicBezTo>
                <a:cubicBezTo>
                  <a:pt x="111363" y="618101"/>
                  <a:pt x="68476" y="602004"/>
                  <a:pt x="107576" y="621553"/>
                </a:cubicBezTo>
                <a:cubicBezTo>
                  <a:pt x="113211" y="624370"/>
                  <a:pt x="119607" y="625317"/>
                  <a:pt x="125506" y="627529"/>
                </a:cubicBezTo>
                <a:cubicBezTo>
                  <a:pt x="135551" y="631296"/>
                  <a:pt x="145343" y="635715"/>
                  <a:pt x="155388" y="639482"/>
                </a:cubicBezTo>
                <a:cubicBezTo>
                  <a:pt x="161287" y="641694"/>
                  <a:pt x="167418" y="643247"/>
                  <a:pt x="173317" y="645459"/>
                </a:cubicBezTo>
                <a:cubicBezTo>
                  <a:pt x="183362" y="649226"/>
                  <a:pt x="192618" y="655648"/>
                  <a:pt x="203200" y="657412"/>
                </a:cubicBezTo>
                <a:cubicBezTo>
                  <a:pt x="228821" y="661682"/>
                  <a:pt x="254996" y="661396"/>
                  <a:pt x="280894" y="663388"/>
                </a:cubicBezTo>
                <a:cubicBezTo>
                  <a:pt x="334682" y="659404"/>
                  <a:pt x="388591" y="656802"/>
                  <a:pt x="442259" y="651435"/>
                </a:cubicBezTo>
                <a:cubicBezTo>
                  <a:pt x="461037" y="649557"/>
                  <a:pt x="461747" y="641691"/>
                  <a:pt x="478117" y="633506"/>
                </a:cubicBezTo>
                <a:cubicBezTo>
                  <a:pt x="483752" y="630688"/>
                  <a:pt x="490412" y="630347"/>
                  <a:pt x="496047" y="627529"/>
                </a:cubicBezTo>
                <a:cubicBezTo>
                  <a:pt x="542382" y="604361"/>
                  <a:pt x="486845" y="624619"/>
                  <a:pt x="531906" y="609600"/>
                </a:cubicBezTo>
                <a:cubicBezTo>
                  <a:pt x="539875" y="603623"/>
                  <a:pt x="547164" y="596612"/>
                  <a:pt x="555812" y="591670"/>
                </a:cubicBezTo>
                <a:cubicBezTo>
                  <a:pt x="561282" y="588545"/>
                  <a:pt x="567951" y="588175"/>
                  <a:pt x="573741" y="585694"/>
                </a:cubicBezTo>
                <a:cubicBezTo>
                  <a:pt x="581930" y="582185"/>
                  <a:pt x="589678" y="577725"/>
                  <a:pt x="597647" y="573741"/>
                </a:cubicBezTo>
                <a:cubicBezTo>
                  <a:pt x="604883" y="552032"/>
                  <a:pt x="597323" y="555812"/>
                  <a:pt x="615576" y="55581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19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7617FF-069A-4E22-AD15-A40068A3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01538"/>
          </a:xfrm>
        </p:spPr>
        <p:txBody>
          <a:bodyPr>
            <a:normAutofit/>
          </a:bodyPr>
          <a:lstStyle/>
          <a:p>
            <a:pPr algn="ctr"/>
            <a:r>
              <a:rPr lang="tr-TR" sz="4000" dirty="0"/>
              <a:t>Activity 3 </a:t>
            </a:r>
            <a:br>
              <a:rPr lang="tr-TR" sz="4000" dirty="0"/>
            </a:br>
            <a:r>
              <a:rPr lang="tr-TR" sz="4000" dirty="0"/>
              <a:t>(</a:t>
            </a:r>
            <a:r>
              <a:rPr lang="tr-TR" sz="4000" dirty="0" err="1"/>
              <a:t>Manipulating</a:t>
            </a:r>
            <a:r>
              <a:rPr lang="tr-TR" sz="4000" dirty="0"/>
              <a:t> Data: </a:t>
            </a:r>
            <a:r>
              <a:rPr lang="tr-TR" sz="4000" dirty="0" err="1"/>
              <a:t>Getting</a:t>
            </a:r>
            <a:r>
              <a:rPr lang="tr-TR" sz="4000" dirty="0"/>
              <a:t> </a:t>
            </a:r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Sum</a:t>
            </a:r>
            <a:r>
              <a:rPr lang="tr-TR" sz="4000" dirty="0"/>
              <a:t> &amp; </a:t>
            </a:r>
            <a:r>
              <a:rPr lang="tr-TR" sz="4000" dirty="0" err="1"/>
              <a:t>Mean</a:t>
            </a:r>
            <a:r>
              <a:rPr lang="tr-TR" sz="4000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E866BF-5C90-4F08-AA83-B6D0C071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27200"/>
            <a:ext cx="10058400" cy="4141894"/>
          </a:xfrm>
        </p:spPr>
        <p:txBody>
          <a:bodyPr>
            <a:normAutofit/>
          </a:bodyPr>
          <a:lstStyle/>
          <a:p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want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/>
              <a:t>MEAN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Sub-Scale</a:t>
            </a:r>
            <a:r>
              <a:rPr lang="tr-TR" dirty="0"/>
              <a:t> «</a:t>
            </a:r>
            <a:r>
              <a:rPr lang="tr-TR" b="1" i="1" dirty="0" err="1"/>
              <a:t>Activities</a:t>
            </a:r>
            <a:r>
              <a:rPr lang="tr-TR" b="1" i="1" dirty="0"/>
              <a:t> </a:t>
            </a:r>
            <a:r>
              <a:rPr lang="tr-TR" b="1" i="1" dirty="0" err="1"/>
              <a:t>that</a:t>
            </a:r>
            <a:r>
              <a:rPr lang="tr-TR" b="1" i="1" dirty="0"/>
              <a:t> </a:t>
            </a:r>
            <a:r>
              <a:rPr lang="tr-TR" b="1" i="1" dirty="0" err="1"/>
              <a:t>illustrate</a:t>
            </a:r>
            <a:r>
              <a:rPr lang="tr-TR" b="1" i="1" dirty="0"/>
              <a:t> </a:t>
            </a:r>
            <a:r>
              <a:rPr lang="tr-TR" b="1" i="1" dirty="0" err="1"/>
              <a:t>foreign</a:t>
            </a:r>
            <a:r>
              <a:rPr lang="tr-TR" b="1" i="1" dirty="0"/>
              <a:t> </a:t>
            </a:r>
            <a:r>
              <a:rPr lang="tr-TR" b="1" i="1" dirty="0" err="1"/>
              <a:t>culture</a:t>
            </a:r>
            <a:r>
              <a:rPr lang="tr-TR" b="1" i="1" dirty="0"/>
              <a:t>»</a:t>
            </a:r>
            <a:r>
              <a:rPr lang="tr-TR" dirty="0"/>
              <a:t> (</a:t>
            </a:r>
            <a:r>
              <a:rPr lang="tr-TR" dirty="0" err="1"/>
              <a:t>Items</a:t>
            </a:r>
            <a:r>
              <a:rPr lang="tr-TR" dirty="0"/>
              <a:t> 1, 5, 11, 13, 16)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0" i="0" u="none" strike="noStrike" baseline="0" dirty="0" err="1">
                <a:latin typeface="SRASans1.0-Book"/>
              </a:rPr>
              <a:t>Follow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0" i="0" u="none" strike="noStrike" baseline="0" dirty="0" err="1">
                <a:latin typeface="SRASans1.0-Book"/>
              </a:rPr>
              <a:t>the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0" i="0" u="none" strike="noStrike" baseline="0" dirty="0" err="1">
                <a:latin typeface="SRASans1.0-Book"/>
              </a:rPr>
              <a:t>same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0" i="0" u="none" strike="noStrike" baseline="0" dirty="0" err="1">
                <a:latin typeface="SRASans1.0-Book"/>
              </a:rPr>
              <a:t>procedure</a:t>
            </a:r>
            <a:r>
              <a:rPr lang="tr-TR" sz="2000" b="0" i="0" u="none" strike="noStrike" baseline="0" dirty="0">
                <a:latin typeface="SRASans1.0-Book"/>
              </a:rPr>
              <a:t> as </a:t>
            </a:r>
            <a:r>
              <a:rPr lang="tr-TR" sz="2000" b="0" i="0" u="none" strike="noStrike" baseline="0" dirty="0" err="1">
                <a:latin typeface="SRASans1.0-Book"/>
              </a:rPr>
              <a:t>you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0" i="0" u="none" strike="noStrike" baseline="0" dirty="0" err="1">
                <a:latin typeface="SRASans1.0-Book"/>
              </a:rPr>
              <a:t>did</a:t>
            </a:r>
            <a:r>
              <a:rPr lang="tr-TR" sz="2000" b="0" i="0" u="none" strike="noStrike" baseline="0" dirty="0">
                <a:latin typeface="SRASans1.0-Book"/>
              </a:rPr>
              <a:t> </a:t>
            </a:r>
            <a:r>
              <a:rPr lang="tr-TR" sz="2000" b="0" i="0" u="none" strike="noStrike" baseline="0" dirty="0" err="1">
                <a:latin typeface="SRASans1.0-Book"/>
              </a:rPr>
              <a:t>for</a:t>
            </a:r>
            <a:r>
              <a:rPr lang="tr-TR" sz="2000" b="0" i="0" u="none" strike="noStrike" baseline="0" dirty="0">
                <a:latin typeface="SRASans1.0-Book"/>
              </a:rPr>
              <a:t> SUM. </a:t>
            </a:r>
            <a:r>
              <a:rPr lang="tr-TR" dirty="0">
                <a:latin typeface="SRASans1.0-Book"/>
              </a:rPr>
              <a:t>But </a:t>
            </a:r>
            <a:r>
              <a:rPr lang="tr-TR" dirty="0" err="1">
                <a:latin typeface="SRASans1.0-Book"/>
              </a:rPr>
              <a:t>select</a:t>
            </a:r>
            <a:r>
              <a:rPr lang="tr-TR" dirty="0">
                <a:latin typeface="SRASans1.0-Book"/>
              </a:rPr>
              <a:t> </a:t>
            </a:r>
            <a:r>
              <a:rPr lang="tr-TR" b="1" dirty="0" err="1">
                <a:latin typeface="SRASans1.0-Book"/>
              </a:rPr>
              <a:t>Mean</a:t>
            </a:r>
            <a:r>
              <a:rPr lang="tr-TR" dirty="0">
                <a:latin typeface="SRASans1.0-Book"/>
              </a:rPr>
              <a:t> </a:t>
            </a:r>
            <a:r>
              <a:rPr lang="tr-TR" dirty="0" err="1">
                <a:latin typeface="SRASans1.0-Book"/>
              </a:rPr>
              <a:t>under</a:t>
            </a:r>
            <a:r>
              <a:rPr lang="tr-TR" dirty="0">
                <a:latin typeface="SRASans1.0-Book"/>
              </a:rPr>
              <a:t> </a:t>
            </a:r>
            <a:r>
              <a:rPr lang="tr-TR" b="1" dirty="0" err="1">
                <a:latin typeface="SRASans1.0-Book"/>
              </a:rPr>
              <a:t>Functions</a:t>
            </a:r>
            <a:r>
              <a:rPr lang="tr-TR" b="1" dirty="0">
                <a:latin typeface="SRASans1.0-Book"/>
              </a:rPr>
              <a:t> </a:t>
            </a:r>
            <a:r>
              <a:rPr lang="tr-TR" b="1" dirty="0" err="1">
                <a:latin typeface="SRASans1.0-Book"/>
              </a:rPr>
              <a:t>and</a:t>
            </a:r>
            <a:r>
              <a:rPr lang="tr-TR" b="1" dirty="0">
                <a:latin typeface="SRASans1.0-Book"/>
              </a:rPr>
              <a:t> Special </a:t>
            </a:r>
            <a:r>
              <a:rPr lang="tr-TR" b="1" dirty="0" err="1">
                <a:latin typeface="SRASans1.0-Book"/>
              </a:rPr>
              <a:t>Variables</a:t>
            </a:r>
            <a:r>
              <a:rPr lang="tr-TR" dirty="0">
                <a:latin typeface="SRASans1.0-Book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latin typeface="SRASans1.0-Book"/>
              </a:rPr>
              <a:t>In the </a:t>
            </a:r>
            <a:r>
              <a:rPr lang="en-US" sz="2000" b="1" i="0" u="none" strike="noStrike" baseline="0" dirty="0">
                <a:latin typeface="SRASans1.0-Bold"/>
              </a:rPr>
              <a:t>Target Variable </a:t>
            </a:r>
            <a:r>
              <a:rPr lang="en-US" sz="2000" b="0" i="0" u="none" strike="noStrike" baseline="0" dirty="0">
                <a:latin typeface="SRASans1.0-Book"/>
              </a:rPr>
              <a:t>box, type in the new name you wish to give to the total scale scores</a:t>
            </a:r>
            <a:r>
              <a:rPr lang="tr-TR" sz="2000" b="0" i="0" u="none" strike="noStrike" baseline="0" dirty="0">
                <a:latin typeface="SRASans1.0-Book"/>
              </a:rPr>
              <a:t> (</a:t>
            </a:r>
            <a:r>
              <a:rPr lang="tr-TR" sz="2000" b="1" i="0" u="none" strike="noStrike" baseline="0" dirty="0" err="1">
                <a:latin typeface="SRASans1.0-Book"/>
              </a:rPr>
              <a:t>IllustrateMEAN</a:t>
            </a:r>
            <a:r>
              <a:rPr lang="tr-TR" dirty="0">
                <a:latin typeface="SRASans1.0-Book"/>
              </a:rPr>
              <a:t>)</a:t>
            </a:r>
            <a:r>
              <a:rPr lang="en-US" sz="2000" b="0" i="0" u="none" strike="noStrike" baseline="0" dirty="0">
                <a:latin typeface="SRASans1.0-Book"/>
              </a:rPr>
              <a:t>. </a:t>
            </a:r>
            <a:endParaRPr lang="tr-TR" sz="2000" b="0" i="0" u="none" strike="noStrike" baseline="0" dirty="0">
              <a:latin typeface="SRASans1.0-Book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0" i="1" u="none" strike="noStrike" baseline="0" dirty="0">
                <a:latin typeface="SRASans1.0-Book"/>
              </a:rPr>
              <a:t>BUT, </a:t>
            </a:r>
            <a:r>
              <a:rPr lang="tr-TR" sz="2000" b="0" i="1" u="none" strike="noStrike" baseline="0" dirty="0" err="1">
                <a:latin typeface="SRASans1.0-Book"/>
              </a:rPr>
              <a:t>this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will</a:t>
            </a:r>
            <a:r>
              <a:rPr lang="tr-TR" sz="2000" b="0" i="1" u="none" strike="noStrike" baseline="0" dirty="0">
                <a:latin typeface="SRASans1.0-Book"/>
              </a:rPr>
              <a:t> not </a:t>
            </a:r>
            <a:r>
              <a:rPr lang="tr-TR" sz="2000" b="0" i="1" u="none" strike="noStrike" baseline="0" dirty="0" err="1">
                <a:latin typeface="SRASans1.0-Book"/>
              </a:rPr>
              <a:t>round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the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mean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scores</a:t>
            </a:r>
            <a:r>
              <a:rPr lang="tr-TR" sz="2000" b="0" i="1" u="none" strike="noStrike" baseline="0" dirty="0">
                <a:latin typeface="SRASans1.0-Book"/>
              </a:rPr>
              <a:t>, </a:t>
            </a:r>
            <a:r>
              <a:rPr lang="tr-TR" sz="2000" b="0" i="1" u="none" strike="noStrike" baseline="0" dirty="0" err="1">
                <a:latin typeface="SRASans1.0-Book"/>
              </a:rPr>
              <a:t>so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you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will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have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fractional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numbers</a:t>
            </a:r>
            <a:r>
              <a:rPr lang="tr-TR" sz="2000" b="0" i="1" u="none" strike="noStrike" baseline="0" dirty="0">
                <a:latin typeface="SRASans1.0-Book"/>
              </a:rPr>
              <a:t>. </a:t>
            </a:r>
            <a:r>
              <a:rPr lang="tr-TR" sz="2000" b="0" i="1" u="none" strike="noStrike" baseline="0" dirty="0" err="1">
                <a:latin typeface="SRASans1.0-Book"/>
              </a:rPr>
              <a:t>If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you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want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to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have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rounded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scores</a:t>
            </a:r>
            <a:r>
              <a:rPr lang="tr-TR" sz="2000" b="0" i="1" u="none" strike="noStrike" baseline="0" dirty="0">
                <a:latin typeface="SRASans1.0-Book"/>
              </a:rPr>
              <a:t> (no </a:t>
            </a:r>
            <a:r>
              <a:rPr lang="tr-TR" sz="2000" b="0" i="1" u="none" strike="noStrike" baseline="0" dirty="0" err="1">
                <a:latin typeface="SRASans1.0-Book"/>
              </a:rPr>
              <a:t>fractions</a:t>
            </a:r>
            <a:r>
              <a:rPr lang="tr-TR" sz="2000" b="0" i="1" u="none" strike="noStrike" baseline="0" dirty="0">
                <a:latin typeface="SRASans1.0-Book"/>
              </a:rPr>
              <a:t>), </a:t>
            </a:r>
            <a:r>
              <a:rPr lang="tr-TR" sz="2000" b="0" i="1" u="none" strike="noStrike" baseline="0" dirty="0" err="1">
                <a:latin typeface="SRASans1.0-Book"/>
              </a:rPr>
              <a:t>type</a:t>
            </a:r>
            <a:r>
              <a:rPr lang="tr-TR" sz="2000" b="0" i="1" u="none" strike="noStrike" baseline="0" dirty="0">
                <a:latin typeface="SRASans1.0-Book"/>
              </a:rPr>
              <a:t> in </a:t>
            </a:r>
            <a:r>
              <a:rPr lang="tr-TR" sz="2000" b="0" i="1" u="none" strike="noStrike" baseline="0" dirty="0" err="1">
                <a:latin typeface="SRASans1.0-Book"/>
              </a:rPr>
              <a:t>the</a:t>
            </a:r>
            <a:r>
              <a:rPr lang="tr-TR" sz="2000" b="0" i="1" u="none" strike="noStrike" baseline="0" dirty="0">
                <a:latin typeface="SRASans1.0-Book"/>
              </a:rPr>
              <a:t> </a:t>
            </a:r>
            <a:r>
              <a:rPr lang="tr-TR" sz="2000" b="0" i="1" u="none" strike="noStrike" baseline="0" dirty="0" err="1">
                <a:latin typeface="SRASans1.0-Book"/>
              </a:rPr>
              <a:t>following</a:t>
            </a:r>
            <a:r>
              <a:rPr lang="tr-TR" sz="2000" b="0" i="1" u="none" strike="noStrike" baseline="0" dirty="0">
                <a:latin typeface="SRASans1.0-Book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1" dirty="0" err="1">
                <a:solidFill>
                  <a:srgbClr val="FF0000"/>
                </a:solidFill>
                <a:latin typeface="SRASans1.0-Book"/>
              </a:rPr>
              <a:t>r</a:t>
            </a:r>
            <a:r>
              <a:rPr lang="tr-TR" b="1" i="0" u="none" strike="noStrike" baseline="0" dirty="0" err="1">
                <a:solidFill>
                  <a:srgbClr val="FF0000"/>
                </a:solidFill>
                <a:latin typeface="SRASans1.0-Book"/>
              </a:rPr>
              <a:t>nd</a:t>
            </a:r>
            <a:r>
              <a:rPr lang="tr-TR" b="1" i="0" u="none" strike="noStrike" baseline="0" dirty="0">
                <a:solidFill>
                  <a:srgbClr val="FF0000"/>
                </a:solidFill>
                <a:latin typeface="SRASans1.0-Book"/>
              </a:rPr>
              <a:t>(MEAN(</a:t>
            </a:r>
            <a:r>
              <a:rPr lang="tr-TR" sz="1800" b="1" i="0" u="none" strike="noStrike" baseline="0" dirty="0">
                <a:solidFill>
                  <a:srgbClr val="FF0000"/>
                </a:solidFill>
                <a:latin typeface="SRASans1.0-Book"/>
              </a:rPr>
              <a:t>Q1, Q5, Q11, Q13, Q16),1)</a:t>
            </a:r>
            <a:endParaRPr lang="tr-TR" b="1" i="0" u="none" strike="noStrike" baseline="0" dirty="0">
              <a:solidFill>
                <a:srgbClr val="FF0000"/>
              </a:solidFill>
              <a:latin typeface="SRASans1.0-Book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latin typeface="SRASerif1.1-Book"/>
              </a:rPr>
              <a:t>This will create a new variable at the end of your data set called </a:t>
            </a:r>
            <a:r>
              <a:rPr lang="tr-TR" sz="2000" b="0" i="0" u="none" strike="noStrike" baseline="0" dirty="0">
                <a:latin typeface="SRASerif1.1-Book"/>
              </a:rPr>
              <a:t>«</a:t>
            </a:r>
            <a:r>
              <a:rPr lang="tr-TR" sz="2000" b="1" i="0" u="none" strike="noStrike" baseline="0" dirty="0" err="1">
                <a:latin typeface="SRASerif1.1-Book"/>
              </a:rPr>
              <a:t>IllustrateMEAN</a:t>
            </a:r>
            <a:r>
              <a:rPr lang="tr-TR" sz="2000" b="1" i="0" u="none" strike="noStrike" baseline="0" dirty="0">
                <a:latin typeface="SRASerif1.1-Book"/>
              </a:rPr>
              <a:t>»</a:t>
            </a:r>
            <a:r>
              <a:rPr lang="en-US" sz="2000" b="0" i="0" u="none" strike="noStrike" baseline="0" dirty="0">
                <a:latin typeface="SRASerif1.1-Book"/>
              </a:rPr>
              <a:t>.</a:t>
            </a:r>
            <a:endParaRPr lang="tr-TR" sz="2000" b="0" i="0" u="none" strike="noStrike" baseline="0" dirty="0">
              <a:latin typeface="SRASans1.0-Book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000" b="0" i="0" u="none" strike="noStrike" baseline="0" dirty="0">
              <a:latin typeface="SRASans1.0-Book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947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C63B7-737A-40EB-ACCD-E3610B2D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Activity 4 </a:t>
            </a:r>
            <a:br>
              <a:rPr lang="tr-TR" dirty="0"/>
            </a:br>
            <a:r>
              <a:rPr lang="tr-TR" dirty="0" err="1"/>
              <a:t>Descriptive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Sub-Scale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8EB55B-39F3-4C25-8D46-4A7932B8D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descriptive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sub-scale</a:t>
            </a:r>
            <a:r>
              <a:rPr lang="tr-TR" dirty="0"/>
              <a:t> «</a:t>
            </a:r>
            <a:r>
              <a:rPr lang="tr-TR" dirty="0" err="1"/>
              <a:t>Illustrate</a:t>
            </a:r>
            <a:r>
              <a:rPr lang="tr-TR" dirty="0"/>
              <a:t>»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findings</a:t>
            </a:r>
            <a:r>
              <a:rPr lang="tr-TR" dirty="0"/>
              <a:t> in a </a:t>
            </a:r>
            <a:r>
              <a:rPr lang="tr-TR" dirty="0" err="1"/>
              <a:t>table</a:t>
            </a:r>
            <a:r>
              <a:rPr lang="tr-TR" dirty="0"/>
              <a:t>. </a:t>
            </a:r>
            <a:r>
              <a:rPr lang="tr-TR" dirty="0" err="1"/>
              <a:t>Following</a:t>
            </a:r>
            <a:r>
              <a:rPr lang="tr-TR" dirty="0"/>
              <a:t> </a:t>
            </a:r>
            <a:r>
              <a:rPr lang="tr-TR" dirty="0" err="1"/>
              <a:t>table</a:t>
            </a:r>
            <a:r>
              <a:rPr lang="tr-TR" dirty="0"/>
              <a:t> </a:t>
            </a:r>
            <a:r>
              <a:rPr lang="tr-TR" dirty="0" err="1"/>
              <a:t>presents</a:t>
            </a:r>
            <a:r>
              <a:rPr lang="tr-TR" dirty="0"/>
              <a:t>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item</a:t>
            </a:r>
            <a:r>
              <a:rPr lang="tr-TR" dirty="0"/>
              <a:t>. Do </a:t>
            </a:r>
            <a:r>
              <a:rPr lang="tr-TR" dirty="0" err="1"/>
              <a:t>the</a:t>
            </a:r>
            <a:r>
              <a:rPr lang="tr-TR" dirty="0"/>
              <a:t> rest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sub-scale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8A37EF1-5DFC-4FAD-8B3C-735E08125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06" y="2857579"/>
            <a:ext cx="9532470" cy="32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91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51A09FE-5F27-4DF9-9B07-1BF9A871A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189" y="776943"/>
            <a:ext cx="10523176" cy="490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20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F1FB67-D417-41D2-AA1B-3ABD2FD4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0997"/>
          </a:xfrm>
        </p:spPr>
        <p:txBody>
          <a:bodyPr/>
          <a:lstStyle/>
          <a:p>
            <a:pPr algn="ctr"/>
            <a:r>
              <a:rPr lang="tr-TR" dirty="0"/>
              <a:t>Activity 5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8AEC4A-3AD5-4DAC-8283-FA1DF5368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598" y="1703293"/>
            <a:ext cx="10058400" cy="4135918"/>
          </a:xfrm>
        </p:spPr>
        <p:txBody>
          <a:bodyPr/>
          <a:lstStyle/>
          <a:p>
            <a:r>
              <a:rPr lang="tr-TR" dirty="0" err="1"/>
              <a:t>Now</a:t>
            </a:r>
            <a:r>
              <a:rPr lang="tr-TR" dirty="0"/>
              <a:t> do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step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another</a:t>
            </a:r>
            <a:r>
              <a:rPr lang="tr-TR" dirty="0"/>
              <a:t> </a:t>
            </a:r>
            <a:r>
              <a:rPr lang="tr-TR" dirty="0" err="1"/>
              <a:t>sub-scale</a:t>
            </a:r>
            <a:r>
              <a:rPr lang="tr-TR" dirty="0"/>
              <a:t>: «</a:t>
            </a:r>
            <a:r>
              <a:rPr lang="tr-TR" dirty="0" err="1"/>
              <a:t>Sharing</a:t>
            </a:r>
            <a:r>
              <a:rPr lang="tr-TR" dirty="0"/>
              <a:t> </a:t>
            </a:r>
            <a:r>
              <a:rPr lang="tr-TR" dirty="0" err="1"/>
              <a:t>Experiences</a:t>
            </a:r>
            <a:r>
              <a:rPr lang="tr-TR" dirty="0"/>
              <a:t>»</a:t>
            </a:r>
          </a:p>
          <a:p>
            <a:r>
              <a:rPr lang="tr-TR" dirty="0"/>
              <a:t>Select Q2, Q3, Q7, Q8, Q9, Q10, Q17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There</a:t>
            </a:r>
            <a:r>
              <a:rPr lang="tr-TR" dirty="0"/>
              <a:t> is no </a:t>
            </a:r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item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Create</a:t>
            </a:r>
            <a:r>
              <a:rPr lang="tr-TR" dirty="0"/>
              <a:t> a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variable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sub-scale</a:t>
            </a:r>
            <a:r>
              <a:rPr lang="tr-TR" dirty="0"/>
              <a:t>;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mean</a:t>
            </a:r>
            <a:r>
              <a:rPr lang="tr-TR" dirty="0"/>
              <a:t> (not </a:t>
            </a:r>
            <a:r>
              <a:rPr lang="tr-TR" dirty="0" err="1"/>
              <a:t>sum</a:t>
            </a:r>
            <a:r>
              <a:rPr lang="tr-TR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Develop</a:t>
            </a:r>
            <a:r>
              <a:rPr lang="tr-TR" dirty="0"/>
              <a:t> a </a:t>
            </a:r>
            <a:r>
              <a:rPr lang="tr-TR" dirty="0" err="1"/>
              <a:t>table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results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Interpret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results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0783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F1FB67-D417-41D2-AA1B-3ABD2FD4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0997"/>
          </a:xfrm>
        </p:spPr>
        <p:txBody>
          <a:bodyPr/>
          <a:lstStyle/>
          <a:p>
            <a:pPr algn="ctr"/>
            <a:r>
              <a:rPr lang="tr-TR" dirty="0"/>
              <a:t>Activity 6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8AEC4A-3AD5-4DAC-8283-FA1DF5368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598" y="1703293"/>
            <a:ext cx="10058400" cy="4135918"/>
          </a:xfrm>
        </p:spPr>
        <p:txBody>
          <a:bodyPr/>
          <a:lstStyle/>
          <a:p>
            <a:r>
              <a:rPr lang="tr-TR" dirty="0" err="1"/>
              <a:t>Now</a:t>
            </a:r>
            <a:r>
              <a:rPr lang="tr-TR" dirty="0"/>
              <a:t> do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step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another</a:t>
            </a:r>
            <a:r>
              <a:rPr lang="tr-TR" dirty="0"/>
              <a:t> </a:t>
            </a:r>
            <a:r>
              <a:rPr lang="tr-TR" dirty="0" err="1"/>
              <a:t>sub-scale</a:t>
            </a:r>
            <a:r>
              <a:rPr lang="tr-TR" dirty="0"/>
              <a:t>: «</a:t>
            </a:r>
            <a:r>
              <a:rPr lang="tr-TR" dirty="0" err="1"/>
              <a:t>Helping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Experience</a:t>
            </a:r>
            <a:r>
              <a:rPr lang="tr-TR" dirty="0"/>
              <a:t> </a:t>
            </a:r>
            <a:r>
              <a:rPr lang="tr-TR" dirty="0" err="1"/>
              <a:t>Foreign</a:t>
            </a:r>
            <a:r>
              <a:rPr lang="tr-TR" dirty="0"/>
              <a:t> </a:t>
            </a:r>
            <a:r>
              <a:rPr lang="tr-TR" dirty="0" err="1"/>
              <a:t>Culture</a:t>
            </a:r>
            <a:r>
              <a:rPr lang="tr-TR" dirty="0"/>
              <a:t>»</a:t>
            </a:r>
          </a:p>
          <a:p>
            <a:r>
              <a:rPr lang="tr-TR"/>
              <a:t>Select Q4, Q6, Q12, Q14, Q15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There</a:t>
            </a:r>
            <a:r>
              <a:rPr lang="tr-TR" dirty="0"/>
              <a:t> is no </a:t>
            </a:r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item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Create</a:t>
            </a:r>
            <a:r>
              <a:rPr lang="tr-TR" dirty="0"/>
              <a:t> a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variable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sub-scale</a:t>
            </a:r>
            <a:r>
              <a:rPr lang="tr-TR" dirty="0"/>
              <a:t>;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mean</a:t>
            </a:r>
            <a:r>
              <a:rPr lang="tr-TR" dirty="0"/>
              <a:t> (not </a:t>
            </a:r>
            <a:r>
              <a:rPr lang="tr-TR" dirty="0" err="1"/>
              <a:t>sum</a:t>
            </a:r>
            <a:r>
              <a:rPr lang="tr-TR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Develop</a:t>
            </a:r>
            <a:r>
              <a:rPr lang="tr-TR" dirty="0"/>
              <a:t> a </a:t>
            </a:r>
            <a:r>
              <a:rPr lang="tr-TR" dirty="0" err="1"/>
              <a:t>table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results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Interpret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results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295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54E0EE-49C9-4860-81E7-25975799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err="1"/>
              <a:t>Descriptive</a:t>
            </a:r>
            <a:r>
              <a:rPr lang="tr-TR" sz="4400" dirty="0"/>
              <a:t> </a:t>
            </a:r>
            <a:r>
              <a:rPr lang="tr-TR" sz="4400" dirty="0" err="1"/>
              <a:t>Statistics</a:t>
            </a:r>
            <a:r>
              <a:rPr lang="tr-TR" sz="4400" dirty="0"/>
              <a:t> </a:t>
            </a:r>
            <a:r>
              <a:rPr lang="tr-TR" sz="4400" dirty="0" err="1"/>
              <a:t>with</a:t>
            </a:r>
            <a:r>
              <a:rPr lang="tr-TR" sz="4400" dirty="0"/>
              <a:t> </a:t>
            </a:r>
            <a:r>
              <a:rPr lang="tr-TR" sz="4400" dirty="0" err="1"/>
              <a:t>Categorical</a:t>
            </a:r>
            <a:r>
              <a:rPr lang="tr-TR" sz="4400" dirty="0"/>
              <a:t> Data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BB8047-2113-48C9-B1E4-93DA2ECD9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b="1" i="0" u="none" strike="noStrike" baseline="0" dirty="0">
                <a:latin typeface="SRASans1.0-Bold"/>
              </a:rPr>
              <a:t>1. </a:t>
            </a:r>
            <a:r>
              <a:rPr lang="en-US" sz="2800" b="0" i="0" u="none" strike="noStrike" baseline="0" dirty="0">
                <a:latin typeface="SRASans1.0-Book"/>
              </a:rPr>
              <a:t>From the menu click on </a:t>
            </a:r>
            <a:r>
              <a:rPr lang="en-US" sz="2800" b="1" i="0" u="none" strike="noStrike" baseline="0" dirty="0">
                <a:latin typeface="SRASans1.0-Bold"/>
              </a:rPr>
              <a:t>Analyze</a:t>
            </a:r>
            <a:r>
              <a:rPr lang="en-US" sz="2800" b="0" i="0" u="none" strike="noStrike" baseline="0" dirty="0">
                <a:latin typeface="SRASans1.0-Book"/>
              </a:rPr>
              <a:t>, then click on </a:t>
            </a:r>
            <a:r>
              <a:rPr lang="en-US" sz="2800" b="1" i="0" u="none" strike="noStrike" baseline="0" dirty="0">
                <a:latin typeface="SRASans1.0-Bold"/>
              </a:rPr>
              <a:t>Descriptive Statistics</a:t>
            </a:r>
            <a:r>
              <a:rPr lang="en-US" sz="2800" b="0" i="0" u="none" strike="noStrike" baseline="0" dirty="0">
                <a:latin typeface="SRASans1.0-Book"/>
              </a:rPr>
              <a:t>, then </a:t>
            </a:r>
            <a:r>
              <a:rPr lang="en-US" sz="2800" b="1" i="0" u="none" strike="noStrike" baseline="0" dirty="0">
                <a:latin typeface="SRASans1.0-Bold"/>
              </a:rPr>
              <a:t>Frequencies</a:t>
            </a:r>
            <a:r>
              <a:rPr lang="en-US" sz="2800" b="0" i="0" u="none" strike="noStrike" baseline="0" dirty="0">
                <a:latin typeface="SRASans1.0-Book"/>
              </a:rPr>
              <a:t>.</a:t>
            </a:r>
          </a:p>
          <a:p>
            <a:pPr algn="l"/>
            <a:r>
              <a:rPr lang="en-US" sz="2800" b="1" i="0" u="none" strike="noStrike" baseline="0" dirty="0">
                <a:latin typeface="SRASans1.0-Bold"/>
              </a:rPr>
              <a:t>2. </a:t>
            </a:r>
            <a:r>
              <a:rPr lang="en-US" sz="2800" b="0" i="0" u="none" strike="noStrike" baseline="0" dirty="0">
                <a:latin typeface="SRASans1.0-Book"/>
              </a:rPr>
              <a:t>Choose and highlight the categorical variables you are interested in. Move these</a:t>
            </a:r>
            <a:r>
              <a:rPr lang="tr-TR" sz="2800" b="0" i="0" u="none" strike="noStrike" baseline="0" dirty="0">
                <a:latin typeface="SRASans1.0-Book"/>
              </a:rPr>
              <a:t> </a:t>
            </a:r>
            <a:r>
              <a:rPr lang="tr-TR" sz="2800" b="0" i="0" u="none" strike="noStrike" baseline="0" dirty="0" err="1">
                <a:latin typeface="SRASans1.0-Book"/>
              </a:rPr>
              <a:t>into</a:t>
            </a:r>
            <a:r>
              <a:rPr lang="tr-TR" sz="2800" b="0" i="0" u="none" strike="noStrike" baseline="0" dirty="0">
                <a:latin typeface="SRASans1.0-Book"/>
              </a:rPr>
              <a:t> </a:t>
            </a:r>
            <a:r>
              <a:rPr lang="tr-TR" sz="2800" b="0" i="0" u="none" strike="noStrike" baseline="0" dirty="0" err="1">
                <a:latin typeface="SRASans1.0-Book"/>
              </a:rPr>
              <a:t>the</a:t>
            </a:r>
            <a:r>
              <a:rPr lang="tr-TR" sz="2800" b="0" i="0" u="none" strike="noStrike" baseline="0" dirty="0">
                <a:latin typeface="SRASans1.0-Book"/>
              </a:rPr>
              <a:t> </a:t>
            </a:r>
            <a:r>
              <a:rPr lang="tr-TR" sz="2800" b="1" i="0" u="none" strike="noStrike" baseline="0" dirty="0" err="1">
                <a:latin typeface="SRASans1.0-Bold"/>
              </a:rPr>
              <a:t>Variables</a:t>
            </a:r>
            <a:r>
              <a:rPr lang="tr-TR" sz="2800" b="1" i="0" u="none" strike="noStrike" baseline="0" dirty="0">
                <a:latin typeface="SRASans1.0-Bold"/>
              </a:rPr>
              <a:t> </a:t>
            </a:r>
            <a:r>
              <a:rPr lang="tr-TR" sz="2800" b="0" i="0" u="none" strike="noStrike" baseline="0" dirty="0" err="1">
                <a:latin typeface="SRASans1.0-Book"/>
              </a:rPr>
              <a:t>box</a:t>
            </a:r>
            <a:r>
              <a:rPr lang="tr-TR" sz="2800" b="0" i="0" u="none" strike="noStrike" baseline="0" dirty="0">
                <a:latin typeface="SRASans1.0-Book"/>
              </a:rPr>
              <a:t>.</a:t>
            </a:r>
          </a:p>
          <a:p>
            <a:pPr algn="l"/>
            <a:r>
              <a:rPr lang="en-US" sz="2800" b="1" i="0" u="none" strike="noStrike" baseline="0" dirty="0">
                <a:latin typeface="SRASans1.0-Bold"/>
              </a:rPr>
              <a:t>3. </a:t>
            </a:r>
            <a:r>
              <a:rPr lang="en-US" sz="2800" b="0" i="0" u="none" strike="noStrike" baseline="0" dirty="0">
                <a:latin typeface="SRASans1.0-Book"/>
              </a:rPr>
              <a:t>Click on </a:t>
            </a:r>
            <a:r>
              <a:rPr lang="en-US" sz="2800" b="1" i="0" u="none" strike="noStrike" baseline="0" dirty="0">
                <a:latin typeface="SRASans1.0-Bold"/>
              </a:rPr>
              <a:t>OK</a:t>
            </a:r>
            <a:r>
              <a:rPr lang="tr-TR" sz="2800" b="1" i="0" u="none" strike="noStrike" baseline="0" dirty="0">
                <a:latin typeface="SRASans1.0-Bold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393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1C929-E649-4876-BB66-9FA3C73D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e.g</a:t>
            </a:r>
            <a:r>
              <a:rPr lang="tr-TR" dirty="0"/>
              <a:t>. SPSS </a:t>
            </a:r>
            <a:r>
              <a:rPr lang="tr-TR" dirty="0" err="1"/>
              <a:t>Output</a:t>
            </a:r>
            <a:endParaRPr lang="tr-TR" dirty="0"/>
          </a:p>
        </p:txBody>
      </p:sp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AD600BF5-302F-4071-8B47-98CB0CD54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328389"/>
              </p:ext>
            </p:extLst>
          </p:nvPr>
        </p:nvGraphicFramePr>
        <p:xfrm>
          <a:off x="1727199" y="2252476"/>
          <a:ext cx="1654959" cy="1620277"/>
        </p:xfrm>
        <a:graphic>
          <a:graphicData uri="http://schemas.openxmlformats.org/drawingml/2006/table">
            <a:tbl>
              <a:tblPr/>
              <a:tblGrid>
                <a:gridCol w="492385">
                  <a:extLst>
                    <a:ext uri="{9D8B030D-6E8A-4147-A177-3AD203B41FA5}">
                      <a16:colId xmlns:a16="http://schemas.microsoft.com/office/drawing/2014/main" val="3013201040"/>
                    </a:ext>
                  </a:extLst>
                </a:gridCol>
                <a:gridCol w="581287">
                  <a:extLst>
                    <a:ext uri="{9D8B030D-6E8A-4147-A177-3AD203B41FA5}">
                      <a16:colId xmlns:a16="http://schemas.microsoft.com/office/drawing/2014/main" val="4122510683"/>
                    </a:ext>
                  </a:extLst>
                </a:gridCol>
                <a:gridCol w="581287">
                  <a:extLst>
                    <a:ext uri="{9D8B030D-6E8A-4147-A177-3AD203B41FA5}">
                      <a16:colId xmlns:a16="http://schemas.microsoft.com/office/drawing/2014/main" val="2716360796"/>
                    </a:ext>
                  </a:extLst>
                </a:gridCol>
              </a:tblGrid>
              <a:tr h="262662"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Statistics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075891"/>
                  </a:ext>
                </a:extLst>
              </a:tr>
              <a:tr h="253127">
                <a:tc grid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793097"/>
                  </a:ext>
                </a:extLst>
              </a:tr>
              <a:tr h="552244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Valid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104448"/>
                  </a:ext>
                </a:extLst>
              </a:tr>
              <a:tr h="5522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Missing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707867"/>
                  </a:ext>
                </a:extLst>
              </a:tr>
            </a:tbl>
          </a:graphicData>
        </a:graphic>
      </p:graphicFrame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61A40E33-183A-4F70-85B5-7DC96FF78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19463"/>
              </p:ext>
            </p:extLst>
          </p:nvPr>
        </p:nvGraphicFramePr>
        <p:xfrm>
          <a:off x="4905597" y="2079158"/>
          <a:ext cx="6515439" cy="3442446"/>
        </p:xfrm>
        <a:graphic>
          <a:graphicData uri="http://schemas.openxmlformats.org/drawingml/2006/table">
            <a:tbl>
              <a:tblPr/>
              <a:tblGrid>
                <a:gridCol w="707196">
                  <a:extLst>
                    <a:ext uri="{9D8B030D-6E8A-4147-A177-3AD203B41FA5}">
                      <a16:colId xmlns:a16="http://schemas.microsoft.com/office/drawing/2014/main" val="1751804958"/>
                    </a:ext>
                  </a:extLst>
                </a:gridCol>
                <a:gridCol w="943253">
                  <a:extLst>
                    <a:ext uri="{9D8B030D-6E8A-4147-A177-3AD203B41FA5}">
                      <a16:colId xmlns:a16="http://schemas.microsoft.com/office/drawing/2014/main" val="772785791"/>
                    </a:ext>
                  </a:extLst>
                </a:gridCol>
                <a:gridCol w="943253">
                  <a:extLst>
                    <a:ext uri="{9D8B030D-6E8A-4147-A177-3AD203B41FA5}">
                      <a16:colId xmlns:a16="http://schemas.microsoft.com/office/drawing/2014/main" val="1895442920"/>
                    </a:ext>
                  </a:extLst>
                </a:gridCol>
                <a:gridCol w="1091023">
                  <a:extLst>
                    <a:ext uri="{9D8B030D-6E8A-4147-A177-3AD203B41FA5}">
                      <a16:colId xmlns:a16="http://schemas.microsoft.com/office/drawing/2014/main" val="3263148632"/>
                    </a:ext>
                  </a:extLst>
                </a:gridCol>
                <a:gridCol w="1415357">
                  <a:extLst>
                    <a:ext uri="{9D8B030D-6E8A-4147-A177-3AD203B41FA5}">
                      <a16:colId xmlns:a16="http://schemas.microsoft.com/office/drawing/2014/main" val="425051042"/>
                    </a:ext>
                  </a:extLst>
                </a:gridCol>
                <a:gridCol w="1415357">
                  <a:extLst>
                    <a:ext uri="{9D8B030D-6E8A-4147-A177-3AD203B41FA5}">
                      <a16:colId xmlns:a16="http://schemas.microsoft.com/office/drawing/2014/main" val="3616309801"/>
                    </a:ext>
                  </a:extLst>
                </a:gridCol>
              </a:tblGrid>
              <a:tr h="331845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520087"/>
                  </a:ext>
                </a:extLst>
              </a:tr>
              <a:tr h="14535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Valid Percent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Cumulative Percent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536552"/>
                  </a:ext>
                </a:extLst>
              </a:tr>
              <a:tr h="319799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Valid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78425"/>
                  </a:ext>
                </a:extLst>
              </a:tr>
              <a:tr h="31979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85875"/>
                  </a:ext>
                </a:extLst>
              </a:tr>
              <a:tr h="31979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302997"/>
                  </a:ext>
                </a:extLst>
              </a:tr>
              <a:tr h="6977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52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36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EED9FA-D065-4AE3-B23D-ADB53B00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Interpreting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Data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96AA91D-5EF9-41BE-90B9-C227F4B75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160" y="1737359"/>
            <a:ext cx="4167216" cy="3504005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30ED808-418C-447E-8044-C7ABD20A5421}"/>
              </a:ext>
            </a:extLst>
          </p:cNvPr>
          <p:cNvSpPr txBox="1"/>
          <p:nvPr/>
        </p:nvSpPr>
        <p:spPr>
          <a:xfrm>
            <a:off x="5850964" y="308446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0" i="0" u="none" strike="noStrike" baseline="0" dirty="0" err="1">
                <a:latin typeface="SRASerif1.1-Book"/>
              </a:rPr>
              <a:t>Out</a:t>
            </a:r>
            <a:r>
              <a:rPr lang="tr-TR" sz="1800" b="0" i="0" u="none" strike="noStrike" baseline="0" dirty="0">
                <a:latin typeface="SRASerif1.1-Book"/>
              </a:rPr>
              <a:t> of </a:t>
            </a:r>
            <a:r>
              <a:rPr lang="tr-TR" sz="1800" b="0" i="0" u="none" strike="noStrike" baseline="0" dirty="0" err="1">
                <a:latin typeface="SRASerif1.1-Book"/>
              </a:rPr>
              <a:t>the</a:t>
            </a:r>
            <a:r>
              <a:rPr lang="tr-TR" sz="1800" b="0" i="0" u="none" strike="noStrike" baseline="0" dirty="0">
                <a:latin typeface="SRASerif1.1-Book"/>
              </a:rPr>
              <a:t> 110 </a:t>
            </a:r>
            <a:r>
              <a:rPr lang="tr-TR" sz="1800" b="0" i="0" u="none" strike="noStrike" baseline="0" dirty="0" err="1">
                <a:latin typeface="SRASerif1.1-Book"/>
              </a:rPr>
              <a:t>participants</a:t>
            </a:r>
            <a:r>
              <a:rPr lang="tr-TR" sz="1800" b="0" i="0" u="none" strike="noStrike" baseline="0" dirty="0">
                <a:latin typeface="SRASerif1.1-Book"/>
              </a:rPr>
              <a:t>, 27</a:t>
            </a:r>
            <a:r>
              <a:rPr lang="en-US" sz="1800" b="0" i="0" u="none" strike="noStrike" baseline="0" dirty="0">
                <a:latin typeface="SRASerif1.1-Book"/>
              </a:rPr>
              <a:t> (</a:t>
            </a:r>
            <a:r>
              <a:rPr lang="tr-TR" sz="1800" b="0" i="0" u="none" strike="noStrike" baseline="0" dirty="0">
                <a:latin typeface="SRASerif1.1-Book"/>
              </a:rPr>
              <a:t>24.5%</a:t>
            </a:r>
            <a:r>
              <a:rPr lang="en-US" sz="1800" b="0" i="0" u="none" strike="noStrike" baseline="0" dirty="0">
                <a:latin typeface="SRASerif1.1-Book"/>
              </a:rPr>
              <a:t>) </a:t>
            </a:r>
            <a:r>
              <a:rPr lang="tr-TR" sz="1800" b="0" i="0" u="none" strike="noStrike" baseline="0" dirty="0">
                <a:latin typeface="SRASerif1.1-Book"/>
              </a:rPr>
              <a:t>of </a:t>
            </a:r>
            <a:r>
              <a:rPr lang="tr-TR" sz="1800" b="0" i="0" u="none" strike="noStrike" baseline="0" dirty="0" err="1">
                <a:latin typeface="SRASerif1.1-Book"/>
              </a:rPr>
              <a:t>them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tr-TR" sz="1800" b="0" i="0" u="none" strike="noStrike" baseline="0" dirty="0" err="1">
                <a:latin typeface="SRASerif1.1-Book"/>
              </a:rPr>
              <a:t>stated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tr-TR" sz="1800" b="0" i="0" u="none" strike="noStrike" baseline="0" dirty="0" err="1">
                <a:latin typeface="SRASerif1.1-Book"/>
              </a:rPr>
              <a:t>that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tr-TR" sz="1800" b="0" i="0" u="none" strike="noStrike" baseline="0" dirty="0" err="1">
                <a:latin typeface="SRASerif1.1-Book"/>
              </a:rPr>
              <a:t>they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tr-TR" sz="1800" b="0" i="0" u="none" strike="noStrike" baseline="0" dirty="0" err="1">
                <a:latin typeface="SRASerif1.1-Book"/>
              </a:rPr>
              <a:t>used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tr-TR" sz="1800" b="0" i="0" u="none" strike="noStrike" baseline="0" dirty="0" err="1">
                <a:latin typeface="SRASerif1.1-Book"/>
              </a:rPr>
              <a:t>such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tr-TR" sz="1800" b="0" i="0" u="none" strike="noStrike" baseline="0" dirty="0" err="1">
                <a:latin typeface="SRASerif1.1-Book"/>
              </a:rPr>
              <a:t>activities</a:t>
            </a:r>
            <a:r>
              <a:rPr lang="tr-TR" sz="1800" b="0" i="0" u="none" strike="noStrike" baseline="0" dirty="0">
                <a:latin typeface="SRASerif1.1-Book"/>
              </a:rPr>
              <a:t> in </a:t>
            </a:r>
            <a:r>
              <a:rPr lang="tr-TR" sz="1800" b="0" i="0" u="none" strike="noStrike" baseline="0" dirty="0" err="1">
                <a:latin typeface="SRASerif1.1-Book"/>
              </a:rPr>
              <a:t>their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tr-TR" sz="1800" b="0" i="0" u="none" strike="noStrike" baseline="0" dirty="0" err="1">
                <a:latin typeface="SRASerif1.1-Book"/>
              </a:rPr>
              <a:t>classes</a:t>
            </a:r>
            <a:r>
              <a:rPr lang="tr-TR" dirty="0">
                <a:latin typeface="SRASerif1.1-Book"/>
              </a:rPr>
              <a:t> </a:t>
            </a:r>
            <a:r>
              <a:rPr lang="tr-TR" dirty="0" err="1">
                <a:latin typeface="SRASerif1.1-Book"/>
              </a:rPr>
              <a:t>often</a:t>
            </a:r>
            <a:r>
              <a:rPr lang="tr-TR" dirty="0">
                <a:latin typeface="SRASerif1.1-Book"/>
              </a:rPr>
              <a:t>, 81 (73.6%) </a:t>
            </a:r>
            <a:r>
              <a:rPr lang="tr-TR" dirty="0" err="1">
                <a:latin typeface="SRASerif1.1-Book"/>
              </a:rPr>
              <a:t>once</a:t>
            </a:r>
            <a:r>
              <a:rPr lang="tr-TR" dirty="0">
                <a:latin typeface="SRASerif1.1-Book"/>
              </a:rPr>
              <a:t> in a </a:t>
            </a:r>
            <a:r>
              <a:rPr lang="tr-TR" dirty="0" err="1">
                <a:latin typeface="SRASerif1.1-Book"/>
              </a:rPr>
              <a:t>while</a:t>
            </a:r>
            <a:r>
              <a:rPr lang="tr-TR" dirty="0">
                <a:latin typeface="SRASerif1.1-Book"/>
              </a:rPr>
              <a:t>, </a:t>
            </a:r>
            <a:r>
              <a:rPr lang="tr-TR" dirty="0" err="1">
                <a:latin typeface="SRASerif1.1-Book"/>
              </a:rPr>
              <a:t>and</a:t>
            </a:r>
            <a:r>
              <a:rPr lang="tr-TR" dirty="0">
                <a:latin typeface="SRASerif1.1-Book"/>
              </a:rPr>
              <a:t> </a:t>
            </a:r>
            <a:r>
              <a:rPr lang="tr-TR" dirty="0" err="1">
                <a:latin typeface="SRASerif1.1-Book"/>
              </a:rPr>
              <a:t>only</a:t>
            </a:r>
            <a:r>
              <a:rPr lang="tr-TR" dirty="0">
                <a:latin typeface="SRASerif1.1-Book"/>
              </a:rPr>
              <a:t> 2 (1.8%) </a:t>
            </a:r>
            <a:r>
              <a:rPr lang="tr-TR" dirty="0" err="1">
                <a:latin typeface="SRASerif1.1-Book"/>
              </a:rPr>
              <a:t>never</a:t>
            </a:r>
            <a:r>
              <a:rPr lang="tr-TR" dirty="0">
                <a:latin typeface="SRASerif1.1-Book"/>
              </a:rPr>
              <a:t>. </a:t>
            </a:r>
            <a:r>
              <a:rPr lang="tr-TR" dirty="0" err="1">
                <a:latin typeface="SRASerif1.1-Book"/>
              </a:rPr>
              <a:t>This</a:t>
            </a:r>
            <a:r>
              <a:rPr lang="tr-TR" dirty="0">
                <a:latin typeface="SRASerif1.1-Book"/>
              </a:rPr>
              <a:t> </a:t>
            </a:r>
            <a:r>
              <a:rPr lang="tr-TR" dirty="0" err="1">
                <a:latin typeface="SRASerif1.1-Book"/>
              </a:rPr>
              <a:t>shows</a:t>
            </a:r>
            <a:r>
              <a:rPr lang="tr-TR" dirty="0">
                <a:latin typeface="SRASerif1.1-Book"/>
              </a:rPr>
              <a:t> </a:t>
            </a:r>
            <a:r>
              <a:rPr lang="tr-TR" dirty="0" err="1">
                <a:latin typeface="SRASerif1.1-Book"/>
              </a:rPr>
              <a:t>that</a:t>
            </a:r>
            <a:r>
              <a:rPr lang="tr-TR" dirty="0">
                <a:latin typeface="SRASerif1.1-Book"/>
              </a:rPr>
              <a:t> </a:t>
            </a:r>
            <a:r>
              <a:rPr lang="tr-TR" dirty="0" err="1">
                <a:latin typeface="SRASerif1.1-Book"/>
              </a:rPr>
              <a:t>most</a:t>
            </a:r>
            <a:r>
              <a:rPr lang="tr-TR" dirty="0">
                <a:latin typeface="SRASerif1.1-Book"/>
              </a:rPr>
              <a:t> of </a:t>
            </a:r>
            <a:r>
              <a:rPr lang="tr-TR" dirty="0" err="1">
                <a:latin typeface="SRASerif1.1-Book"/>
              </a:rPr>
              <a:t>the</a:t>
            </a:r>
            <a:r>
              <a:rPr lang="tr-TR" dirty="0">
                <a:latin typeface="SRASerif1.1-Book"/>
              </a:rPr>
              <a:t> </a:t>
            </a:r>
            <a:r>
              <a:rPr lang="tr-TR" dirty="0" err="1">
                <a:latin typeface="SRASerif1.1-Book"/>
              </a:rPr>
              <a:t>participants</a:t>
            </a:r>
            <a:r>
              <a:rPr lang="tr-TR" dirty="0">
                <a:latin typeface="SRASerif1.1-Book"/>
              </a:rPr>
              <a:t> </a:t>
            </a:r>
            <a:r>
              <a:rPr lang="tr-TR" dirty="0" err="1">
                <a:latin typeface="SRASerif1.1-Book"/>
              </a:rPr>
              <a:t>practice</a:t>
            </a:r>
            <a:r>
              <a:rPr lang="tr-TR" dirty="0">
                <a:latin typeface="SRASerif1.1-Book"/>
              </a:rPr>
              <a:t> </a:t>
            </a:r>
            <a:r>
              <a:rPr lang="tr-TR" dirty="0" err="1">
                <a:latin typeface="SRASerif1.1-Book"/>
              </a:rPr>
              <a:t>culture</a:t>
            </a:r>
            <a:r>
              <a:rPr lang="tr-TR" dirty="0">
                <a:latin typeface="SRASerif1.1-Book"/>
              </a:rPr>
              <a:t> </a:t>
            </a:r>
            <a:r>
              <a:rPr lang="tr-TR" dirty="0" err="1">
                <a:latin typeface="SRASerif1.1-Book"/>
              </a:rPr>
              <a:t>teaching</a:t>
            </a:r>
            <a:r>
              <a:rPr lang="tr-TR" dirty="0">
                <a:latin typeface="SRASerif1.1-Book"/>
              </a:rPr>
              <a:t> </a:t>
            </a:r>
            <a:r>
              <a:rPr lang="tr-TR" dirty="0" err="1">
                <a:latin typeface="SRASerif1.1-Book"/>
              </a:rPr>
              <a:t>activities</a:t>
            </a:r>
            <a:r>
              <a:rPr lang="tr-TR" dirty="0">
                <a:latin typeface="SRASerif1.1-Book"/>
              </a:rPr>
              <a:t> </a:t>
            </a:r>
            <a:r>
              <a:rPr lang="tr-TR" dirty="0" err="1">
                <a:latin typeface="SRASerif1.1-Book"/>
              </a:rPr>
              <a:t>once</a:t>
            </a:r>
            <a:r>
              <a:rPr lang="tr-TR" dirty="0">
                <a:latin typeface="SRASerif1.1-Book"/>
              </a:rPr>
              <a:t> in a </a:t>
            </a:r>
            <a:r>
              <a:rPr lang="tr-TR" dirty="0" err="1">
                <a:latin typeface="SRASerif1.1-Book"/>
              </a:rPr>
              <a:t>while</a:t>
            </a:r>
            <a:r>
              <a:rPr lang="tr-TR" dirty="0">
                <a:latin typeface="SRASerif1.1-Book"/>
              </a:rPr>
              <a:t>.</a:t>
            </a:r>
            <a:endParaRPr lang="tr-TR" sz="1800" b="0" i="0" u="none" strike="noStrike" baseline="0" dirty="0">
              <a:latin typeface="SRASerif1.1-Book"/>
            </a:endParaRPr>
          </a:p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798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4DCE87-D4CD-4D1A-8A9B-45125330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Descriptive</a:t>
            </a:r>
            <a:r>
              <a:rPr lang="tr-TR" dirty="0"/>
              <a:t> </a:t>
            </a:r>
            <a:r>
              <a:rPr lang="tr-TR" dirty="0" err="1"/>
              <a:t>Statistics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Continuous</a:t>
            </a:r>
            <a:r>
              <a:rPr lang="tr-TR" dirty="0"/>
              <a:t> Data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22CA98-A905-4CE7-BB0A-0F12C9DDF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2800" b="1" i="0" u="none" strike="noStrike" baseline="0" dirty="0">
                <a:latin typeface="SRASans1.0-Bold"/>
              </a:rPr>
              <a:t>1. </a:t>
            </a:r>
            <a:r>
              <a:rPr lang="en-US" sz="2800" b="0" i="0" u="none" strike="noStrike" baseline="0" dirty="0">
                <a:latin typeface="SRASans1.0-Book"/>
              </a:rPr>
              <a:t>From the menu click on </a:t>
            </a:r>
            <a:r>
              <a:rPr lang="en-US" sz="2800" b="1" i="0" u="none" strike="noStrike" baseline="0" dirty="0">
                <a:latin typeface="SRASans1.0-Bold"/>
              </a:rPr>
              <a:t>Analyze</a:t>
            </a:r>
            <a:r>
              <a:rPr lang="en-US" sz="2800" b="0" i="0" u="none" strike="noStrike" baseline="0" dirty="0">
                <a:latin typeface="SRASans1.0-Book"/>
              </a:rPr>
              <a:t>, then select </a:t>
            </a:r>
            <a:r>
              <a:rPr lang="en-US" sz="2800" b="1" i="0" u="none" strike="noStrike" baseline="0" dirty="0">
                <a:latin typeface="SRASans1.0-Bold"/>
              </a:rPr>
              <a:t>Descriptive Statistics</a:t>
            </a:r>
            <a:r>
              <a:rPr lang="en-US" sz="2800" b="0" i="0" u="none" strike="noStrike" baseline="0" dirty="0">
                <a:latin typeface="SRASans1.0-Book"/>
              </a:rPr>
              <a:t>, then </a:t>
            </a:r>
            <a:r>
              <a:rPr lang="en-US" sz="2800" b="1" i="0" u="none" strike="noStrike" baseline="0" dirty="0" err="1">
                <a:latin typeface="SRASans1.0-Bold"/>
              </a:rPr>
              <a:t>Descriptives</a:t>
            </a:r>
            <a:r>
              <a:rPr lang="en-US" sz="2800" b="0" i="0" u="none" strike="noStrike" baseline="0" dirty="0">
                <a:latin typeface="SRASans1.0-Book"/>
              </a:rPr>
              <a:t>.</a:t>
            </a:r>
          </a:p>
          <a:p>
            <a:pPr algn="l"/>
            <a:r>
              <a:rPr lang="en-US" sz="2800" b="1" i="0" u="none" strike="noStrike" baseline="0" dirty="0">
                <a:latin typeface="SRASans1.0-Bold"/>
              </a:rPr>
              <a:t>2. </a:t>
            </a:r>
            <a:r>
              <a:rPr lang="en-US" sz="2800" b="0" i="0" u="none" strike="noStrike" baseline="0" dirty="0">
                <a:latin typeface="SRASans1.0-Book"/>
              </a:rPr>
              <a:t>Click on all the continuous variables that you wish to obtain descriptive statistics for. Click on</a:t>
            </a:r>
            <a:r>
              <a:rPr lang="tr-TR" sz="2800" b="0" i="0" u="none" strike="noStrike" baseline="0" dirty="0">
                <a:latin typeface="SRASans1.0-Book"/>
              </a:rPr>
              <a:t> </a:t>
            </a:r>
            <a:r>
              <a:rPr lang="en-US" sz="2800" b="0" i="0" u="none" strike="noStrike" baseline="0" dirty="0">
                <a:latin typeface="SRASans1.0-Book"/>
              </a:rPr>
              <a:t>the arrow button to move them into the </a:t>
            </a:r>
            <a:r>
              <a:rPr lang="en-US" sz="2800" b="1" i="0" u="none" strike="noStrike" baseline="0" dirty="0">
                <a:latin typeface="SRASans1.0-Bold"/>
              </a:rPr>
              <a:t>Variables </a:t>
            </a:r>
            <a:r>
              <a:rPr lang="en-US" sz="2800" b="0" i="0" u="none" strike="noStrike" baseline="0" dirty="0">
                <a:latin typeface="SRASans1.0-Book"/>
              </a:rPr>
              <a:t>box</a:t>
            </a:r>
            <a:r>
              <a:rPr lang="tr-TR" sz="2800" b="0" i="0" u="none" strike="noStrike" baseline="0" dirty="0">
                <a:latin typeface="SRASans1.0-Book"/>
              </a:rPr>
              <a:t>.</a:t>
            </a:r>
          </a:p>
          <a:p>
            <a:pPr algn="l"/>
            <a:r>
              <a:rPr lang="en-US" sz="2800" b="1" i="0" u="none" strike="noStrike" baseline="0" dirty="0">
                <a:latin typeface="SRASans1.0-Bold"/>
              </a:rPr>
              <a:t>3. </a:t>
            </a:r>
            <a:r>
              <a:rPr lang="en-US" sz="2800" b="0" i="0" u="none" strike="noStrike" baseline="0" dirty="0">
                <a:latin typeface="SRASans1.0-Book"/>
              </a:rPr>
              <a:t>Click on the </a:t>
            </a:r>
            <a:r>
              <a:rPr lang="en-US" sz="2800" b="1" i="0" u="none" strike="noStrike" baseline="0" dirty="0">
                <a:latin typeface="SRASans1.0-Bold"/>
              </a:rPr>
              <a:t>Options </a:t>
            </a:r>
            <a:r>
              <a:rPr lang="en-US" sz="2800" b="0" i="0" u="none" strike="noStrike" baseline="0" dirty="0">
                <a:latin typeface="SRASans1.0-Book"/>
              </a:rPr>
              <a:t>button. Make sure </a:t>
            </a:r>
            <a:r>
              <a:rPr lang="en-US" sz="2800" b="1" i="0" u="none" strike="noStrike" baseline="0" dirty="0">
                <a:latin typeface="SRASans1.0-Bold"/>
              </a:rPr>
              <a:t>mean</a:t>
            </a:r>
            <a:r>
              <a:rPr lang="en-US" sz="2800" b="0" i="0" u="none" strike="noStrike" baseline="0" dirty="0">
                <a:latin typeface="SRASans1.0-Book"/>
              </a:rPr>
              <a:t>, </a:t>
            </a:r>
            <a:r>
              <a:rPr lang="en-US" sz="2800" b="1" i="0" u="none" strike="noStrike" baseline="0" dirty="0">
                <a:latin typeface="SRASans1.0-Bold"/>
              </a:rPr>
              <a:t>standard deviation</a:t>
            </a:r>
            <a:r>
              <a:rPr lang="en-US" sz="2800" b="0" i="0" u="none" strike="noStrike" baseline="0" dirty="0">
                <a:latin typeface="SRASans1.0-Book"/>
              </a:rPr>
              <a:t>, </a:t>
            </a:r>
            <a:r>
              <a:rPr lang="en-US" sz="2800" b="1" i="0" u="none" strike="noStrike" baseline="0" dirty="0">
                <a:latin typeface="SRASans1.0-Bold"/>
              </a:rPr>
              <a:t>minimum</a:t>
            </a:r>
            <a:r>
              <a:rPr lang="en-US" sz="2800" b="0" i="0" u="none" strike="noStrike" baseline="0" dirty="0">
                <a:latin typeface="SRASans1.0-Book"/>
              </a:rPr>
              <a:t>, </a:t>
            </a:r>
            <a:r>
              <a:rPr lang="en-US" sz="2800" b="1" i="0" u="none" strike="noStrike" baseline="0" dirty="0">
                <a:latin typeface="SRASans1.0-Bold"/>
              </a:rPr>
              <a:t>maximum </a:t>
            </a:r>
            <a:r>
              <a:rPr lang="en-US" sz="2800" b="0" i="0" u="none" strike="noStrike" baseline="0" dirty="0">
                <a:latin typeface="SRASans1.0-Book"/>
              </a:rPr>
              <a:t>are</a:t>
            </a:r>
            <a:r>
              <a:rPr lang="tr-TR" sz="2800" b="0" i="0" u="none" strike="noStrike" baseline="0" dirty="0">
                <a:latin typeface="SRASans1.0-Book"/>
              </a:rPr>
              <a:t> </a:t>
            </a:r>
            <a:r>
              <a:rPr lang="en-US" sz="2800" b="0" i="0" u="none" strike="noStrike" baseline="0" dirty="0">
                <a:latin typeface="SRASans1.0-Book"/>
              </a:rPr>
              <a:t>ticked and then click on </a:t>
            </a:r>
            <a:r>
              <a:rPr lang="en-US" sz="2800" b="1" i="0" u="none" strike="noStrike" baseline="0" dirty="0">
                <a:latin typeface="SRASans1.0-Bold"/>
              </a:rPr>
              <a:t>skewness</a:t>
            </a:r>
            <a:r>
              <a:rPr lang="en-US" sz="2800" b="0" i="0" u="none" strike="noStrike" baseline="0" dirty="0">
                <a:latin typeface="SRASans1.0-Book"/>
              </a:rPr>
              <a:t>, </a:t>
            </a:r>
            <a:r>
              <a:rPr lang="en-US" sz="2800" b="1" i="0" u="none" strike="noStrike" baseline="0" dirty="0">
                <a:latin typeface="SRASans1.0-Bold"/>
              </a:rPr>
              <a:t>kurtosis</a:t>
            </a:r>
            <a:r>
              <a:rPr lang="en-US" sz="2800" b="0" i="0" u="none" strike="noStrike" baseline="0" dirty="0">
                <a:latin typeface="SRASans1.0-Book"/>
              </a:rPr>
              <a:t>.</a:t>
            </a:r>
          </a:p>
          <a:p>
            <a:pPr algn="l"/>
            <a:r>
              <a:rPr lang="en-US" sz="2800" b="1" i="0" u="none" strike="noStrike" baseline="0" dirty="0">
                <a:latin typeface="SRASans1.0-Bold"/>
              </a:rPr>
              <a:t>4. </a:t>
            </a:r>
            <a:r>
              <a:rPr lang="en-US" sz="2800" b="0" i="0" u="none" strike="noStrike" baseline="0" dirty="0">
                <a:latin typeface="SRASans1.0-Book"/>
              </a:rPr>
              <a:t>Click on </a:t>
            </a:r>
            <a:r>
              <a:rPr lang="en-US" sz="2800" b="1" i="0" u="none" strike="noStrike" baseline="0" dirty="0">
                <a:latin typeface="SRASans1.0-Bold"/>
              </a:rPr>
              <a:t>Continue</a:t>
            </a:r>
            <a:r>
              <a:rPr lang="en-US" sz="2800" b="0" i="0" u="none" strike="noStrike" baseline="0" dirty="0">
                <a:latin typeface="SRASans1.0-Book"/>
              </a:rPr>
              <a:t>, and then </a:t>
            </a:r>
            <a:r>
              <a:rPr lang="en-US" sz="2800" b="1" i="0" u="none" strike="noStrike" baseline="0" dirty="0">
                <a:latin typeface="SRASans1.0-Bold"/>
              </a:rPr>
              <a:t>OK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688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2D5202-7D6C-4757-9EE0-56419FC9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SPSS </a:t>
            </a:r>
            <a:r>
              <a:rPr lang="tr-TR" dirty="0" err="1"/>
              <a:t>Output</a:t>
            </a: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CAD69437-D201-4E1C-965A-8A731B91E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813104"/>
              </p:ext>
            </p:extLst>
          </p:nvPr>
        </p:nvGraphicFramePr>
        <p:xfrm>
          <a:off x="747060" y="2695388"/>
          <a:ext cx="10408622" cy="2182624"/>
        </p:xfrm>
        <a:graphic>
          <a:graphicData uri="http://schemas.openxmlformats.org/drawingml/2006/table">
            <a:tbl>
              <a:tblPr/>
              <a:tblGrid>
                <a:gridCol w="1389776">
                  <a:extLst>
                    <a:ext uri="{9D8B030D-6E8A-4147-A177-3AD203B41FA5}">
                      <a16:colId xmlns:a16="http://schemas.microsoft.com/office/drawing/2014/main" val="301824155"/>
                    </a:ext>
                  </a:extLst>
                </a:gridCol>
                <a:gridCol w="931934">
                  <a:extLst>
                    <a:ext uri="{9D8B030D-6E8A-4147-A177-3AD203B41FA5}">
                      <a16:colId xmlns:a16="http://schemas.microsoft.com/office/drawing/2014/main" val="1554662038"/>
                    </a:ext>
                  </a:extLst>
                </a:gridCol>
                <a:gridCol w="931934">
                  <a:extLst>
                    <a:ext uri="{9D8B030D-6E8A-4147-A177-3AD203B41FA5}">
                      <a16:colId xmlns:a16="http://schemas.microsoft.com/office/drawing/2014/main" val="2277176898"/>
                    </a:ext>
                  </a:extLst>
                </a:gridCol>
                <a:gridCol w="931934">
                  <a:extLst>
                    <a:ext uri="{9D8B030D-6E8A-4147-A177-3AD203B41FA5}">
                      <a16:colId xmlns:a16="http://schemas.microsoft.com/office/drawing/2014/main" val="1607879672"/>
                    </a:ext>
                  </a:extLst>
                </a:gridCol>
                <a:gridCol w="1247654">
                  <a:extLst>
                    <a:ext uri="{9D8B030D-6E8A-4147-A177-3AD203B41FA5}">
                      <a16:colId xmlns:a16="http://schemas.microsoft.com/office/drawing/2014/main" val="2304831002"/>
                    </a:ext>
                  </a:extLst>
                </a:gridCol>
                <a:gridCol w="1247654">
                  <a:extLst>
                    <a:ext uri="{9D8B030D-6E8A-4147-A177-3AD203B41FA5}">
                      <a16:colId xmlns:a16="http://schemas.microsoft.com/office/drawing/2014/main" val="2721885550"/>
                    </a:ext>
                  </a:extLst>
                </a:gridCol>
                <a:gridCol w="931934">
                  <a:extLst>
                    <a:ext uri="{9D8B030D-6E8A-4147-A177-3AD203B41FA5}">
                      <a16:colId xmlns:a16="http://schemas.microsoft.com/office/drawing/2014/main" val="3785889534"/>
                    </a:ext>
                  </a:extLst>
                </a:gridCol>
                <a:gridCol w="931934">
                  <a:extLst>
                    <a:ext uri="{9D8B030D-6E8A-4147-A177-3AD203B41FA5}">
                      <a16:colId xmlns:a16="http://schemas.microsoft.com/office/drawing/2014/main" val="340697622"/>
                    </a:ext>
                  </a:extLst>
                </a:gridCol>
                <a:gridCol w="931934">
                  <a:extLst>
                    <a:ext uri="{9D8B030D-6E8A-4147-A177-3AD203B41FA5}">
                      <a16:colId xmlns:a16="http://schemas.microsoft.com/office/drawing/2014/main" val="3752345900"/>
                    </a:ext>
                  </a:extLst>
                </a:gridCol>
                <a:gridCol w="931934">
                  <a:extLst>
                    <a:ext uri="{9D8B030D-6E8A-4147-A177-3AD203B41FA5}">
                      <a16:colId xmlns:a16="http://schemas.microsoft.com/office/drawing/2014/main" val="960537640"/>
                    </a:ext>
                  </a:extLst>
                </a:gridCol>
              </a:tblGrid>
              <a:tr h="179913">
                <a:tc gridSpan="10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Descriptive</a:t>
                      </a: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Statistics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08957"/>
                  </a:ext>
                </a:extLst>
              </a:tr>
              <a:tr h="54811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 Deviation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Skewness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Kurtosis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951339"/>
                  </a:ext>
                </a:extLst>
              </a:tr>
              <a:tr h="5276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 Error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17643"/>
                  </a:ext>
                </a:extLst>
              </a:tr>
              <a:tr h="35554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,463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-,738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,230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-,039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,457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394068"/>
                  </a:ext>
                </a:extLst>
              </a:tr>
              <a:tr h="54811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Valid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 (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listwise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877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68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49D2A5-961E-4A93-A240-610BAD24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Interpreting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Data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3A139A-17AA-4DFC-BC0B-29E47B244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14" y="3985444"/>
            <a:ext cx="10058400" cy="748453"/>
          </a:xfrm>
        </p:spPr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>
                <a:latin typeface="SRASerif1.1-Book"/>
              </a:rPr>
              <a:t>For the variable </a:t>
            </a:r>
            <a:r>
              <a:rPr lang="tr-TR" sz="1800" b="0" i="0" u="none" strike="noStrike" baseline="0" dirty="0" err="1">
                <a:latin typeface="SRASerif1.1-Book"/>
              </a:rPr>
              <a:t>culture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tr-TR" sz="1800" b="0" i="0" u="none" strike="noStrike" baseline="0" dirty="0" err="1">
                <a:latin typeface="SRASerif1.1-Book"/>
              </a:rPr>
              <a:t>teaching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tr-TR" sz="1800" b="0" i="0" u="none" strike="noStrike" baseline="0" dirty="0" err="1">
                <a:latin typeface="SRASerif1.1-Book"/>
              </a:rPr>
              <a:t>activities</a:t>
            </a:r>
            <a:r>
              <a:rPr lang="tr-TR" sz="1800" b="0" i="0" u="none" strike="noStrike" baseline="0" dirty="0">
                <a:latin typeface="SRASerif1.1-Book"/>
              </a:rPr>
              <a:t>,</a:t>
            </a:r>
            <a:r>
              <a:rPr lang="en-US" sz="1800" b="0" i="0" u="none" strike="noStrike" baseline="0" dirty="0">
                <a:latin typeface="SRASerif1.1-Book"/>
              </a:rPr>
              <a:t> we have information from </a:t>
            </a:r>
            <a:r>
              <a:rPr lang="tr-TR" sz="1800" b="0" i="0" u="none" strike="noStrike" baseline="0" dirty="0">
                <a:latin typeface="SRASerif1.1-Book"/>
              </a:rPr>
              <a:t>110 </a:t>
            </a:r>
            <a:r>
              <a:rPr lang="tr-TR" sz="1800" b="0" i="0" u="none" strike="noStrike" baseline="0" dirty="0" err="1">
                <a:latin typeface="SRASerif1.1-Book"/>
              </a:rPr>
              <a:t>participants</a:t>
            </a:r>
            <a:r>
              <a:rPr lang="en-US" sz="1800" b="0" i="0" u="none" strike="noStrike" baseline="0" dirty="0">
                <a:latin typeface="SRASerif1.1-Book"/>
              </a:rPr>
              <a:t>, </a:t>
            </a:r>
            <a:r>
              <a:rPr lang="tr-TR" sz="1800" b="0" i="0" u="none" strike="noStrike" baseline="0" dirty="0" err="1">
                <a:latin typeface="SRASerif1.1-Book"/>
              </a:rPr>
              <a:t>who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tr-TR" sz="1800" b="0" i="0" u="none" strike="noStrike" baseline="0" dirty="0" err="1">
                <a:latin typeface="SRASerif1.1-Book"/>
              </a:rPr>
              <a:t>use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tr-TR" sz="1800" b="0" i="0" u="none" strike="noStrike" baseline="0" dirty="0" err="1">
                <a:latin typeface="SRASerif1.1-Book"/>
              </a:rPr>
              <a:t>the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tr-TR" sz="1800" b="0" i="0" u="none" strike="noStrike" baseline="0" dirty="0" err="1">
                <a:latin typeface="SRASerif1.1-Book"/>
              </a:rPr>
              <a:t>activities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en-US" sz="1800" b="0" i="0" u="none" strike="noStrike" baseline="0" dirty="0">
                <a:latin typeface="SRASerif1.1-Book"/>
              </a:rPr>
              <a:t>ranging from </a:t>
            </a:r>
            <a:r>
              <a:rPr lang="tr-TR" sz="1800" b="0" i="0" u="none" strike="noStrike" baseline="0" dirty="0" err="1">
                <a:latin typeface="SRASerif1.1-Book"/>
              </a:rPr>
              <a:t>often</a:t>
            </a:r>
            <a:r>
              <a:rPr lang="en-US" sz="1800" b="0" i="0" u="none" strike="noStrike" baseline="0" dirty="0">
                <a:latin typeface="SRASerif1.1-Book"/>
              </a:rPr>
              <a:t> to </a:t>
            </a:r>
            <a:r>
              <a:rPr lang="tr-TR" sz="1800" b="0" i="0" u="none" strike="noStrike" baseline="0" dirty="0" err="1">
                <a:latin typeface="SRASerif1.1-Book"/>
              </a:rPr>
              <a:t>never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en-US" sz="1800" b="0" i="0" u="none" strike="noStrike" baseline="0" dirty="0">
                <a:latin typeface="SRASerif1.1-Book"/>
              </a:rPr>
              <a:t>with a mean of </a:t>
            </a:r>
            <a:r>
              <a:rPr lang="tr-TR" sz="1800" b="0" i="0" u="none" strike="noStrike" baseline="0" dirty="0">
                <a:latin typeface="SRASerif1.1-Book"/>
              </a:rPr>
              <a:t>1.77</a:t>
            </a:r>
            <a:r>
              <a:rPr lang="en-US" sz="1800" b="0" i="0" u="none" strike="noStrike" baseline="0" dirty="0">
                <a:latin typeface="SRASerif1.1-Book"/>
              </a:rPr>
              <a:t> and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tr-TR" sz="1800" b="0" i="0" u="none" strike="noStrike" baseline="0" dirty="0" err="1">
                <a:latin typeface="SRASerif1.1-Book"/>
              </a:rPr>
              <a:t>standard</a:t>
            </a:r>
            <a:r>
              <a:rPr lang="tr-TR" sz="1800" b="0" i="0" u="none" strike="noStrike" baseline="0" dirty="0">
                <a:latin typeface="SRASerif1.1-Book"/>
              </a:rPr>
              <a:t> </a:t>
            </a:r>
            <a:r>
              <a:rPr lang="tr-TR" sz="1800" b="0" i="0" u="none" strike="noStrike" baseline="0" dirty="0" err="1">
                <a:latin typeface="SRASerif1.1-Book"/>
              </a:rPr>
              <a:t>deviation</a:t>
            </a:r>
            <a:r>
              <a:rPr lang="tr-TR" sz="1800" b="0" i="0" u="none" strike="noStrike" baseline="0" dirty="0">
                <a:latin typeface="SRASerif1.1-Book"/>
              </a:rPr>
              <a:t> of .46.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B1D9FD8-F8A7-4EE3-9811-601B5552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49" y="1737360"/>
            <a:ext cx="7976949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9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8AB0DD-1F0C-45C1-AE58-8101F7C8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Assessing</a:t>
            </a:r>
            <a:r>
              <a:rPr lang="tr-TR" dirty="0"/>
              <a:t> </a:t>
            </a:r>
            <a:r>
              <a:rPr lang="tr-TR" dirty="0" err="1"/>
              <a:t>Normality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608EEE-E262-4809-B359-5B6883258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sz="2800" b="1" i="0" u="none" strike="noStrike" baseline="0" dirty="0">
                <a:latin typeface="SRASans1.0-Bold"/>
              </a:rPr>
              <a:t>1. </a:t>
            </a:r>
            <a:r>
              <a:rPr lang="en-US" sz="2800" b="0" i="0" u="none" strike="noStrike" baseline="0" dirty="0">
                <a:latin typeface="SRASans1.0-Book"/>
              </a:rPr>
              <a:t>From the menu at the top of the screen click on </a:t>
            </a:r>
            <a:r>
              <a:rPr lang="en-US" sz="2800" b="1" i="0" u="none" strike="noStrike" baseline="0" dirty="0">
                <a:latin typeface="SRASans1.0-Bold"/>
              </a:rPr>
              <a:t>Analyze</a:t>
            </a:r>
            <a:r>
              <a:rPr lang="en-US" sz="2800" b="0" i="0" u="none" strike="noStrike" baseline="0" dirty="0">
                <a:latin typeface="SRASans1.0-Book"/>
              </a:rPr>
              <a:t>, then select </a:t>
            </a:r>
            <a:r>
              <a:rPr lang="en-US" sz="2800" b="1" i="0" u="none" strike="noStrike" baseline="0" dirty="0">
                <a:latin typeface="SRASans1.0-Bold"/>
              </a:rPr>
              <a:t>Descriptive Statistics</a:t>
            </a:r>
            <a:r>
              <a:rPr lang="en-US" sz="2800" b="0" i="0" u="none" strike="noStrike" baseline="0" dirty="0">
                <a:latin typeface="SRASans1.0-Book"/>
              </a:rPr>
              <a:t>,</a:t>
            </a:r>
            <a:r>
              <a:rPr lang="tr-TR" sz="2800" b="0" i="0" u="none" strike="noStrike" baseline="0" dirty="0">
                <a:latin typeface="SRASans1.0-Book"/>
              </a:rPr>
              <a:t> </a:t>
            </a:r>
            <a:r>
              <a:rPr lang="tr-TR" sz="2800" b="0" i="0" u="none" strike="noStrike" baseline="0" dirty="0" err="1">
                <a:latin typeface="SRASans1.0-Book"/>
              </a:rPr>
              <a:t>then</a:t>
            </a:r>
            <a:r>
              <a:rPr lang="tr-TR" sz="2800" b="0" i="0" u="none" strike="noStrike" baseline="0" dirty="0">
                <a:latin typeface="SRASans1.0-Book"/>
              </a:rPr>
              <a:t> </a:t>
            </a:r>
            <a:r>
              <a:rPr lang="tr-TR" sz="2800" b="1" i="0" u="none" strike="noStrike" baseline="0" dirty="0" err="1">
                <a:latin typeface="SRASans1.0-Bold"/>
              </a:rPr>
              <a:t>Explore</a:t>
            </a:r>
            <a:r>
              <a:rPr lang="tr-TR" sz="2800" b="0" i="0" u="none" strike="noStrike" baseline="0" dirty="0">
                <a:latin typeface="SRASans1.0-Book"/>
              </a:rPr>
              <a:t>.</a:t>
            </a:r>
          </a:p>
          <a:p>
            <a:pPr algn="l"/>
            <a:r>
              <a:rPr lang="en-US" sz="2800" b="1" i="0" u="none" strike="noStrike" baseline="0" dirty="0">
                <a:latin typeface="SRASans1.0-Bold"/>
              </a:rPr>
              <a:t>2. </a:t>
            </a:r>
            <a:r>
              <a:rPr lang="en-US" sz="2800" b="0" i="0" u="none" strike="noStrike" baseline="0" dirty="0">
                <a:latin typeface="SRASans1.0-Book"/>
              </a:rPr>
              <a:t>Click on the variable(s) you are interested in. Click on</a:t>
            </a:r>
            <a:r>
              <a:rPr lang="tr-TR" sz="2800" b="0" i="0" u="none" strike="noStrike" baseline="0" dirty="0">
                <a:latin typeface="SRASans1.0-Book"/>
              </a:rPr>
              <a:t> </a:t>
            </a:r>
            <a:r>
              <a:rPr lang="en-US" sz="2800" b="0" i="0" u="none" strike="noStrike" baseline="0" dirty="0">
                <a:latin typeface="SRASans1.0-Book"/>
              </a:rPr>
              <a:t>the arrow button to move them into the </a:t>
            </a:r>
            <a:r>
              <a:rPr lang="en-US" sz="2800" b="1" i="0" u="none" strike="noStrike" baseline="0" dirty="0">
                <a:latin typeface="SRASans1.0-Bold"/>
              </a:rPr>
              <a:t>Dependent List </a:t>
            </a:r>
            <a:r>
              <a:rPr lang="en-US" sz="2800" b="0" i="0" u="none" strike="noStrike" baseline="0" dirty="0">
                <a:latin typeface="SRASans1.0-Book"/>
              </a:rPr>
              <a:t>box.</a:t>
            </a:r>
          </a:p>
          <a:p>
            <a:pPr algn="l"/>
            <a:r>
              <a:rPr lang="tr-TR" sz="2800" b="1" i="0" u="none" strike="noStrike" baseline="0" dirty="0">
                <a:latin typeface="SRASans1.0-Bold"/>
              </a:rPr>
              <a:t>3</a:t>
            </a:r>
            <a:r>
              <a:rPr lang="en-US" sz="2800" b="1" i="0" u="none" strike="noStrike" baseline="0" dirty="0">
                <a:latin typeface="SRASans1.0-Bold"/>
              </a:rPr>
              <a:t>. </a:t>
            </a:r>
            <a:r>
              <a:rPr lang="en-US" sz="2800" b="0" i="0" u="none" strike="noStrike" baseline="0" dirty="0">
                <a:latin typeface="SRASans1.0-Book"/>
              </a:rPr>
              <a:t>In the </a:t>
            </a:r>
            <a:r>
              <a:rPr lang="en-US" sz="2800" b="1" i="0" u="none" strike="noStrike" baseline="0" dirty="0">
                <a:latin typeface="SRASans1.0-Bold"/>
              </a:rPr>
              <a:t>Display </a:t>
            </a:r>
            <a:r>
              <a:rPr lang="en-US" sz="2800" b="0" i="0" u="none" strike="noStrike" baseline="0" dirty="0">
                <a:latin typeface="SRASans1.0-Book"/>
              </a:rPr>
              <a:t>section, make sure that </a:t>
            </a:r>
            <a:r>
              <a:rPr lang="en-US" sz="2800" b="1" i="0" u="none" strike="noStrike" baseline="0" dirty="0">
                <a:latin typeface="SRASans1.0-Bold"/>
              </a:rPr>
              <a:t>Both </a:t>
            </a:r>
            <a:r>
              <a:rPr lang="en-US" sz="2800" b="0" i="0" u="none" strike="noStrike" baseline="0" dirty="0">
                <a:latin typeface="SRASans1.0-Book"/>
              </a:rPr>
              <a:t>is selected.</a:t>
            </a:r>
          </a:p>
          <a:p>
            <a:pPr algn="l"/>
            <a:r>
              <a:rPr lang="tr-TR" b="1" dirty="0">
                <a:latin typeface="SRASans1.0-Bold"/>
              </a:rPr>
              <a:t>4</a:t>
            </a:r>
            <a:r>
              <a:rPr lang="en-US" sz="2800" b="1" i="0" u="none" strike="noStrike" baseline="0" dirty="0">
                <a:latin typeface="SRASans1.0-Bold"/>
              </a:rPr>
              <a:t>. </a:t>
            </a:r>
            <a:r>
              <a:rPr lang="en-US" sz="2800" b="0" i="0" u="none" strike="noStrike" baseline="0" dirty="0">
                <a:latin typeface="SRASans1.0-Book"/>
              </a:rPr>
              <a:t>Click on the </a:t>
            </a:r>
            <a:r>
              <a:rPr lang="en-US" sz="2800" b="1" i="0" u="none" strike="noStrike" baseline="0" dirty="0">
                <a:latin typeface="SRASans1.0-Bold"/>
              </a:rPr>
              <a:t>Statistics </a:t>
            </a:r>
            <a:r>
              <a:rPr lang="en-US" sz="2800" b="0" i="0" u="none" strike="noStrike" baseline="0" dirty="0">
                <a:latin typeface="SRASans1.0-Book"/>
              </a:rPr>
              <a:t>button and click on </a:t>
            </a:r>
            <a:r>
              <a:rPr lang="en-US" sz="2800" b="1" i="0" u="none" strike="noStrike" baseline="0" dirty="0" err="1">
                <a:latin typeface="SRASans1.0-Bold"/>
              </a:rPr>
              <a:t>Descriptives</a:t>
            </a:r>
            <a:r>
              <a:rPr lang="en-US" sz="2800" b="1" i="0" u="none" strike="noStrike" baseline="0" dirty="0">
                <a:latin typeface="SRASans1.0-Bold"/>
              </a:rPr>
              <a:t> </a:t>
            </a:r>
            <a:r>
              <a:rPr lang="en-US" sz="2800" b="0" i="0" u="none" strike="noStrike" baseline="0" dirty="0">
                <a:latin typeface="SRASans1.0-Book"/>
              </a:rPr>
              <a:t>and </a:t>
            </a:r>
            <a:r>
              <a:rPr lang="en-US" sz="2800" b="1" i="0" u="none" strike="noStrike" baseline="0" dirty="0">
                <a:latin typeface="SRASans1.0-Bold"/>
              </a:rPr>
              <a:t>Outliers</a:t>
            </a:r>
            <a:r>
              <a:rPr lang="en-US" sz="2800" b="0" i="0" u="none" strike="noStrike" baseline="0" dirty="0">
                <a:latin typeface="SRASans1.0-Book"/>
              </a:rPr>
              <a:t>. Click on </a:t>
            </a:r>
            <a:r>
              <a:rPr lang="en-US" sz="2800" b="1" i="0" u="none" strike="noStrike" baseline="0" dirty="0">
                <a:latin typeface="SRASans1.0-Bold"/>
              </a:rPr>
              <a:t>Continue</a:t>
            </a:r>
            <a:r>
              <a:rPr lang="en-US" sz="2800" b="0" i="0" u="none" strike="noStrike" baseline="0" dirty="0">
                <a:latin typeface="SRASans1.0-Book"/>
              </a:rPr>
              <a:t>.</a:t>
            </a:r>
          </a:p>
          <a:p>
            <a:pPr algn="l"/>
            <a:r>
              <a:rPr lang="tr-TR" b="1" dirty="0">
                <a:latin typeface="SRASans1.0-Bold"/>
              </a:rPr>
              <a:t>5</a:t>
            </a:r>
            <a:r>
              <a:rPr lang="en-US" sz="2800" b="1" i="0" u="none" strike="noStrike" baseline="0" dirty="0">
                <a:latin typeface="SRASans1.0-Bold"/>
              </a:rPr>
              <a:t>. </a:t>
            </a:r>
            <a:r>
              <a:rPr lang="en-US" sz="2800" b="0" i="0" u="none" strike="noStrike" baseline="0" dirty="0">
                <a:latin typeface="SRASans1.0-Book"/>
              </a:rPr>
              <a:t>Click on the </a:t>
            </a:r>
            <a:r>
              <a:rPr lang="en-US" sz="2800" b="1" i="0" u="none" strike="noStrike" baseline="0" dirty="0">
                <a:latin typeface="SRASans1.0-Bold"/>
              </a:rPr>
              <a:t>Plots </a:t>
            </a:r>
            <a:r>
              <a:rPr lang="en-US" sz="2800" b="0" i="0" u="none" strike="noStrike" baseline="0" dirty="0">
                <a:latin typeface="SRASans1.0-Book"/>
              </a:rPr>
              <a:t>button. Under </a:t>
            </a:r>
            <a:r>
              <a:rPr lang="en-US" sz="2800" b="1" i="0" u="none" strike="noStrike" baseline="0" dirty="0">
                <a:latin typeface="SRASans1.0-Bold"/>
              </a:rPr>
              <a:t>Descriptive</a:t>
            </a:r>
            <a:r>
              <a:rPr lang="en-US" sz="2800" b="0" i="0" u="none" strike="noStrike" baseline="0" dirty="0">
                <a:latin typeface="SRASans1.0-Book"/>
              </a:rPr>
              <a:t>, click on </a:t>
            </a:r>
            <a:r>
              <a:rPr lang="en-US" sz="2800" b="1" i="0" u="none" strike="noStrike" baseline="0" dirty="0">
                <a:latin typeface="SRASans1.0-Bold"/>
              </a:rPr>
              <a:t>Histogram </a:t>
            </a:r>
            <a:r>
              <a:rPr lang="en-US" sz="2800" b="0" i="0" u="none" strike="noStrike" baseline="0" dirty="0">
                <a:latin typeface="SRASans1.0-Book"/>
              </a:rPr>
              <a:t>to select it. Click on </a:t>
            </a:r>
            <a:r>
              <a:rPr lang="en-US" sz="2800" b="1" i="0" u="none" strike="noStrike" baseline="0" dirty="0">
                <a:latin typeface="SRASans1.0-Bold"/>
              </a:rPr>
              <a:t>Stem</a:t>
            </a:r>
            <a:r>
              <a:rPr lang="tr-TR" sz="2800" b="1" i="0" u="none" strike="noStrike" baseline="0" dirty="0">
                <a:latin typeface="SRASans1.0-Bold"/>
              </a:rPr>
              <a:t>-</a:t>
            </a:r>
            <a:r>
              <a:rPr lang="en-US" sz="2800" b="1" i="0" u="none" strike="noStrike" baseline="0" dirty="0">
                <a:latin typeface="SRASans1.0-Bold"/>
              </a:rPr>
              <a:t>and-leaf </a:t>
            </a:r>
            <a:r>
              <a:rPr lang="en-US" sz="2800" b="0" i="0" u="none" strike="noStrike" baseline="0" dirty="0">
                <a:latin typeface="SRASans1.0-Book"/>
              </a:rPr>
              <a:t>to unselect it. Click on </a:t>
            </a:r>
            <a:r>
              <a:rPr lang="en-US" sz="2800" b="1" i="0" u="none" strike="noStrike" baseline="0" dirty="0">
                <a:latin typeface="SRASans1.0-Bold"/>
              </a:rPr>
              <a:t>Continue</a:t>
            </a:r>
            <a:r>
              <a:rPr lang="en-US" sz="2800" b="0" i="0" u="none" strike="noStrike" baseline="0" dirty="0">
                <a:latin typeface="SRASans1.0-Book"/>
              </a:rPr>
              <a:t>.</a:t>
            </a:r>
          </a:p>
          <a:p>
            <a:pPr algn="l"/>
            <a:r>
              <a:rPr lang="tr-TR" b="1" dirty="0">
                <a:latin typeface="SRASans1.0-Bold"/>
              </a:rPr>
              <a:t>6</a:t>
            </a:r>
            <a:r>
              <a:rPr lang="en-US" sz="2800" b="1" i="0" u="none" strike="noStrike" baseline="0" dirty="0">
                <a:latin typeface="SRASans1.0-Bold"/>
              </a:rPr>
              <a:t>. </a:t>
            </a:r>
            <a:r>
              <a:rPr lang="en-US" sz="2800" b="0" i="0" u="none" strike="noStrike" baseline="0" dirty="0">
                <a:latin typeface="SRASans1.0-Book"/>
              </a:rPr>
              <a:t>Click on the </a:t>
            </a:r>
            <a:r>
              <a:rPr lang="en-US" sz="2800" b="1" i="0" u="none" strike="noStrike" baseline="0" dirty="0">
                <a:latin typeface="SRASans1.0-Bold"/>
              </a:rPr>
              <a:t>Options </a:t>
            </a:r>
            <a:r>
              <a:rPr lang="en-US" sz="2800" b="0" i="0" u="none" strike="noStrike" baseline="0" dirty="0">
                <a:latin typeface="SRASans1.0-Book"/>
              </a:rPr>
              <a:t>button. In the </a:t>
            </a:r>
            <a:r>
              <a:rPr lang="en-US" sz="2800" b="1" i="0" u="none" strike="noStrike" baseline="0" dirty="0">
                <a:latin typeface="SRASans1.0-Bold"/>
              </a:rPr>
              <a:t>Missing Values </a:t>
            </a:r>
            <a:r>
              <a:rPr lang="en-US" sz="2800" b="0" i="0" u="none" strike="noStrike" baseline="0" dirty="0">
                <a:latin typeface="SRASans1.0-Book"/>
              </a:rPr>
              <a:t>section, click on </a:t>
            </a:r>
            <a:r>
              <a:rPr lang="en-US" sz="2800" b="1" i="0" u="none" strike="noStrike" baseline="0" dirty="0">
                <a:latin typeface="SRASans1.0-Bold"/>
              </a:rPr>
              <a:t>Exclude cases pairwise</a:t>
            </a:r>
            <a:r>
              <a:rPr lang="en-US" sz="2800" b="0" i="0" u="none" strike="noStrike" baseline="0" dirty="0">
                <a:latin typeface="SRASans1.0-Book"/>
              </a:rPr>
              <a:t>.</a:t>
            </a:r>
          </a:p>
          <a:p>
            <a:pPr algn="l"/>
            <a:r>
              <a:rPr lang="en-US" sz="2800" b="0" i="0" u="none" strike="noStrike" baseline="0" dirty="0">
                <a:latin typeface="SRASans1.0-Book"/>
              </a:rPr>
              <a:t>Click on </a:t>
            </a:r>
            <a:r>
              <a:rPr lang="en-US" sz="2800" b="1" i="0" u="none" strike="noStrike" baseline="0" dirty="0">
                <a:latin typeface="SRASans1.0-Bold"/>
              </a:rPr>
              <a:t>Continue </a:t>
            </a:r>
            <a:r>
              <a:rPr lang="en-US" sz="2800" b="0" i="0" u="none" strike="noStrike" baseline="0" dirty="0">
                <a:latin typeface="SRASans1.0-Book"/>
              </a:rPr>
              <a:t>and then </a:t>
            </a:r>
            <a:r>
              <a:rPr lang="en-US" sz="2800" b="1" i="0" u="none" strike="noStrike" baseline="0" dirty="0">
                <a:latin typeface="SRASans1.0-Bold"/>
              </a:rPr>
              <a:t>OK</a:t>
            </a:r>
            <a:r>
              <a:rPr lang="en-US" sz="2800" b="0" i="0" u="none" strike="noStrike" baseline="0" dirty="0">
                <a:latin typeface="SRASans1.0-Book"/>
              </a:rPr>
              <a:t>.</a:t>
            </a:r>
            <a:r>
              <a:rPr lang="tr-TR" sz="2800" b="0" i="0" u="none" strike="noStrike" baseline="0" dirty="0">
                <a:latin typeface="SRASans1.0-Book"/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835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469D44-3F30-4252-94E3-3AA07D1E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SPSS </a:t>
            </a:r>
            <a:r>
              <a:rPr lang="tr-TR" dirty="0" err="1"/>
              <a:t>Output</a:t>
            </a:r>
            <a:endParaRPr lang="tr-TR" dirty="0"/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1BAEBC31-7A50-4E0B-9B6D-88C26AB19C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7647" y="1737360"/>
          <a:ext cx="6084049" cy="4318381"/>
        </p:xfrm>
        <a:graphic>
          <a:graphicData uri="http://schemas.openxmlformats.org/drawingml/2006/table">
            <a:tbl>
              <a:tblPr/>
              <a:tblGrid>
                <a:gridCol w="944283">
                  <a:extLst>
                    <a:ext uri="{9D8B030D-6E8A-4147-A177-3AD203B41FA5}">
                      <a16:colId xmlns:a16="http://schemas.microsoft.com/office/drawing/2014/main" val="1317648199"/>
                    </a:ext>
                  </a:extLst>
                </a:gridCol>
                <a:gridCol w="2513071">
                  <a:extLst>
                    <a:ext uri="{9D8B030D-6E8A-4147-A177-3AD203B41FA5}">
                      <a16:colId xmlns:a16="http://schemas.microsoft.com/office/drawing/2014/main" val="2017009208"/>
                    </a:ext>
                  </a:extLst>
                </a:gridCol>
                <a:gridCol w="875565">
                  <a:extLst>
                    <a:ext uri="{9D8B030D-6E8A-4147-A177-3AD203B41FA5}">
                      <a16:colId xmlns:a16="http://schemas.microsoft.com/office/drawing/2014/main" val="1896508821"/>
                    </a:ext>
                  </a:extLst>
                </a:gridCol>
                <a:gridCol w="875565">
                  <a:extLst>
                    <a:ext uri="{9D8B030D-6E8A-4147-A177-3AD203B41FA5}">
                      <a16:colId xmlns:a16="http://schemas.microsoft.com/office/drawing/2014/main" val="4223934198"/>
                    </a:ext>
                  </a:extLst>
                </a:gridCol>
                <a:gridCol w="875565">
                  <a:extLst>
                    <a:ext uri="{9D8B030D-6E8A-4147-A177-3AD203B41FA5}">
                      <a16:colId xmlns:a16="http://schemas.microsoft.com/office/drawing/2014/main" val="4050031190"/>
                    </a:ext>
                  </a:extLst>
                </a:gridCol>
              </a:tblGrid>
              <a:tr h="129263"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Descriptives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856800"/>
                  </a:ext>
                </a:extLst>
              </a:tr>
              <a:tr h="26908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 Error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615828"/>
                  </a:ext>
                </a:extLst>
              </a:tr>
              <a:tr h="129263">
                <a:tc rowSpan="1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,044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013015"/>
                  </a:ext>
                </a:extLst>
              </a:tr>
              <a:tr h="3636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Confidence Interval for Mean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Bound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8674"/>
                  </a:ext>
                </a:extLst>
              </a:tr>
              <a:tr h="3636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Bound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1,86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894054"/>
                  </a:ext>
                </a:extLst>
              </a:tr>
              <a:tr h="1745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 Trimmed Mean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1,78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39882"/>
                  </a:ext>
                </a:extLst>
              </a:tr>
              <a:tr h="17097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474215"/>
                  </a:ext>
                </a:extLst>
              </a:tr>
              <a:tr h="17097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Variance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,214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97321"/>
                  </a:ext>
                </a:extLst>
              </a:tr>
              <a:tr h="1745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 Deviation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,463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36121"/>
                  </a:ext>
                </a:extLst>
              </a:tr>
              <a:tr h="17097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12295"/>
                  </a:ext>
                </a:extLst>
              </a:tr>
              <a:tr h="17097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957794"/>
                  </a:ext>
                </a:extLst>
              </a:tr>
              <a:tr h="17097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327098"/>
                  </a:ext>
                </a:extLst>
              </a:tr>
              <a:tr h="1745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Interquartile Range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90444"/>
                  </a:ext>
                </a:extLst>
              </a:tr>
              <a:tr h="1745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Skewness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-,738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,230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367382"/>
                  </a:ext>
                </a:extLst>
              </a:tr>
              <a:tr h="1745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Kurtosis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-,039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,457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04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383661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490</TotalTime>
  <Words>1301</Words>
  <Application>Microsoft Office PowerPoint</Application>
  <PresentationFormat>Geniş ekran</PresentationFormat>
  <Paragraphs>191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31" baseType="lpstr">
      <vt:lpstr>Arial</vt:lpstr>
      <vt:lpstr>ArialMT</vt:lpstr>
      <vt:lpstr>Calibri</vt:lpstr>
      <vt:lpstr>Calibri Light</vt:lpstr>
      <vt:lpstr>SRASans1.0-Bold</vt:lpstr>
      <vt:lpstr>SRASans1.0-Book</vt:lpstr>
      <vt:lpstr>SRASerif1.1-Bold</vt:lpstr>
      <vt:lpstr>SRASerif1.1-Book</vt:lpstr>
      <vt:lpstr>SRASerif1.1-Italic</vt:lpstr>
      <vt:lpstr>Times New Roman</vt:lpstr>
      <vt:lpstr>Wingdings</vt:lpstr>
      <vt:lpstr>Geçmişe bakış</vt:lpstr>
      <vt:lpstr>SPSS</vt:lpstr>
      <vt:lpstr>Descriptive Statistics with Categorical Data</vt:lpstr>
      <vt:lpstr>e.g. SPSS Output</vt:lpstr>
      <vt:lpstr>Interpreting the Data</vt:lpstr>
      <vt:lpstr>Descriptive Statistics for Continuous Data</vt:lpstr>
      <vt:lpstr>SPSS Output</vt:lpstr>
      <vt:lpstr>Interpreting the Data</vt:lpstr>
      <vt:lpstr>Assessing Normality</vt:lpstr>
      <vt:lpstr>SPSS Output</vt:lpstr>
      <vt:lpstr>If you have skewed data, report non-parametric descriptive statistics </vt:lpstr>
      <vt:lpstr>Activity 1 (Reverse Items)</vt:lpstr>
      <vt:lpstr>PowerPoint Sunusu</vt:lpstr>
      <vt:lpstr>Activity 2  (Manipulating Data: Getting the Sum &amp; Mean)</vt:lpstr>
      <vt:lpstr>PowerPoint Sunusu</vt:lpstr>
      <vt:lpstr>Activity 3  (Manipulating Data: Getting the Sum &amp; Mean)</vt:lpstr>
      <vt:lpstr>Activity 4  Descriptive Results of the Sub-Scale</vt:lpstr>
      <vt:lpstr>PowerPoint Sunusu</vt:lpstr>
      <vt:lpstr>Activity 5 </vt:lpstr>
      <vt:lpstr>Activity 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Sehnaz Sahinkarakas</dc:creator>
  <cp:lastModifiedBy>Sehnaz</cp:lastModifiedBy>
  <cp:revision>31</cp:revision>
  <dcterms:created xsi:type="dcterms:W3CDTF">2021-03-07T12:20:40Z</dcterms:created>
  <dcterms:modified xsi:type="dcterms:W3CDTF">2022-03-11T06:41:24Z</dcterms:modified>
</cp:coreProperties>
</file>