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7" r:id="rId3"/>
    <p:sldId id="274" r:id="rId4"/>
    <p:sldId id="275" r:id="rId5"/>
    <p:sldId id="276" r:id="rId6"/>
    <p:sldId id="277" r:id="rId7"/>
    <p:sldId id="278" r:id="rId8"/>
    <p:sldId id="279" r:id="rId9"/>
    <p:sldId id="27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3.11.2023</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899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3.11.2023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6755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3.11.2023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778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3.11.2023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869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pPr/>
              <a:t>3.11.2023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763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3.11.2023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125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3.11.2023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95695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3.11.2023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3814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3.11.2023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6172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pPr/>
              <a:t>3.11.2023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996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pPr/>
              <a:t>3.11.2023</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030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pPr/>
              <a:t>3.11.2023</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332080795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2132856"/>
            <a:ext cx="7406640" cy="1196894"/>
          </a:xfrm>
        </p:spPr>
        <p:txBody>
          <a:bodyPr/>
          <a:lstStyle/>
          <a:p>
            <a:pPr algn="ctr"/>
            <a:r>
              <a:rPr lang="tr-TR" dirty="0" smtClean="0">
                <a:latin typeface="Algerian" panose="04020705040A02060702" pitchFamily="82" charset="0"/>
              </a:rPr>
              <a:t>ERGONOMİ</a:t>
            </a:r>
            <a:endParaRPr lang="tr-TR" dirty="0">
              <a:latin typeface="Algerian" panose="04020705040A02060702" pitchFamily="82" charset="0"/>
            </a:endParaRPr>
          </a:p>
        </p:txBody>
      </p:sp>
      <p:sp>
        <p:nvSpPr>
          <p:cNvPr id="3" name="Alt Başlık 2"/>
          <p:cNvSpPr>
            <a:spLocks noGrp="1"/>
          </p:cNvSpPr>
          <p:nvPr>
            <p:ph type="subTitle" idx="1"/>
          </p:nvPr>
        </p:nvSpPr>
        <p:spPr>
          <a:xfrm>
            <a:off x="5812904" y="4941168"/>
            <a:ext cx="3331096" cy="1080120"/>
          </a:xfrm>
        </p:spPr>
        <p:txBody>
          <a:bodyPr>
            <a:normAutofit/>
          </a:bodyPr>
          <a:lstStyle/>
          <a:p>
            <a:pPr algn="just"/>
            <a:r>
              <a:rPr lang="tr-TR" sz="1800" b="1" cap="none" dirty="0" err="1" smtClean="0"/>
              <a:t>Öğr</a:t>
            </a:r>
            <a:r>
              <a:rPr lang="tr-TR" sz="1800" b="1" cap="none" dirty="0" smtClean="0"/>
              <a:t>. Gör. Şeyda ÇAVMAK</a:t>
            </a:r>
          </a:p>
          <a:p>
            <a:pPr algn="just"/>
            <a:r>
              <a:rPr lang="tr-TR" sz="1800" b="1" cap="none" dirty="0" smtClean="0"/>
              <a:t>seydacavmak@cag.edu.tr</a:t>
            </a:r>
            <a:endParaRPr lang="tr-TR" sz="1800" b="1" cap="none" dirty="0"/>
          </a:p>
        </p:txBody>
      </p:sp>
    </p:spTree>
    <p:extLst>
      <p:ext uri="{BB962C8B-B14F-4D97-AF65-F5344CB8AC3E}">
        <p14:creationId xmlns:p14="http://schemas.microsoft.com/office/powerpoint/2010/main" val="561354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268760"/>
            <a:ext cx="8424936" cy="584995"/>
          </a:xfrm>
        </p:spPr>
        <p:txBody>
          <a:bodyPr>
            <a:normAutofit fontScale="90000"/>
          </a:bodyPr>
          <a:lstStyle/>
          <a:p>
            <a:r>
              <a:rPr lang="tr-TR" dirty="0"/>
              <a:t>İNSANVÜCUDUNUN ANOTOMİ VE FİZYOLOJİSİ</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916832"/>
            <a:ext cx="4229456" cy="3936475"/>
          </a:xfrm>
        </p:spPr>
      </p:pic>
    </p:spTree>
    <p:extLst>
      <p:ext uri="{BB962C8B-B14F-4D97-AF65-F5344CB8AC3E}">
        <p14:creationId xmlns:p14="http://schemas.microsoft.com/office/powerpoint/2010/main" val="154465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015733"/>
            <a:ext cx="8280919" cy="3789531"/>
          </a:xfrm>
        </p:spPr>
        <p:txBody>
          <a:bodyPr>
            <a:normAutofit fontScale="92500" lnSpcReduction="20000"/>
          </a:bodyPr>
          <a:lstStyle/>
          <a:p>
            <a:pPr algn="just"/>
            <a:r>
              <a:rPr lang="tr-TR" dirty="0"/>
              <a:t>İnsan yeteneklerini en iyi şekilde kullanarak ona uygun iş ortamı düzenlemek ve dolayısıyla güvenlik ve sağlığına uyumsuzlukları elimine etmeye çalışan Ergonomi Bilimi, İş Güvenliği Uzmanlığının temel bilgileri arasında yer almaktadır. </a:t>
            </a:r>
            <a:endParaRPr lang="tr-TR" dirty="0" smtClean="0"/>
          </a:p>
          <a:p>
            <a:pPr algn="just"/>
            <a:r>
              <a:rPr lang="tr-TR" dirty="0" smtClean="0"/>
              <a:t>Çok </a:t>
            </a:r>
            <a:r>
              <a:rPr lang="tr-TR" dirty="0"/>
              <a:t>disiplinli bir bilim dalı olan Ergonomide iş ve sistem verimliliği, “insan-makine-çevre” uyumunun temel yasalarını oluşturur. </a:t>
            </a:r>
            <a:endParaRPr lang="tr-TR" dirty="0" smtClean="0"/>
          </a:p>
          <a:p>
            <a:pPr algn="just"/>
            <a:r>
              <a:rPr lang="tr-TR" dirty="0" smtClean="0"/>
              <a:t>Bunu </a:t>
            </a:r>
            <a:r>
              <a:rPr lang="tr-TR" dirty="0"/>
              <a:t>yaparken, insanların anatomik özellik ve karakteristikleri ile fizyolojik kapasite ve toleransları göz önünde tutulur</a:t>
            </a:r>
            <a:r>
              <a:rPr lang="tr-TR" dirty="0" smtClean="0"/>
              <a:t>.</a:t>
            </a:r>
          </a:p>
          <a:p>
            <a:pPr algn="just"/>
            <a:r>
              <a:rPr lang="tr-TR" dirty="0"/>
              <a:t>İnsan vücudunun anatomik ve fizyolojik yapısı çeşitli sistemlerden oluşmuştur. İnsan vücudu yapı ve çalışma bakımından oldukça karmaşıktır. Tüm inceliği ve özellikleri ile insan vücudunun yapısını anatomi, işleyiş ilkelerini ise fizyoloji ve tıp bilimi inceler.</a:t>
            </a:r>
          </a:p>
        </p:txBody>
      </p:sp>
      <p:sp>
        <p:nvSpPr>
          <p:cNvPr id="4" name="Başlık 1"/>
          <p:cNvSpPr>
            <a:spLocks noGrp="1"/>
          </p:cNvSpPr>
          <p:nvPr>
            <p:ph type="title"/>
          </p:nvPr>
        </p:nvSpPr>
        <p:spPr>
          <a:xfrm>
            <a:off x="755576" y="1196752"/>
            <a:ext cx="7776863" cy="657003"/>
          </a:xfrm>
        </p:spPr>
        <p:txBody>
          <a:bodyPr>
            <a:normAutofit/>
          </a:bodyPr>
          <a:lstStyle/>
          <a:p>
            <a:r>
              <a:rPr lang="tr-TR" sz="2800" dirty="0"/>
              <a:t>İNSANVÜCUDUNUN ANOTOMİ VE FİZYOLOJİSİ</a:t>
            </a:r>
          </a:p>
        </p:txBody>
      </p:sp>
    </p:spTree>
    <p:extLst>
      <p:ext uri="{BB962C8B-B14F-4D97-AF65-F5344CB8AC3E}">
        <p14:creationId xmlns:p14="http://schemas.microsoft.com/office/powerpoint/2010/main" val="231243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035518"/>
            <a:ext cx="7763314" cy="3693530"/>
          </a:xfrm>
        </p:spPr>
        <p:txBody>
          <a:bodyPr>
            <a:normAutofit fontScale="92500" lnSpcReduction="10000"/>
          </a:bodyPr>
          <a:lstStyle/>
          <a:p>
            <a:r>
              <a:rPr lang="tr-TR" dirty="0"/>
              <a:t>İnsan vücudunda farklı sistemler vardır: </a:t>
            </a:r>
            <a:endParaRPr lang="tr-TR" dirty="0" smtClean="0"/>
          </a:p>
          <a:p>
            <a:r>
              <a:rPr lang="tr-TR" dirty="0" smtClean="0"/>
              <a:t>Solunum </a:t>
            </a:r>
            <a:r>
              <a:rPr lang="tr-TR" dirty="0"/>
              <a:t>sistemi (akciğerler), </a:t>
            </a:r>
          </a:p>
          <a:p>
            <a:r>
              <a:rPr lang="tr-TR" dirty="0" smtClean="0"/>
              <a:t>Hareket </a:t>
            </a:r>
            <a:r>
              <a:rPr lang="tr-TR" dirty="0"/>
              <a:t>sistemi (kaslar, kemikler, eklemler), </a:t>
            </a:r>
          </a:p>
          <a:p>
            <a:r>
              <a:rPr lang="tr-TR" dirty="0" smtClean="0"/>
              <a:t>Sinir </a:t>
            </a:r>
            <a:r>
              <a:rPr lang="tr-TR" dirty="0"/>
              <a:t>sistemi (beyin, beyincik, omurilik ve sinirler), </a:t>
            </a:r>
          </a:p>
          <a:p>
            <a:r>
              <a:rPr lang="tr-TR" dirty="0" smtClean="0"/>
              <a:t>Dolaşım </a:t>
            </a:r>
            <a:r>
              <a:rPr lang="tr-TR" dirty="0"/>
              <a:t>sistemi (kalp-damarlar), </a:t>
            </a:r>
          </a:p>
          <a:p>
            <a:r>
              <a:rPr lang="tr-TR" dirty="0" smtClean="0"/>
              <a:t>Sindirim </a:t>
            </a:r>
            <a:r>
              <a:rPr lang="tr-TR" dirty="0"/>
              <a:t>sistemi (mide), </a:t>
            </a:r>
          </a:p>
          <a:p>
            <a:r>
              <a:rPr lang="tr-TR" dirty="0" smtClean="0"/>
              <a:t>Boşaltım </a:t>
            </a:r>
            <a:r>
              <a:rPr lang="tr-TR" dirty="0"/>
              <a:t>sistemi ve üreme sistemi (böbrekler vb.), </a:t>
            </a:r>
          </a:p>
          <a:p>
            <a:r>
              <a:rPr lang="tr-TR" dirty="0" smtClean="0"/>
              <a:t>Duyu </a:t>
            </a:r>
            <a:r>
              <a:rPr lang="tr-TR" dirty="0"/>
              <a:t>organları (kulak, burun, göz, dil, deri).</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2564904"/>
            <a:ext cx="2981741" cy="23720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Başlık 1"/>
          <p:cNvSpPr>
            <a:spLocks noGrp="1"/>
          </p:cNvSpPr>
          <p:nvPr>
            <p:ph type="title"/>
          </p:nvPr>
        </p:nvSpPr>
        <p:spPr>
          <a:xfrm>
            <a:off x="539552" y="1124744"/>
            <a:ext cx="8424936" cy="584995"/>
          </a:xfrm>
        </p:spPr>
        <p:txBody>
          <a:bodyPr>
            <a:normAutofit fontScale="90000"/>
          </a:bodyPr>
          <a:lstStyle/>
          <a:p>
            <a:r>
              <a:rPr lang="tr-TR" dirty="0" smtClean="0"/>
              <a:t>İNSAN VÜCUDUNUN </a:t>
            </a:r>
            <a:r>
              <a:rPr lang="tr-TR" dirty="0"/>
              <a:t>ANOTOMİ VE FİZYOLOJİSİ</a:t>
            </a:r>
          </a:p>
        </p:txBody>
      </p:sp>
    </p:spTree>
    <p:extLst>
      <p:ext uri="{BB962C8B-B14F-4D97-AF65-F5344CB8AC3E}">
        <p14:creationId xmlns:p14="http://schemas.microsoft.com/office/powerpoint/2010/main" val="49161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3491" y="1196752"/>
            <a:ext cx="6571343" cy="657003"/>
          </a:xfrm>
        </p:spPr>
        <p:txBody>
          <a:bodyPr/>
          <a:lstStyle/>
          <a:p>
            <a:pPr algn="ctr"/>
            <a:r>
              <a:rPr lang="tr-TR" dirty="0" smtClean="0"/>
              <a:t>İNSAN ANATOMİSİ</a:t>
            </a:r>
            <a:endParaRPr lang="tr-TR" dirty="0"/>
          </a:p>
        </p:txBody>
      </p:sp>
      <p:sp>
        <p:nvSpPr>
          <p:cNvPr id="3" name="İçerik Yer Tutucusu 2"/>
          <p:cNvSpPr>
            <a:spLocks noGrp="1"/>
          </p:cNvSpPr>
          <p:nvPr>
            <p:ph idx="1"/>
          </p:nvPr>
        </p:nvSpPr>
        <p:spPr>
          <a:xfrm>
            <a:off x="179512" y="2015733"/>
            <a:ext cx="8496943" cy="3861539"/>
          </a:xfrm>
        </p:spPr>
        <p:txBody>
          <a:bodyPr>
            <a:normAutofit fontScale="85000" lnSpcReduction="10000"/>
          </a:bodyPr>
          <a:lstStyle/>
          <a:p>
            <a:r>
              <a:rPr lang="tr-TR" dirty="0"/>
              <a:t>Anatomi terimi, keserek ayırma ve parçalama anlamına gelmektedir. </a:t>
            </a:r>
            <a:endParaRPr lang="tr-TR" dirty="0" smtClean="0"/>
          </a:p>
          <a:p>
            <a:r>
              <a:rPr lang="tr-TR" dirty="0" smtClean="0"/>
              <a:t>Anatomi </a:t>
            </a:r>
            <a:r>
              <a:rPr lang="tr-TR" dirty="0"/>
              <a:t>geniş anlamda vücudun normal şeklini, yapısını, vücudu oluşturan organları ve bu organlar arasındaki; yapısal, görevsel ilişkileri inceleyen bilim </a:t>
            </a:r>
            <a:r>
              <a:rPr lang="tr-TR" dirty="0" smtClean="0"/>
              <a:t>dalıdır.</a:t>
            </a:r>
          </a:p>
          <a:p>
            <a:r>
              <a:rPr lang="tr-TR" dirty="0"/>
              <a:t>İnsan vücudu pek çok yapının kusursuz bir şekilde bir araya getirilmesiyle </a:t>
            </a:r>
            <a:r>
              <a:rPr lang="tr-TR" dirty="0" smtClean="0"/>
              <a:t>yaratılmıştır.</a:t>
            </a:r>
          </a:p>
          <a:p>
            <a:r>
              <a:rPr lang="tr-TR" dirty="0"/>
              <a:t>İnsan vücudunda 100 trilyon kadar hücre bulunur. Bu hücrelerden 50 milyonu her saniye yenilenir. </a:t>
            </a:r>
          </a:p>
          <a:p>
            <a:r>
              <a:rPr lang="tr-TR" dirty="0" smtClean="0"/>
              <a:t>Vücudumuzda </a:t>
            </a:r>
            <a:r>
              <a:rPr lang="tr-TR" dirty="0"/>
              <a:t>yaklaşık olarak 205 kemik vardır. Bebeklerde kemik sayısı ise yetişkinlerden fazladır. Bir bebek yaklaşık 270 kemikle doğar. </a:t>
            </a:r>
          </a:p>
          <a:p>
            <a:r>
              <a:rPr lang="tr-TR" dirty="0" smtClean="0"/>
              <a:t>Vücudumuzun </a:t>
            </a:r>
            <a:r>
              <a:rPr lang="tr-TR" dirty="0"/>
              <a:t>yaklaşık % 60'ı sudur. Erişkin bir insanın ortalama 70 kg olduğu kabul edilirse, vücuttaki toplam su miktarı yaklaşık 42 litre kadardır.</a:t>
            </a:r>
          </a:p>
        </p:txBody>
      </p:sp>
    </p:spTree>
    <p:extLst>
      <p:ext uri="{BB962C8B-B14F-4D97-AF65-F5344CB8AC3E}">
        <p14:creationId xmlns:p14="http://schemas.microsoft.com/office/powerpoint/2010/main" val="491612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15733"/>
            <a:ext cx="7776863" cy="3450613"/>
          </a:xfrm>
        </p:spPr>
        <p:txBody>
          <a:bodyPr>
            <a:normAutofit fontScale="92500" lnSpcReduction="20000"/>
          </a:bodyPr>
          <a:lstStyle/>
          <a:p>
            <a:pPr algn="just"/>
            <a:r>
              <a:rPr lang="tr-TR" dirty="0"/>
              <a:t>Kalp bir dakikada vücudumuzdaki kanın tamamını devir daim eder. </a:t>
            </a:r>
            <a:endParaRPr lang="tr-TR" dirty="0" smtClean="0"/>
          </a:p>
          <a:p>
            <a:pPr algn="just"/>
            <a:r>
              <a:rPr lang="tr-TR" dirty="0" smtClean="0"/>
              <a:t> </a:t>
            </a:r>
            <a:r>
              <a:rPr lang="tr-TR" dirty="0"/>
              <a:t>Vücudumuzda birbirinden farklı tam 200 çeşit hücre vardır. </a:t>
            </a:r>
          </a:p>
          <a:p>
            <a:pPr algn="just"/>
            <a:r>
              <a:rPr lang="tr-TR" dirty="0" smtClean="0"/>
              <a:t>İnsan </a:t>
            </a:r>
            <a:r>
              <a:rPr lang="tr-TR" dirty="0"/>
              <a:t>vücudundaki bütün kasların sayısı yaklaşık 640 kadardır. </a:t>
            </a:r>
          </a:p>
          <a:p>
            <a:pPr algn="just"/>
            <a:r>
              <a:rPr lang="tr-TR" dirty="0" smtClean="0"/>
              <a:t>Vücuttaki </a:t>
            </a:r>
            <a:r>
              <a:rPr lang="tr-TR" dirty="0"/>
              <a:t>bütün kasların bir günde yaptığı toplam iş yaklaşık olarak bir vincin 6 tonluk ağırlığı 50 m yükseğe kaldırmasına eşdeğerdir</a:t>
            </a:r>
            <a:r>
              <a:rPr lang="tr-TR" dirty="0" smtClean="0"/>
              <a:t>.</a:t>
            </a:r>
          </a:p>
          <a:p>
            <a:pPr algn="just"/>
            <a:r>
              <a:rPr lang="tr-TR" dirty="0"/>
              <a:t>İnsan vücudu, fiziksel ve kimyasal yapılardan oluşan bir sistemler bütünüdür. Vücut, insan sağlığının maddesel parçasıdır. İnsan varlığının korunması ve soyun sürekliliği için birbiriyle uyumlu bir biçimde çalışan ögelerden oluşmuştur</a:t>
            </a:r>
          </a:p>
        </p:txBody>
      </p:sp>
      <p:sp>
        <p:nvSpPr>
          <p:cNvPr id="4" name="Başlık 1"/>
          <p:cNvSpPr>
            <a:spLocks noGrp="1"/>
          </p:cNvSpPr>
          <p:nvPr>
            <p:ph type="title"/>
          </p:nvPr>
        </p:nvSpPr>
        <p:spPr>
          <a:xfrm>
            <a:off x="1443491" y="1196752"/>
            <a:ext cx="6571343" cy="657003"/>
          </a:xfrm>
        </p:spPr>
        <p:txBody>
          <a:bodyPr/>
          <a:lstStyle/>
          <a:p>
            <a:pPr algn="ctr"/>
            <a:r>
              <a:rPr lang="tr-TR" dirty="0" smtClean="0"/>
              <a:t>İNSAN ANATOMİSİ</a:t>
            </a:r>
            <a:endParaRPr lang="tr-TR" dirty="0"/>
          </a:p>
        </p:txBody>
      </p:sp>
    </p:spTree>
    <p:extLst>
      <p:ext uri="{BB962C8B-B14F-4D97-AF65-F5344CB8AC3E}">
        <p14:creationId xmlns:p14="http://schemas.microsoft.com/office/powerpoint/2010/main" val="49161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015733"/>
            <a:ext cx="8064895" cy="3450613"/>
          </a:xfrm>
        </p:spPr>
        <p:txBody>
          <a:bodyPr>
            <a:normAutofit fontScale="85000" lnSpcReduction="20000"/>
          </a:bodyPr>
          <a:lstStyle/>
          <a:p>
            <a:r>
              <a:rPr lang="tr-TR" dirty="0" smtClean="0"/>
              <a:t>İnsan </a:t>
            </a:r>
            <a:r>
              <a:rPr lang="tr-TR" dirty="0"/>
              <a:t>vücudunun ana birimi hücredir. </a:t>
            </a:r>
            <a:endParaRPr lang="tr-TR" dirty="0" smtClean="0"/>
          </a:p>
          <a:p>
            <a:r>
              <a:rPr lang="tr-TR" dirty="0" smtClean="0"/>
              <a:t>Hücreler </a:t>
            </a:r>
            <a:r>
              <a:rPr lang="tr-TR" dirty="0"/>
              <a:t>ve hücreler arası maddeler birleşerek dokuları oluşturur. </a:t>
            </a:r>
            <a:endParaRPr lang="tr-TR" dirty="0" smtClean="0"/>
          </a:p>
          <a:p>
            <a:r>
              <a:rPr lang="tr-TR" dirty="0" smtClean="0"/>
              <a:t>Dokular</a:t>
            </a:r>
            <a:r>
              <a:rPr lang="tr-TR" dirty="0"/>
              <a:t>, biçimsel ve işlevsel birimler olan organları oluştururlar. </a:t>
            </a:r>
            <a:endParaRPr lang="tr-TR" dirty="0" smtClean="0"/>
          </a:p>
          <a:p>
            <a:r>
              <a:rPr lang="tr-TR" dirty="0" smtClean="0"/>
              <a:t>Fizyolojik </a:t>
            </a:r>
            <a:r>
              <a:rPr lang="tr-TR" dirty="0"/>
              <a:t>olarak aynı işlevi gören yapısal organ birlikleri de vücudun sistemlerini meydana getirir. </a:t>
            </a:r>
            <a:endParaRPr lang="tr-TR" dirty="0" smtClean="0"/>
          </a:p>
          <a:p>
            <a:r>
              <a:rPr lang="tr-TR" dirty="0" smtClean="0"/>
              <a:t>İnsan </a:t>
            </a:r>
            <a:r>
              <a:rPr lang="tr-TR" dirty="0"/>
              <a:t>vücudundaki temel sistemler; hareket, sinir, solunum, dolaşım ve sindirim sistemleri olarak </a:t>
            </a:r>
            <a:r>
              <a:rPr lang="tr-TR" dirty="0" smtClean="0"/>
              <a:t>sıralanabilir.</a:t>
            </a:r>
          </a:p>
          <a:p>
            <a:r>
              <a:rPr lang="tr-TR" dirty="0"/>
              <a:t>Bu sistemler duygu, hareket ve beslenme gereksinimlerini yerine getirirler. </a:t>
            </a:r>
            <a:endParaRPr lang="tr-TR" dirty="0" smtClean="0"/>
          </a:p>
          <a:p>
            <a:r>
              <a:rPr lang="tr-TR" dirty="0" smtClean="0"/>
              <a:t>İnsan </a:t>
            </a:r>
            <a:r>
              <a:rPr lang="tr-TR" dirty="0"/>
              <a:t>vücudunun olağan büyüme ve gelişmesi sistemlerin ve sistemleri oluşturan her organın görevini yerine getirmesine bağlıdır</a:t>
            </a:r>
          </a:p>
        </p:txBody>
      </p:sp>
      <p:sp>
        <p:nvSpPr>
          <p:cNvPr id="4" name="Başlık 1"/>
          <p:cNvSpPr>
            <a:spLocks noGrp="1"/>
          </p:cNvSpPr>
          <p:nvPr>
            <p:ph type="title"/>
          </p:nvPr>
        </p:nvSpPr>
        <p:spPr>
          <a:xfrm>
            <a:off x="1443491" y="1340768"/>
            <a:ext cx="6571343" cy="512987"/>
          </a:xfrm>
        </p:spPr>
        <p:txBody>
          <a:bodyPr>
            <a:normAutofit fontScale="90000"/>
          </a:bodyPr>
          <a:lstStyle/>
          <a:p>
            <a:pPr algn="ctr"/>
            <a:r>
              <a:rPr lang="tr-TR" dirty="0" smtClean="0"/>
              <a:t>İNSAN ANATOMİSİ</a:t>
            </a:r>
            <a:endParaRPr lang="tr-TR" dirty="0"/>
          </a:p>
        </p:txBody>
      </p:sp>
    </p:spTree>
    <p:extLst>
      <p:ext uri="{BB962C8B-B14F-4D97-AF65-F5344CB8AC3E}">
        <p14:creationId xmlns:p14="http://schemas.microsoft.com/office/powerpoint/2010/main" val="491612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015733"/>
            <a:ext cx="7848872" cy="3450613"/>
          </a:xfrm>
        </p:spPr>
        <p:txBody>
          <a:bodyPr/>
          <a:lstStyle/>
          <a:p>
            <a:r>
              <a:rPr lang="tr-TR" dirty="0"/>
              <a:t>H</a:t>
            </a:r>
            <a:r>
              <a:rPr lang="tr-TR" dirty="0" smtClean="0"/>
              <a:t>er </a:t>
            </a:r>
            <a:r>
              <a:rPr lang="tr-TR" dirty="0"/>
              <a:t>bir insan fiziksel ayrıntıları ile değerlendirildiğinde diğer insanlardan </a:t>
            </a:r>
            <a:r>
              <a:rPr lang="tr-TR" dirty="0" smtClean="0"/>
              <a:t>farklıdır.</a:t>
            </a:r>
          </a:p>
          <a:p>
            <a:r>
              <a:rPr lang="tr-TR" dirty="0"/>
              <a:t>Vücut yapısında farklılık oluşturan unsurlar: yaş, ırk, cinsiyet, genetik ve çevresel faktörler olarak </a:t>
            </a:r>
            <a:r>
              <a:rPr lang="tr-TR" dirty="0" smtClean="0"/>
              <a:t>sayılabilir.</a:t>
            </a:r>
          </a:p>
          <a:p>
            <a:r>
              <a:rPr lang="tr-TR" dirty="0"/>
              <a:t>Anatomik yapıda cinsiyetler arasındaki en belirgin özellik üreme organlarının tamamen farklı </a:t>
            </a:r>
            <a:r>
              <a:rPr lang="tr-TR" dirty="0" smtClean="0"/>
              <a:t>olmasıdır</a:t>
            </a:r>
          </a:p>
          <a:p>
            <a:r>
              <a:rPr lang="tr-TR" dirty="0"/>
              <a:t>Büyüme aşamalarındaki farklı beslenme, fiziksel aktivite gibi çevresel faktörler anatomik yapıda farklılık oluşturabilir</a:t>
            </a:r>
            <a:r>
              <a:rPr lang="tr-TR" dirty="0" smtClean="0"/>
              <a:t>.</a:t>
            </a:r>
          </a:p>
          <a:p>
            <a:endParaRPr lang="tr-TR" dirty="0"/>
          </a:p>
        </p:txBody>
      </p:sp>
      <p:sp>
        <p:nvSpPr>
          <p:cNvPr id="4" name="Başlık 1"/>
          <p:cNvSpPr>
            <a:spLocks noGrp="1"/>
          </p:cNvSpPr>
          <p:nvPr>
            <p:ph type="title"/>
          </p:nvPr>
        </p:nvSpPr>
        <p:spPr>
          <a:xfrm>
            <a:off x="1443491" y="1124744"/>
            <a:ext cx="6571343" cy="729011"/>
          </a:xfrm>
        </p:spPr>
        <p:txBody>
          <a:bodyPr/>
          <a:lstStyle/>
          <a:p>
            <a:pPr algn="ctr"/>
            <a:r>
              <a:rPr lang="tr-TR" dirty="0" smtClean="0"/>
              <a:t>İNSAN ANATOMİSİ</a:t>
            </a:r>
            <a:endParaRPr lang="tr-TR" dirty="0"/>
          </a:p>
        </p:txBody>
      </p:sp>
    </p:spTree>
    <p:extLst>
      <p:ext uri="{BB962C8B-B14F-4D97-AF65-F5344CB8AC3E}">
        <p14:creationId xmlns:p14="http://schemas.microsoft.com/office/powerpoint/2010/main" val="49161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212976"/>
            <a:ext cx="7651463" cy="1049235"/>
          </a:xfrm>
        </p:spPr>
        <p:txBody>
          <a:bodyPr/>
          <a:lstStyle/>
          <a:p>
            <a:r>
              <a:rPr lang="tr-TR" b="1" dirty="0" smtClean="0">
                <a:latin typeface="Algerian" pitchFamily="82" charset="0"/>
              </a:rPr>
              <a:t>Beni dinlediğiniz için teşekkürler</a:t>
            </a:r>
            <a:endParaRPr lang="tr-TR" b="1" dirty="0">
              <a:latin typeface="Algerian" pitchFamily="82" charset="0"/>
            </a:endParaRPr>
          </a:p>
        </p:txBody>
      </p:sp>
    </p:spTree>
    <p:extLst>
      <p:ext uri="{BB962C8B-B14F-4D97-AF65-F5344CB8AC3E}">
        <p14:creationId xmlns:p14="http://schemas.microsoft.com/office/powerpoint/2010/main" val="17853941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566</TotalTime>
  <Words>537</Words>
  <Application>Microsoft Office PowerPoint</Application>
  <PresentationFormat>Ekran Gösterisi (4:3)</PresentationFormat>
  <Paragraphs>45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Gallery</vt:lpstr>
      <vt:lpstr>ERGONOMİ</vt:lpstr>
      <vt:lpstr>İNSANVÜCUDUNUN ANOTOMİ VE FİZYOLOJİSİ</vt:lpstr>
      <vt:lpstr>İNSANVÜCUDUNUN ANOTOMİ VE FİZYOLOJİSİ</vt:lpstr>
      <vt:lpstr>İNSAN VÜCUDUNUN ANOTOMİ VE FİZYOLOJİSİ</vt:lpstr>
      <vt:lpstr>İNSAN ANATOMİSİ</vt:lpstr>
      <vt:lpstr>İNSAN ANATOMİSİ</vt:lpstr>
      <vt:lpstr>İNSAN ANATOMİSİ</vt:lpstr>
      <vt:lpstr>İNSAN ANATOMİSİ</vt:lpstr>
      <vt:lpstr>Beni 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Hilal EKIM</dc:creator>
  <cp:lastModifiedBy>Şeyda ÇAVMAK</cp:lastModifiedBy>
  <cp:revision>28</cp:revision>
  <dcterms:created xsi:type="dcterms:W3CDTF">2021-09-23T07:11:26Z</dcterms:created>
  <dcterms:modified xsi:type="dcterms:W3CDTF">2023-11-03T11:34:27Z</dcterms:modified>
</cp:coreProperties>
</file>