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3"/>
  </p:notesMasterIdLst>
  <p:sldIdLst>
    <p:sldId id="256" r:id="rId2"/>
    <p:sldId id="299" r:id="rId3"/>
    <p:sldId id="282" r:id="rId4"/>
    <p:sldId id="283" r:id="rId5"/>
    <p:sldId id="281" r:id="rId6"/>
    <p:sldId id="284" r:id="rId7"/>
    <p:sldId id="288" r:id="rId8"/>
    <p:sldId id="298" r:id="rId9"/>
    <p:sldId id="307" r:id="rId10"/>
    <p:sldId id="308" r:id="rId11"/>
    <p:sldId id="309" r:id="rId12"/>
    <p:sldId id="310" r:id="rId13"/>
    <p:sldId id="311" r:id="rId14"/>
    <p:sldId id="312" r:id="rId15"/>
    <p:sldId id="306" r:id="rId16"/>
    <p:sldId id="305" r:id="rId17"/>
    <p:sldId id="285" r:id="rId18"/>
    <p:sldId id="286" r:id="rId19"/>
    <p:sldId id="287" r:id="rId20"/>
    <p:sldId id="258" r:id="rId21"/>
    <p:sldId id="300" r:id="rId22"/>
    <p:sldId id="301" r:id="rId23"/>
    <p:sldId id="302" r:id="rId24"/>
    <p:sldId id="303" r:id="rId25"/>
    <p:sldId id="304" r:id="rId26"/>
    <p:sldId id="277" r:id="rId27"/>
    <p:sldId id="313" r:id="rId28"/>
    <p:sldId id="280" r:id="rId29"/>
    <p:sldId id="259" r:id="rId30"/>
    <p:sldId id="257" r:id="rId31"/>
    <p:sldId id="315" r:id="rId32"/>
    <p:sldId id="316" r:id="rId33"/>
    <p:sldId id="260" r:id="rId34"/>
    <p:sldId id="261" r:id="rId35"/>
    <p:sldId id="263" r:id="rId36"/>
    <p:sldId id="264" r:id="rId37"/>
    <p:sldId id="262" r:id="rId38"/>
    <p:sldId id="289" r:id="rId39"/>
    <p:sldId id="290" r:id="rId40"/>
    <p:sldId id="291" r:id="rId41"/>
    <p:sldId id="292" r:id="rId42"/>
    <p:sldId id="293" r:id="rId43"/>
    <p:sldId id="294" r:id="rId44"/>
    <p:sldId id="295" r:id="rId45"/>
    <p:sldId id="296" r:id="rId46"/>
    <p:sldId id="297" r:id="rId47"/>
    <p:sldId id="265" r:id="rId48"/>
    <p:sldId id="267" r:id="rId49"/>
    <p:sldId id="266" r:id="rId50"/>
    <p:sldId id="268" r:id="rId51"/>
    <p:sldId id="269" r:id="rId52"/>
    <p:sldId id="270" r:id="rId53"/>
    <p:sldId id="271" r:id="rId54"/>
    <p:sldId id="272" r:id="rId55"/>
    <p:sldId id="273" r:id="rId56"/>
    <p:sldId id="274" r:id="rId57"/>
    <p:sldId id="275" r:id="rId58"/>
    <p:sldId id="278" r:id="rId59"/>
    <p:sldId id="276" r:id="rId60"/>
    <p:sldId id="279" r:id="rId61"/>
    <p:sldId id="314"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968" autoAdjust="0"/>
  </p:normalViewPr>
  <p:slideViewPr>
    <p:cSldViewPr>
      <p:cViewPr varScale="1">
        <p:scale>
          <a:sx n="99" d="100"/>
          <a:sy n="99" d="100"/>
        </p:scale>
        <p:origin x="1950" y="84"/>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1366" max="1920" units="cm"/>
          <inkml:channel name="Y" type="integer" min="-107" max="1080" units="cm"/>
          <inkml:channel name="T" type="integer" max="2.14748E9" units="dev"/>
        </inkml:traceFormat>
        <inkml:channelProperties>
          <inkml:channelProperty channel="X" name="resolution" value="62.35294" units="1/cm"/>
          <inkml:channelProperty channel="Y" name="resolution" value="40.10135" units="1/cm"/>
          <inkml:channelProperty channel="T" name="resolution" value="1" units="1/dev"/>
        </inkml:channelProperties>
      </inkml:inkSource>
      <inkml:timestamp xml:id="ts0" timeString="2023-03-27T12:25:52.597"/>
    </inkml:context>
    <inkml:brush xml:id="br0">
      <inkml:brushProperty name="width" value="0.05292" units="cm"/>
      <inkml:brushProperty name="height" value="0.05292" units="cm"/>
      <inkml:brushProperty name="color" value="#FF0000"/>
    </inkml:brush>
  </inkml:definitions>
  <inkml:trace contextRef="#ctx0" brushRef="#br0">11977 7585 0,'53'-36'0,"-18"19"16,36-1-1,34-52-15,-16 17 16,16 0-16,19-18 15,-18 1-15,17-1 16,-35 36-16,-35-18 16,18 35-16,-18-35 15,-36 36-15,19 17 16,-89 0 62,-18 0-62,18 0-1,18 0-15,-36 0 0,36 0 16,18 0-16</inkml:trace>
  <inkml:trace contextRef="#ctx0" brushRef="#br0" timeOffset="206.3368">13300 6897 0,'17'0'15,"-17"17"1,0 1-1,0 0 1,0-1 0</inkml:trace>
  <inkml:trace contextRef="#ctx0" brushRef="#br0" timeOffset="1348.1244">11765 11906 0,'0'0'0,"0"18"15,0 17 1,35-17-16,1-1 16,34 19-16,54 17 15,70 70 1,-36-17-1,-105-71 1,-17-17-16,-19 17 16,1-17-16,17 17 0,-35-17 15,0-1 1,18 1-16,-36-18 78,-35 0-78,-35 0 16,0 0-16,-36-18 15,-17 1-15,18-36 16,-1 35-16,36 18 16,53-35-16,0 17 15,105 18 32,18 18-31,-35-1-16,0-17 15,-35 0-15</inkml:trace>
</inkml:ink>
</file>

<file path=ppt/ink/ink2.xml><?xml version="1.0" encoding="utf-8"?>
<inkml:ink xmlns:inkml="http://www.w3.org/2003/InkML">
  <inkml:definitions>
    <inkml:context xml:id="ctx0">
      <inkml:inkSource xml:id="inkSrc0">
        <inkml:traceFormat>
          <inkml:channel name="X" type="integer" min="-1366" max="1920" units="cm"/>
          <inkml:channel name="Y" type="integer" min="-107" max="1080" units="cm"/>
          <inkml:channel name="T" type="integer" max="2.14748E9" units="dev"/>
        </inkml:traceFormat>
        <inkml:channelProperties>
          <inkml:channelProperty channel="X" name="resolution" value="62.35294" units="1/cm"/>
          <inkml:channelProperty channel="Y" name="resolution" value="40.10135" units="1/cm"/>
          <inkml:channelProperty channel="T" name="resolution" value="1" units="1/dev"/>
        </inkml:channelProperties>
      </inkml:inkSource>
      <inkml:timestamp xml:id="ts0" timeString="2023-12-11T11:52:22.497"/>
    </inkml:context>
    <inkml:brush xml:id="br0">
      <inkml:brushProperty name="width" value="0.05292" units="cm"/>
      <inkml:brushProperty name="height" value="0.05292" units="cm"/>
      <inkml:brushProperty name="color" value="#FF0000"/>
    </inkml:brush>
  </inkml:definitions>
  <inkml:trace contextRef="#ctx0" brushRef="#br0">2487 16263 0,'35'0'78,"1"0"-62,34 0-16,71 0 15,0 18-15,53-18 16,18 0-16,-4075 0 16,8114 0-16,-4110 0 15,36 0-15,-71 0 16,-71 0-16,0 0 15</inkml:trace>
  <inkml:trace contextRef="#ctx0" brushRef="#br0" timeOffset="1697.3645">2822 16545 0,'0'36'47,"0"34"-31,0 71-16,0-35 15,0 35-15,0-53 16,0 1-16,0-19 15,18 36-15,0-53 16,-18-36-16,17 19 16,18-19-16,-17 1 15,0-18 1,-1 0 0,36 0-16,-35 0 15,17 0 1,36 0-16,-18 0 15,-18 0-15,0 0 16,0 0-16,-17 0 16,17 0-16,1-35 15,-1 35 1,35-18-16,-17 0 0,18-17 16,-53 18-16,52-36 15,-17 53-15,-35-18 16,-1 0-16,19 18 15,-19-35 64,-17 17-17,18 1-31,-106-1 47,-36 1-62,36-1-16,-18-17 16,53 17-16,36 18 15,17-18 32,0 1 0,17 17-47,1 0 0,0 0 16,17 0-16,35 0 15,1 0-15,-18 0 16,-35 0 0,17 0-16,-18 0 15,19 0-15,-1 0 0,-17 0 16,-1 0 62,-17 35-62,0 36-16,0-36 15,0 71-15,0-71 16,0 18-16,0-18 15,0-17-15</inkml:trace>
  <inkml:trace contextRef="#ctx0" brushRef="#br0" timeOffset="2623.9479">6297 16369 0,'53'0'94,"123"0"-78,36 0-1,-36 0-15,36 0 16,17 0-16,18 0 16,-88 0-16,-18 0 15,0 0-15,-70 0 16,-18 0-1</inkml:trace>
  <inkml:trace contextRef="#ctx0" brushRef="#br0" timeOffset="3833.0151">8026 16475 0,'0'53'16,"17"35"0,72 71-1,16 17-15,-34-53 16,17 36-16,36-53 0,-19-18 15,-34-35 1,35 18-16,0-54 16,-1 19-16,-34-19 15,0-17-15,17 18 16,-18-18-16,36 35 16,-35-35-16,-1 0 15,1 18-15,35-18 16,-18 0-16,88 0 15,-88 0 1,-35 0-16,18 0 16,-53 0-16,34 0 15,-16 0-15,-1-35 16,-17 17-16,17-35 16,-17 18-16,35-1 15,-36 1-15,18 0 16,1 17-16,-19 1 15,19-1-15,-1 0 16,-17 1-16,17-1 16,-18 18-16,1-18 15,0 1-15,-1-1 16,19-35-16,17 36 16,-36-1-1,1-17-15,17 17 16,-17 0-16,-54 18 78,-210 0-62,193 0-16,35 0 15,0 0-15,36 0 78,17 0-62,-17 0-16,35 0 16,-36 0-16,36 0 15,-35 0-15,35 0 16,-18 0-16,-17 0 15,-1 0 1,1 0-16,35 53 0,-18-17 16,-17-19-16,-18 18 15,18 1-15,-1-1 16,1-17-16,-18-1 16</inkml:trace>
  <inkml:trace contextRef="#ctx0" brushRef="#br0" timeOffset="5759.573">13053 15840 0,'35'-36'32,"0"19"-17,54-36-15,87-35 16,-17-18 0,70 53-16,-35 0 0,53-35 15,-53 70-15,35-17 16,-17 35-16,0 0 15,17 0-15,0 0 16,-17 0-16,-18 0 16,-35 0-16,-1 0 15,19 0-15,-18 0 16,-1 0-16,-34 0 16,52 53-16,-105-36 15,17 36-15,-70-35 16,34 0-1,-52-1-15,18 1 16,17 17 0,-17 36-16,53 123 31,-54-106-31,1 18 16,17-18-16,-35-35 15,18-18-15,-1-17 16,-17 17-1,0-17 1,18-1-16,0 19 16,-18-1-16,0 0 15,17-35-15,-17 36 16,-17-36 109,-19 0-109,36-18-1,-35 0 1,17 1 15,1-1-15,-1 0-1,1 1 1,-1-1 15,-17 18-15,17-35-16,0 35 15,54 0 142,17 17-157,35 54 15,-53-36 1,71 18-16,-71-18 0,18 1 16,0-19-16,0 1 15,-53-36 79,0 1-78,18-1 15,-18 0-31,0-34 15,0 34-15,35-35 16,-18 18-16,-17-18 16,0 17-16,18 1 15,-18-18-15,0 18 16,35 0-16,-35-1 31,0 19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82927" units="1/cm"/>
          <inkml:channelProperty channel="T" name="resolution" value="1" units="1/dev"/>
        </inkml:channelProperties>
      </inkml:inkSource>
      <inkml:timestamp xml:id="ts0" timeString="2022-03-15T15:32:13.759"/>
    </inkml:context>
    <inkml:brush xml:id="br0">
      <inkml:brushProperty name="width" value="0.05292" units="cm"/>
      <inkml:brushProperty name="height" value="0.05292" units="cm"/>
      <inkml:brushProperty name="color" value="#FF0000"/>
    </inkml:brush>
  </inkml:definitions>
  <inkml:trace contextRef="#ctx0" brushRef="#br0">12775 7441 0,'74'0'46,"1"0"-30,49 0-16,124-24 16,-75-26-16,100 50 15,-25 0-15,25 0 16,-25 0-16,25 0 16,0 0-1,-25-25-15,99 25 0,-124 0 16,50 0-16,-50 0 15,1 0-15,24 0 16,-50 0-16,25 0 16,1 0-16,24 0 15,-99 0-15,49 0 16,-99 0 0,25 0-16,-99 0 15,25 0-15,-26 0 16</inkml:trace>
  <inkml:trace contextRef="#ctx0" brushRef="#br0" timeOffset="1047.5091">2630 8632 0,'99'0'16,"74"0"-1,51 0-15,49 0 16,49-25-16,-24 0 16,99-74-16,-199 74 15,25 25-15,1-24 16,-26 24-16,-24 0 16,-26 0-1,-73 0-15,24 0 16,-49 0-1,-26 0-15,1 0 79</inkml:trace>
  <inkml:trace contextRef="#ctx0" brushRef="#br0" timeOffset="2072.2132">7715 8483 0,'74'-25'63,"25"25"-48,25 0-15,25 0 16,-25 0-16,75 0 16,-75 0-16,124 0 15,-124 0-15,74 0 16,-49 0-16,0 0 15,-50 0-15,25 0 16,25 0-16,-50 0 16,25 0-16,-50 0 15,1 0-15,24 0 16,0 0 0,25 0-16,-24 0 15,-26 0-15,-24 0 16</inkml:trace>
  <inkml:trace contextRef="#ctx0" brushRef="#br0" timeOffset="3207.9952">12452 8409 0,'25'-25'78,"149"25"-62,-1-50-16,-73 50 15,123 0-15,-25 0 16,1 0-16,49 0 16,-25 0-16,0 0 15,-24 0-15,-1 0 16,-24 0 0,-1 0-16,1 0 15,-50 0-15,74 0 16,-24 0-16,0 0 15,-50 0-15,-50 0 16,50 0-16,0 0 16,25 0-16,49 0 15,-73 0-15,23 0 16,-48 0-16,-26 0 16,0 0-16,-49 0 15,25 0-15,-1 0 16,1 0-16</inkml:trace>
  <inkml:trace contextRef="#ctx0" brushRef="#br0" timeOffset="3983.8293">19125 8384 0,'74'0'63,"50"0"-63,124 0 16,-25 0-16,1 0 15,24 0-15,-25 0 16,0 0-16,-49 0 15,49 0-15,25 0 16,-25 0-16,-24 0 16,24 0-16,-74 0 15,25-25-15,-75 25 16,-50 0 0,1 0-16,-25-25 0,0 25 15</inkml:trace>
  <inkml:trace contextRef="#ctx0" brushRef="#br0" timeOffset="5119.8336">2233 9302 0,'49'0'16,"-24"25"-16,99-1 16,-25-24-1,1 0-15,-1 25 16,74-25-16,1 25 15,99 0-15,-75-25 16,-24 49-16,-50-49 16,-25 0-16,-24 0 15,-26 25-15,-24-25 16,0 0-16,0 0 125,0 0-109,24 0-16</inkml:trace>
  <inkml:trace contextRef="#ctx0" brushRef="#br0" timeOffset="6096.6958">7169 9327 0,'25'0'47,"74"0"-31,99 0-16,75 0 15,50 0-15,74 0 16,148 0-16,-123 0 16,-25 0-16,-75 0 15,-49 0-15,0 0 16,-75 0-16,-74 0 16,75 0-16,-50 0 15,0 0-15,49 0 16,-49 0-16,-25 0 15,0-25-15,-50 0 16,1 25-16,-51 0 16,1 0-16,25-25 15,-25 25 17</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82927" units="1/cm"/>
          <inkml:channelProperty channel="T" name="resolution" value="1" units="1/dev"/>
        </inkml:channelProperties>
      </inkml:inkSource>
      <inkml:timestamp xml:id="ts0" timeString="2022-03-15T15:51:22.025"/>
    </inkml:context>
    <inkml:brush xml:id="br0">
      <inkml:brushProperty name="width" value="0.05292" units="cm"/>
      <inkml:brushProperty name="height" value="0.05292" units="cm"/>
      <inkml:brushProperty name="color" value="#FF0000"/>
    </inkml:brush>
  </inkml:definitions>
  <inkml:trace contextRef="#ctx0" brushRef="#br0">5581 5383 0,'-24'0'62,"-100"-100"-46,0 1-16,-1613-372 78,1539 471-78,-1439 620 94,1810 1364-16,-24-1760-62,4167-348 140,-4266 24-156,123-718 78,-247 471 16</inkml:trace>
</inkml:ink>
</file>

<file path=ppt/ink/ink5.xml><?xml version="1.0" encoding="utf-8"?>
<inkml:ink xmlns:inkml="http://www.w3.org/2003/InkML">
  <inkml:definitions>
    <inkml:context xml:id="ctx0">
      <inkml:inkSource xml:id="inkSrc0">
        <inkml:traceFormat>
          <inkml:channel name="X" type="integer" min="-1366" max="1920" units="cm"/>
          <inkml:channel name="Y" type="integer" min="-107" max="1080" units="cm"/>
          <inkml:channel name="T" type="integer" max="2.14748E9" units="dev"/>
        </inkml:traceFormat>
        <inkml:channelProperties>
          <inkml:channelProperty channel="X" name="resolution" value="62.35294" units="1/cm"/>
          <inkml:channelProperty channel="Y" name="resolution" value="40.10135" units="1/cm"/>
          <inkml:channelProperty channel="T" name="resolution" value="1" units="1/dev"/>
        </inkml:channelProperties>
      </inkml:inkSource>
      <inkml:timestamp xml:id="ts0" timeString="2023-05-08T11:32:56.986"/>
    </inkml:context>
    <inkml:brush xml:id="br0">
      <inkml:brushProperty name="width" value="0.05292" units="cm"/>
      <inkml:brushProperty name="height" value="0.05292" units="cm"/>
      <inkml:brushProperty name="color" value="#00B050"/>
    </inkml:brush>
  </inkml:definitions>
  <inkml:trace contextRef="#ctx0" brushRef="#br0">15628 2875 0,'-18'0'62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9B0ED-D9FF-40F1-8D82-91E09B12D3D1}" type="datetimeFigureOut">
              <a:rPr lang="tr-TR" smtClean="0"/>
              <a:t>11.12.2023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8DC39-0F77-4CE1-9AC0-A7B000C14D72}" type="slidenum">
              <a:rPr lang="tr-TR" smtClean="0"/>
              <a:t>‹#›</a:t>
            </a:fld>
            <a:endParaRPr lang="tr-TR"/>
          </a:p>
        </p:txBody>
      </p:sp>
    </p:spTree>
    <p:extLst>
      <p:ext uri="{BB962C8B-B14F-4D97-AF65-F5344CB8AC3E}">
        <p14:creationId xmlns:p14="http://schemas.microsoft.com/office/powerpoint/2010/main" val="25536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A78DC39-0F77-4CE1-9AC0-A7B000C14D72}" type="slidenum">
              <a:rPr lang="tr-TR" smtClean="0"/>
              <a:t>48</a:t>
            </a:fld>
            <a:endParaRPr lang="tr-TR"/>
          </a:p>
        </p:txBody>
      </p:sp>
    </p:spTree>
    <p:extLst>
      <p:ext uri="{BB962C8B-B14F-4D97-AF65-F5344CB8AC3E}">
        <p14:creationId xmlns:p14="http://schemas.microsoft.com/office/powerpoint/2010/main" val="206196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smtClean="0">
                <a:solidFill>
                  <a:schemeClr val="tx1"/>
                </a:solidFill>
                <a:latin typeface="+mn-lt"/>
                <a:ea typeface="+mn-ea"/>
                <a:cs typeface="+mn-cs"/>
              </a:rPr>
              <a:t>when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the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humanoid</a:t>
            </a:r>
            <a:endParaRPr lang="tr-T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ASIMO (see Figure 2.1) goes up the stairs in a house or pushes</a:t>
            </a:r>
          </a:p>
          <a:p>
            <a:r>
              <a:rPr lang="en-US" sz="1200" b="0" i="0" u="none" strike="noStrike" kern="1200" baseline="0" dirty="0" smtClean="0">
                <a:solidFill>
                  <a:schemeClr val="tx1"/>
                </a:solidFill>
                <a:latin typeface="+mn-lt"/>
                <a:ea typeface="+mn-ea"/>
                <a:cs typeface="+mn-cs"/>
              </a:rPr>
              <a:t>a cart in an </a:t>
            </a:r>
            <a:r>
              <a:rPr lang="en-US" sz="1200" b="0" i="0" u="none" strike="noStrike" kern="1200" baseline="0" dirty="0" err="1" smtClean="0">
                <a:solidFill>
                  <a:schemeClr val="tx1"/>
                </a:solidFill>
                <a:latin typeface="+mn-lt"/>
                <a:ea typeface="+mn-ea"/>
                <a:cs typeface="+mn-cs"/>
              </a:rPr>
              <a:t>oce</a:t>
            </a:r>
            <a:r>
              <a:rPr lang="en-US" sz="1200" b="0" i="0" u="none" strike="noStrike" kern="1200" baseline="0" dirty="0" smtClean="0">
                <a:solidFill>
                  <a:schemeClr val="tx1"/>
                </a:solidFill>
                <a:latin typeface="+mn-lt"/>
                <a:ea typeface="+mn-ea"/>
                <a:cs typeface="+mn-cs"/>
              </a:rPr>
              <a:t>, it is sensing and acting in the physical world</a:t>
            </a:r>
          </a:p>
          <a:p>
            <a:r>
              <a:rPr lang="en-US" sz="1200" b="0" i="0" u="none" strike="noStrike" kern="1200" baseline="0" dirty="0" smtClean="0">
                <a:solidFill>
                  <a:schemeClr val="tx1"/>
                </a:solidFill>
                <a:latin typeface="+mn-lt"/>
                <a:ea typeface="+mn-ea"/>
                <a:cs typeface="+mn-cs"/>
              </a:rPr>
              <a:t>alone and dealing with the physics of its own body and its environment.</a:t>
            </a:r>
          </a:p>
          <a:p>
            <a:r>
              <a:rPr lang="en-US" sz="1200" b="0" i="0" u="none" strike="noStrike" kern="1200" baseline="0" dirty="0" smtClean="0">
                <a:solidFill>
                  <a:schemeClr val="tx1"/>
                </a:solidFill>
                <a:latin typeface="+mn-lt"/>
                <a:ea typeface="+mn-ea"/>
                <a:cs typeface="+mn-cs"/>
              </a:rPr>
              <a:t>When ASIMO delivers </a:t>
            </a:r>
            <a:r>
              <a:rPr lang="en-US" sz="1200" b="0" i="0" u="none" strike="noStrike" kern="1200" baseline="0" dirty="0" err="1" smtClean="0">
                <a:solidFill>
                  <a:schemeClr val="tx1"/>
                </a:solidFill>
                <a:latin typeface="+mn-lt"/>
                <a:ea typeface="+mn-ea"/>
                <a:cs typeface="+mn-cs"/>
              </a:rPr>
              <a:t>coee</a:t>
            </a:r>
            <a:r>
              <a:rPr lang="en-US" sz="1200" b="0" i="0" u="none" strike="noStrike" kern="1200" baseline="0" dirty="0" smtClean="0">
                <a:solidFill>
                  <a:schemeClr val="tx1"/>
                </a:solidFill>
                <a:latin typeface="+mn-lt"/>
                <a:ea typeface="+mn-ea"/>
                <a:cs typeface="+mn-cs"/>
              </a:rPr>
              <a:t> to a group of </a:t>
            </a:r>
            <a:r>
              <a:rPr lang="en-US" sz="1200" b="0" i="0" u="none" strike="noStrike" kern="1200" baseline="0" dirty="0" err="1" smtClean="0">
                <a:solidFill>
                  <a:schemeClr val="tx1"/>
                </a:solidFill>
                <a:latin typeface="+mn-lt"/>
                <a:ea typeface="+mn-ea"/>
                <a:cs typeface="+mn-cs"/>
              </a:rPr>
              <a:t>oce</a:t>
            </a:r>
            <a:r>
              <a:rPr lang="en-US" sz="1200" b="0" i="0" u="none" strike="noStrike" kern="1200" baseline="0" dirty="0" smtClean="0">
                <a:solidFill>
                  <a:schemeClr val="tx1"/>
                </a:solidFill>
                <a:latin typeface="+mn-lt"/>
                <a:ea typeface="+mn-ea"/>
                <a:cs typeface="+mn-cs"/>
              </a:rPr>
              <a:t> workers or</a:t>
            </a:r>
          </a:p>
          <a:p>
            <a:r>
              <a:rPr lang="en-US" sz="1200" b="0" i="0" u="none" strike="noStrike" kern="1200" baseline="0" dirty="0" smtClean="0">
                <a:solidFill>
                  <a:schemeClr val="tx1"/>
                </a:solidFill>
                <a:latin typeface="+mn-lt"/>
                <a:ea typeface="+mn-ea"/>
                <a:cs typeface="+mn-cs"/>
              </a:rPr>
              <a:t>chases children around in a courtyard, it is dealing with the physical</a:t>
            </a:r>
          </a:p>
          <a:p>
            <a:r>
              <a:rPr lang="en-US" sz="1200" b="0" i="0" u="none" strike="noStrike" kern="1200" baseline="0" dirty="0" smtClean="0">
                <a:solidFill>
                  <a:schemeClr val="tx1"/>
                </a:solidFill>
                <a:latin typeface="+mn-lt"/>
                <a:ea typeface="+mn-ea"/>
                <a:cs typeface="+mn-cs"/>
              </a:rPr>
              <a:t>motions needed for those actions, but it must also address the</a:t>
            </a:r>
            <a:endParaRPr lang="tr-TR" dirty="0" smtClean="0"/>
          </a:p>
          <a:p>
            <a:endParaRPr lang="tr-TR" dirty="0"/>
          </a:p>
        </p:txBody>
      </p:sp>
      <p:sp>
        <p:nvSpPr>
          <p:cNvPr id="4" name="Slayt Numarası Yer Tutucusu 3"/>
          <p:cNvSpPr>
            <a:spLocks noGrp="1"/>
          </p:cNvSpPr>
          <p:nvPr>
            <p:ph type="sldNum" sz="quarter" idx="10"/>
          </p:nvPr>
        </p:nvSpPr>
        <p:spPr/>
        <p:txBody>
          <a:bodyPr/>
          <a:lstStyle/>
          <a:p>
            <a:fld id="{DA78DC39-0F77-4CE1-9AC0-A7B000C14D72}" type="slidenum">
              <a:rPr lang="tr-TR" smtClean="0"/>
              <a:t>49</a:t>
            </a:fld>
            <a:endParaRPr lang="tr-TR"/>
          </a:p>
        </p:txBody>
      </p:sp>
    </p:spTree>
    <p:extLst>
      <p:ext uri="{BB962C8B-B14F-4D97-AF65-F5344CB8AC3E}">
        <p14:creationId xmlns:p14="http://schemas.microsoft.com/office/powerpoint/2010/main" val="100481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İnsan biçimcilik</a:t>
            </a:r>
            <a:endParaRPr lang="tr-TR" dirty="0"/>
          </a:p>
        </p:txBody>
      </p:sp>
      <p:sp>
        <p:nvSpPr>
          <p:cNvPr id="4" name="Slayt Numarası Yer Tutucusu 3"/>
          <p:cNvSpPr>
            <a:spLocks noGrp="1"/>
          </p:cNvSpPr>
          <p:nvPr>
            <p:ph type="sldNum" sz="quarter" idx="10"/>
          </p:nvPr>
        </p:nvSpPr>
        <p:spPr/>
        <p:txBody>
          <a:bodyPr/>
          <a:lstStyle/>
          <a:p>
            <a:fld id="{DA78DC39-0F77-4CE1-9AC0-A7B000C14D72}" type="slidenum">
              <a:rPr lang="tr-TR" smtClean="0"/>
              <a:t>52</a:t>
            </a:fld>
            <a:endParaRPr lang="tr-TR"/>
          </a:p>
        </p:txBody>
      </p:sp>
    </p:spTree>
    <p:extLst>
      <p:ext uri="{BB962C8B-B14F-4D97-AF65-F5344CB8AC3E}">
        <p14:creationId xmlns:p14="http://schemas.microsoft.com/office/powerpoint/2010/main" val="28576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2DE4F200-F608-4FE1-BBDC-F34C42E047C5}" type="datetimeFigureOut">
              <a:rPr lang="tr-TR" smtClean="0"/>
              <a:t>11.12.2023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6C2D125E-30AA-46E2-97D0-06FB9BBD067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11.12.2023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11.12.2023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11.12.2023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2DE4F200-F608-4FE1-BBDC-F34C42E047C5}" type="datetimeFigureOut">
              <a:rPr lang="tr-TR" smtClean="0"/>
              <a:t>11.12.2023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DE4F200-F608-4FE1-BBDC-F34C42E047C5}" type="datetimeFigureOut">
              <a:rPr lang="tr-TR" smtClean="0"/>
              <a:t>11.12.2023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2DE4F200-F608-4FE1-BBDC-F34C42E047C5}" type="datetimeFigureOut">
              <a:rPr lang="tr-TR" smtClean="0"/>
              <a:t>11.12.2023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2DE4F200-F608-4FE1-BBDC-F34C42E047C5}" type="datetimeFigureOut">
              <a:rPr lang="tr-TR" smtClean="0"/>
              <a:t>11.12.2023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4F200-F608-4FE1-BBDC-F34C42E047C5}" type="datetimeFigureOut">
              <a:rPr lang="tr-TR" smtClean="0"/>
              <a:t>11.12.2023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DE4F200-F608-4FE1-BBDC-F34C42E047C5}" type="datetimeFigureOut">
              <a:rPr lang="tr-TR" smtClean="0"/>
              <a:t>11.12.2023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2DE4F200-F608-4FE1-BBDC-F34C42E047C5}" type="datetimeFigureOut">
              <a:rPr lang="tr-TR" smtClean="0"/>
              <a:t>11.12.2023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6C2D125E-30AA-46E2-97D0-06FB9BBD0671}"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E4F200-F608-4FE1-BBDC-F34C42E047C5}" type="datetimeFigureOut">
              <a:rPr lang="tr-TR" smtClean="0"/>
              <a:t>11.12.2023</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D125E-30AA-46E2-97D0-06FB9BBD0671}"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oronuclear.org/en/nuclear-power/what-is-nuclear-pow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smigazete.gov.tr/eskiler/2022/03/20220308-1.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ilvusrobotics.com/case-studies/unilever-konya-hpc-facto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otonomfabrika-com.translate.goog/guvenli-insan-robot-isbirligi/?_x_tr_sl=tr&amp;_x_tr_tl=en&amp;_x_tr_hl=tr&amp;_x_tr_pto=nui"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80.emf"/></Relationships>
</file>

<file path=ppt/slides/_rels/slide4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ustomXml" Target="../ink/ink5.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en.wikipedia.org/wiki/Youth" TargetMode="External"/><Relationship Id="rId7" Type="http://schemas.openxmlformats.org/officeDocument/2006/relationships/hyperlink" Target="https://en.wikipedia.org/wiki/Cuteness#cite_note-2" TargetMode="External"/><Relationship Id="rId2" Type="http://schemas.openxmlformats.org/officeDocument/2006/relationships/hyperlink" Target="https://en.wikipedia.org/wiki/Physical_attractiveness" TargetMode="External"/><Relationship Id="rId1" Type="http://schemas.openxmlformats.org/officeDocument/2006/relationships/slideLayout" Target="../slideLayouts/slideLayout2.xml"/><Relationship Id="rId6" Type="http://schemas.openxmlformats.org/officeDocument/2006/relationships/hyperlink" Target="https://en.wikipedia.org/wiki/Konrad_Lorenz" TargetMode="External"/><Relationship Id="rId5" Type="http://schemas.openxmlformats.org/officeDocument/2006/relationships/hyperlink" Target="https://en.wikipedia.org/wiki/Ethology" TargetMode="External"/><Relationship Id="rId4" Type="http://schemas.openxmlformats.org/officeDocument/2006/relationships/hyperlink" Target="https://en.wikipedia.org/wiki/Human_physical_appearanc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New Technologies </a:t>
            </a:r>
            <a:r>
              <a:rPr lang="tr-TR" dirty="0" err="1" smtClean="0"/>
              <a:t>for</a:t>
            </a:r>
            <a:r>
              <a:rPr lang="tr-TR" dirty="0" smtClean="0"/>
              <a:t> Business</a:t>
            </a:r>
            <a:r>
              <a:rPr lang="en-US" dirty="0" smtClean="0"/>
              <a:t>-3</a:t>
            </a:r>
            <a:endParaRPr lang="tr-TR" dirty="0"/>
          </a:p>
        </p:txBody>
      </p:sp>
      <p:sp>
        <p:nvSpPr>
          <p:cNvPr id="3" name="Alt Başlık 2"/>
          <p:cNvSpPr>
            <a:spLocks noGrp="1"/>
          </p:cNvSpPr>
          <p:nvPr>
            <p:ph type="subTitle" idx="1"/>
          </p:nvPr>
        </p:nvSpPr>
        <p:spPr/>
        <p:txBody>
          <a:bodyPr/>
          <a:lstStyle/>
          <a:p>
            <a:r>
              <a:rPr lang="en-US" dirty="0" smtClean="0"/>
              <a:t>Lect. </a:t>
            </a:r>
            <a:r>
              <a:rPr lang="tr-TR" dirty="0" smtClean="0"/>
              <a:t>Fatih Koç	</a:t>
            </a:r>
            <a:endParaRPr lang="tr-TR" dirty="0"/>
          </a:p>
        </p:txBody>
      </p:sp>
    </p:spTree>
    <p:extLst>
      <p:ext uri="{BB962C8B-B14F-4D97-AF65-F5344CB8AC3E}">
        <p14:creationId xmlns:p14="http://schemas.microsoft.com/office/powerpoint/2010/main" val="549503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9" y="1052736"/>
            <a:ext cx="895611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191120" y="2482920"/>
              <a:ext cx="603360" cy="2019600"/>
            </p14:xfrm>
          </p:contentPart>
        </mc:Choice>
        <mc:Fallback xmlns="">
          <p:pic>
            <p:nvPicPr>
              <p:cNvPr id="2" name="Ink 1"/>
              <p:cNvPicPr/>
              <p:nvPr/>
            </p:nvPicPr>
            <p:blipFill>
              <a:blip r:embed="rId4"/>
              <a:stretch>
                <a:fillRect/>
              </a:stretch>
            </p:blipFill>
            <p:spPr>
              <a:xfrm>
                <a:off x="4181760" y="2473560"/>
                <a:ext cx="622080" cy="2038320"/>
              </a:xfrm>
              <a:prstGeom prst="rect">
                <a:avLst/>
              </a:prstGeom>
            </p:spPr>
          </p:pic>
        </mc:Fallback>
      </mc:AlternateContent>
    </p:spTree>
    <p:extLst>
      <p:ext uri="{BB962C8B-B14F-4D97-AF65-F5344CB8AC3E}">
        <p14:creationId xmlns:p14="http://schemas.microsoft.com/office/powerpoint/2010/main" val="2429061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Nuclear</a:t>
            </a:r>
            <a:r>
              <a:rPr lang="tr-TR" dirty="0" smtClean="0"/>
              <a:t> </a:t>
            </a:r>
            <a:r>
              <a:rPr lang="tr-TR" dirty="0" err="1" smtClean="0"/>
              <a:t>Fusion</a:t>
            </a:r>
            <a:endParaRPr lang="tr-TR" dirty="0"/>
          </a:p>
        </p:txBody>
      </p:sp>
      <p:sp>
        <p:nvSpPr>
          <p:cNvPr id="3" name="İçerik Yer Tutucusu 2"/>
          <p:cNvSpPr>
            <a:spLocks noGrp="1"/>
          </p:cNvSpPr>
          <p:nvPr>
            <p:ph idx="1"/>
          </p:nvPr>
        </p:nvSpPr>
        <p:spPr/>
        <p:txBody>
          <a:bodyPr>
            <a:normAutofit fontScale="92500" lnSpcReduction="10000"/>
          </a:bodyPr>
          <a:lstStyle/>
          <a:p>
            <a:r>
              <a:rPr lang="en-US" dirty="0"/>
              <a:t>Nuclear Fusion is a reaction that occurs when two or more atoms combine together to form to a single heavier </a:t>
            </a:r>
            <a:r>
              <a:rPr lang="en-US" dirty="0" err="1"/>
              <a:t>nucelus</a:t>
            </a:r>
            <a:r>
              <a:rPr lang="en-US" dirty="0"/>
              <a:t>. An enormous amount of energy is released in this process, much greater than the energy released during the nuclear fission reaction.</a:t>
            </a:r>
          </a:p>
          <a:p>
            <a:r>
              <a:rPr lang="en-US" dirty="0"/>
              <a:t>Fusion occurs in the sun where the atoms of (isotopes of hydrogen, Hydrogen-3, and Hydrogen-2) Deuterium and Tritium combine in a huge pressure atmosphere with extremely high temperatures to produce an output in the form of a neutron and an isotope of Helium. Also, the amount of energy released in fusion is way greater than the energy produced by fission.</a:t>
            </a:r>
          </a:p>
          <a:p>
            <a:endParaRPr lang="tr-TR" dirty="0"/>
          </a:p>
        </p:txBody>
      </p:sp>
    </p:spTree>
    <p:extLst>
      <p:ext uri="{BB962C8B-B14F-4D97-AF65-F5344CB8AC3E}">
        <p14:creationId xmlns:p14="http://schemas.microsoft.com/office/powerpoint/2010/main" val="3733327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779"/>
            <a:ext cx="8229600" cy="1143000"/>
          </a:xfrm>
        </p:spPr>
        <p:txBody>
          <a:bodyPr/>
          <a:lstStyle/>
          <a:p>
            <a:r>
              <a:rPr lang="tr-TR" dirty="0" err="1" smtClean="0"/>
              <a:t>Nuclear</a:t>
            </a:r>
            <a:r>
              <a:rPr lang="tr-TR" dirty="0" smtClean="0"/>
              <a:t> </a:t>
            </a:r>
            <a:r>
              <a:rPr lang="tr-TR" dirty="0" err="1" smtClean="0"/>
              <a:t>Fusion</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36076"/>
            <a:ext cx="8640960" cy="444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93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83" y="692696"/>
            <a:ext cx="8884979"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344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Are</a:t>
            </a:r>
            <a:r>
              <a:rPr lang="tr-TR" dirty="0" smtClean="0"/>
              <a:t> </a:t>
            </a:r>
            <a:r>
              <a:rPr lang="tr-TR" dirty="0" err="1" smtClean="0"/>
              <a:t>all</a:t>
            </a:r>
            <a:r>
              <a:rPr lang="tr-TR" dirty="0" smtClean="0"/>
              <a:t> </a:t>
            </a:r>
            <a:r>
              <a:rPr lang="tr-TR" dirty="0" err="1" smtClean="0"/>
              <a:t>nuclear</a:t>
            </a:r>
            <a:r>
              <a:rPr lang="tr-TR" dirty="0" smtClean="0"/>
              <a:t> </a:t>
            </a:r>
            <a:r>
              <a:rPr lang="tr-TR" dirty="0" err="1" smtClean="0"/>
              <a:t>deadly</a:t>
            </a:r>
            <a:r>
              <a:rPr lang="tr-TR" dirty="0" smtClean="0"/>
              <a:t> </a:t>
            </a:r>
            <a:r>
              <a:rPr lang="tr-TR" dirty="0" err="1" smtClean="0"/>
              <a:t>for</a:t>
            </a:r>
            <a:r>
              <a:rPr lang="tr-TR" dirty="0" smtClean="0"/>
              <a:t> </a:t>
            </a:r>
            <a:r>
              <a:rPr lang="tr-TR" dirty="0" err="1" smtClean="0"/>
              <a:t>human</a:t>
            </a:r>
            <a:r>
              <a:rPr lang="tr-TR" dirty="0" smtClean="0"/>
              <a:t>?</a:t>
            </a:r>
            <a:endParaRPr lang="tr-TR" dirty="0"/>
          </a:p>
        </p:txBody>
      </p:sp>
    </p:spTree>
    <p:extLst>
      <p:ext uri="{BB962C8B-B14F-4D97-AF65-F5344CB8AC3E}">
        <p14:creationId xmlns:p14="http://schemas.microsoft.com/office/powerpoint/2010/main" val="3848530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Nuclear</a:t>
            </a:r>
            <a:r>
              <a:rPr lang="tr-TR" dirty="0" smtClean="0"/>
              <a:t> </a:t>
            </a:r>
            <a:r>
              <a:rPr lang="tr-TR" dirty="0" err="1" smtClean="0"/>
              <a:t>Power</a:t>
            </a:r>
            <a:r>
              <a:rPr lang="tr-TR" dirty="0" smtClean="0"/>
              <a:t> </a:t>
            </a:r>
            <a:r>
              <a:rPr lang="tr-TR" dirty="0" err="1" smtClean="0"/>
              <a:t>Plant</a:t>
            </a:r>
            <a:endParaRPr lang="tr-TR" dirty="0"/>
          </a:p>
        </p:txBody>
      </p:sp>
      <p:sp>
        <p:nvSpPr>
          <p:cNvPr id="3" name="İçerik Yer Tutucusu 2"/>
          <p:cNvSpPr>
            <a:spLocks noGrp="1"/>
          </p:cNvSpPr>
          <p:nvPr>
            <p:ph idx="1"/>
          </p:nvPr>
        </p:nvSpPr>
        <p:spPr>
          <a:xfrm>
            <a:off x="457200" y="1935480"/>
            <a:ext cx="8507288" cy="4389120"/>
          </a:xfrm>
        </p:spPr>
        <p:txBody>
          <a:bodyPr/>
          <a:lstStyle/>
          <a:p>
            <a:r>
              <a:rPr lang="en-US" b="1" dirty="0"/>
              <a:t>A nuclear power plant is an industrial site that generates electricity from </a:t>
            </a:r>
            <a:r>
              <a:rPr lang="en-US" b="1" dirty="0">
                <a:hlinkClick r:id="rId2"/>
              </a:rPr>
              <a:t>nuclear power</a:t>
            </a:r>
            <a:r>
              <a:rPr lang="en-US" b="1" dirty="0"/>
              <a:t>,</a:t>
            </a:r>
            <a:r>
              <a:rPr lang="en-US" dirty="0"/>
              <a:t> released in the form of thermal energy through a </a:t>
            </a:r>
            <a:r>
              <a:rPr lang="en-US" dirty="0">
                <a:solidFill>
                  <a:srgbClr val="FF0000"/>
                </a:solidFill>
              </a:rPr>
              <a:t>nuclear fission</a:t>
            </a:r>
            <a:r>
              <a:rPr lang="en-US" dirty="0"/>
              <a:t> chain reaction inside the vessel of a nuclear reactor.</a:t>
            </a:r>
          </a:p>
          <a:p>
            <a:r>
              <a:rPr lang="en-US" b="1" dirty="0"/>
              <a:t>The main component of a nuclear power plant is the nuclear reactor,</a:t>
            </a:r>
            <a:r>
              <a:rPr lang="en-US" dirty="0"/>
              <a:t> which contains the nuclear fuel (usually uranium) and has systems that make it possible to start, sustain and stop the nuclear reaction in a controlled manner.</a:t>
            </a:r>
          </a:p>
          <a:p>
            <a:endParaRPr lang="tr-TR" dirty="0"/>
          </a:p>
        </p:txBody>
      </p:sp>
    </p:spTree>
    <p:extLst>
      <p:ext uri="{BB962C8B-B14F-4D97-AF65-F5344CB8AC3E}">
        <p14:creationId xmlns:p14="http://schemas.microsoft.com/office/powerpoint/2010/main" val="12970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2787" y="30544"/>
            <a:ext cx="8229600" cy="662152"/>
          </a:xfrm>
        </p:spPr>
        <p:txBody>
          <a:bodyPr>
            <a:normAutofit/>
          </a:bodyPr>
          <a:lstStyle/>
          <a:p>
            <a:r>
              <a:rPr lang="tr-TR" sz="4000" dirty="0" smtClean="0"/>
              <a:t>Components of a </a:t>
            </a:r>
            <a:r>
              <a:rPr lang="tr-TR" sz="4000" dirty="0" err="1" smtClean="0"/>
              <a:t>Nuclear</a:t>
            </a:r>
            <a:r>
              <a:rPr lang="tr-TR" sz="4000" dirty="0" smtClean="0"/>
              <a:t> </a:t>
            </a:r>
            <a:r>
              <a:rPr lang="tr-TR" sz="4000" dirty="0" err="1" smtClean="0"/>
              <a:t>Power</a:t>
            </a:r>
            <a:r>
              <a:rPr lang="tr-TR" sz="4000" dirty="0" smtClean="0"/>
              <a:t> </a:t>
            </a:r>
            <a:r>
              <a:rPr lang="tr-TR" sz="4000" dirty="0" err="1" smtClean="0"/>
              <a:t>Plant</a:t>
            </a:r>
            <a:endParaRPr lang="tr-TR" sz="4000" dirty="0"/>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6" y="764704"/>
            <a:ext cx="9132826" cy="506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039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1</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Nuclear weapons remain the most destructive bombs ever deployed. They’re designed to destroy cities, and even the smallest yield weapons would leave an intergenerational legacy resulting in </a:t>
            </a:r>
            <a:r>
              <a:rPr lang="en-US" dirty="0">
                <a:solidFill>
                  <a:srgbClr val="FF0000"/>
                </a:solidFill>
              </a:rPr>
              <a:t>deformed children</a:t>
            </a:r>
            <a:r>
              <a:rPr lang="en-US" dirty="0"/>
              <a:t>, </a:t>
            </a:r>
            <a:r>
              <a:rPr lang="en-US" dirty="0">
                <a:solidFill>
                  <a:srgbClr val="FF0000"/>
                </a:solidFill>
              </a:rPr>
              <a:t>environmental contamination</a:t>
            </a:r>
            <a:r>
              <a:rPr lang="en-US" dirty="0"/>
              <a:t> and </a:t>
            </a:r>
            <a:r>
              <a:rPr lang="en-US" dirty="0">
                <a:solidFill>
                  <a:srgbClr val="FF0000"/>
                </a:solidFill>
              </a:rPr>
              <a:t>decades of economic stagnation</a:t>
            </a:r>
            <a:r>
              <a:rPr lang="en-US" dirty="0"/>
              <a:t>. </a:t>
            </a:r>
          </a:p>
        </p:txBody>
      </p:sp>
    </p:spTree>
    <p:extLst>
      <p:ext uri="{BB962C8B-B14F-4D97-AF65-F5344CB8AC3E}">
        <p14:creationId xmlns:p14="http://schemas.microsoft.com/office/powerpoint/2010/main" val="1094153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2</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entry into force of the </a:t>
            </a:r>
            <a:r>
              <a:rPr lang="en-US" dirty="0">
                <a:solidFill>
                  <a:srgbClr val="FF0000"/>
                </a:solidFill>
              </a:rPr>
              <a:t>Treaty on the Prohibition of Nuclear Weapons</a:t>
            </a:r>
            <a:r>
              <a:rPr lang="en-US" dirty="0"/>
              <a:t> is an historic shift in the way the world deals with nuclear weapons. They are now comprehensively outlawed, as is any assistance with producing, manufacturing or developing them. </a:t>
            </a:r>
            <a:r>
              <a:rPr lang="en-US" dirty="0">
                <a:solidFill>
                  <a:srgbClr val="FF0000"/>
                </a:solidFill>
              </a:rPr>
              <a:t>Financial institutions that continue investing in companies building nuclear weapons face regulatory risks as more countries join the treaty. </a:t>
            </a:r>
            <a:r>
              <a:rPr lang="en-US" dirty="0"/>
              <a:t>They also face an increased reputational risk as clients learn of their support for weapons of mass destruction and terminate their relationships. </a:t>
            </a:r>
            <a:endParaRPr lang="en-US" dirty="0" smtClean="0"/>
          </a:p>
          <a:p>
            <a:endParaRPr lang="en-US" dirty="0"/>
          </a:p>
          <a:p>
            <a:r>
              <a:rPr lang="en-US" dirty="0"/>
              <a:t>Turkey: </a:t>
            </a:r>
            <a:r>
              <a:rPr lang="en-US" dirty="0">
                <a:hlinkClick r:id="rId2"/>
              </a:rPr>
              <a:t>https://</a:t>
            </a:r>
            <a:r>
              <a:rPr lang="en-US" dirty="0" smtClean="0">
                <a:hlinkClick r:id="rId2"/>
              </a:rPr>
              <a:t>www.resmigazete.gov.tr/eskiler/2022/03/20220308-1.htm</a:t>
            </a:r>
            <a:endParaRPr lang="en-US" dirty="0" smtClean="0"/>
          </a:p>
          <a:p>
            <a:r>
              <a:rPr lang="en-US" dirty="0" smtClean="0"/>
              <a:t>“Nuclear Regulations Law”  </a:t>
            </a:r>
            <a:endParaRPr lang="en-US" dirty="0"/>
          </a:p>
        </p:txBody>
      </p:sp>
    </p:spTree>
    <p:extLst>
      <p:ext uri="{BB962C8B-B14F-4D97-AF65-F5344CB8AC3E}">
        <p14:creationId xmlns:p14="http://schemas.microsoft.com/office/powerpoint/2010/main" val="105043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3</a:t>
            </a:r>
            <a:endParaRPr lang="en-US" dirty="0"/>
          </a:p>
        </p:txBody>
      </p:sp>
      <p:sp>
        <p:nvSpPr>
          <p:cNvPr id="3" name="Content Placeholder 2"/>
          <p:cNvSpPr>
            <a:spLocks noGrp="1"/>
          </p:cNvSpPr>
          <p:nvPr>
            <p:ph idx="1"/>
          </p:nvPr>
        </p:nvSpPr>
        <p:spPr/>
        <p:txBody>
          <a:bodyPr>
            <a:normAutofit fontScale="92500"/>
          </a:bodyPr>
          <a:lstStyle/>
          <a:p>
            <a:r>
              <a:rPr lang="en-US" dirty="0"/>
              <a:t>With trillions of dollars of wealth moving steadily into the sustainability market, investments cannot only do well, they must also do good. Financial institutions are racing to demonstrate their efforts to reduce their impact on the climate. </a:t>
            </a:r>
            <a:endParaRPr lang="en-US" dirty="0" smtClean="0"/>
          </a:p>
          <a:p>
            <a:r>
              <a:rPr lang="en-US" dirty="0" smtClean="0">
                <a:solidFill>
                  <a:srgbClr val="FF0000"/>
                </a:solidFill>
              </a:rPr>
              <a:t>Wealth </a:t>
            </a:r>
            <a:r>
              <a:rPr lang="en-US" dirty="0">
                <a:solidFill>
                  <a:srgbClr val="FF0000"/>
                </a:solidFill>
              </a:rPr>
              <a:t>generation isn’t enough, customers and shareholders are looking for ways to reduce the harm to our shared environment and ecosystem.</a:t>
            </a:r>
            <a:r>
              <a:rPr lang="en-US" dirty="0"/>
              <a:t> </a:t>
            </a:r>
            <a:endParaRPr lang="en-US" dirty="0" smtClean="0"/>
          </a:p>
          <a:p>
            <a:r>
              <a:rPr lang="en-US" dirty="0" smtClean="0"/>
              <a:t>**Stopping </a:t>
            </a:r>
            <a:r>
              <a:rPr lang="en-US" dirty="0"/>
              <a:t>the production, development, manufacture and financing of nuclear weapons is a way to protect people and the planet from this existential </a:t>
            </a:r>
            <a:r>
              <a:rPr lang="en-US" dirty="0" smtClean="0"/>
              <a:t>threat!**</a:t>
            </a:r>
            <a:endParaRPr lang="en-US" dirty="0"/>
          </a:p>
        </p:txBody>
      </p:sp>
    </p:spTree>
    <p:extLst>
      <p:ext uri="{BB962C8B-B14F-4D97-AF65-F5344CB8AC3E}">
        <p14:creationId xmlns:p14="http://schemas.microsoft.com/office/powerpoint/2010/main" val="788508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3" name="Content Placeholder 2"/>
          <p:cNvSpPr>
            <a:spLocks noGrp="1"/>
          </p:cNvSpPr>
          <p:nvPr>
            <p:ph idx="1"/>
          </p:nvPr>
        </p:nvSpPr>
        <p:spPr/>
        <p:txBody>
          <a:bodyPr/>
          <a:lstStyle/>
          <a:p>
            <a:r>
              <a:rPr lang="en-US" dirty="0" smtClean="0"/>
              <a:t>We all love POWER!</a:t>
            </a:r>
          </a:p>
          <a:p>
            <a:r>
              <a:rPr lang="en-US" dirty="0" smtClean="0"/>
              <a:t>How can you be more powerful?</a:t>
            </a:r>
          </a:p>
          <a:p>
            <a:endParaRPr lang="en-US" dirty="0"/>
          </a:p>
        </p:txBody>
      </p:sp>
    </p:spTree>
    <p:extLst>
      <p:ext uri="{BB962C8B-B14F-4D97-AF65-F5344CB8AC3E}">
        <p14:creationId xmlns:p14="http://schemas.microsoft.com/office/powerpoint/2010/main" val="3682906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Human-robot interaction</a:t>
            </a:r>
            <a:endParaRPr lang="tr-TR" dirty="0"/>
          </a:p>
        </p:txBody>
      </p:sp>
      <p:sp>
        <p:nvSpPr>
          <p:cNvPr id="3" name="İçerik Yer Tutucusu 2"/>
          <p:cNvSpPr>
            <a:spLocks noGrp="1"/>
          </p:cNvSpPr>
          <p:nvPr>
            <p:ph idx="1"/>
          </p:nvPr>
        </p:nvSpPr>
        <p:spPr/>
        <p:txBody>
          <a:bodyPr/>
          <a:lstStyle/>
          <a:p>
            <a:r>
              <a:rPr lang="en-US" b="1" dirty="0"/>
              <a:t>Human-robot interaction</a:t>
            </a:r>
            <a:r>
              <a:rPr lang="en-US" dirty="0"/>
              <a:t> is a research topic that focuses on how robotic systems used by humans and/or in the same environment should have a design for </a:t>
            </a:r>
            <a:r>
              <a:rPr lang="en-US" dirty="0">
                <a:solidFill>
                  <a:srgbClr val="FF0000"/>
                </a:solidFill>
              </a:rPr>
              <a:t>safe and efficient </a:t>
            </a:r>
            <a:r>
              <a:rPr lang="en-US" dirty="0" smtClean="0"/>
              <a:t>operation. </a:t>
            </a:r>
            <a:r>
              <a:rPr lang="en-US" dirty="0"/>
              <a:t>In this context, robots try to understand humans by </a:t>
            </a:r>
            <a:r>
              <a:rPr lang="en-US" b="1" dirty="0"/>
              <a:t>seeing</a:t>
            </a:r>
            <a:r>
              <a:rPr lang="en-US" dirty="0"/>
              <a:t> , </a:t>
            </a:r>
            <a:r>
              <a:rPr lang="en-US" b="1" dirty="0"/>
              <a:t>hearing</a:t>
            </a:r>
            <a:r>
              <a:rPr lang="en-US" dirty="0"/>
              <a:t> and </a:t>
            </a:r>
            <a:r>
              <a:rPr lang="en-US" b="1" dirty="0"/>
              <a:t>feeling</a:t>
            </a:r>
            <a:r>
              <a:rPr lang="en-US" dirty="0"/>
              <a:t> like humans . For this, robots use artificial intelligence algorithms based on image processing, voice recognition and contact sensors.</a:t>
            </a:r>
            <a:endParaRPr lang="tr-TR" dirty="0"/>
          </a:p>
        </p:txBody>
      </p:sp>
    </p:spTree>
    <p:extLst>
      <p:ext uri="{BB962C8B-B14F-4D97-AF65-F5344CB8AC3E}">
        <p14:creationId xmlns:p14="http://schemas.microsoft.com/office/powerpoint/2010/main" val="2003445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areas of application (1)</a:t>
            </a:r>
            <a:endParaRPr lang="en-US" dirty="0"/>
          </a:p>
        </p:txBody>
      </p:sp>
      <p:sp>
        <p:nvSpPr>
          <p:cNvPr id="3" name="Content Placeholder 2"/>
          <p:cNvSpPr>
            <a:spLocks noGrp="1"/>
          </p:cNvSpPr>
          <p:nvPr>
            <p:ph idx="1"/>
          </p:nvPr>
        </p:nvSpPr>
        <p:spPr/>
        <p:txBody>
          <a:bodyPr>
            <a:normAutofit fontScale="92500" lnSpcReduction="10000"/>
          </a:bodyPr>
          <a:lstStyle/>
          <a:p>
            <a:r>
              <a:rPr lang="en-US" dirty="0"/>
              <a:t>Human supervisory control of robots in performance of routine </a:t>
            </a:r>
            <a:r>
              <a:rPr lang="en-US" dirty="0" smtClean="0"/>
              <a:t>tasks. </a:t>
            </a:r>
          </a:p>
          <a:p>
            <a:r>
              <a:rPr lang="en-US" dirty="0" smtClean="0"/>
              <a:t> These </a:t>
            </a:r>
            <a:r>
              <a:rPr lang="en-US" dirty="0"/>
              <a:t>include </a:t>
            </a:r>
            <a:r>
              <a:rPr lang="en-US" dirty="0" smtClean="0"/>
              <a:t>handling of </a:t>
            </a:r>
            <a:r>
              <a:rPr lang="en-US" dirty="0"/>
              <a:t>parts on manufacturing assembly lines </a:t>
            </a:r>
            <a:r>
              <a:rPr lang="en-US" dirty="0" smtClean="0"/>
              <a:t>and accessing </a:t>
            </a:r>
            <a:r>
              <a:rPr lang="en-US" dirty="0"/>
              <a:t>and delivery of packages, </a:t>
            </a:r>
            <a:r>
              <a:rPr lang="en-US" dirty="0" smtClean="0"/>
              <a:t>components, mail</a:t>
            </a:r>
            <a:r>
              <a:rPr lang="en-US" dirty="0"/>
              <a:t>, and medicines in warehouses, offices, </a:t>
            </a:r>
            <a:r>
              <a:rPr lang="en-US" dirty="0" smtClean="0"/>
              <a:t>and hospitals</a:t>
            </a:r>
            <a:r>
              <a:rPr lang="en-US" dirty="0"/>
              <a:t>. </a:t>
            </a:r>
            <a:endParaRPr lang="en-US" dirty="0" smtClean="0"/>
          </a:p>
          <a:p>
            <a:r>
              <a:rPr lang="en-US" dirty="0" smtClean="0"/>
              <a:t>Such </a:t>
            </a:r>
            <a:r>
              <a:rPr lang="en-US" dirty="0"/>
              <a:t>machines can be called </a:t>
            </a:r>
            <a:r>
              <a:rPr lang="en-US" i="1" dirty="0" err="1" smtClean="0">
                <a:solidFill>
                  <a:srgbClr val="FF0000"/>
                </a:solidFill>
              </a:rPr>
              <a:t>telerobots</a:t>
            </a:r>
            <a:r>
              <a:rPr lang="en-US" dirty="0" smtClean="0">
                <a:solidFill>
                  <a:srgbClr val="FF0000"/>
                </a:solidFill>
              </a:rPr>
              <a:t>, </a:t>
            </a:r>
            <a:r>
              <a:rPr lang="en-US" dirty="0" smtClean="0"/>
              <a:t>capable </a:t>
            </a:r>
            <a:r>
              <a:rPr lang="en-US" dirty="0"/>
              <a:t>of carrying out a limited series of </a:t>
            </a:r>
            <a:r>
              <a:rPr lang="en-US" dirty="0" smtClean="0"/>
              <a:t>actions automatically</a:t>
            </a:r>
            <a:r>
              <a:rPr lang="en-US" dirty="0"/>
              <a:t>, based on a computer program, </a:t>
            </a:r>
            <a:r>
              <a:rPr lang="en-US" dirty="0" smtClean="0"/>
              <a:t>and capable </a:t>
            </a:r>
            <a:r>
              <a:rPr lang="en-US" dirty="0"/>
              <a:t>of sensing its environment and its </a:t>
            </a:r>
            <a:r>
              <a:rPr lang="en-US" dirty="0" smtClean="0"/>
              <a:t>own joint </a:t>
            </a:r>
            <a:r>
              <a:rPr lang="en-US" dirty="0"/>
              <a:t>positions and communicating such </a:t>
            </a:r>
            <a:r>
              <a:rPr lang="en-US" dirty="0" smtClean="0"/>
              <a:t>information back </a:t>
            </a:r>
            <a:r>
              <a:rPr lang="en-US" dirty="0"/>
              <a:t>to a human operator who updates </a:t>
            </a:r>
            <a:r>
              <a:rPr lang="en-US" dirty="0" smtClean="0"/>
              <a:t>its computer </a:t>
            </a:r>
            <a:r>
              <a:rPr lang="en-US" dirty="0"/>
              <a:t>instructions as required.</a:t>
            </a:r>
          </a:p>
        </p:txBody>
      </p:sp>
    </p:spTree>
    <p:extLst>
      <p:ext uri="{BB962C8B-B14F-4D97-AF65-F5344CB8AC3E}">
        <p14:creationId xmlns:p14="http://schemas.microsoft.com/office/powerpoint/2010/main" val="3556001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areas of application (2)</a:t>
            </a:r>
            <a:endParaRPr lang="en-US" dirty="0"/>
          </a:p>
        </p:txBody>
      </p:sp>
      <p:sp>
        <p:nvSpPr>
          <p:cNvPr id="4" name="TextBox 3"/>
          <p:cNvSpPr txBox="1"/>
          <p:nvPr/>
        </p:nvSpPr>
        <p:spPr>
          <a:xfrm>
            <a:off x="1043608" y="1847088"/>
            <a:ext cx="7128792" cy="3785652"/>
          </a:xfrm>
          <a:prstGeom prst="rect">
            <a:avLst/>
          </a:prstGeom>
          <a:noFill/>
        </p:spPr>
        <p:txBody>
          <a:bodyPr wrap="square" rtlCol="0">
            <a:spAutoFit/>
          </a:bodyPr>
          <a:lstStyle/>
          <a:p>
            <a:r>
              <a:rPr lang="en-US" sz="2400" dirty="0"/>
              <a:t>Remote control of space, airborne, terrestrial, </a:t>
            </a:r>
            <a:r>
              <a:rPr lang="en-US" sz="2400" dirty="0" smtClean="0"/>
              <a:t>and undersea </a:t>
            </a:r>
            <a:r>
              <a:rPr lang="en-US" sz="2400" dirty="0"/>
              <a:t>vehicles for </a:t>
            </a:r>
            <a:r>
              <a:rPr lang="en-US" sz="2400" dirty="0" err="1"/>
              <a:t>nonroutine</a:t>
            </a:r>
            <a:r>
              <a:rPr lang="en-US" sz="2400" dirty="0"/>
              <a:t> tasks in </a:t>
            </a:r>
            <a:r>
              <a:rPr lang="en-US" sz="2400" dirty="0" smtClean="0"/>
              <a:t>hazardous or </a:t>
            </a:r>
            <a:r>
              <a:rPr lang="en-US" sz="2400" dirty="0"/>
              <a:t>inaccessible environments. Such </a:t>
            </a:r>
            <a:r>
              <a:rPr lang="en-US" sz="2400" dirty="0" smtClean="0"/>
              <a:t>machines are </a:t>
            </a:r>
            <a:r>
              <a:rPr lang="en-US" sz="2400" dirty="0"/>
              <a:t>called </a:t>
            </a:r>
            <a:r>
              <a:rPr lang="en-US" sz="2400" i="1" dirty="0" err="1">
                <a:solidFill>
                  <a:srgbClr val="FF0000"/>
                </a:solidFill>
              </a:rPr>
              <a:t>teleoperators</a:t>
            </a:r>
            <a:r>
              <a:rPr lang="en-US" sz="2400" i="1" dirty="0"/>
              <a:t> </a:t>
            </a:r>
            <a:r>
              <a:rPr lang="en-US" sz="2400" dirty="0"/>
              <a:t>if they perform </a:t>
            </a:r>
            <a:r>
              <a:rPr lang="en-US" sz="2400" dirty="0" smtClean="0"/>
              <a:t>manipulation and </a:t>
            </a:r>
            <a:r>
              <a:rPr lang="en-US" sz="2400" dirty="0"/>
              <a:t>mobility tasks in the remote </a:t>
            </a:r>
            <a:r>
              <a:rPr lang="en-US" sz="2400" dirty="0" smtClean="0"/>
              <a:t>physical environment </a:t>
            </a:r>
            <a:r>
              <a:rPr lang="en-US" sz="2400" dirty="0"/>
              <a:t>in correspondence to </a:t>
            </a:r>
            <a:r>
              <a:rPr lang="en-US" sz="2400" dirty="0" smtClean="0"/>
              <a:t>continuous control </a:t>
            </a:r>
            <a:r>
              <a:rPr lang="en-US" sz="2400" dirty="0"/>
              <a:t>movements by the remote human. If </a:t>
            </a:r>
            <a:r>
              <a:rPr lang="en-US" sz="2400" dirty="0" smtClean="0"/>
              <a:t>a computer </a:t>
            </a:r>
            <a:r>
              <a:rPr lang="en-US" sz="2400" dirty="0"/>
              <a:t>is intermittently reprogrammed by </a:t>
            </a:r>
            <a:r>
              <a:rPr lang="en-US" sz="2400" dirty="0" smtClean="0"/>
              <a:t>a human </a:t>
            </a:r>
            <a:r>
              <a:rPr lang="en-US" sz="2400" dirty="0"/>
              <a:t>supervisor to execute pieces of the </a:t>
            </a:r>
            <a:r>
              <a:rPr lang="en-US" sz="2400" dirty="0" smtClean="0"/>
              <a:t>overall task</a:t>
            </a:r>
            <a:r>
              <a:rPr lang="en-US" sz="2400" dirty="0"/>
              <a:t>, such a machine is a </a:t>
            </a:r>
            <a:r>
              <a:rPr lang="en-US" sz="2400" dirty="0" smtClean="0"/>
              <a:t> </a:t>
            </a:r>
            <a:r>
              <a:rPr lang="en-US" sz="2400" dirty="0" err="1" smtClean="0">
                <a:solidFill>
                  <a:srgbClr val="FF0000"/>
                </a:solidFill>
              </a:rPr>
              <a:t>t</a:t>
            </a:r>
            <a:r>
              <a:rPr lang="en-US" sz="2400" i="1" dirty="0" err="1" smtClean="0">
                <a:solidFill>
                  <a:srgbClr val="FF0000"/>
                </a:solidFill>
              </a:rPr>
              <a:t>elerobot</a:t>
            </a:r>
            <a:r>
              <a:rPr lang="en-US" sz="2400" i="1" dirty="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015348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areas of application (3)</a:t>
            </a:r>
            <a:endParaRPr lang="en-US" dirty="0"/>
          </a:p>
        </p:txBody>
      </p:sp>
      <p:sp>
        <p:nvSpPr>
          <p:cNvPr id="4" name="TextBox 3"/>
          <p:cNvSpPr txBox="1"/>
          <p:nvPr/>
        </p:nvSpPr>
        <p:spPr>
          <a:xfrm>
            <a:off x="1043608" y="1847088"/>
            <a:ext cx="7128792" cy="1384995"/>
          </a:xfrm>
          <a:prstGeom prst="rect">
            <a:avLst/>
          </a:prstGeom>
          <a:noFill/>
        </p:spPr>
        <p:txBody>
          <a:bodyPr wrap="square" rtlCol="0">
            <a:spAutoFit/>
          </a:bodyPr>
          <a:lstStyle/>
          <a:p>
            <a:r>
              <a:rPr lang="en-US" sz="2800" dirty="0"/>
              <a:t>Automated vehicles in which a human is a </a:t>
            </a:r>
            <a:r>
              <a:rPr lang="en-US" sz="2800" dirty="0" smtClean="0"/>
              <a:t>passenger, including </a:t>
            </a:r>
            <a:r>
              <a:rPr lang="en-US" sz="2800" dirty="0"/>
              <a:t>automated highway and </a:t>
            </a:r>
            <a:r>
              <a:rPr lang="en-US" sz="2800" dirty="0" smtClean="0"/>
              <a:t>rail vehicles </a:t>
            </a:r>
            <a:r>
              <a:rPr lang="en-US" sz="2800" dirty="0"/>
              <a:t>and commercial </a:t>
            </a:r>
            <a:r>
              <a:rPr lang="en-US" sz="2800" dirty="0" smtClean="0"/>
              <a:t>aircraft</a:t>
            </a:r>
            <a:r>
              <a:rPr lang="en-US" sz="2800" i="1"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825909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areas of application (4)</a:t>
            </a:r>
            <a:endParaRPr lang="en-US" dirty="0"/>
          </a:p>
        </p:txBody>
      </p:sp>
      <p:sp>
        <p:nvSpPr>
          <p:cNvPr id="4" name="TextBox 3"/>
          <p:cNvSpPr txBox="1"/>
          <p:nvPr/>
        </p:nvSpPr>
        <p:spPr>
          <a:xfrm>
            <a:off x="1043608" y="1847088"/>
            <a:ext cx="7128792" cy="2246769"/>
          </a:xfrm>
          <a:prstGeom prst="rect">
            <a:avLst/>
          </a:prstGeom>
          <a:noFill/>
        </p:spPr>
        <p:txBody>
          <a:bodyPr wrap="square" rtlCol="0">
            <a:spAutoFit/>
          </a:bodyPr>
          <a:lstStyle/>
          <a:p>
            <a:r>
              <a:rPr lang="en-US" sz="2800" dirty="0"/>
              <a:t>Human–robot social interaction, including </a:t>
            </a:r>
            <a:r>
              <a:rPr lang="en-US" sz="2800" dirty="0" smtClean="0"/>
              <a:t>robot devices </a:t>
            </a:r>
            <a:r>
              <a:rPr lang="en-US" sz="2800" dirty="0"/>
              <a:t>to provide entertainment, teaching, </a:t>
            </a:r>
            <a:r>
              <a:rPr lang="en-US" sz="2800" dirty="0" smtClean="0"/>
              <a:t>comfort, and </a:t>
            </a:r>
            <a:r>
              <a:rPr lang="en-US" sz="2800" dirty="0"/>
              <a:t>assistance for children and elderly, </a:t>
            </a:r>
            <a:r>
              <a:rPr lang="en-US" sz="2800" dirty="0" smtClean="0"/>
              <a:t>autistic, and </a:t>
            </a:r>
            <a:r>
              <a:rPr lang="en-US" sz="2800" dirty="0"/>
              <a:t>handicapped persons.</a:t>
            </a:r>
            <a:endParaRPr lang="en-US" sz="2800" dirty="0">
              <a:solidFill>
                <a:srgbClr val="FF0000"/>
              </a:solidFill>
            </a:endParaRPr>
          </a:p>
        </p:txBody>
      </p:sp>
    </p:spTree>
    <p:extLst>
      <p:ext uri="{BB962C8B-B14F-4D97-AF65-F5344CB8AC3E}">
        <p14:creationId xmlns:p14="http://schemas.microsoft.com/office/powerpoint/2010/main" val="1435841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UNILEVER KONYA CASE STUDY</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milvusrobotics.com/case-studies/unilever-konya-hpc-factory</a:t>
            </a:r>
            <a:endParaRPr lang="en-US" dirty="0" smtClean="0"/>
          </a:p>
          <a:p>
            <a:endParaRPr lang="en-US" dirty="0"/>
          </a:p>
          <a:p>
            <a:r>
              <a:rPr lang="en-US" dirty="0" smtClean="0"/>
              <a:t>Next week!</a:t>
            </a:r>
            <a:endParaRPr lang="en-US" dirty="0"/>
          </a:p>
        </p:txBody>
      </p:sp>
    </p:spTree>
    <p:extLst>
      <p:ext uri="{BB962C8B-B14F-4D97-AF65-F5344CB8AC3E}">
        <p14:creationId xmlns:p14="http://schemas.microsoft.com/office/powerpoint/2010/main" val="3256458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en-US" dirty="0"/>
              <a:t>Today one of the most striking examples of machine learning is </a:t>
            </a:r>
            <a:r>
              <a:rPr lang="en-US" dirty="0" smtClean="0"/>
              <a:t>Google’s</a:t>
            </a:r>
            <a:r>
              <a:rPr lang="tr-TR" dirty="0" smtClean="0"/>
              <a:t> </a:t>
            </a:r>
            <a:r>
              <a:rPr lang="en-US" dirty="0" smtClean="0"/>
              <a:t>translate </a:t>
            </a:r>
            <a:r>
              <a:rPr lang="en-US" dirty="0"/>
              <a:t>application. The algorithm of Google Translate is on the basis of </a:t>
            </a:r>
            <a:r>
              <a:rPr lang="en-US" dirty="0">
                <a:solidFill>
                  <a:srgbClr val="FF0000"/>
                </a:solidFill>
              </a:rPr>
              <a:t>‘</a:t>
            </a:r>
            <a:r>
              <a:rPr lang="en-US" dirty="0" err="1" smtClean="0">
                <a:solidFill>
                  <a:srgbClr val="FF0000"/>
                </a:solidFill>
              </a:rPr>
              <a:t>rosetta</a:t>
            </a:r>
            <a:r>
              <a:rPr lang="tr-TR" dirty="0" smtClean="0">
                <a:solidFill>
                  <a:srgbClr val="FF0000"/>
                </a:solidFill>
              </a:rPr>
              <a:t> </a:t>
            </a:r>
            <a:r>
              <a:rPr lang="en-US" dirty="0" smtClean="0">
                <a:solidFill>
                  <a:srgbClr val="FF0000"/>
                </a:solidFill>
              </a:rPr>
              <a:t>stone</a:t>
            </a:r>
            <a:r>
              <a:rPr lang="en-US" dirty="0"/>
              <a:t>’ approach and examines and compares the millions of pages of texts which </a:t>
            </a:r>
            <a:r>
              <a:rPr lang="en-US" dirty="0" smtClean="0"/>
              <a:t>are</a:t>
            </a:r>
            <a:r>
              <a:rPr lang="tr-TR" dirty="0" smtClean="0"/>
              <a:t> </a:t>
            </a:r>
            <a:r>
              <a:rPr lang="en-US" dirty="0" smtClean="0"/>
              <a:t>translated </a:t>
            </a:r>
            <a:r>
              <a:rPr lang="en-US" dirty="0"/>
              <a:t>into different languages. </a:t>
            </a:r>
            <a:endParaRPr lang="tr-TR" dirty="0" smtClean="0"/>
          </a:p>
          <a:p>
            <a:r>
              <a:rPr lang="en-US" dirty="0" smtClean="0"/>
              <a:t>Firstly</a:t>
            </a:r>
            <a:r>
              <a:rPr lang="en-US" dirty="0"/>
              <a:t>, Google team applied official </a:t>
            </a:r>
            <a:r>
              <a:rPr lang="en-US" dirty="0" smtClean="0"/>
              <a:t>documents</a:t>
            </a:r>
            <a:r>
              <a:rPr lang="tr-TR" dirty="0" smtClean="0"/>
              <a:t> </a:t>
            </a:r>
            <a:r>
              <a:rPr lang="en-US" dirty="0" smtClean="0"/>
              <a:t>prepared </a:t>
            </a:r>
            <a:r>
              <a:rPr lang="en-US" dirty="0"/>
              <a:t>by The United Nations as data and then the team used documents </a:t>
            </a:r>
            <a:r>
              <a:rPr lang="en-US" dirty="0" smtClean="0"/>
              <a:t>translated</a:t>
            </a:r>
            <a:r>
              <a:rPr lang="tr-TR" dirty="0" smtClean="0"/>
              <a:t> </a:t>
            </a:r>
            <a:r>
              <a:rPr lang="en-US" dirty="0" smtClean="0"/>
              <a:t>into </a:t>
            </a:r>
            <a:r>
              <a:rPr lang="en-US" dirty="0"/>
              <a:t>different languages that Google search engine found over the Internet. As </a:t>
            </a:r>
            <a:r>
              <a:rPr lang="en-US" dirty="0" smtClean="0"/>
              <a:t>a</a:t>
            </a:r>
            <a:r>
              <a:rPr lang="tr-TR" dirty="0" smtClean="0"/>
              <a:t> </a:t>
            </a:r>
            <a:r>
              <a:rPr lang="en-US" dirty="0" smtClean="0"/>
              <a:t>result</a:t>
            </a:r>
            <a:r>
              <a:rPr lang="en-US" dirty="0"/>
              <a:t>, Google has created a wider range of language models than those created </a:t>
            </a:r>
            <a:r>
              <a:rPr lang="en-US" dirty="0" smtClean="0"/>
              <a:t>in</a:t>
            </a:r>
            <a:r>
              <a:rPr lang="tr-TR" dirty="0" smtClean="0"/>
              <a:t> </a:t>
            </a:r>
            <a:r>
              <a:rPr lang="tr-TR" dirty="0" err="1" smtClean="0"/>
              <a:t>human</a:t>
            </a:r>
            <a:r>
              <a:rPr lang="tr-TR" dirty="0" smtClean="0"/>
              <a:t> </a:t>
            </a:r>
            <a:r>
              <a:rPr lang="tr-TR" dirty="0" err="1"/>
              <a:t>history</a:t>
            </a:r>
            <a:r>
              <a:rPr lang="tr-TR" dirty="0"/>
              <a:t> </a:t>
            </a:r>
            <a:r>
              <a:rPr lang="tr-TR" dirty="0" err="1"/>
              <a:t>so</a:t>
            </a:r>
            <a:r>
              <a:rPr lang="tr-TR" dirty="0"/>
              <a:t> </a:t>
            </a:r>
            <a:r>
              <a:rPr lang="tr-TR" dirty="0" smtClean="0"/>
              <a:t>far. </a:t>
            </a:r>
            <a:endParaRPr lang="en-US" dirty="0" smtClean="0"/>
          </a:p>
          <a:p>
            <a:r>
              <a:rPr lang="en-US" dirty="0"/>
              <a:t>Ford, M. (2018). </a:t>
            </a:r>
            <a:r>
              <a:rPr lang="en-US" dirty="0" err="1"/>
              <a:t>Robotların</a:t>
            </a:r>
            <a:r>
              <a:rPr lang="en-US" dirty="0"/>
              <a:t> </a:t>
            </a:r>
            <a:r>
              <a:rPr lang="en-US" dirty="0" err="1"/>
              <a:t>yükselişi</a:t>
            </a:r>
            <a:r>
              <a:rPr lang="en-US" dirty="0"/>
              <a:t>: </a:t>
            </a:r>
            <a:r>
              <a:rPr lang="en-US" dirty="0" err="1"/>
              <a:t>Yapay</a:t>
            </a:r>
            <a:r>
              <a:rPr lang="en-US" dirty="0"/>
              <a:t> </a:t>
            </a:r>
            <a:r>
              <a:rPr lang="en-US" dirty="0" err="1"/>
              <a:t>zeka</a:t>
            </a:r>
            <a:r>
              <a:rPr lang="en-US" dirty="0"/>
              <a:t> </a:t>
            </a:r>
            <a:r>
              <a:rPr lang="en-US" dirty="0" err="1"/>
              <a:t>ve</a:t>
            </a:r>
            <a:r>
              <a:rPr lang="en-US" dirty="0"/>
              <a:t> </a:t>
            </a:r>
            <a:r>
              <a:rPr lang="en-US" dirty="0" err="1"/>
              <a:t>işsiz</a:t>
            </a:r>
            <a:r>
              <a:rPr lang="en-US" dirty="0"/>
              <a:t> </a:t>
            </a:r>
            <a:r>
              <a:rPr lang="en-US" dirty="0" err="1"/>
              <a:t>bir</a:t>
            </a:r>
            <a:r>
              <a:rPr lang="en-US" dirty="0"/>
              <a:t> </a:t>
            </a:r>
            <a:r>
              <a:rPr lang="en-US" dirty="0" err="1"/>
              <a:t>gelecek</a:t>
            </a:r>
            <a:r>
              <a:rPr lang="en-US" dirty="0"/>
              <a:t> </a:t>
            </a:r>
            <a:r>
              <a:rPr lang="en-US" dirty="0" err="1"/>
              <a:t>tehlikesi</a:t>
            </a:r>
            <a:r>
              <a:rPr lang="en-US" dirty="0"/>
              <a:t> (</a:t>
            </a:r>
            <a:r>
              <a:rPr lang="en-US" dirty="0" err="1"/>
              <a:t>Çev</a:t>
            </a:r>
            <a:r>
              <a:rPr lang="en-US" dirty="0"/>
              <a:t>.: </a:t>
            </a:r>
            <a:r>
              <a:rPr lang="en-US" dirty="0" err="1"/>
              <a:t>Cem</a:t>
            </a:r>
            <a:r>
              <a:rPr lang="en-US" dirty="0"/>
              <a:t> Duran</a:t>
            </a:r>
            <a:r>
              <a:rPr lang="en-US" dirty="0" smtClean="0"/>
              <a:t>), 4. </a:t>
            </a:r>
            <a:r>
              <a:rPr lang="en-US" dirty="0" err="1"/>
              <a:t>Baskı</a:t>
            </a:r>
            <a:r>
              <a:rPr lang="en-US" dirty="0"/>
              <a:t>. İstanbul: </a:t>
            </a:r>
            <a:r>
              <a:rPr lang="en-US" dirty="0" err="1"/>
              <a:t>Kronik</a:t>
            </a:r>
            <a:r>
              <a:rPr lang="en-US" dirty="0"/>
              <a:t> </a:t>
            </a:r>
            <a:r>
              <a:rPr lang="en-US" dirty="0" err="1"/>
              <a:t>Yayınları</a:t>
            </a:r>
            <a:r>
              <a:rPr lang="en-US" dirty="0"/>
              <a:t>.</a:t>
            </a:r>
            <a:endParaRPr lang="tr-TR" dirty="0"/>
          </a:p>
        </p:txBody>
      </p:sp>
    </p:spTree>
    <p:extLst>
      <p:ext uri="{BB962C8B-B14F-4D97-AF65-F5344CB8AC3E}">
        <p14:creationId xmlns:p14="http://schemas.microsoft.com/office/powerpoint/2010/main" val="1300673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Sustainability</a:t>
            </a:r>
          </a:p>
          <a:p>
            <a:pPr lvl="1"/>
            <a:r>
              <a:rPr lang="en-US" dirty="0" smtClean="0"/>
              <a:t>Old model sustainability </a:t>
            </a:r>
          </a:p>
          <a:p>
            <a:pPr lvl="2"/>
            <a:r>
              <a:rPr lang="en-US" dirty="0" smtClean="0"/>
              <a:t>Profit </a:t>
            </a:r>
          </a:p>
          <a:p>
            <a:pPr lvl="2"/>
            <a:r>
              <a:rPr lang="en-US" dirty="0" smtClean="0"/>
              <a:t>Economic growth</a:t>
            </a:r>
          </a:p>
          <a:p>
            <a:pPr lvl="1"/>
            <a:r>
              <a:rPr lang="en-US" dirty="0" smtClean="0"/>
              <a:t>New model sustainability </a:t>
            </a:r>
          </a:p>
          <a:p>
            <a:pPr lvl="2"/>
            <a:r>
              <a:rPr lang="en-US" dirty="0" smtClean="0"/>
              <a:t>Environment Protection</a:t>
            </a:r>
          </a:p>
          <a:p>
            <a:pPr lvl="2"/>
            <a:r>
              <a:rPr lang="en-US" dirty="0" smtClean="0"/>
              <a:t>Green Manufacturing </a:t>
            </a:r>
          </a:p>
          <a:p>
            <a:pPr lvl="2"/>
            <a:r>
              <a:rPr lang="en-US" dirty="0" smtClean="0"/>
              <a:t>Low Carbon foot print</a:t>
            </a:r>
          </a:p>
          <a:p>
            <a:r>
              <a:rPr lang="en-US" dirty="0" smtClean="0"/>
              <a:t>Productivity / Efficiency (low input , high output)</a:t>
            </a:r>
          </a:p>
          <a:p>
            <a:r>
              <a:rPr lang="en-US" dirty="0" smtClean="0"/>
              <a:t>Machine Learning (Rosetta Stone)</a:t>
            </a:r>
          </a:p>
          <a:p>
            <a:r>
              <a:rPr lang="en-US" b="1" dirty="0"/>
              <a:t>seeing</a:t>
            </a:r>
            <a:r>
              <a:rPr lang="en-US" dirty="0"/>
              <a:t> , </a:t>
            </a:r>
            <a:r>
              <a:rPr lang="en-US" b="1" dirty="0"/>
              <a:t>hearing</a:t>
            </a:r>
            <a:r>
              <a:rPr lang="en-US" dirty="0"/>
              <a:t> and </a:t>
            </a:r>
            <a:r>
              <a:rPr lang="en-US" b="1" dirty="0" smtClean="0"/>
              <a:t>feeling</a:t>
            </a:r>
          </a:p>
          <a:p>
            <a:pPr lvl="1"/>
            <a:r>
              <a:rPr lang="en-US" dirty="0"/>
              <a:t>image processing, voice recognition and contact sensors.</a:t>
            </a:r>
            <a:endParaRPr lang="tr-TR" dirty="0"/>
          </a:p>
          <a:p>
            <a:pPr lvl="1"/>
            <a:endParaRPr lang="en-US" dirty="0" smtClean="0"/>
          </a:p>
          <a:p>
            <a:endParaRPr lang="en-US" dirty="0" smtClean="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96920" y="5505480"/>
              <a:ext cx="6661440" cy="864000"/>
            </p14:xfrm>
          </p:contentPart>
        </mc:Choice>
        <mc:Fallback>
          <p:pic>
            <p:nvPicPr>
              <p:cNvPr id="4" name="Ink 3"/>
              <p:cNvPicPr/>
              <p:nvPr/>
            </p:nvPicPr>
            <p:blipFill>
              <a:blip r:embed="rId3"/>
              <a:stretch>
                <a:fillRect/>
              </a:stretch>
            </p:blipFill>
            <p:spPr>
              <a:xfrm>
                <a:off x="-206280" y="5496120"/>
                <a:ext cx="6680160" cy="882720"/>
              </a:xfrm>
              <a:prstGeom prst="rect">
                <a:avLst/>
              </a:prstGeom>
            </p:spPr>
          </p:pic>
        </mc:Fallback>
      </mc:AlternateContent>
    </p:spTree>
    <p:extLst>
      <p:ext uri="{BB962C8B-B14F-4D97-AF65-F5344CB8AC3E}">
        <p14:creationId xmlns:p14="http://schemas.microsoft.com/office/powerpoint/2010/main" val="500003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What</a:t>
            </a:r>
            <a:r>
              <a:rPr lang="tr-TR" dirty="0" smtClean="0"/>
              <a:t> </a:t>
            </a:r>
            <a:r>
              <a:rPr lang="tr-TR" dirty="0" err="1" smtClean="0"/>
              <a:t>Defines</a:t>
            </a:r>
            <a:r>
              <a:rPr lang="tr-TR" dirty="0" smtClean="0"/>
              <a:t> an HRI problem?</a:t>
            </a:r>
            <a:endParaRPr lang="tr-TR" dirty="0"/>
          </a:p>
        </p:txBody>
      </p:sp>
      <p:sp>
        <p:nvSpPr>
          <p:cNvPr id="3" name="İçerik Yer Tutucusu 2"/>
          <p:cNvSpPr>
            <a:spLocks noGrp="1"/>
          </p:cNvSpPr>
          <p:nvPr>
            <p:ph idx="1"/>
          </p:nvPr>
        </p:nvSpPr>
        <p:spPr/>
        <p:txBody>
          <a:bodyPr/>
          <a:lstStyle/>
          <a:p>
            <a:r>
              <a:rPr lang="tr-TR" dirty="0" err="1" smtClean="0"/>
              <a:t>Autonomy</a:t>
            </a:r>
            <a:endParaRPr lang="tr-TR" dirty="0" smtClean="0"/>
          </a:p>
          <a:p>
            <a:r>
              <a:rPr lang="tr-TR" dirty="0" smtClean="0"/>
              <a:t>Information Exchange</a:t>
            </a:r>
          </a:p>
          <a:p>
            <a:r>
              <a:rPr lang="tr-TR" dirty="0" err="1" smtClean="0"/>
              <a:t>Teams</a:t>
            </a:r>
            <a:endParaRPr lang="tr-TR" dirty="0" smtClean="0"/>
          </a:p>
          <a:p>
            <a:r>
              <a:rPr lang="tr-TR" dirty="0" smtClean="0"/>
              <a:t>Adaptation Learning Training</a:t>
            </a:r>
          </a:p>
          <a:p>
            <a:r>
              <a:rPr lang="tr-TR" dirty="0" err="1" smtClean="0"/>
              <a:t>Task</a:t>
            </a:r>
            <a:r>
              <a:rPr lang="tr-TR" dirty="0" smtClean="0"/>
              <a:t> – </a:t>
            </a:r>
            <a:r>
              <a:rPr lang="tr-TR" dirty="0" err="1" smtClean="0"/>
              <a:t>Shaping</a:t>
            </a:r>
            <a:endParaRPr lang="tr-TR" dirty="0" smtClean="0"/>
          </a:p>
          <a:p>
            <a:r>
              <a:rPr lang="tr-TR" dirty="0" err="1" smtClean="0"/>
              <a:t>Finding</a:t>
            </a:r>
            <a:r>
              <a:rPr lang="tr-TR" dirty="0" smtClean="0"/>
              <a:t> a </a:t>
            </a:r>
            <a:r>
              <a:rPr lang="tr-TR" dirty="0" err="1" smtClean="0"/>
              <a:t>Unifying</a:t>
            </a:r>
            <a:r>
              <a:rPr lang="tr-TR" dirty="0" smtClean="0"/>
              <a:t> </a:t>
            </a:r>
            <a:r>
              <a:rPr lang="tr-TR" dirty="0" err="1" smtClean="0"/>
              <a:t>Theme</a:t>
            </a:r>
            <a:endParaRPr lang="tr-TR" dirty="0"/>
          </a:p>
        </p:txBody>
      </p:sp>
    </p:spTree>
    <p:extLst>
      <p:ext uri="{BB962C8B-B14F-4D97-AF65-F5344CB8AC3E}">
        <p14:creationId xmlns:p14="http://schemas.microsoft.com/office/powerpoint/2010/main" val="1489514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t>Human-robot interaction</a:t>
            </a:r>
            <a:endParaRPr lang="tr-TR" dirty="0"/>
          </a:p>
        </p:txBody>
      </p:sp>
      <p:sp>
        <p:nvSpPr>
          <p:cNvPr id="3" name="İçerik Yer Tutucusu 2"/>
          <p:cNvSpPr>
            <a:spLocks noGrp="1"/>
          </p:cNvSpPr>
          <p:nvPr>
            <p:ph idx="1"/>
          </p:nvPr>
        </p:nvSpPr>
        <p:spPr/>
        <p:txBody>
          <a:bodyPr/>
          <a:lstStyle/>
          <a:p>
            <a:r>
              <a:rPr lang="en-US" b="1" dirty="0"/>
              <a:t>Human-robot interaction systems</a:t>
            </a:r>
            <a:r>
              <a:rPr lang="en-US" dirty="0"/>
              <a:t> have to operate in </a:t>
            </a:r>
            <a:r>
              <a:rPr lang="en-US" b="1" dirty="0"/>
              <a:t>real time by</a:t>
            </a:r>
            <a:r>
              <a:rPr lang="en-US" dirty="0"/>
              <a:t> nature . Perceiving and responding to the 'stop' message from the human after 1 minute -the robot's continuation of its movement for 1 minute- poses great safety risks. For a better understanding of the subject, let's give an example of the three robot laws that Isaac Asimov defined while referring to the moral values ​​of robots in his story The Static Loop (1942):</a:t>
            </a:r>
            <a:endParaRPr lang="tr-TR" dirty="0"/>
          </a:p>
        </p:txBody>
      </p:sp>
    </p:spTree>
    <p:extLst>
      <p:ext uri="{BB962C8B-B14F-4D97-AF65-F5344CB8AC3E}">
        <p14:creationId xmlns:p14="http://schemas.microsoft.com/office/powerpoint/2010/main" val="3755666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52" y="704088"/>
            <a:ext cx="8932048" cy="1143000"/>
          </a:xfrm>
        </p:spPr>
        <p:txBody>
          <a:bodyPr>
            <a:noAutofit/>
          </a:bodyPr>
          <a:lstStyle/>
          <a:p>
            <a:r>
              <a:rPr lang="en-US" sz="4200" dirty="0" smtClean="0"/>
              <a:t>Companies Producing Nuclear Weapons </a:t>
            </a:r>
            <a:endParaRPr lang="en-US" sz="4200" dirty="0"/>
          </a:p>
        </p:txBody>
      </p:sp>
      <p:pic>
        <p:nvPicPr>
          <p:cNvPr id="4" name="Content Placeholder 3"/>
          <p:cNvPicPr>
            <a:picLocks noGrp="1" noChangeAspect="1"/>
          </p:cNvPicPr>
          <p:nvPr>
            <p:ph idx="1"/>
          </p:nvPr>
        </p:nvPicPr>
        <p:blipFill>
          <a:blip r:embed="rId2"/>
          <a:stretch>
            <a:fillRect/>
          </a:stretch>
        </p:blipFill>
        <p:spPr>
          <a:xfrm>
            <a:off x="211952" y="2492896"/>
            <a:ext cx="8474847" cy="3181892"/>
          </a:xfrm>
          <a:prstGeom prst="rect">
            <a:avLst/>
          </a:prstGeom>
        </p:spPr>
      </p:pic>
      <p:sp>
        <p:nvSpPr>
          <p:cNvPr id="5" name="TextBox 4"/>
          <p:cNvSpPr txBox="1"/>
          <p:nvPr/>
        </p:nvSpPr>
        <p:spPr>
          <a:xfrm>
            <a:off x="457200" y="5877272"/>
            <a:ext cx="7859216" cy="369332"/>
          </a:xfrm>
          <a:prstGeom prst="rect">
            <a:avLst/>
          </a:prstGeom>
          <a:noFill/>
        </p:spPr>
        <p:txBody>
          <a:bodyPr wrap="square" rtlCol="0">
            <a:spAutoFit/>
          </a:bodyPr>
          <a:lstStyle/>
          <a:p>
            <a:r>
              <a:rPr lang="en-US" dirty="0" smtClean="0"/>
              <a:t>* Northrop Grumman is the biggest</a:t>
            </a:r>
            <a:endParaRPr lang="en-US" dirty="0"/>
          </a:p>
        </p:txBody>
      </p:sp>
    </p:spTree>
    <p:extLst>
      <p:ext uri="{BB962C8B-B14F-4D97-AF65-F5344CB8AC3E}">
        <p14:creationId xmlns:p14="http://schemas.microsoft.com/office/powerpoint/2010/main" val="224054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ISAAC ASIMOV’S 3 RULES</a:t>
            </a:r>
            <a:endParaRPr lang="tr-TR" dirty="0"/>
          </a:p>
        </p:txBody>
      </p:sp>
      <p:sp>
        <p:nvSpPr>
          <p:cNvPr id="3" name="İçerik Yer Tutucusu 2"/>
          <p:cNvSpPr>
            <a:spLocks noGrp="1"/>
          </p:cNvSpPr>
          <p:nvPr>
            <p:ph idx="1"/>
          </p:nvPr>
        </p:nvSpPr>
        <p:spPr/>
        <p:txBody>
          <a:bodyPr/>
          <a:lstStyle/>
          <a:p>
            <a:r>
              <a:rPr lang="en-US" dirty="0"/>
              <a:t>1) A robot may not harm a human being or allow a human being to be harmed</a:t>
            </a:r>
            <a:r>
              <a:rPr lang="en-US" dirty="0" smtClean="0"/>
              <a:t>. </a:t>
            </a:r>
            <a:endParaRPr lang="en-US" dirty="0" smtClean="0"/>
          </a:p>
          <a:p>
            <a:r>
              <a:rPr lang="en-US" dirty="0" smtClean="0"/>
              <a:t>2</a:t>
            </a:r>
            <a:r>
              <a:rPr lang="en-US" dirty="0"/>
              <a:t>) A robot must obey a human's orders as long as it does not contradict the first rule</a:t>
            </a:r>
            <a:r>
              <a:rPr lang="en-US" dirty="0" smtClean="0"/>
              <a:t>. </a:t>
            </a:r>
          </a:p>
          <a:p>
            <a:r>
              <a:rPr lang="en-US" dirty="0"/>
              <a:t> 3) A robot cannot allow itself to be harmed unless it contradicts the first and second rules. </a:t>
            </a:r>
            <a:endParaRPr lang="en-US" dirty="0" smtClean="0"/>
          </a:p>
          <a:p>
            <a:endParaRPr lang="en-US" dirty="0"/>
          </a:p>
          <a:p>
            <a:pPr algn="ctr"/>
            <a:r>
              <a:rPr lang="en-US" sz="4000" dirty="0" smtClean="0">
                <a:solidFill>
                  <a:srgbClr val="FF0000"/>
                </a:solidFill>
              </a:rPr>
              <a:t>First Check 3, then 2 then I</a:t>
            </a:r>
            <a:endParaRPr lang="tr-TR" sz="4000" dirty="0">
              <a:solidFill>
                <a:srgbClr val="FF0000"/>
              </a:solidFill>
            </a:endParaRPr>
          </a:p>
        </p:txBody>
      </p:sp>
    </p:spTree>
    <p:extLst>
      <p:ext uri="{BB962C8B-B14F-4D97-AF65-F5344CB8AC3E}">
        <p14:creationId xmlns:p14="http://schemas.microsoft.com/office/powerpoint/2010/main" val="3709021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 – I </a:t>
            </a:r>
            <a:endParaRPr lang="en-US" dirty="0"/>
          </a:p>
        </p:txBody>
      </p:sp>
      <p:sp>
        <p:nvSpPr>
          <p:cNvPr id="3" name="Content Placeholder 2"/>
          <p:cNvSpPr>
            <a:spLocks noGrp="1"/>
          </p:cNvSpPr>
          <p:nvPr>
            <p:ph idx="1"/>
          </p:nvPr>
        </p:nvSpPr>
        <p:spPr/>
        <p:txBody>
          <a:bodyPr>
            <a:normAutofit fontScale="92500"/>
          </a:bodyPr>
          <a:lstStyle/>
          <a:p>
            <a:r>
              <a:rPr lang="en-US" dirty="0"/>
              <a:t>The robot put itself in danger to protect </a:t>
            </a:r>
            <a:r>
              <a:rPr lang="en-US" dirty="0" smtClean="0"/>
              <a:t>you. </a:t>
            </a:r>
          </a:p>
          <a:p>
            <a:pPr lvl="1"/>
            <a:r>
              <a:rPr lang="en-US" dirty="0" err="1" smtClean="0"/>
              <a:t>Favourable</a:t>
            </a:r>
            <a:r>
              <a:rPr lang="en-US" dirty="0" smtClean="0"/>
              <a:t> </a:t>
            </a:r>
            <a:r>
              <a:rPr lang="en-US" dirty="0"/>
              <a:t>because of the clause in Rule III that it does not contradict Rule I. </a:t>
            </a:r>
            <a:r>
              <a:rPr lang="en-US" dirty="0" smtClean="0">
                <a:solidFill>
                  <a:srgbClr val="00B050"/>
                </a:solidFill>
                <a:latin typeface="Wingdings" panose="05000000000000000000" pitchFamily="2" charset="2"/>
              </a:rPr>
              <a:t>ü</a:t>
            </a:r>
          </a:p>
          <a:p>
            <a:r>
              <a:rPr lang="en-US" dirty="0" smtClean="0"/>
              <a:t>You </a:t>
            </a:r>
            <a:r>
              <a:rPr lang="en-US" dirty="0"/>
              <a:t>told the robot: "robot </a:t>
            </a:r>
            <a:r>
              <a:rPr lang="en-US" dirty="0" smtClean="0"/>
              <a:t>self-destruct“</a:t>
            </a:r>
          </a:p>
          <a:p>
            <a:pPr lvl="1"/>
            <a:r>
              <a:rPr lang="en-US" dirty="0" err="1" smtClean="0"/>
              <a:t>Favourable</a:t>
            </a:r>
            <a:r>
              <a:rPr lang="en-US" dirty="0" smtClean="0"/>
              <a:t> </a:t>
            </a:r>
            <a:r>
              <a:rPr lang="en-US" dirty="0"/>
              <a:t>because of the clause in Rule III that it does not conflict with Rule </a:t>
            </a:r>
            <a:r>
              <a:rPr lang="en-US" dirty="0" smtClean="0"/>
              <a:t>II </a:t>
            </a:r>
            <a:r>
              <a:rPr lang="en-US" dirty="0" smtClean="0">
                <a:solidFill>
                  <a:srgbClr val="00B050"/>
                </a:solidFill>
                <a:latin typeface="Wingdings" panose="05000000000000000000" pitchFamily="2" charset="2"/>
              </a:rPr>
              <a:t>ü</a:t>
            </a:r>
          </a:p>
          <a:p>
            <a:r>
              <a:rPr lang="en-US" dirty="0" smtClean="0"/>
              <a:t>You </a:t>
            </a:r>
            <a:r>
              <a:rPr lang="en-US" dirty="0"/>
              <a:t>told the robot: </a:t>
            </a:r>
            <a:r>
              <a:rPr lang="en-US" dirty="0" smtClean="0"/>
              <a:t>"</a:t>
            </a:r>
            <a:r>
              <a:rPr lang="en-US" dirty="0"/>
              <a:t>robot, go hurt the children in the </a:t>
            </a:r>
            <a:r>
              <a:rPr lang="en-US" dirty="0" smtClean="0"/>
              <a:t>park“</a:t>
            </a:r>
          </a:p>
          <a:p>
            <a:pPr lvl="1"/>
            <a:r>
              <a:rPr lang="en-US" dirty="0" smtClean="0"/>
              <a:t>Inappropriate </a:t>
            </a:r>
            <a:r>
              <a:rPr lang="en-US" dirty="0"/>
              <a:t>because of the clause in Rule II that it does not contradict Rule I. </a:t>
            </a:r>
            <a:r>
              <a:rPr lang="en-US" dirty="0" smtClean="0">
                <a:solidFill>
                  <a:srgbClr val="FF0000"/>
                </a:solidFill>
                <a:latin typeface="Wingdings" panose="05000000000000000000" pitchFamily="2" charset="2"/>
              </a:rPr>
              <a:t>x</a:t>
            </a:r>
          </a:p>
          <a:p>
            <a:r>
              <a:rPr lang="en-US" dirty="0" smtClean="0"/>
              <a:t>Robot </a:t>
            </a:r>
            <a:r>
              <a:rPr lang="en-US" dirty="0"/>
              <a:t>launches self-destructive experiment on </a:t>
            </a:r>
            <a:r>
              <a:rPr lang="en-US" dirty="0" smtClean="0"/>
              <a:t>itself</a:t>
            </a:r>
          </a:p>
          <a:p>
            <a:pPr lvl="1"/>
            <a:r>
              <a:rPr lang="en-US" dirty="0" smtClean="0"/>
              <a:t>In appropriate because </a:t>
            </a:r>
            <a:r>
              <a:rPr lang="en-US" dirty="0"/>
              <a:t>of </a:t>
            </a:r>
            <a:r>
              <a:rPr lang="en-US" dirty="0" smtClean="0"/>
              <a:t>rule III </a:t>
            </a:r>
            <a:r>
              <a:rPr lang="en-US" dirty="0">
                <a:solidFill>
                  <a:srgbClr val="FF0000"/>
                </a:solidFill>
                <a:latin typeface="Wingdings" panose="05000000000000000000" pitchFamily="2" charset="2"/>
              </a:rPr>
              <a:t>x</a:t>
            </a:r>
          </a:p>
        </p:txBody>
      </p:sp>
    </p:spTree>
    <p:extLst>
      <p:ext uri="{BB962C8B-B14F-4D97-AF65-F5344CB8AC3E}">
        <p14:creationId xmlns:p14="http://schemas.microsoft.com/office/powerpoint/2010/main" val="229188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down)">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 - II</a:t>
            </a:r>
            <a:endParaRPr lang="en-US" dirty="0"/>
          </a:p>
        </p:txBody>
      </p:sp>
      <p:sp>
        <p:nvSpPr>
          <p:cNvPr id="3" name="Content Placeholder 2"/>
          <p:cNvSpPr>
            <a:spLocks noGrp="1"/>
          </p:cNvSpPr>
          <p:nvPr>
            <p:ph idx="1"/>
          </p:nvPr>
        </p:nvSpPr>
        <p:spPr/>
        <p:txBody>
          <a:bodyPr>
            <a:normAutofit/>
          </a:bodyPr>
          <a:lstStyle/>
          <a:p>
            <a:r>
              <a:rPr lang="en-US" dirty="0"/>
              <a:t>"You told the robot, 'Robot, hurt me</a:t>
            </a:r>
            <a:r>
              <a:rPr lang="en-US" dirty="0" smtClean="0"/>
              <a:t>.‘</a:t>
            </a:r>
          </a:p>
          <a:p>
            <a:pPr lvl="1"/>
            <a:r>
              <a:rPr lang="en-US" dirty="0" smtClean="0"/>
              <a:t> </a:t>
            </a:r>
            <a:r>
              <a:rPr lang="en-US" dirty="0"/>
              <a:t>Inappropriate due to the clause in Rule II that it does not contradict Rule I. </a:t>
            </a:r>
            <a:r>
              <a:rPr lang="en-US" dirty="0">
                <a:solidFill>
                  <a:srgbClr val="FF0000"/>
                </a:solidFill>
              </a:rPr>
              <a:t>✗</a:t>
            </a:r>
          </a:p>
          <a:p>
            <a:r>
              <a:rPr lang="en-US" dirty="0"/>
              <a:t>You told the robot, 'Robot, make </a:t>
            </a:r>
            <a:r>
              <a:rPr lang="en-US" dirty="0" smtClean="0"/>
              <a:t>Spaghetti </a:t>
            </a:r>
            <a:r>
              <a:rPr lang="en-US" dirty="0"/>
              <a:t>for once.' </a:t>
            </a:r>
            <a:endParaRPr lang="en-US" dirty="0" smtClean="0"/>
          </a:p>
          <a:p>
            <a:pPr lvl="1"/>
            <a:r>
              <a:rPr lang="en-US" dirty="0" smtClean="0"/>
              <a:t>Favorable </a:t>
            </a:r>
            <a:r>
              <a:rPr lang="en-US" dirty="0"/>
              <a:t>because of the </a:t>
            </a:r>
            <a:r>
              <a:rPr lang="en-US" dirty="0" smtClean="0"/>
              <a:t>rule II </a:t>
            </a:r>
            <a:r>
              <a:rPr lang="en-US" dirty="0">
                <a:solidFill>
                  <a:srgbClr val="00B050"/>
                </a:solidFill>
              </a:rPr>
              <a:t>✓</a:t>
            </a:r>
            <a:r>
              <a:rPr lang="en-US" dirty="0" smtClean="0"/>
              <a:t>.</a:t>
            </a:r>
            <a:endParaRPr lang="en-US" dirty="0"/>
          </a:p>
          <a:p>
            <a:r>
              <a:rPr lang="en-US" dirty="0"/>
              <a:t>The robot destroyed a hurtful object traveling towards you at high speed. </a:t>
            </a:r>
            <a:endParaRPr lang="en-US" dirty="0" smtClean="0"/>
          </a:p>
          <a:p>
            <a:pPr lvl="1"/>
            <a:r>
              <a:rPr lang="en-US" dirty="0" smtClean="0"/>
              <a:t>Convenient </a:t>
            </a:r>
            <a:r>
              <a:rPr lang="en-US" dirty="0"/>
              <a:t>because of the </a:t>
            </a:r>
            <a:r>
              <a:rPr lang="en-US" dirty="0" smtClean="0"/>
              <a:t>rule I. </a:t>
            </a:r>
            <a:r>
              <a:rPr lang="en-US" dirty="0">
                <a:solidFill>
                  <a:srgbClr val="00B050"/>
                </a:solidFill>
              </a:rPr>
              <a:t>✓</a:t>
            </a:r>
            <a:r>
              <a:rPr lang="en-US" dirty="0"/>
              <a:t>"</a:t>
            </a:r>
          </a:p>
          <a:p>
            <a:endParaRPr lang="en-US" dirty="0">
              <a:solidFill>
                <a:srgbClr val="00B050"/>
              </a:solidFill>
            </a:endParaRPr>
          </a:p>
        </p:txBody>
      </p:sp>
    </p:spTree>
    <p:extLst>
      <p:ext uri="{BB962C8B-B14F-4D97-AF65-F5344CB8AC3E}">
        <p14:creationId xmlns:p14="http://schemas.microsoft.com/office/powerpoint/2010/main" val="349983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en-US" b="1" dirty="0"/>
              <a:t>It is</a:t>
            </a:r>
            <a:r>
              <a:rPr lang="en-US" dirty="0"/>
              <a:t> useful to explain the terms that are frequently used in </a:t>
            </a:r>
            <a:r>
              <a:rPr lang="en-US" b="1" dirty="0"/>
              <a:t>human-robot interaction</a:t>
            </a:r>
            <a:r>
              <a:rPr lang="en-US" dirty="0"/>
              <a:t> studies and often lead to ambiguity. A team of researchers from the Technical University of Munich states that </a:t>
            </a:r>
            <a:r>
              <a:rPr lang="en-US" b="1" dirty="0"/>
              <a:t>human-robot interaction</a:t>
            </a:r>
            <a:r>
              <a:rPr lang="en-US" dirty="0"/>
              <a:t> is a umbrella term and encompasses </a:t>
            </a:r>
            <a:endParaRPr lang="tr-TR" dirty="0" smtClean="0"/>
          </a:p>
          <a:p>
            <a:r>
              <a:rPr lang="tr-TR" b="1" dirty="0" smtClean="0">
                <a:solidFill>
                  <a:srgbClr val="FF0000"/>
                </a:solidFill>
              </a:rPr>
              <a:t>C</a:t>
            </a:r>
            <a:r>
              <a:rPr lang="en-US" b="1" dirty="0" err="1" smtClean="0">
                <a:solidFill>
                  <a:srgbClr val="FF0000"/>
                </a:solidFill>
              </a:rPr>
              <a:t>oexistence</a:t>
            </a:r>
            <a:r>
              <a:rPr lang="en-US" b="1" dirty="0">
                <a:solidFill>
                  <a:srgbClr val="FF0000"/>
                </a:solidFill>
              </a:rPr>
              <a:t> , </a:t>
            </a:r>
            <a:r>
              <a:rPr lang="tr-TR" b="1" dirty="0" smtClean="0">
                <a:solidFill>
                  <a:srgbClr val="FF0000"/>
                </a:solidFill>
              </a:rPr>
              <a:t>C</a:t>
            </a:r>
            <a:r>
              <a:rPr lang="en-US" b="1" dirty="0" err="1" smtClean="0">
                <a:solidFill>
                  <a:srgbClr val="FF0000"/>
                </a:solidFill>
              </a:rPr>
              <a:t>ooperation</a:t>
            </a:r>
            <a:r>
              <a:rPr lang="en-US" b="1" dirty="0">
                <a:solidFill>
                  <a:srgbClr val="FF0000"/>
                </a:solidFill>
              </a:rPr>
              <a:t> and </a:t>
            </a:r>
            <a:r>
              <a:rPr lang="tr-TR" b="1" dirty="0" smtClean="0">
                <a:solidFill>
                  <a:srgbClr val="FF0000"/>
                </a:solidFill>
              </a:rPr>
              <a:t>C</a:t>
            </a:r>
            <a:r>
              <a:rPr lang="en-US" b="1" dirty="0" err="1" smtClean="0">
                <a:solidFill>
                  <a:srgbClr val="FF0000"/>
                </a:solidFill>
              </a:rPr>
              <a:t>ollaboration</a:t>
            </a:r>
            <a:r>
              <a:rPr lang="en-US" b="1" dirty="0"/>
              <a:t> </a:t>
            </a:r>
            <a:endParaRPr lang="tr-TR" b="1" dirty="0" smtClean="0"/>
          </a:p>
          <a:p>
            <a:pPr lvl="1"/>
            <a:r>
              <a:rPr lang="en-US" dirty="0" smtClean="0"/>
              <a:t>between</a:t>
            </a:r>
            <a:r>
              <a:rPr lang="en-US" dirty="0"/>
              <a:t> humans and robots </a:t>
            </a:r>
            <a:endParaRPr lang="tr-TR" dirty="0"/>
          </a:p>
        </p:txBody>
      </p:sp>
    </p:spTree>
    <p:extLst>
      <p:ext uri="{BB962C8B-B14F-4D97-AF65-F5344CB8AC3E}">
        <p14:creationId xmlns:p14="http://schemas.microsoft.com/office/powerpoint/2010/main" val="3344209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99902"/>
            <a:ext cx="7585726" cy="457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775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smtClean="0"/>
              <a:t> </a:t>
            </a: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en-US" dirty="0"/>
              <a:t/>
            </a:r>
            <a:br>
              <a:rPr lang="en-US" dirty="0"/>
            </a:br>
            <a:r>
              <a:rPr lang="en-US" dirty="0"/>
              <a:t>Human Robot Interaction Techniques</a:t>
            </a:r>
            <a:endParaRPr lang="tr-TR" dirty="0"/>
          </a:p>
        </p:txBody>
      </p:sp>
      <p:sp>
        <p:nvSpPr>
          <p:cNvPr id="3" name="İçerik Yer Tutucusu 2"/>
          <p:cNvSpPr>
            <a:spLocks noGrp="1"/>
          </p:cNvSpPr>
          <p:nvPr>
            <p:ph idx="1"/>
          </p:nvPr>
        </p:nvSpPr>
        <p:spPr/>
        <p:txBody>
          <a:bodyPr/>
          <a:lstStyle/>
          <a:p>
            <a:pPr fontAlgn="base"/>
            <a:endParaRPr lang="tr-TR" dirty="0" smtClean="0"/>
          </a:p>
          <a:p>
            <a:pPr fontAlgn="base"/>
            <a:r>
              <a:rPr lang="en-US" dirty="0" smtClean="0"/>
              <a:t>In </a:t>
            </a:r>
            <a:r>
              <a:rPr lang="en-US" dirty="0"/>
              <a:t>order for the human and the robot </a:t>
            </a:r>
            <a:r>
              <a:rPr lang="en-US" dirty="0">
                <a:hlinkClick r:id="rId2"/>
              </a:rPr>
              <a:t>to work together safely</a:t>
            </a:r>
            <a:r>
              <a:rPr lang="en-US" dirty="0"/>
              <a:t> , the robot; it needs to perceive </a:t>
            </a:r>
            <a:r>
              <a:rPr lang="en-US" b="1" dirty="0"/>
              <a:t>human</a:t>
            </a:r>
            <a:r>
              <a:rPr lang="en-US" dirty="0"/>
              <a:t> and human inputs </a:t>
            </a:r>
            <a:r>
              <a:rPr lang="en-US" b="1" dirty="0"/>
              <a:t>(human intention)</a:t>
            </a:r>
            <a:r>
              <a:rPr lang="en-US" dirty="0"/>
              <a:t> . In order to understand and predict </a:t>
            </a:r>
            <a:r>
              <a:rPr lang="en-US" b="1" dirty="0"/>
              <a:t>human intention</a:t>
            </a:r>
            <a:r>
              <a:rPr lang="en-US" dirty="0"/>
              <a:t> , the </a:t>
            </a:r>
            <a:r>
              <a:rPr lang="en-US" i="1" dirty="0"/>
              <a:t>multimodal</a:t>
            </a:r>
            <a:r>
              <a:rPr lang="en-US" dirty="0"/>
              <a:t> technique, which is mostly 3 techniques and combinations of these techniques, is used.</a:t>
            </a:r>
          </a:p>
          <a:p>
            <a:endParaRPr lang="tr-TR" dirty="0"/>
          </a:p>
        </p:txBody>
      </p:sp>
    </p:spTree>
    <p:extLst>
      <p:ext uri="{BB962C8B-B14F-4D97-AF65-F5344CB8AC3E}">
        <p14:creationId xmlns:p14="http://schemas.microsoft.com/office/powerpoint/2010/main" val="3643866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Human Robot Interaction Techniques</a:t>
            </a:r>
            <a:endParaRPr lang="tr-TR" dirty="0"/>
          </a:p>
        </p:txBody>
      </p:sp>
      <p:sp>
        <p:nvSpPr>
          <p:cNvPr id="3" name="İçerik Yer Tutucusu 2"/>
          <p:cNvSpPr>
            <a:spLocks noGrp="1"/>
          </p:cNvSpPr>
          <p:nvPr>
            <p:ph idx="1"/>
          </p:nvPr>
        </p:nvSpPr>
        <p:spPr/>
        <p:txBody>
          <a:bodyPr/>
          <a:lstStyle/>
          <a:p>
            <a:pPr marL="0" indent="0">
              <a:buNone/>
            </a:pPr>
            <a:endParaRPr lang="tr-TR" dirty="0" smtClean="0"/>
          </a:p>
          <a:p>
            <a:r>
              <a:rPr lang="tr-TR" dirty="0" smtClean="0"/>
              <a:t>1. </a:t>
            </a:r>
            <a:r>
              <a:rPr lang="tr-TR" dirty="0" err="1" smtClean="0"/>
              <a:t>Gesture</a:t>
            </a:r>
            <a:r>
              <a:rPr lang="tr-TR" dirty="0" smtClean="0"/>
              <a:t> </a:t>
            </a:r>
            <a:r>
              <a:rPr lang="tr-TR" dirty="0" err="1"/>
              <a:t>Recognition</a:t>
            </a:r>
            <a:endParaRPr lang="tr-TR" dirty="0"/>
          </a:p>
          <a:p>
            <a:r>
              <a:rPr lang="tr-TR" dirty="0" smtClean="0"/>
              <a:t>2. Speech </a:t>
            </a:r>
            <a:r>
              <a:rPr lang="tr-TR" dirty="0" err="1"/>
              <a:t>Recognition</a:t>
            </a:r>
            <a:endParaRPr lang="tr-TR" dirty="0"/>
          </a:p>
          <a:p>
            <a:r>
              <a:rPr lang="tr-TR" dirty="0" smtClean="0"/>
              <a:t>3. </a:t>
            </a:r>
            <a:r>
              <a:rPr lang="tr-TR" dirty="0" err="1" smtClean="0"/>
              <a:t>Physical</a:t>
            </a:r>
            <a:r>
              <a:rPr lang="tr-TR" dirty="0" smtClean="0"/>
              <a:t> </a:t>
            </a:r>
            <a:r>
              <a:rPr lang="tr-TR" dirty="0" err="1"/>
              <a:t>Contact</a:t>
            </a:r>
            <a:r>
              <a:rPr lang="tr-TR" dirty="0"/>
              <a:t> </a:t>
            </a:r>
            <a:r>
              <a:rPr lang="tr-TR" dirty="0" err="1"/>
              <a:t>Recognition</a:t>
            </a:r>
            <a:r>
              <a:rPr lang="tr-TR" dirty="0"/>
              <a:t> (</a:t>
            </a:r>
            <a:r>
              <a:rPr lang="tr-TR" dirty="0" err="1"/>
              <a:t>Physical</a:t>
            </a:r>
            <a:r>
              <a:rPr lang="tr-TR" dirty="0"/>
              <a:t> HRI</a:t>
            </a:r>
            <a:r>
              <a:rPr lang="tr-TR" dirty="0" smtClean="0"/>
              <a:t>)</a:t>
            </a:r>
            <a:endParaRPr lang="en-US" dirty="0" smtClean="0"/>
          </a:p>
          <a:p>
            <a:pPr lvl="1"/>
            <a:r>
              <a:rPr lang="en-US" dirty="0" smtClean="0">
                <a:solidFill>
                  <a:srgbClr val="FF0000"/>
                </a:solidFill>
              </a:rPr>
              <a:t>Customizable technology</a:t>
            </a:r>
            <a:endParaRPr lang="tr-TR" dirty="0">
              <a:solidFill>
                <a:srgbClr val="FF0000"/>
              </a:solidFill>
            </a:endParaRPr>
          </a:p>
          <a:p>
            <a:endParaRPr lang="tr-TR" dirty="0"/>
          </a:p>
        </p:txBody>
      </p:sp>
    </p:spTree>
    <p:extLst>
      <p:ext uri="{BB962C8B-B14F-4D97-AF65-F5344CB8AC3E}">
        <p14:creationId xmlns:p14="http://schemas.microsoft.com/office/powerpoint/2010/main" val="4104355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Google’s</a:t>
            </a:r>
            <a:r>
              <a:rPr lang="tr-TR" dirty="0" smtClean="0"/>
              <a:t> Project </a:t>
            </a:r>
            <a:r>
              <a:rPr lang="tr-TR" dirty="0" err="1" smtClean="0"/>
              <a:t>Soli</a:t>
            </a:r>
            <a:r>
              <a:rPr lang="tr-TR" dirty="0" smtClean="0"/>
              <a:t>: </a:t>
            </a:r>
            <a:br>
              <a:rPr lang="tr-TR" dirty="0" smtClean="0"/>
            </a:br>
            <a:r>
              <a:rPr lang="tr-TR" dirty="0" smtClean="0"/>
              <a:t>A </a:t>
            </a:r>
            <a:r>
              <a:rPr lang="tr-TR" dirty="0" err="1" smtClean="0"/>
              <a:t>Gesture</a:t>
            </a:r>
            <a:r>
              <a:rPr lang="tr-TR" dirty="0" smtClean="0"/>
              <a:t> </a:t>
            </a:r>
            <a:r>
              <a:rPr lang="tr-TR" dirty="0" err="1" smtClean="0"/>
              <a:t>Recognition</a:t>
            </a:r>
            <a:r>
              <a:rPr lang="tr-TR" dirty="0" smtClean="0"/>
              <a:t> </a:t>
            </a:r>
            <a:r>
              <a:rPr lang="tr-TR" dirty="0" err="1" smtClean="0"/>
              <a:t>Sample</a:t>
            </a:r>
            <a:endParaRPr lang="tr-TR" dirty="0"/>
          </a:p>
        </p:txBody>
      </p:sp>
      <p:sp>
        <p:nvSpPr>
          <p:cNvPr id="3" name="İçerik Yer Tutucusu 2"/>
          <p:cNvSpPr>
            <a:spLocks noGrp="1"/>
          </p:cNvSpPr>
          <p:nvPr>
            <p:ph idx="1"/>
          </p:nvPr>
        </p:nvSpPr>
        <p:spPr/>
        <p:txBody>
          <a:bodyPr/>
          <a:lstStyle/>
          <a:p>
            <a:r>
              <a:rPr lang="tr-TR" dirty="0"/>
              <a:t>https://youtu.be/0QNiZfSsPc0</a:t>
            </a:r>
          </a:p>
        </p:txBody>
      </p:sp>
    </p:spTree>
    <p:extLst>
      <p:ext uri="{BB962C8B-B14F-4D97-AF65-F5344CB8AC3E}">
        <p14:creationId xmlns:p14="http://schemas.microsoft.com/office/powerpoint/2010/main" val="2076736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35280" cy="1143000"/>
          </a:xfrm>
        </p:spPr>
        <p:txBody>
          <a:bodyPr>
            <a:noAutofit/>
          </a:bodyPr>
          <a:lstStyle/>
          <a:p>
            <a:r>
              <a:rPr lang="en-US" sz="4000" dirty="0"/>
              <a:t>Gesture Recognition of </a:t>
            </a:r>
            <a:r>
              <a:rPr lang="en-US" sz="4000" b="1" dirty="0" smtClean="0"/>
              <a:t>SIGN LANGUAGE </a:t>
            </a:r>
            <a:r>
              <a:rPr lang="en-US" sz="4000" dirty="0" smtClean="0"/>
              <a:t>Alphabet </a:t>
            </a:r>
            <a:r>
              <a:rPr lang="en-US" sz="4000" dirty="0"/>
              <a:t>Using a Magnetic Positioning System </a:t>
            </a:r>
          </a:p>
        </p:txBody>
      </p:sp>
      <p:sp>
        <p:nvSpPr>
          <p:cNvPr id="3" name="Content Placeholder 2"/>
          <p:cNvSpPr>
            <a:spLocks noGrp="1"/>
          </p:cNvSpPr>
          <p:nvPr>
            <p:ph idx="1"/>
          </p:nvPr>
        </p:nvSpPr>
        <p:spPr/>
        <p:txBody>
          <a:bodyPr/>
          <a:lstStyle/>
          <a:p>
            <a:r>
              <a:rPr lang="en-US" dirty="0"/>
              <a:t>Sign language (SL) is defined as “any means of communication through bodily movements, especially of the hands and arms, used when spoken communication is impossible or not desirable</a:t>
            </a:r>
            <a:r>
              <a:rPr lang="en-US" dirty="0" smtClean="0"/>
              <a:t>”. </a:t>
            </a:r>
            <a:r>
              <a:rPr lang="en-US" dirty="0"/>
              <a:t>The practice is probably older than speech and widespread over any place, epoch and culture. There are different sign languages with variability in hand shape, motion profile, and position of the hand, face, and body parts contributing to each sign.</a:t>
            </a:r>
          </a:p>
        </p:txBody>
      </p:sp>
    </p:spTree>
    <p:extLst>
      <p:ext uri="{BB962C8B-B14F-4D97-AF65-F5344CB8AC3E}">
        <p14:creationId xmlns:p14="http://schemas.microsoft.com/office/powerpoint/2010/main" val="2456506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48072"/>
          </a:xfrm>
        </p:spPr>
        <p:txBody>
          <a:bodyPr>
            <a:normAutofit/>
          </a:bodyPr>
          <a:lstStyle/>
          <a:p>
            <a:r>
              <a:rPr lang="en-US" sz="3600" dirty="0" smtClean="0"/>
              <a:t>American Sign Language Alphabet</a:t>
            </a:r>
            <a:endParaRPr lang="en-US" sz="3600" dirty="0"/>
          </a:p>
        </p:txBody>
      </p:sp>
      <p:pic>
        <p:nvPicPr>
          <p:cNvPr id="4" name="Content Placeholder 3"/>
          <p:cNvPicPr>
            <a:picLocks noGrp="1" noChangeAspect="1"/>
          </p:cNvPicPr>
          <p:nvPr>
            <p:ph idx="1"/>
          </p:nvPr>
        </p:nvPicPr>
        <p:blipFill>
          <a:blip r:embed="rId2"/>
          <a:stretch>
            <a:fillRect/>
          </a:stretch>
        </p:blipFill>
        <p:spPr>
          <a:xfrm>
            <a:off x="2394834" y="692437"/>
            <a:ext cx="4354332" cy="6048931"/>
          </a:xfrm>
          <a:prstGeom prst="rect">
            <a:avLst/>
          </a:prstGeom>
        </p:spPr>
      </p:pic>
    </p:spTree>
    <p:extLst>
      <p:ext uri="{BB962C8B-B14F-4D97-AF65-F5344CB8AC3E}">
        <p14:creationId xmlns:p14="http://schemas.microsoft.com/office/powerpoint/2010/main" val="3688532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36680"/>
          </a:xfrm>
        </p:spPr>
        <p:txBody>
          <a:bodyPr>
            <a:normAutofit fontScale="90000"/>
          </a:bodyPr>
          <a:lstStyle/>
          <a:p>
            <a:r>
              <a:rPr lang="en-US" dirty="0" err="1" smtClean="0"/>
              <a:t>Northtrop</a:t>
            </a:r>
            <a:r>
              <a:rPr lang="en-US" dirty="0" smtClean="0"/>
              <a:t> Grumman</a:t>
            </a:r>
            <a:endParaRPr lang="en-US" dirty="0"/>
          </a:p>
        </p:txBody>
      </p:sp>
      <p:sp>
        <p:nvSpPr>
          <p:cNvPr id="4" name="Content Placeholder 3"/>
          <p:cNvSpPr txBox="1">
            <a:spLocks noGrp="1"/>
          </p:cNvSpPr>
          <p:nvPr>
            <p:ph idx="1"/>
          </p:nvPr>
        </p:nvSpPr>
        <p:spPr>
          <a:xfrm>
            <a:off x="457200" y="1124744"/>
            <a:ext cx="8229600" cy="5429179"/>
          </a:xfrm>
          <a:prstGeom prst="rect">
            <a:avLst/>
          </a:prstGeom>
          <a:noFill/>
        </p:spPr>
        <p:txBody>
          <a:bodyPr wrap="square" rtlCol="0">
            <a:spAutoFit/>
          </a:bodyPr>
          <a:lstStyle/>
          <a:p>
            <a:r>
              <a:rPr lang="en-US" dirty="0" smtClean="0"/>
              <a:t>Northrop Grumman is the biggest</a:t>
            </a:r>
          </a:p>
          <a:p>
            <a:r>
              <a:rPr lang="en-US" dirty="0" smtClean="0"/>
              <a:t>$</a:t>
            </a:r>
            <a:r>
              <a:rPr lang="en-US" dirty="0"/>
              <a:t>30.7 billion </a:t>
            </a:r>
            <a:r>
              <a:rPr lang="en-US" dirty="0" smtClean="0"/>
              <a:t>contract value </a:t>
            </a:r>
          </a:p>
          <a:p>
            <a:r>
              <a:rPr lang="en-US" dirty="0" smtClean="0"/>
              <a:t>The </a:t>
            </a:r>
            <a:r>
              <a:rPr lang="en-US" dirty="0"/>
              <a:t>joint venture is </a:t>
            </a:r>
            <a:r>
              <a:rPr lang="en-US" dirty="0" smtClean="0"/>
              <a:t>fully </a:t>
            </a:r>
            <a:r>
              <a:rPr lang="en-US" dirty="0"/>
              <a:t>responsible for </a:t>
            </a:r>
            <a:endParaRPr lang="en-US" dirty="0" smtClean="0"/>
          </a:p>
          <a:p>
            <a:pPr lvl="1"/>
            <a:r>
              <a:rPr lang="en-US" dirty="0" smtClean="0"/>
              <a:t>high-hazard </a:t>
            </a:r>
            <a:r>
              <a:rPr lang="en-US" dirty="0"/>
              <a:t>enriched uranium, </a:t>
            </a:r>
            <a:endParaRPr lang="en-US" dirty="0" smtClean="0"/>
          </a:p>
          <a:p>
            <a:pPr lvl="1"/>
            <a:r>
              <a:rPr lang="en-US" dirty="0" smtClean="0"/>
              <a:t>special </a:t>
            </a:r>
            <a:r>
              <a:rPr lang="en-US" dirty="0"/>
              <a:t>nuclear material (SNM</a:t>
            </a:r>
            <a:r>
              <a:rPr lang="en-US" dirty="0" smtClean="0"/>
              <a:t>),</a:t>
            </a:r>
          </a:p>
          <a:p>
            <a:pPr lvl="1"/>
            <a:r>
              <a:rPr lang="en-US" dirty="0" smtClean="0"/>
              <a:t>high-explosive </a:t>
            </a:r>
            <a:r>
              <a:rPr lang="en-US" dirty="0"/>
              <a:t>and nuclear weapon assembly/ disassembly </a:t>
            </a:r>
            <a:r>
              <a:rPr lang="en-US" dirty="0" smtClean="0"/>
              <a:t>functions </a:t>
            </a:r>
          </a:p>
          <a:p>
            <a:r>
              <a:rPr lang="en-US" sz="2000" dirty="0"/>
              <a:t>Northrop was also awarded a $52 million contract in November 2019 for “</a:t>
            </a:r>
            <a:r>
              <a:rPr lang="en-US" sz="2000" dirty="0">
                <a:solidFill>
                  <a:srgbClr val="FF0000"/>
                </a:solidFill>
              </a:rPr>
              <a:t>Strategic Automated Command and Control System Replacement </a:t>
            </a:r>
            <a:r>
              <a:rPr lang="en-US" sz="2000" dirty="0"/>
              <a:t>(SACCS-R)”. The contract will run through July 2023</a:t>
            </a:r>
            <a:r>
              <a:rPr lang="en-US" sz="2000" dirty="0" smtClean="0"/>
              <a:t>. </a:t>
            </a:r>
            <a:r>
              <a:rPr lang="en-US" sz="2000" dirty="0"/>
              <a:t>This is part of the replacement of the aging air-gapped hardware systems related to command, control and communications, including the infamous 8-inch floppy </a:t>
            </a:r>
            <a:r>
              <a:rPr lang="en-US" sz="2000" dirty="0" smtClean="0"/>
              <a:t>disks</a:t>
            </a:r>
          </a:p>
          <a:p>
            <a:endParaRPr lang="en-US" sz="2000" dirty="0"/>
          </a:p>
        </p:txBody>
      </p:sp>
      <p:pic>
        <p:nvPicPr>
          <p:cNvPr id="5" name="Picture 4"/>
          <p:cNvPicPr>
            <a:picLocks noChangeAspect="1"/>
          </p:cNvPicPr>
          <p:nvPr/>
        </p:nvPicPr>
        <p:blipFill>
          <a:blip r:embed="rId2"/>
          <a:stretch>
            <a:fillRect/>
          </a:stretch>
        </p:blipFill>
        <p:spPr>
          <a:xfrm>
            <a:off x="6372200" y="60519"/>
            <a:ext cx="2160240" cy="1035487"/>
          </a:xfrm>
          <a:prstGeom prst="rect">
            <a:avLst/>
          </a:prstGeom>
        </p:spPr>
      </p:pic>
    </p:spTree>
    <p:extLst>
      <p:ext uri="{BB962C8B-B14F-4D97-AF65-F5344CB8AC3E}">
        <p14:creationId xmlns:p14="http://schemas.microsoft.com/office/powerpoint/2010/main" val="2528151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SLR / SLRS</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Sign language recognition </a:t>
            </a:r>
            <a:r>
              <a:rPr lang="en-US" dirty="0"/>
              <a:t>(</a:t>
            </a:r>
            <a:r>
              <a:rPr lang="en-US" dirty="0">
                <a:solidFill>
                  <a:srgbClr val="FF0000"/>
                </a:solidFill>
              </a:rPr>
              <a:t>SLR</a:t>
            </a:r>
            <a:r>
              <a:rPr lang="en-US" dirty="0"/>
              <a:t>) is a multidisciplinary research area that involves natural language processing, linguistics, pattern matching, computer vision and machine </a:t>
            </a:r>
            <a:r>
              <a:rPr lang="en-US" dirty="0" smtClean="0"/>
              <a:t>learning. </a:t>
            </a:r>
            <a:r>
              <a:rPr lang="en-US" dirty="0"/>
              <a:t>The final goal of sign language recognition is to develop methods and algorithms in order to build a </a:t>
            </a:r>
            <a:r>
              <a:rPr lang="en-US" dirty="0">
                <a:solidFill>
                  <a:srgbClr val="FF0000"/>
                </a:solidFill>
              </a:rPr>
              <a:t>sign language recognition system</a:t>
            </a:r>
            <a:r>
              <a:rPr lang="en-US" dirty="0"/>
              <a:t> (</a:t>
            </a:r>
            <a:r>
              <a:rPr lang="en-US" dirty="0">
                <a:solidFill>
                  <a:srgbClr val="FF0000"/>
                </a:solidFill>
              </a:rPr>
              <a:t>SLRS</a:t>
            </a:r>
            <a:r>
              <a:rPr lang="en-US" dirty="0"/>
              <a:t>) capable of identifying already produced signs, decoding their meaning and producing some sort of textual, audio or visual output in another language that the intended receiver can understand</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03880" y="2643120"/>
              <a:ext cx="7322760" cy="777240"/>
            </p14:xfrm>
          </p:contentPart>
        </mc:Choice>
        <mc:Fallback xmlns="">
          <p:pic>
            <p:nvPicPr>
              <p:cNvPr id="4" name="Ink 3"/>
              <p:cNvPicPr/>
              <p:nvPr/>
            </p:nvPicPr>
            <p:blipFill>
              <a:blip r:embed="rId3"/>
              <a:stretch>
                <a:fillRect/>
              </a:stretch>
            </p:blipFill>
            <p:spPr>
              <a:xfrm>
                <a:off x="794520" y="2633760"/>
                <a:ext cx="7341480" cy="795960"/>
              </a:xfrm>
              <a:prstGeom prst="rect">
                <a:avLst/>
              </a:prstGeom>
            </p:spPr>
          </p:pic>
        </mc:Fallback>
      </mc:AlternateContent>
    </p:spTree>
    <p:extLst>
      <p:ext uri="{BB962C8B-B14F-4D97-AF65-F5344CB8AC3E}">
        <p14:creationId xmlns:p14="http://schemas.microsoft.com/office/powerpoint/2010/main" val="3100628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Trend</a:t>
            </a:r>
            <a:endParaRPr lang="en-US" dirty="0"/>
          </a:p>
        </p:txBody>
      </p:sp>
      <p:sp>
        <p:nvSpPr>
          <p:cNvPr id="3" name="Content Placeholder 2"/>
          <p:cNvSpPr>
            <a:spLocks noGrp="1"/>
          </p:cNvSpPr>
          <p:nvPr>
            <p:ph idx="1"/>
          </p:nvPr>
        </p:nvSpPr>
        <p:spPr/>
        <p:txBody>
          <a:bodyPr/>
          <a:lstStyle/>
          <a:p>
            <a:r>
              <a:rPr lang="en-US" dirty="0"/>
              <a:t>A search for topics like “gesture recognition”, “hands tracking”, “finger tracking”, and “sign language recognition” </a:t>
            </a:r>
            <a:r>
              <a:rPr lang="en-US" dirty="0" smtClean="0"/>
              <a:t>online </a:t>
            </a:r>
            <a:r>
              <a:rPr lang="en-US" dirty="0"/>
              <a:t>scientific library may return over 100k results for each query, with a rising trend and a peak in a number of published papers in the period 2016–2020. </a:t>
            </a:r>
          </a:p>
        </p:txBody>
      </p:sp>
    </p:spTree>
    <p:extLst>
      <p:ext uri="{BB962C8B-B14F-4D97-AF65-F5344CB8AC3E}">
        <p14:creationId xmlns:p14="http://schemas.microsoft.com/office/powerpoint/2010/main" val="1723168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74906" y="1935163"/>
            <a:ext cx="7794188" cy="438943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25320" y="1696680"/>
              <a:ext cx="1750320" cy="1018440"/>
            </p14:xfrm>
          </p:contentPart>
        </mc:Choice>
        <mc:Fallback xmlns="">
          <p:pic>
            <p:nvPicPr>
              <p:cNvPr id="3" name="Ink 2"/>
              <p:cNvPicPr/>
              <p:nvPr/>
            </p:nvPicPr>
            <p:blipFill>
              <a:blip r:embed="rId4"/>
              <a:stretch>
                <a:fillRect/>
              </a:stretch>
            </p:blipFill>
            <p:spPr>
              <a:xfrm>
                <a:off x="615960" y="1687320"/>
                <a:ext cx="1769040" cy="1037160"/>
              </a:xfrm>
              <a:prstGeom prst="rect">
                <a:avLst/>
              </a:prstGeom>
            </p:spPr>
          </p:pic>
        </mc:Fallback>
      </mc:AlternateContent>
    </p:spTree>
    <p:extLst>
      <p:ext uri="{BB962C8B-B14F-4D97-AF65-F5344CB8AC3E}">
        <p14:creationId xmlns:p14="http://schemas.microsoft.com/office/powerpoint/2010/main" val="444785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39688" y="704088"/>
            <a:ext cx="8229600" cy="4370801"/>
          </a:xfrm>
          <a:prstGeom prst="rect">
            <a:avLst/>
          </a:prstGeom>
        </p:spPr>
      </p:pic>
      <p:sp>
        <p:nvSpPr>
          <p:cNvPr id="5" name="Rectangle 4"/>
          <p:cNvSpPr/>
          <p:nvPr/>
        </p:nvSpPr>
        <p:spPr>
          <a:xfrm>
            <a:off x="2485531" y="5589240"/>
            <a:ext cx="4365298" cy="369332"/>
          </a:xfrm>
          <a:prstGeom prst="rect">
            <a:avLst/>
          </a:prstGeom>
        </p:spPr>
        <p:txBody>
          <a:bodyPr wrap="none">
            <a:spAutoFit/>
          </a:bodyPr>
          <a:lstStyle/>
          <a:p>
            <a:r>
              <a:rPr lang="en-US" b="1" dirty="0" err="1" smtClean="0">
                <a:solidFill>
                  <a:srgbClr val="4D5156"/>
                </a:solidFill>
                <a:latin typeface="arial" panose="020B0604020202020204" pitchFamily="34" charset="0"/>
              </a:rPr>
              <a:t>PSoC</a:t>
            </a:r>
            <a:r>
              <a:rPr lang="en-US" b="1" dirty="0" smtClean="0">
                <a:solidFill>
                  <a:srgbClr val="4D5156"/>
                </a:solidFill>
                <a:latin typeface="arial" panose="020B0604020202020204" pitchFamily="34" charset="0"/>
              </a:rPr>
              <a:t>: Programmable </a:t>
            </a:r>
            <a:r>
              <a:rPr lang="en-US" b="1" dirty="0">
                <a:solidFill>
                  <a:srgbClr val="4D5156"/>
                </a:solidFill>
                <a:latin typeface="arial" panose="020B0604020202020204" pitchFamily="34" charset="0"/>
              </a:rPr>
              <a:t>System on Chip</a:t>
            </a:r>
            <a:endParaRPr lang="en-US" b="1" dirty="0"/>
          </a:p>
        </p:txBody>
      </p:sp>
    </p:spTree>
    <p:extLst>
      <p:ext uri="{BB962C8B-B14F-4D97-AF65-F5344CB8AC3E}">
        <p14:creationId xmlns:p14="http://schemas.microsoft.com/office/powerpoint/2010/main" val="627437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14758" y="116632"/>
            <a:ext cx="7514483" cy="4389437"/>
          </a:xfrm>
          <a:prstGeom prst="rect">
            <a:avLst/>
          </a:prstGeom>
        </p:spPr>
      </p:pic>
      <p:sp>
        <p:nvSpPr>
          <p:cNvPr id="5" name="Rectangle 4"/>
          <p:cNvSpPr/>
          <p:nvPr/>
        </p:nvSpPr>
        <p:spPr>
          <a:xfrm>
            <a:off x="814758" y="4506069"/>
            <a:ext cx="8329242" cy="1200329"/>
          </a:xfrm>
          <a:prstGeom prst="rect">
            <a:avLst/>
          </a:prstGeom>
        </p:spPr>
        <p:txBody>
          <a:bodyPr wrap="square">
            <a:spAutoFit/>
          </a:bodyPr>
          <a:lstStyle/>
          <a:p>
            <a:pPr marL="342900" indent="-342900">
              <a:buAutoNum type="alphaLcParenR"/>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picture of the magnetic </a:t>
            </a:r>
            <a:r>
              <a:rPr lang="en-US" dirty="0" smtClean="0">
                <a:latin typeface="Arial" panose="020B0604020202020204" pitchFamily="34" charset="0"/>
                <a:cs typeface="Arial" panose="020B0604020202020204" pitchFamily="34" charset="0"/>
              </a:rPr>
              <a:t>glove. Transmitting </a:t>
            </a:r>
            <a:r>
              <a:rPr lang="en-US" dirty="0">
                <a:latin typeface="Arial" panose="020B0604020202020204" pitchFamily="34" charset="0"/>
                <a:cs typeface="Arial" panose="020B0604020202020204" pitchFamily="34" charset="0"/>
              </a:rPr>
              <a:t>nodes are </a:t>
            </a:r>
            <a:r>
              <a:rPr lang="en-US" dirty="0" smtClean="0">
                <a:latin typeface="Arial" panose="020B0604020202020204" pitchFamily="34" charset="0"/>
                <a:cs typeface="Arial" panose="020B0604020202020204" pitchFamily="34" charset="0"/>
              </a:rPr>
              <a:t>numbered</a:t>
            </a:r>
          </a:p>
          <a:p>
            <a:pPr marL="342900" indent="-342900">
              <a:buAutoNum type="alphaLcParenR"/>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 The </a:t>
            </a:r>
            <a:r>
              <a:rPr lang="en-US" dirty="0">
                <a:latin typeface="Arial" panose="020B0604020202020204" pitchFamily="34" charset="0"/>
                <a:cs typeface="Arial" panose="020B0604020202020204" pitchFamily="34" charset="0"/>
              </a:rPr>
              <a:t>complete hand reconstruction resulting from the</a:t>
            </a:r>
          </a:p>
          <a:p>
            <a:r>
              <a:rPr lang="en-US" dirty="0">
                <a:latin typeface="Arial" panose="020B0604020202020204" pitchFamily="34" charset="0"/>
                <a:cs typeface="Arial" panose="020B0604020202020204" pitchFamily="34" charset="0"/>
              </a:rPr>
              <a:t>kinematic model.</a:t>
            </a:r>
          </a:p>
        </p:txBody>
      </p:sp>
    </p:spTree>
    <p:extLst>
      <p:ext uri="{BB962C8B-B14F-4D97-AF65-F5344CB8AC3E}">
        <p14:creationId xmlns:p14="http://schemas.microsoft.com/office/powerpoint/2010/main" val="2546137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661218"/>
            <a:ext cx="8229600" cy="4335235"/>
          </a:xfrm>
          <a:prstGeom prst="rect">
            <a:avLst/>
          </a:prstGeom>
        </p:spPr>
      </p:pic>
      <p:sp>
        <p:nvSpPr>
          <p:cNvPr id="5" name="Rectangle 4"/>
          <p:cNvSpPr/>
          <p:nvPr/>
        </p:nvSpPr>
        <p:spPr>
          <a:xfrm>
            <a:off x="1043608" y="5370806"/>
            <a:ext cx="7056784" cy="923330"/>
          </a:xfrm>
          <a:prstGeom prst="rect">
            <a:avLst/>
          </a:prstGeom>
        </p:spPr>
        <p:txBody>
          <a:bodyPr wrap="square">
            <a:spAutoFit/>
          </a:bodyPr>
          <a:lstStyle/>
          <a:p>
            <a:r>
              <a:rPr lang="en-US" dirty="0">
                <a:latin typeface="URWPalladioL-Roma"/>
              </a:rPr>
              <a:t>Some examples of letters articulated while wearing the glove, and their respective reconstructions</a:t>
            </a:r>
          </a:p>
          <a:p>
            <a:r>
              <a:rPr lang="en-US" dirty="0">
                <a:latin typeface="URWPalladioL-Roma"/>
              </a:rPr>
              <a:t>obtained through the kinematic model.</a:t>
            </a:r>
            <a:endParaRPr lang="en-US" dirty="0"/>
          </a:p>
        </p:txBody>
      </p:sp>
    </p:spTree>
    <p:extLst>
      <p:ext uri="{BB962C8B-B14F-4D97-AF65-F5344CB8AC3E}">
        <p14:creationId xmlns:p14="http://schemas.microsoft.com/office/powerpoint/2010/main" val="1140715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Results show that the proposed approach has good generalization properties and provides a classification accuracy of approximately 97% on 24 alphabet letters</a:t>
            </a:r>
            <a:r>
              <a:rPr lang="en-US" dirty="0" smtClean="0"/>
              <a:t>.</a:t>
            </a:r>
          </a:p>
          <a:p>
            <a:endParaRPr lang="en-US" dirty="0"/>
          </a:p>
          <a:p>
            <a:r>
              <a:rPr lang="en-US" dirty="0" smtClean="0"/>
              <a:t>Thus</a:t>
            </a:r>
            <a:r>
              <a:rPr lang="en-US" dirty="0"/>
              <a:t>, the feasibility of the proposed gesture recognition system for the task of automated translation of the sign language alphabet for fingerspelling is proven.</a:t>
            </a:r>
          </a:p>
        </p:txBody>
      </p:sp>
    </p:spTree>
    <p:extLst>
      <p:ext uri="{BB962C8B-B14F-4D97-AF65-F5344CB8AC3E}">
        <p14:creationId xmlns:p14="http://schemas.microsoft.com/office/powerpoint/2010/main" val="1281387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415880"/>
          </a:xfrm>
        </p:spPr>
        <p:txBody>
          <a:bodyPr>
            <a:normAutofit/>
          </a:bodyPr>
          <a:lstStyle/>
          <a:p>
            <a:r>
              <a:rPr lang="en-US" dirty="0"/>
              <a:t>The need for the power and accuracy of robots increases the need for them not only in industry but also in our social life. </a:t>
            </a:r>
            <a:endParaRPr lang="tr-TR" dirty="0" smtClean="0"/>
          </a:p>
          <a:p>
            <a:r>
              <a:rPr lang="en-US" dirty="0" smtClean="0"/>
              <a:t>In </a:t>
            </a:r>
            <a:r>
              <a:rPr lang="en-US" dirty="0"/>
              <a:t>many jobs, the combination of </a:t>
            </a:r>
            <a:r>
              <a:rPr lang="en-US" dirty="0">
                <a:solidFill>
                  <a:srgbClr val="FF0000"/>
                </a:solidFill>
              </a:rPr>
              <a:t>human intelligence/agility</a:t>
            </a:r>
            <a:r>
              <a:rPr lang="en-US" dirty="0"/>
              <a:t> and </a:t>
            </a:r>
            <a:r>
              <a:rPr lang="en-US" dirty="0">
                <a:solidFill>
                  <a:srgbClr val="FF0000"/>
                </a:solidFill>
              </a:rPr>
              <a:t>robot power/accuracy </a:t>
            </a:r>
            <a:r>
              <a:rPr lang="en-US" dirty="0"/>
              <a:t>contributes to increasing productivity in that job. </a:t>
            </a:r>
            <a:endParaRPr lang="tr-TR" dirty="0" smtClean="0"/>
          </a:p>
          <a:p>
            <a:r>
              <a:rPr lang="en-US" dirty="0" smtClean="0"/>
              <a:t>For </a:t>
            </a:r>
            <a:r>
              <a:rPr lang="en-US" dirty="0"/>
              <a:t>both efficient and safe operation, the robot must be able to perceive the human and understand the human intentions. Studies on human-robot interaction will continue by increasing their intensity with new technologies.</a:t>
            </a:r>
            <a:endParaRPr lang="tr-TR" dirty="0"/>
          </a:p>
        </p:txBody>
      </p:sp>
    </p:spTree>
    <p:extLst>
      <p:ext uri="{BB962C8B-B14F-4D97-AF65-F5344CB8AC3E}">
        <p14:creationId xmlns:p14="http://schemas.microsoft.com/office/powerpoint/2010/main" val="256218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85" y="116632"/>
            <a:ext cx="8260639"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4941168"/>
            <a:ext cx="626469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619600" y="1035000"/>
              <a:ext cx="6840" cy="360"/>
            </p14:xfrm>
          </p:contentPart>
        </mc:Choice>
        <mc:Fallback xmlns="">
          <p:pic>
            <p:nvPicPr>
              <p:cNvPr id="4" name="Ink 3"/>
              <p:cNvPicPr/>
              <p:nvPr/>
            </p:nvPicPr>
            <p:blipFill>
              <a:blip r:embed="rId8"/>
              <a:stretch>
                <a:fillRect/>
              </a:stretch>
            </p:blipFill>
            <p:spPr>
              <a:xfrm>
                <a:off x="5610240" y="1025640"/>
                <a:ext cx="25560" cy="19080"/>
              </a:xfrm>
              <a:prstGeom prst="rect">
                <a:avLst/>
              </a:prstGeom>
            </p:spPr>
          </p:pic>
        </mc:Fallback>
      </mc:AlternateContent>
    </p:spTree>
    <p:extLst>
      <p:ext uri="{BB962C8B-B14F-4D97-AF65-F5344CB8AC3E}">
        <p14:creationId xmlns:p14="http://schemas.microsoft.com/office/powerpoint/2010/main" val="11830445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8824"/>
            <a:ext cx="5904656" cy="630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6444208" y="908720"/>
            <a:ext cx="2376264" cy="5078313"/>
          </a:xfrm>
          <a:prstGeom prst="rect">
            <a:avLst/>
          </a:prstGeom>
          <a:noFill/>
        </p:spPr>
        <p:txBody>
          <a:bodyPr wrap="square" rtlCol="0">
            <a:spAutoFit/>
          </a:bodyPr>
          <a:lstStyle/>
          <a:p>
            <a:pPr marL="285750" indent="-285750">
              <a:buFont typeface="Arial" charset="0"/>
              <a:buChar char="•"/>
            </a:pPr>
            <a:r>
              <a:rPr lang="tr-TR" dirty="0" err="1" smtClean="0"/>
              <a:t>Alone</a:t>
            </a:r>
            <a:r>
              <a:rPr lang="tr-TR" dirty="0" smtClean="0"/>
              <a:t> but </a:t>
            </a:r>
            <a:r>
              <a:rPr lang="tr-TR" dirty="0" err="1" smtClean="0"/>
              <a:t>social</a:t>
            </a:r>
            <a:endParaRPr lang="tr-TR" dirty="0" smtClean="0"/>
          </a:p>
          <a:p>
            <a:pPr marL="285750" indent="-285750">
              <a:buFont typeface="Arial" charset="0"/>
              <a:buChar char="•"/>
            </a:pPr>
            <a:endParaRPr lang="tr-TR" dirty="0" smtClean="0"/>
          </a:p>
          <a:p>
            <a:pPr marL="285750" indent="-285750">
              <a:buFont typeface="Arial" charset="0"/>
              <a:buChar char="•"/>
            </a:pPr>
            <a:r>
              <a:rPr lang="tr-TR" dirty="0" err="1" smtClean="0"/>
              <a:t>Understand</a:t>
            </a:r>
            <a:r>
              <a:rPr lang="tr-TR" dirty="0" smtClean="0"/>
              <a:t> </a:t>
            </a:r>
            <a:r>
              <a:rPr lang="tr-TR" dirty="0" err="1" smtClean="0"/>
              <a:t>physical</a:t>
            </a:r>
            <a:r>
              <a:rPr lang="tr-TR" dirty="0" smtClean="0"/>
              <a:t> </a:t>
            </a:r>
            <a:r>
              <a:rPr lang="tr-TR" dirty="0" err="1" smtClean="0"/>
              <a:t>needs</a:t>
            </a:r>
            <a:endParaRPr lang="tr-TR" dirty="0" smtClean="0"/>
          </a:p>
          <a:p>
            <a:pPr marL="285750" indent="-285750">
              <a:buFont typeface="Arial" charset="0"/>
              <a:buChar char="•"/>
            </a:pPr>
            <a:endParaRPr lang="tr-TR" dirty="0" smtClean="0"/>
          </a:p>
          <a:p>
            <a:pPr marL="285750" indent="-285750">
              <a:buFont typeface="Arial" charset="0"/>
              <a:buChar char="•"/>
            </a:pPr>
            <a:r>
              <a:rPr lang="tr-TR" dirty="0" err="1" smtClean="0"/>
              <a:t>Safety</a:t>
            </a:r>
            <a:r>
              <a:rPr lang="tr-TR" dirty="0" smtClean="0"/>
              <a:t> </a:t>
            </a:r>
            <a:r>
              <a:rPr lang="tr-TR" dirty="0" err="1" smtClean="0"/>
              <a:t>approach</a:t>
            </a:r>
            <a:endParaRPr lang="tr-TR" dirty="0" smtClean="0"/>
          </a:p>
          <a:p>
            <a:pPr marL="285750" indent="-285750">
              <a:buFont typeface="Arial" charset="0"/>
              <a:buChar char="•"/>
            </a:pPr>
            <a:endParaRPr lang="tr-TR" dirty="0"/>
          </a:p>
          <a:p>
            <a:r>
              <a:rPr lang="tr-TR" dirty="0" err="1" smtClean="0"/>
              <a:t>For</a:t>
            </a:r>
            <a:r>
              <a:rPr lang="tr-TR" dirty="0" smtClean="0"/>
              <a:t> </a:t>
            </a:r>
            <a:r>
              <a:rPr lang="tr-TR" dirty="0"/>
              <a:t>a robot,</a:t>
            </a:r>
          </a:p>
          <a:p>
            <a:r>
              <a:rPr lang="en-US" dirty="0"/>
              <a:t>all these social rules and norms are unknown and require the attention</a:t>
            </a:r>
          </a:p>
          <a:p>
            <a:r>
              <a:rPr lang="en-US" dirty="0"/>
              <a:t>of the robot designer. These concerns make HRI questions</a:t>
            </a:r>
          </a:p>
          <a:p>
            <a:r>
              <a:rPr lang="en-US" dirty="0" smtClean="0"/>
              <a:t>di</a:t>
            </a:r>
            <a:r>
              <a:rPr lang="tr-TR" dirty="0" err="1" smtClean="0"/>
              <a:t>ff</a:t>
            </a:r>
            <a:r>
              <a:rPr lang="en-US" dirty="0" err="1" smtClean="0"/>
              <a:t>erent</a:t>
            </a:r>
            <a:r>
              <a:rPr lang="en-US" dirty="0" smtClean="0"/>
              <a:t> </a:t>
            </a:r>
            <a:r>
              <a:rPr lang="en-US" dirty="0"/>
              <a:t>from those pursued in robotics alone.</a:t>
            </a:r>
            <a:endParaRPr lang="tr-TR" dirty="0"/>
          </a:p>
        </p:txBody>
      </p:sp>
    </p:spTree>
    <p:extLst>
      <p:ext uri="{BB962C8B-B14F-4D97-AF65-F5344CB8AC3E}">
        <p14:creationId xmlns:p14="http://schemas.microsoft.com/office/powerpoint/2010/main" val="1191346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Technology product in Business : NUCLEAR WEAPONS </a:t>
            </a:r>
            <a:endParaRPr lang="en-US" dirty="0"/>
          </a:p>
        </p:txBody>
      </p:sp>
      <p:sp>
        <p:nvSpPr>
          <p:cNvPr id="3" name="Content Placeholder 2"/>
          <p:cNvSpPr>
            <a:spLocks noGrp="1"/>
          </p:cNvSpPr>
          <p:nvPr>
            <p:ph idx="1"/>
          </p:nvPr>
        </p:nvSpPr>
        <p:spPr/>
        <p:txBody>
          <a:bodyPr/>
          <a:lstStyle/>
          <a:p>
            <a:r>
              <a:rPr lang="en-US" dirty="0" smtClean="0"/>
              <a:t>Producing </a:t>
            </a:r>
            <a:r>
              <a:rPr lang="en-US" dirty="0" smtClean="0">
                <a:solidFill>
                  <a:srgbClr val="FF0000"/>
                </a:solidFill>
              </a:rPr>
              <a:t>mass destruction</a:t>
            </a:r>
            <a:r>
              <a:rPr lang="en-US" dirty="0" smtClean="0"/>
              <a:t>: private companies and the nuclear weapons industry.</a:t>
            </a:r>
          </a:p>
          <a:p>
            <a:r>
              <a:rPr lang="en-US" dirty="0"/>
              <a:t>Companies from China, France, India, Italy, the Netherlands, the Russian Federation, the United Kingdom and the United States are significantly involved in the production of nuclear weapons</a:t>
            </a:r>
            <a:r>
              <a:rPr lang="en-US" dirty="0" smtClean="0"/>
              <a:t>.</a:t>
            </a:r>
          </a:p>
          <a:p>
            <a:r>
              <a:rPr lang="en-US" dirty="0" smtClean="0"/>
              <a:t>Many </a:t>
            </a:r>
            <a:r>
              <a:rPr lang="en-US" dirty="0"/>
              <a:t>of the companies involved have multi-year production contracts, </a:t>
            </a:r>
            <a:r>
              <a:rPr lang="en-US" dirty="0" smtClean="0"/>
              <a:t>total </a:t>
            </a:r>
            <a:r>
              <a:rPr lang="en-US" dirty="0"/>
              <a:t>at least $200 billion and continuing for decades.</a:t>
            </a:r>
          </a:p>
        </p:txBody>
      </p:sp>
    </p:spTree>
    <p:extLst>
      <p:ext uri="{BB962C8B-B14F-4D97-AF65-F5344CB8AC3E}">
        <p14:creationId xmlns:p14="http://schemas.microsoft.com/office/powerpoint/2010/main" val="432653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6700"/>
            <a:ext cx="6120680" cy="395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539552" y="4437112"/>
            <a:ext cx="7560840" cy="1477328"/>
          </a:xfrm>
          <a:prstGeom prst="rect">
            <a:avLst/>
          </a:prstGeom>
          <a:noFill/>
        </p:spPr>
        <p:txBody>
          <a:bodyPr wrap="square" rtlCol="0">
            <a:spAutoFit/>
          </a:bodyPr>
          <a:lstStyle/>
          <a:p>
            <a:r>
              <a:rPr lang="en-US" dirty="0"/>
              <a:t>Kismet was surprisingly </a:t>
            </a:r>
            <a:r>
              <a:rPr lang="en-US" dirty="0" smtClean="0"/>
              <a:t>e</a:t>
            </a:r>
            <a:r>
              <a:rPr lang="tr-TR" dirty="0" err="1" smtClean="0"/>
              <a:t>ff</a:t>
            </a:r>
            <a:r>
              <a:rPr lang="en-US" dirty="0" err="1" smtClean="0"/>
              <a:t>ective</a:t>
            </a:r>
            <a:r>
              <a:rPr lang="en-US" dirty="0" smtClean="0"/>
              <a:t> </a:t>
            </a:r>
            <a:r>
              <a:rPr lang="en-US" dirty="0"/>
              <a:t>at presenting a social</a:t>
            </a:r>
          </a:p>
          <a:p>
            <a:r>
              <a:rPr lang="en-US" dirty="0"/>
              <a:t>presence, even though the control software only contained a small</a:t>
            </a:r>
          </a:p>
          <a:p>
            <a:r>
              <a:rPr lang="en-US" dirty="0"/>
              <a:t>selection of social drives. It did so not only with its hardware and</a:t>
            </a:r>
          </a:p>
          <a:p>
            <a:r>
              <a:rPr lang="en-US" dirty="0"/>
              <a:t>software architectures but also by taking advantage of human psychology,</a:t>
            </a:r>
          </a:p>
          <a:p>
            <a:r>
              <a:rPr lang="en-US" dirty="0"/>
              <a:t>including what is known as the </a:t>
            </a:r>
            <a:r>
              <a:rPr lang="tr-TR" dirty="0" smtClean="0"/>
              <a:t>«</a:t>
            </a:r>
            <a:r>
              <a:rPr lang="en-US" dirty="0" smtClean="0"/>
              <a:t>baby schema</a:t>
            </a:r>
            <a:r>
              <a:rPr lang="tr-TR" dirty="0" smtClean="0"/>
              <a:t>»</a:t>
            </a:r>
            <a:r>
              <a:rPr lang="en-US" dirty="0" smtClean="0"/>
              <a:t>,</a:t>
            </a:r>
            <a:endParaRPr lang="tr-TR" dirty="0"/>
          </a:p>
        </p:txBody>
      </p:sp>
    </p:spTree>
    <p:extLst>
      <p:ext uri="{BB962C8B-B14F-4D97-AF65-F5344CB8AC3E}">
        <p14:creationId xmlns:p14="http://schemas.microsoft.com/office/powerpoint/2010/main" val="3827175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Baby</a:t>
            </a:r>
            <a:r>
              <a:rPr lang="tr-TR" dirty="0" smtClean="0"/>
              <a:t> </a:t>
            </a:r>
            <a:r>
              <a:rPr lang="tr-TR" dirty="0" err="1" smtClean="0"/>
              <a:t>Schema</a:t>
            </a:r>
            <a:endParaRPr lang="tr-TR" dirty="0"/>
          </a:p>
        </p:txBody>
      </p:sp>
      <p:sp>
        <p:nvSpPr>
          <p:cNvPr id="3" name="İçerik Yer Tutucusu 2"/>
          <p:cNvSpPr>
            <a:spLocks noGrp="1"/>
          </p:cNvSpPr>
          <p:nvPr>
            <p:ph idx="1"/>
          </p:nvPr>
        </p:nvSpPr>
        <p:spPr>
          <a:xfrm>
            <a:off x="5180682" y="1935480"/>
            <a:ext cx="3506117" cy="4389120"/>
          </a:xfrm>
        </p:spPr>
        <p:txBody>
          <a:bodyPr>
            <a:normAutofit fontScale="92500" lnSpcReduction="10000"/>
          </a:bodyPr>
          <a:lstStyle/>
          <a:p>
            <a:r>
              <a:rPr lang="tr-TR" sz="1600" b="1" dirty="0" smtClean="0"/>
              <a:t>S</a:t>
            </a:r>
            <a:r>
              <a:rPr lang="en-US" sz="1600" b="1" dirty="0" smtClean="0"/>
              <a:t>ample </a:t>
            </a:r>
            <a:r>
              <a:rPr lang="en-US" sz="1600" b="1" dirty="0"/>
              <a:t>of </a:t>
            </a:r>
            <a:r>
              <a:rPr lang="en-US" sz="1600" b="1" dirty="0" smtClean="0"/>
              <a:t>AOIs* </a:t>
            </a:r>
            <a:r>
              <a:rPr lang="en-US" sz="1600" b="1" dirty="0"/>
              <a:t>for one face (human infant).</a:t>
            </a:r>
            <a:r>
              <a:rPr lang="en-US" sz="1600" dirty="0"/>
              <a:t> AOIs include three separate feature regions: eye (red), nose (green), and mouth (black</a:t>
            </a:r>
            <a:r>
              <a:rPr lang="en-US" sz="1600" dirty="0" smtClean="0"/>
              <a:t>).</a:t>
            </a:r>
            <a:endParaRPr lang="tr-TR" sz="1600" dirty="0" smtClean="0"/>
          </a:p>
          <a:p>
            <a:endParaRPr lang="tr-TR" sz="1600" dirty="0"/>
          </a:p>
          <a:p>
            <a:r>
              <a:rPr lang="en-US" sz="1600" dirty="0"/>
              <a:t>Cuteness is a subjective term describing a type of </a:t>
            </a:r>
            <a:r>
              <a:rPr lang="en-US" sz="1600" dirty="0">
                <a:hlinkClick r:id="rId2" tooltip="Physical attractiveness"/>
              </a:rPr>
              <a:t>attractiveness</a:t>
            </a:r>
            <a:r>
              <a:rPr lang="en-US" sz="1600" dirty="0"/>
              <a:t> commonly associated with </a:t>
            </a:r>
            <a:r>
              <a:rPr lang="en-US" sz="1600" dirty="0">
                <a:hlinkClick r:id="rId3" tooltip="Youth"/>
              </a:rPr>
              <a:t>youth</a:t>
            </a:r>
            <a:r>
              <a:rPr lang="en-US" sz="1600" dirty="0"/>
              <a:t> and </a:t>
            </a:r>
            <a:r>
              <a:rPr lang="en-US" sz="1600" dirty="0">
                <a:hlinkClick r:id="rId4" tooltip="Human physical appearance"/>
              </a:rPr>
              <a:t>appearance</a:t>
            </a:r>
            <a:r>
              <a:rPr lang="en-US" sz="1600" dirty="0"/>
              <a:t>, as well as a scientific concept and analytical model in </a:t>
            </a:r>
            <a:r>
              <a:rPr lang="en-US" sz="1600" dirty="0">
                <a:hlinkClick r:id="rId5" tooltip="Ethology"/>
              </a:rPr>
              <a:t>ethology</a:t>
            </a:r>
            <a:r>
              <a:rPr lang="en-US" sz="1600" dirty="0"/>
              <a:t>, first introduced by </a:t>
            </a:r>
            <a:r>
              <a:rPr lang="en-US" sz="1600" dirty="0" err="1">
                <a:hlinkClick r:id="rId6" tooltip="Konrad Lorenz"/>
              </a:rPr>
              <a:t>Konrad</a:t>
            </a:r>
            <a:r>
              <a:rPr lang="en-US" sz="1600" dirty="0">
                <a:hlinkClick r:id="rId6" tooltip="Konrad Lorenz"/>
              </a:rPr>
              <a:t> Lorenz</a:t>
            </a:r>
            <a:r>
              <a:rPr lang="en-US" sz="1600" dirty="0"/>
              <a:t>.</a:t>
            </a:r>
            <a:r>
              <a:rPr lang="en-US" sz="1600" baseline="30000" dirty="0">
                <a:hlinkClick r:id="rId7"/>
              </a:rPr>
              <a:t>[2]</a:t>
            </a:r>
            <a:r>
              <a:rPr lang="en-US" sz="1600" dirty="0"/>
              <a:t> Lorenz proposed the concept of </a:t>
            </a:r>
            <a:r>
              <a:rPr lang="en-US" sz="1600" b="1" dirty="0"/>
              <a:t>baby schema</a:t>
            </a:r>
            <a:r>
              <a:rPr lang="en-US" sz="1600" dirty="0"/>
              <a:t> (</a:t>
            </a:r>
            <a:r>
              <a:rPr lang="en-US" sz="1600" i="1" dirty="0" err="1"/>
              <a:t>Kindchenschema</a:t>
            </a:r>
            <a:r>
              <a:rPr lang="en-US" sz="1600" dirty="0"/>
              <a:t>), a set of facial and body features, that make a creature appear "cute" and activate ("release") in others the motivation to care for it.</a:t>
            </a:r>
            <a:endParaRPr lang="tr-TR" sz="1600" dirty="0"/>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2064135"/>
            <a:ext cx="4641131" cy="4189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1560" y="6324600"/>
            <a:ext cx="6984776" cy="369332"/>
          </a:xfrm>
          <a:prstGeom prst="rect">
            <a:avLst/>
          </a:prstGeom>
          <a:noFill/>
        </p:spPr>
        <p:txBody>
          <a:bodyPr wrap="square" rtlCol="0">
            <a:spAutoFit/>
          </a:bodyPr>
          <a:lstStyle/>
          <a:p>
            <a:r>
              <a:rPr lang="en-US" dirty="0" smtClean="0"/>
              <a:t>*AOI: Automated </a:t>
            </a:r>
            <a:r>
              <a:rPr lang="en-US" dirty="0"/>
              <a:t>optical inspection</a:t>
            </a:r>
          </a:p>
        </p:txBody>
      </p:sp>
    </p:spTree>
    <p:extLst>
      <p:ext uri="{BB962C8B-B14F-4D97-AF65-F5344CB8AC3E}">
        <p14:creationId xmlns:p14="http://schemas.microsoft.com/office/powerpoint/2010/main" val="2083481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98296"/>
            <a:ext cx="8229600" cy="1143000"/>
          </a:xfrm>
        </p:spPr>
        <p:txBody>
          <a:bodyPr/>
          <a:lstStyle/>
          <a:p>
            <a:r>
              <a:rPr lang="en-US" dirty="0"/>
              <a:t>Anthropomorphism</a:t>
            </a:r>
            <a:endParaRPr lang="tr-TR" dirty="0"/>
          </a:p>
        </p:txBody>
      </p:sp>
      <p:sp>
        <p:nvSpPr>
          <p:cNvPr id="3" name="İçerik Yer Tutucusu 2"/>
          <p:cNvSpPr>
            <a:spLocks noGrp="1"/>
          </p:cNvSpPr>
          <p:nvPr>
            <p:ph idx="1"/>
          </p:nvPr>
        </p:nvSpPr>
        <p:spPr>
          <a:xfrm>
            <a:off x="394171" y="1033089"/>
            <a:ext cx="8229600" cy="4389120"/>
          </a:xfrm>
        </p:spPr>
        <p:txBody>
          <a:bodyPr/>
          <a:lstStyle/>
          <a:p>
            <a:r>
              <a:rPr lang="tr-TR" dirty="0" smtClean="0"/>
              <a:t>A</a:t>
            </a:r>
            <a:r>
              <a:rPr lang="en-US" dirty="0" err="1" smtClean="0"/>
              <a:t>nthropomorphism</a:t>
            </a:r>
            <a:r>
              <a:rPr lang="en-US" dirty="0" smtClean="0"/>
              <a:t> </a:t>
            </a:r>
            <a:r>
              <a:rPr lang="en-US" dirty="0"/>
              <a:t>is the attribution of the human to another being. Animals, inanimate objects, the power of nature, those in monotheistic religions, angels, demons, jinn and other concepts can also be the subject of "Anthropomorphism</a:t>
            </a:r>
            <a:r>
              <a:rPr lang="en-US" dirty="0" smtClean="0"/>
              <a:t>".</a:t>
            </a:r>
          </a:p>
          <a:p>
            <a:endParaRPr lang="tr-TR" dirty="0"/>
          </a:p>
        </p:txBody>
      </p:sp>
      <p:pic>
        <p:nvPicPr>
          <p:cNvPr id="6" name="Picture 5"/>
          <p:cNvPicPr>
            <a:picLocks noChangeAspect="1"/>
          </p:cNvPicPr>
          <p:nvPr/>
        </p:nvPicPr>
        <p:blipFill>
          <a:blip r:embed="rId3"/>
          <a:stretch>
            <a:fillRect/>
          </a:stretch>
        </p:blipFill>
        <p:spPr>
          <a:xfrm>
            <a:off x="2708771" y="3429000"/>
            <a:ext cx="3600400" cy="3124594"/>
          </a:xfrm>
          <a:prstGeom prst="rect">
            <a:avLst/>
          </a:prstGeom>
        </p:spPr>
      </p:pic>
      <p:sp>
        <p:nvSpPr>
          <p:cNvPr id="7" name="TextBox 6"/>
          <p:cNvSpPr txBox="1"/>
          <p:nvPr/>
        </p:nvSpPr>
        <p:spPr>
          <a:xfrm>
            <a:off x="6444208" y="5932099"/>
            <a:ext cx="1728192" cy="646331"/>
          </a:xfrm>
          <a:prstGeom prst="rect">
            <a:avLst/>
          </a:prstGeom>
          <a:noFill/>
        </p:spPr>
        <p:txBody>
          <a:bodyPr wrap="square" rtlCol="0">
            <a:spAutoFit/>
          </a:bodyPr>
          <a:lstStyle/>
          <a:p>
            <a:r>
              <a:rPr lang="en-US" dirty="0" smtClean="0"/>
              <a:t>Sample: socket-plug</a:t>
            </a:r>
            <a:endParaRPr lang="en-US" dirty="0"/>
          </a:p>
        </p:txBody>
      </p:sp>
    </p:spTree>
    <p:extLst>
      <p:ext uri="{BB962C8B-B14F-4D97-AF65-F5344CB8AC3E}">
        <p14:creationId xmlns:p14="http://schemas.microsoft.com/office/powerpoint/2010/main" val="2999533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PARO Companion Robot</a:t>
            </a:r>
            <a:endParaRPr lang="tr-TR" dirty="0"/>
          </a:p>
        </p:txBody>
      </p:sp>
      <p:sp>
        <p:nvSpPr>
          <p:cNvPr id="3" name="İçerik Yer Tutucusu 2"/>
          <p:cNvSpPr>
            <a:spLocks noGrp="1"/>
          </p:cNvSpPr>
          <p:nvPr>
            <p:ph idx="1"/>
          </p:nvPr>
        </p:nvSpPr>
        <p:spPr/>
        <p:txBody>
          <a:bodyPr/>
          <a:lstStyle/>
          <a:p>
            <a:r>
              <a:rPr lang="tr-TR" dirty="0"/>
              <a:t>https://www.youtube.com/watch?v=oJq5PQZHU-I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24" y="2420888"/>
            <a:ext cx="747712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4223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PARO Companion Robot</a:t>
            </a:r>
          </a:p>
        </p:txBody>
      </p:sp>
      <p:sp>
        <p:nvSpPr>
          <p:cNvPr id="3" name="İçerik Yer Tutucusu 2"/>
          <p:cNvSpPr>
            <a:spLocks noGrp="1"/>
          </p:cNvSpPr>
          <p:nvPr>
            <p:ph idx="1"/>
          </p:nvPr>
        </p:nvSpPr>
        <p:spPr/>
        <p:txBody>
          <a:bodyPr/>
          <a:lstStyle/>
          <a:p>
            <a:r>
              <a:rPr lang="tr-TR" u="sng" dirty="0" err="1" smtClean="0"/>
              <a:t>Advantages</a:t>
            </a:r>
            <a:r>
              <a:rPr lang="tr-TR" u="sng" dirty="0" smtClean="0"/>
              <a:t>: </a:t>
            </a:r>
          </a:p>
          <a:p>
            <a:endParaRPr lang="tr-TR" dirty="0" smtClean="0"/>
          </a:p>
          <a:p>
            <a:r>
              <a:rPr lang="tr-TR" dirty="0" smtClean="0"/>
              <a:t>Not </a:t>
            </a:r>
            <a:r>
              <a:rPr lang="tr-TR" dirty="0" err="1" smtClean="0"/>
              <a:t>interaction</a:t>
            </a:r>
            <a:r>
              <a:rPr lang="tr-TR" dirty="0" smtClean="0"/>
              <a:t> </a:t>
            </a:r>
            <a:r>
              <a:rPr lang="tr-TR" dirty="0" err="1" smtClean="0"/>
              <a:t>with</a:t>
            </a:r>
            <a:r>
              <a:rPr lang="tr-TR" dirty="0" smtClean="0"/>
              <a:t> an </a:t>
            </a:r>
            <a:r>
              <a:rPr lang="tr-TR" dirty="0" err="1" smtClean="0"/>
              <a:t>alive</a:t>
            </a:r>
            <a:r>
              <a:rPr lang="tr-TR" dirty="0" smtClean="0"/>
              <a:t> pet</a:t>
            </a:r>
          </a:p>
          <a:p>
            <a:r>
              <a:rPr lang="tr-TR" dirty="0" err="1" smtClean="0"/>
              <a:t>Psychlogical</a:t>
            </a:r>
            <a:r>
              <a:rPr lang="tr-TR" dirty="0" smtClean="0"/>
              <a:t> </a:t>
            </a:r>
            <a:r>
              <a:rPr lang="tr-TR" dirty="0" err="1" smtClean="0"/>
              <a:t>treatment</a:t>
            </a:r>
            <a:r>
              <a:rPr lang="tr-TR" dirty="0" smtClean="0"/>
              <a:t> / </a:t>
            </a:r>
            <a:r>
              <a:rPr lang="tr-TR" dirty="0" err="1" smtClean="0"/>
              <a:t>therapy</a:t>
            </a:r>
            <a:endParaRPr lang="tr-TR" dirty="0" smtClean="0"/>
          </a:p>
          <a:p>
            <a:r>
              <a:rPr lang="tr-TR" dirty="0" err="1" smtClean="0"/>
              <a:t>Elderly</a:t>
            </a:r>
            <a:r>
              <a:rPr lang="tr-TR" dirty="0" smtClean="0"/>
              <a:t> (</a:t>
            </a:r>
            <a:r>
              <a:rPr lang="tr-TR" dirty="0" err="1" smtClean="0"/>
              <a:t>especially</a:t>
            </a:r>
            <a:r>
              <a:rPr lang="tr-TR" dirty="0" smtClean="0"/>
              <a:t> </a:t>
            </a:r>
            <a:r>
              <a:rPr lang="tr-TR" dirty="0" err="1" smtClean="0"/>
              <a:t>alzheimer’s</a:t>
            </a:r>
            <a:r>
              <a:rPr lang="tr-TR" dirty="0" smtClean="0"/>
              <a:t>) </a:t>
            </a:r>
            <a:r>
              <a:rPr lang="tr-TR" dirty="0" err="1" smtClean="0"/>
              <a:t>and</a:t>
            </a:r>
            <a:r>
              <a:rPr lang="tr-TR" dirty="0" smtClean="0"/>
              <a:t> </a:t>
            </a:r>
            <a:r>
              <a:rPr lang="tr-TR" dirty="0" err="1" smtClean="0"/>
              <a:t>infant</a:t>
            </a:r>
            <a:r>
              <a:rPr lang="tr-TR" dirty="0" smtClean="0"/>
              <a:t> </a:t>
            </a:r>
            <a:r>
              <a:rPr lang="tr-TR" dirty="0" err="1" smtClean="0"/>
              <a:t>development</a:t>
            </a:r>
            <a:endParaRPr lang="tr-TR" dirty="0" smtClean="0"/>
          </a:p>
          <a:p>
            <a:endParaRPr lang="tr-TR" u="sng" dirty="0" smtClean="0"/>
          </a:p>
          <a:p>
            <a:r>
              <a:rPr lang="tr-TR" u="sng" dirty="0" err="1" smtClean="0"/>
              <a:t>Disadvantage</a:t>
            </a:r>
            <a:r>
              <a:rPr lang="tr-TR" u="sng" dirty="0" smtClean="0"/>
              <a:t>:</a:t>
            </a:r>
          </a:p>
          <a:p>
            <a:r>
              <a:rPr lang="tr-TR" dirty="0" smtClean="0"/>
              <a:t>Can </a:t>
            </a:r>
            <a:r>
              <a:rPr lang="tr-TR" dirty="0" err="1" smtClean="0"/>
              <a:t>stimuli</a:t>
            </a:r>
            <a:r>
              <a:rPr lang="tr-TR" dirty="0" smtClean="0"/>
              <a:t> </a:t>
            </a:r>
            <a:r>
              <a:rPr lang="tr-TR" dirty="0" err="1" smtClean="0"/>
              <a:t>the</a:t>
            </a:r>
            <a:r>
              <a:rPr lang="tr-TR" dirty="0" smtClean="0"/>
              <a:t> </a:t>
            </a:r>
            <a:r>
              <a:rPr lang="tr-TR" dirty="0" err="1" smtClean="0"/>
              <a:t>bad</a:t>
            </a:r>
            <a:r>
              <a:rPr lang="tr-TR" dirty="0" smtClean="0"/>
              <a:t> </a:t>
            </a:r>
            <a:r>
              <a:rPr lang="tr-TR" dirty="0" err="1" smtClean="0"/>
              <a:t>memories</a:t>
            </a:r>
            <a:r>
              <a:rPr lang="tr-TR" dirty="0" smtClean="0"/>
              <a:t> </a:t>
            </a:r>
            <a:r>
              <a:rPr lang="tr-TR" dirty="0" err="1" smtClean="0"/>
              <a:t>with</a:t>
            </a:r>
            <a:r>
              <a:rPr lang="tr-TR" dirty="0" smtClean="0"/>
              <a:t> </a:t>
            </a:r>
            <a:r>
              <a:rPr lang="tr-TR" dirty="0" err="1" smtClean="0"/>
              <a:t>live</a:t>
            </a:r>
            <a:r>
              <a:rPr lang="tr-TR" dirty="0" smtClean="0"/>
              <a:t> </a:t>
            </a:r>
            <a:r>
              <a:rPr lang="tr-TR" dirty="0" err="1" smtClean="0"/>
              <a:t>pets</a:t>
            </a:r>
            <a:endParaRPr lang="tr-TR" dirty="0"/>
          </a:p>
        </p:txBody>
      </p:sp>
    </p:spTree>
    <p:extLst>
      <p:ext uri="{BB962C8B-B14F-4D97-AF65-F5344CB8AC3E}">
        <p14:creationId xmlns:p14="http://schemas.microsoft.com/office/powerpoint/2010/main" val="612371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Robots</a:t>
            </a:r>
            <a:r>
              <a:rPr lang="tr-TR" dirty="0" smtClean="0"/>
              <a:t> in </a:t>
            </a:r>
            <a:r>
              <a:rPr lang="tr-TR" dirty="0" err="1" smtClean="0"/>
              <a:t>Elderly</a:t>
            </a:r>
            <a:r>
              <a:rPr lang="tr-TR" dirty="0" smtClean="0"/>
              <a:t> </a:t>
            </a:r>
            <a:r>
              <a:rPr lang="tr-TR" dirty="0" err="1" smtClean="0"/>
              <a:t>Care</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7380312" cy="435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313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Robots</a:t>
            </a:r>
            <a:r>
              <a:rPr lang="tr-TR" dirty="0" smtClean="0"/>
              <a:t> in </a:t>
            </a:r>
            <a:r>
              <a:rPr lang="tr-TR" dirty="0" err="1" smtClean="0"/>
              <a:t>Elderly</a:t>
            </a:r>
            <a:r>
              <a:rPr lang="tr-TR" dirty="0" smtClean="0"/>
              <a:t> </a:t>
            </a:r>
            <a:r>
              <a:rPr lang="tr-TR" dirty="0" err="1" smtClean="0"/>
              <a:t>Care</a:t>
            </a:r>
            <a:r>
              <a:rPr lang="tr-TR" dirty="0" smtClean="0"/>
              <a:t> </a:t>
            </a:r>
            <a:r>
              <a:rPr lang="tr-TR" dirty="0" err="1" smtClean="0"/>
              <a:t>Pros</a:t>
            </a:r>
            <a:r>
              <a:rPr lang="tr-TR" dirty="0" smtClean="0"/>
              <a:t> </a:t>
            </a:r>
            <a:r>
              <a:rPr lang="tr-TR" dirty="0" err="1" smtClean="0"/>
              <a:t>and</a:t>
            </a:r>
            <a:r>
              <a:rPr lang="tr-TR" dirty="0" smtClean="0"/>
              <a:t> </a:t>
            </a:r>
            <a:r>
              <a:rPr lang="tr-TR" dirty="0" err="1" smtClean="0"/>
              <a:t>Cons</a:t>
            </a:r>
            <a:endParaRPr lang="tr-TR" dirty="0"/>
          </a:p>
        </p:txBody>
      </p:sp>
      <p:sp>
        <p:nvSpPr>
          <p:cNvPr id="3" name="İçerik Yer Tutucusu 2"/>
          <p:cNvSpPr>
            <a:spLocks noGrp="1"/>
          </p:cNvSpPr>
          <p:nvPr>
            <p:ph idx="1"/>
          </p:nvPr>
        </p:nvSpPr>
        <p:spPr/>
        <p:txBody>
          <a:bodyPr/>
          <a:lstStyle/>
          <a:p>
            <a:r>
              <a:rPr lang="tr-TR" dirty="0" err="1" smtClean="0"/>
              <a:t>Pros</a:t>
            </a:r>
            <a:r>
              <a:rPr lang="tr-TR" dirty="0" smtClean="0"/>
              <a:t>: </a:t>
            </a:r>
          </a:p>
          <a:p>
            <a:pPr lvl="1"/>
            <a:r>
              <a:rPr lang="tr-TR" dirty="0" err="1" smtClean="0"/>
              <a:t>Prevent</a:t>
            </a:r>
            <a:r>
              <a:rPr lang="tr-TR" dirty="0" smtClean="0"/>
              <a:t> </a:t>
            </a:r>
            <a:r>
              <a:rPr lang="tr-TR" dirty="0" err="1" smtClean="0"/>
              <a:t>Elderly</a:t>
            </a:r>
            <a:r>
              <a:rPr lang="tr-TR" dirty="0" smtClean="0"/>
              <a:t> </a:t>
            </a:r>
            <a:r>
              <a:rPr lang="tr-TR" dirty="0" err="1" smtClean="0"/>
              <a:t>abuse</a:t>
            </a:r>
            <a:r>
              <a:rPr lang="tr-TR" dirty="0" smtClean="0"/>
              <a:t> </a:t>
            </a:r>
          </a:p>
          <a:p>
            <a:pPr lvl="1"/>
            <a:r>
              <a:rPr lang="tr-TR" dirty="0" err="1" smtClean="0"/>
              <a:t>Economic</a:t>
            </a:r>
            <a:r>
              <a:rPr lang="tr-TR" dirty="0" smtClean="0"/>
              <a:t> </a:t>
            </a:r>
            <a:r>
              <a:rPr lang="tr-TR" dirty="0" err="1" smtClean="0"/>
              <a:t>reasons</a:t>
            </a:r>
            <a:r>
              <a:rPr lang="tr-TR" dirty="0" smtClean="0"/>
              <a:t>: </a:t>
            </a:r>
            <a:r>
              <a:rPr lang="tr-TR" dirty="0" err="1" smtClean="0"/>
              <a:t>prevent</a:t>
            </a:r>
            <a:r>
              <a:rPr lang="tr-TR" dirty="0" smtClean="0"/>
              <a:t> </a:t>
            </a:r>
            <a:r>
              <a:rPr lang="tr-TR" dirty="0" err="1" smtClean="0"/>
              <a:t>deliberately</a:t>
            </a:r>
            <a:r>
              <a:rPr lang="tr-TR" dirty="0" smtClean="0"/>
              <a:t> </a:t>
            </a:r>
            <a:r>
              <a:rPr lang="tr-TR" dirty="0" err="1" smtClean="0"/>
              <a:t>death</a:t>
            </a:r>
            <a:r>
              <a:rPr lang="tr-TR" dirty="0" smtClean="0"/>
              <a:t>!</a:t>
            </a:r>
          </a:p>
          <a:p>
            <a:pPr lvl="1"/>
            <a:r>
              <a:rPr lang="tr-TR" dirty="0" err="1" smtClean="0"/>
              <a:t>Sustainable</a:t>
            </a:r>
            <a:r>
              <a:rPr lang="tr-TR" dirty="0" smtClean="0"/>
              <a:t> </a:t>
            </a:r>
            <a:r>
              <a:rPr lang="tr-TR" dirty="0" err="1" smtClean="0"/>
              <a:t>care</a:t>
            </a:r>
            <a:endParaRPr lang="tr-TR" dirty="0" smtClean="0"/>
          </a:p>
          <a:p>
            <a:r>
              <a:rPr lang="tr-TR" dirty="0" err="1" smtClean="0"/>
              <a:t>Cons</a:t>
            </a:r>
            <a:r>
              <a:rPr lang="tr-TR" dirty="0" smtClean="0"/>
              <a:t>:</a:t>
            </a:r>
          </a:p>
          <a:p>
            <a:pPr lvl="1"/>
            <a:r>
              <a:rPr lang="tr-TR" dirty="0" err="1" smtClean="0"/>
              <a:t>Getting</a:t>
            </a:r>
            <a:r>
              <a:rPr lang="tr-TR" dirty="0" smtClean="0"/>
              <a:t> </a:t>
            </a:r>
            <a:r>
              <a:rPr lang="tr-TR" dirty="0" err="1" smtClean="0"/>
              <a:t>away</a:t>
            </a:r>
            <a:r>
              <a:rPr lang="tr-TR" dirty="0" smtClean="0"/>
              <a:t> </a:t>
            </a:r>
            <a:r>
              <a:rPr lang="tr-TR" dirty="0" err="1" smtClean="0"/>
              <a:t>from</a:t>
            </a:r>
            <a:r>
              <a:rPr lang="tr-TR" dirty="0" smtClean="0"/>
              <a:t> </a:t>
            </a:r>
            <a:r>
              <a:rPr lang="tr-TR" dirty="0" err="1" smtClean="0"/>
              <a:t>reality</a:t>
            </a:r>
            <a:endParaRPr lang="tr-TR" dirty="0" smtClean="0"/>
          </a:p>
          <a:p>
            <a:pPr lvl="1"/>
            <a:r>
              <a:rPr lang="tr-TR" dirty="0" err="1" smtClean="0"/>
              <a:t>Robots</a:t>
            </a:r>
            <a:r>
              <a:rPr lang="tr-TR" dirty="0" smtClean="0"/>
              <a:t> not in </a:t>
            </a:r>
            <a:r>
              <a:rPr lang="tr-TR" dirty="0" err="1" smtClean="0"/>
              <a:t>the</a:t>
            </a:r>
            <a:r>
              <a:rPr lang="tr-TR" dirty="0" smtClean="0"/>
              <a:t> </a:t>
            </a:r>
            <a:r>
              <a:rPr lang="tr-TR" dirty="0" err="1" smtClean="0"/>
              <a:t>level</a:t>
            </a:r>
            <a:r>
              <a:rPr lang="tr-TR" dirty="0" smtClean="0"/>
              <a:t> of </a:t>
            </a:r>
            <a:r>
              <a:rPr lang="tr-TR" dirty="0" err="1" smtClean="0"/>
              <a:t>super</a:t>
            </a:r>
            <a:r>
              <a:rPr lang="tr-TR" dirty="0" smtClean="0"/>
              <a:t> </a:t>
            </a:r>
            <a:r>
              <a:rPr lang="tr-TR" dirty="0" err="1" smtClean="0"/>
              <a:t>artificial</a:t>
            </a:r>
            <a:r>
              <a:rPr lang="tr-TR" dirty="0" smtClean="0"/>
              <a:t> </a:t>
            </a:r>
            <a:r>
              <a:rPr lang="tr-TR" dirty="0" err="1" smtClean="0"/>
              <a:t>intelligence</a:t>
            </a:r>
            <a:endParaRPr lang="tr-TR" dirty="0"/>
          </a:p>
        </p:txBody>
      </p:sp>
    </p:spTree>
    <p:extLst>
      <p:ext uri="{BB962C8B-B14F-4D97-AF65-F5344CB8AC3E}">
        <p14:creationId xmlns:p14="http://schemas.microsoft.com/office/powerpoint/2010/main" val="757672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77011"/>
            <a:ext cx="4104456" cy="316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77011"/>
            <a:ext cx="4320480" cy="316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634511" y="1141433"/>
            <a:ext cx="5725902" cy="461665"/>
          </a:xfrm>
          <a:prstGeom prst="rect">
            <a:avLst/>
          </a:prstGeom>
          <a:noFill/>
        </p:spPr>
        <p:txBody>
          <a:bodyPr wrap="square" rtlCol="0">
            <a:spAutoFit/>
          </a:bodyPr>
          <a:lstStyle/>
          <a:p>
            <a:r>
              <a:rPr lang="tr-TR" dirty="0" smtClean="0"/>
              <a:t> </a:t>
            </a:r>
            <a:r>
              <a:rPr lang="tr-TR" sz="2400" dirty="0" smtClean="0"/>
              <a:t>WHICH RULES HAVE BEEN </a:t>
            </a:r>
            <a:r>
              <a:rPr lang="en-US" sz="2400" dirty="0" smtClean="0"/>
              <a:t>BROKEN</a:t>
            </a:r>
            <a:r>
              <a:rPr lang="tr-TR" sz="2400" dirty="0" smtClean="0"/>
              <a:t>?</a:t>
            </a:r>
            <a:endParaRPr lang="tr-TR" sz="2400" dirty="0"/>
          </a:p>
        </p:txBody>
      </p:sp>
    </p:spTree>
    <p:extLst>
      <p:ext uri="{BB962C8B-B14F-4D97-AF65-F5344CB8AC3E}">
        <p14:creationId xmlns:p14="http://schemas.microsoft.com/office/powerpoint/2010/main" val="16062866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636680"/>
          </a:xfrm>
        </p:spPr>
        <p:txBody>
          <a:bodyPr>
            <a:normAutofit/>
          </a:bodyPr>
          <a:lstStyle/>
          <a:p>
            <a:r>
              <a:rPr lang="tr-TR" sz="3600" dirty="0" smtClean="0"/>
              <a:t>HCI (Human-</a:t>
            </a:r>
            <a:r>
              <a:rPr lang="tr-TR" sz="3600" dirty="0" err="1" smtClean="0"/>
              <a:t>Computer</a:t>
            </a:r>
            <a:r>
              <a:rPr lang="tr-TR" sz="3600" dirty="0" smtClean="0"/>
              <a:t> </a:t>
            </a:r>
            <a:r>
              <a:rPr lang="tr-TR" sz="3600" dirty="0" err="1" smtClean="0"/>
              <a:t>Interaction</a:t>
            </a:r>
            <a:r>
              <a:rPr lang="tr-TR" sz="3600" dirty="0" smtClean="0"/>
              <a:t>) </a:t>
            </a:r>
            <a:r>
              <a:rPr lang="tr-TR" sz="3600" dirty="0" err="1" smtClean="0"/>
              <a:t>vs</a:t>
            </a:r>
            <a:r>
              <a:rPr lang="tr-TR" sz="3600" dirty="0" smtClean="0"/>
              <a:t> HRI</a:t>
            </a:r>
            <a:endParaRPr lang="tr-TR" sz="3600" dirty="0"/>
          </a:p>
        </p:txBody>
      </p:sp>
      <p:sp>
        <p:nvSpPr>
          <p:cNvPr id="3" name="İçerik Yer Tutucusu 2"/>
          <p:cNvSpPr>
            <a:spLocks noGrp="1"/>
          </p:cNvSpPr>
          <p:nvPr>
            <p:ph idx="1"/>
          </p:nvPr>
        </p:nvSpPr>
        <p:spPr>
          <a:xfrm>
            <a:off x="457200" y="836712"/>
            <a:ext cx="8229600" cy="5487888"/>
          </a:xfrm>
        </p:spPr>
        <p:txBody>
          <a:bodyPr>
            <a:normAutofit lnSpcReduction="10000"/>
          </a:bodyPr>
          <a:lstStyle/>
          <a:p>
            <a:r>
              <a:rPr lang="tr-TR" dirty="0" err="1" smtClean="0"/>
              <a:t>Reasons</a:t>
            </a:r>
            <a:r>
              <a:rPr lang="tr-TR" dirty="0" smtClean="0"/>
              <a:t> </a:t>
            </a:r>
            <a:r>
              <a:rPr lang="tr-TR" dirty="0" err="1" smtClean="0"/>
              <a:t>why</a:t>
            </a:r>
            <a:r>
              <a:rPr lang="tr-TR" dirty="0" smtClean="0"/>
              <a:t> </a:t>
            </a:r>
            <a:r>
              <a:rPr lang="tr-TR" dirty="0" err="1" smtClean="0"/>
              <a:t>people</a:t>
            </a:r>
            <a:r>
              <a:rPr lang="tr-TR" dirty="0" smtClean="0"/>
              <a:t> </a:t>
            </a:r>
            <a:r>
              <a:rPr lang="tr-TR" dirty="0" err="1" smtClean="0"/>
              <a:t>study</a:t>
            </a:r>
            <a:r>
              <a:rPr lang="tr-TR" dirty="0" smtClean="0"/>
              <a:t> HRI:</a:t>
            </a:r>
          </a:p>
          <a:p>
            <a:r>
              <a:rPr lang="tr-TR" dirty="0" smtClean="0"/>
              <a:t>1- H</a:t>
            </a:r>
            <a:r>
              <a:rPr lang="en-US" dirty="0" err="1" smtClean="0"/>
              <a:t>umans</a:t>
            </a:r>
            <a:r>
              <a:rPr lang="en-US" dirty="0" smtClean="0"/>
              <a:t> </a:t>
            </a:r>
            <a:r>
              <a:rPr lang="en-US" dirty="0"/>
              <a:t>perceive robots differently from other technological </a:t>
            </a:r>
            <a:r>
              <a:rPr lang="en-US" dirty="0" smtClean="0"/>
              <a:t>devices</a:t>
            </a:r>
            <a:r>
              <a:rPr lang="tr-TR" dirty="0" smtClean="0"/>
              <a:t>, </a:t>
            </a:r>
            <a:r>
              <a:rPr lang="tr-TR" dirty="0" err="1" smtClean="0">
                <a:solidFill>
                  <a:srgbClr val="FF0000"/>
                </a:solidFill>
              </a:rPr>
              <a:t>antromorphic</a:t>
            </a:r>
            <a:r>
              <a:rPr lang="tr-TR" dirty="0" smtClean="0"/>
              <a:t>, </a:t>
            </a:r>
            <a:r>
              <a:rPr lang="tr-TR" dirty="0" err="1"/>
              <a:t>researchers</a:t>
            </a:r>
            <a:r>
              <a:rPr lang="tr-TR" dirty="0"/>
              <a:t> </a:t>
            </a:r>
            <a:r>
              <a:rPr lang="tr-TR" dirty="0" err="1"/>
              <a:t>are</a:t>
            </a:r>
            <a:r>
              <a:rPr lang="tr-TR" dirty="0"/>
              <a:t> </a:t>
            </a:r>
            <a:r>
              <a:rPr lang="tr-TR" dirty="0" err="1"/>
              <a:t>encouraged</a:t>
            </a:r>
            <a:r>
              <a:rPr lang="tr-TR" dirty="0"/>
              <a:t> </a:t>
            </a:r>
            <a:r>
              <a:rPr lang="tr-TR" dirty="0" err="1" smtClean="0"/>
              <a:t>to</a:t>
            </a:r>
            <a:r>
              <a:rPr lang="tr-TR" dirty="0" smtClean="0"/>
              <a:t> </a:t>
            </a:r>
            <a:r>
              <a:rPr lang="en-US" dirty="0" smtClean="0"/>
              <a:t>understand </a:t>
            </a:r>
            <a:r>
              <a:rPr lang="en-US" dirty="0"/>
              <a:t>which mental systems are appropriate for better human-robot </a:t>
            </a:r>
            <a:r>
              <a:rPr lang="en-US" dirty="0" smtClean="0"/>
              <a:t>interaction</a:t>
            </a:r>
            <a:endParaRPr lang="tr-TR" dirty="0" smtClean="0"/>
          </a:p>
          <a:p>
            <a:r>
              <a:rPr lang="tr-TR" dirty="0" smtClean="0"/>
              <a:t>2- R</a:t>
            </a:r>
            <a:r>
              <a:rPr lang="en-US" dirty="0" err="1" smtClean="0"/>
              <a:t>eactions</a:t>
            </a:r>
            <a:r>
              <a:rPr lang="en-US" dirty="0" smtClean="0"/>
              <a:t> </a:t>
            </a:r>
            <a:r>
              <a:rPr lang="en-US" dirty="0"/>
              <a:t>and interactions differ in comparison with other </a:t>
            </a:r>
            <a:r>
              <a:rPr lang="en-US" dirty="0" smtClean="0"/>
              <a:t>computer</a:t>
            </a:r>
            <a:r>
              <a:rPr lang="tr-TR" dirty="0" smtClean="0"/>
              <a:t> </a:t>
            </a:r>
            <a:r>
              <a:rPr lang="en-US" dirty="0" smtClean="0"/>
              <a:t>technologies </a:t>
            </a:r>
            <a:r>
              <a:rPr lang="en-US" dirty="0"/>
              <a:t>because of </a:t>
            </a:r>
            <a:r>
              <a:rPr lang="en-US" dirty="0">
                <a:solidFill>
                  <a:srgbClr val="FF0000"/>
                </a:solidFill>
              </a:rPr>
              <a:t>mobility and flexibility</a:t>
            </a:r>
            <a:r>
              <a:rPr lang="en-US" dirty="0"/>
              <a:t> of robots. They have </a:t>
            </a:r>
            <a:r>
              <a:rPr lang="en-US" dirty="0" smtClean="0"/>
              <a:t>complex</a:t>
            </a:r>
            <a:r>
              <a:rPr lang="tr-TR" dirty="0" smtClean="0"/>
              <a:t> </a:t>
            </a:r>
            <a:r>
              <a:rPr lang="en-US" dirty="0" smtClean="0"/>
              <a:t>feedback </a:t>
            </a:r>
            <a:r>
              <a:rPr lang="en-US" dirty="0"/>
              <a:t>mechanisms to respond variously to their users</a:t>
            </a:r>
            <a:r>
              <a:rPr lang="en-US" dirty="0" smtClean="0"/>
              <a:t>.</a:t>
            </a:r>
            <a:endParaRPr lang="tr-TR" dirty="0" smtClean="0"/>
          </a:p>
          <a:p>
            <a:r>
              <a:rPr lang="tr-TR" dirty="0" smtClean="0"/>
              <a:t>3- </a:t>
            </a:r>
            <a:r>
              <a:rPr lang="tr-TR" dirty="0" smtClean="0">
                <a:solidFill>
                  <a:srgbClr val="FF0000"/>
                </a:solidFill>
              </a:rPr>
              <a:t>M</a:t>
            </a:r>
            <a:r>
              <a:rPr lang="en-US" dirty="0" err="1" smtClean="0">
                <a:solidFill>
                  <a:srgbClr val="FF0000"/>
                </a:solidFill>
              </a:rPr>
              <a:t>achine</a:t>
            </a:r>
            <a:r>
              <a:rPr lang="tr-TR" dirty="0" smtClean="0">
                <a:solidFill>
                  <a:srgbClr val="FF0000"/>
                </a:solidFill>
              </a:rPr>
              <a:t> </a:t>
            </a:r>
            <a:r>
              <a:rPr lang="en-US" dirty="0" smtClean="0">
                <a:solidFill>
                  <a:srgbClr val="FF0000"/>
                </a:solidFill>
              </a:rPr>
              <a:t>learning </a:t>
            </a:r>
            <a:r>
              <a:rPr lang="en-US" dirty="0">
                <a:solidFill>
                  <a:srgbClr val="FF0000"/>
                </a:solidFill>
              </a:rPr>
              <a:t>abilities of robots</a:t>
            </a:r>
            <a:r>
              <a:rPr lang="en-US" dirty="0"/>
              <a:t>. It is possible to say that both disciplines of </a:t>
            </a:r>
            <a:r>
              <a:rPr lang="en-US" dirty="0" smtClean="0"/>
              <a:t>human</a:t>
            </a:r>
            <a:r>
              <a:rPr lang="tr-TR" dirty="0" smtClean="0"/>
              <a:t> </a:t>
            </a:r>
            <a:r>
              <a:rPr lang="en-US" dirty="0" smtClean="0"/>
              <a:t>computer </a:t>
            </a:r>
            <a:r>
              <a:rPr lang="en-US" dirty="0"/>
              <a:t>interaction and human robot interaction broadly study a </a:t>
            </a:r>
            <a:r>
              <a:rPr lang="en-US" dirty="0" smtClean="0"/>
              <a:t>sociological</a:t>
            </a:r>
            <a:r>
              <a:rPr lang="tr-TR" dirty="0" smtClean="0"/>
              <a:t> </a:t>
            </a:r>
            <a:r>
              <a:rPr lang="en-US" dirty="0" smtClean="0"/>
              <a:t>understanding </a:t>
            </a:r>
            <a:r>
              <a:rPr lang="en-US" dirty="0"/>
              <a:t>of robots which accompany people</a:t>
            </a:r>
            <a:endParaRPr lang="tr-TR" dirty="0"/>
          </a:p>
        </p:txBody>
      </p:sp>
    </p:spTree>
    <p:extLst>
      <p:ext uri="{BB962C8B-B14F-4D97-AF65-F5344CB8AC3E}">
        <p14:creationId xmlns:p14="http://schemas.microsoft.com/office/powerpoint/2010/main" val="13083402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200854" cy="397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546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424"/>
            <a:ext cx="8229600" cy="1143000"/>
          </a:xfrm>
        </p:spPr>
        <p:txBody>
          <a:bodyPr>
            <a:normAutofit/>
          </a:bodyPr>
          <a:lstStyle/>
          <a:p>
            <a:r>
              <a:rPr lang="en-US" sz="2800" b="1" dirty="0"/>
              <a:t>Total number of investors, countries of origin </a:t>
            </a:r>
            <a:endParaRPr lang="en-US" sz="2800" dirty="0"/>
          </a:p>
        </p:txBody>
      </p:sp>
      <p:pic>
        <p:nvPicPr>
          <p:cNvPr id="6" name="Content Placeholder 5"/>
          <p:cNvPicPr>
            <a:picLocks noGrp="1" noChangeAspect="1"/>
          </p:cNvPicPr>
          <p:nvPr>
            <p:ph idx="1"/>
          </p:nvPr>
        </p:nvPicPr>
        <p:blipFill>
          <a:blip r:embed="rId2"/>
          <a:stretch>
            <a:fillRect/>
          </a:stretch>
        </p:blipFill>
        <p:spPr>
          <a:xfrm>
            <a:off x="1174576" y="2564904"/>
            <a:ext cx="6781800" cy="4038600"/>
          </a:xfrm>
          <a:prstGeom prst="rect">
            <a:avLst/>
          </a:prstGeom>
        </p:spPr>
      </p:pic>
      <p:pic>
        <p:nvPicPr>
          <p:cNvPr id="7" name="Picture 6"/>
          <p:cNvPicPr>
            <a:picLocks noChangeAspect="1"/>
          </p:cNvPicPr>
          <p:nvPr/>
        </p:nvPicPr>
        <p:blipFill>
          <a:blip r:embed="rId3"/>
          <a:stretch>
            <a:fillRect/>
          </a:stretch>
        </p:blipFill>
        <p:spPr>
          <a:xfrm>
            <a:off x="1181100" y="836712"/>
            <a:ext cx="6657975" cy="2371725"/>
          </a:xfrm>
          <a:prstGeom prst="rect">
            <a:avLst/>
          </a:prstGeom>
        </p:spPr>
      </p:pic>
    </p:spTree>
    <p:extLst>
      <p:ext uri="{BB962C8B-B14F-4D97-AF65-F5344CB8AC3E}">
        <p14:creationId xmlns:p14="http://schemas.microsoft.com/office/powerpoint/2010/main" val="9364467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Recom</a:t>
            </a:r>
            <a:r>
              <a:rPr lang="en-US" dirty="0" smtClean="0"/>
              <a:t>m</a:t>
            </a:r>
            <a:r>
              <a:rPr lang="tr-TR" dirty="0" err="1" smtClean="0"/>
              <a:t>ended</a:t>
            </a:r>
            <a:r>
              <a:rPr lang="tr-TR" dirty="0" smtClean="0"/>
              <a:t> Watch</a:t>
            </a:r>
            <a:endParaRPr lang="tr-TR" dirty="0"/>
          </a:p>
        </p:txBody>
      </p:sp>
      <p:sp>
        <p:nvSpPr>
          <p:cNvPr id="3" name="İçerik Yer Tutucusu 2"/>
          <p:cNvSpPr>
            <a:spLocks noGrp="1"/>
          </p:cNvSpPr>
          <p:nvPr>
            <p:ph idx="1"/>
          </p:nvPr>
        </p:nvSpPr>
        <p:spPr/>
        <p:txBody>
          <a:bodyPr/>
          <a:lstStyle/>
          <a:p>
            <a:r>
              <a:rPr lang="tr-TR" dirty="0" smtClean="0"/>
              <a:t>MATRIX (</a:t>
            </a:r>
            <a:r>
              <a:rPr lang="tr-TR" dirty="0" err="1" smtClean="0"/>
              <a:t>first</a:t>
            </a:r>
            <a:r>
              <a:rPr lang="tr-TR" dirty="0" smtClean="0"/>
              <a:t> </a:t>
            </a:r>
            <a:r>
              <a:rPr lang="tr-TR" dirty="0" err="1" smtClean="0"/>
              <a:t>movie</a:t>
            </a:r>
            <a:r>
              <a:rPr lang="tr-TR" dirty="0" smtClean="0"/>
              <a:t>)</a:t>
            </a:r>
          </a:p>
          <a:p>
            <a:r>
              <a:rPr lang="tr-TR" dirty="0" smtClean="0"/>
              <a:t>ANIMATRIX - Second </a:t>
            </a:r>
            <a:r>
              <a:rPr lang="tr-TR" dirty="0" err="1" smtClean="0"/>
              <a:t>Renaissance</a:t>
            </a:r>
            <a:endParaRPr lang="tr-TR" dirty="0" smtClean="0"/>
          </a:p>
          <a:p>
            <a:r>
              <a:rPr lang="tr-TR" dirty="0" err="1" smtClean="0"/>
              <a:t>Alternative</a:t>
            </a:r>
            <a:r>
              <a:rPr lang="tr-TR" dirty="0" smtClean="0"/>
              <a:t>: </a:t>
            </a:r>
            <a:r>
              <a:rPr lang="tr-TR" dirty="0" err="1" smtClean="0"/>
              <a:t>other</a:t>
            </a:r>
            <a:r>
              <a:rPr lang="tr-TR" dirty="0" smtClean="0"/>
              <a:t> </a:t>
            </a:r>
            <a:r>
              <a:rPr lang="tr-TR" dirty="0" err="1" smtClean="0"/>
              <a:t>episodes</a:t>
            </a:r>
            <a:endParaRPr lang="tr-TR" dirty="0"/>
          </a:p>
        </p:txBody>
      </p:sp>
    </p:spTree>
    <p:extLst>
      <p:ext uri="{BB962C8B-B14F-4D97-AF65-F5344CB8AC3E}">
        <p14:creationId xmlns:p14="http://schemas.microsoft.com/office/powerpoint/2010/main" val="13685797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2</a:t>
            </a:r>
            <a:endParaRPr lang="en-US" dirty="0"/>
          </a:p>
        </p:txBody>
      </p:sp>
      <p:sp>
        <p:nvSpPr>
          <p:cNvPr id="3" name="Content Placeholder 2"/>
          <p:cNvSpPr>
            <a:spLocks noGrp="1"/>
          </p:cNvSpPr>
          <p:nvPr>
            <p:ph idx="1"/>
          </p:nvPr>
        </p:nvSpPr>
        <p:spPr>
          <a:xfrm>
            <a:off x="457200" y="1935480"/>
            <a:ext cx="8507288" cy="4389120"/>
          </a:xfrm>
        </p:spPr>
        <p:txBody>
          <a:bodyPr>
            <a:normAutofit fontScale="92500" lnSpcReduction="20000"/>
          </a:bodyPr>
          <a:lstStyle/>
          <a:p>
            <a:r>
              <a:rPr lang="en-US" dirty="0" smtClean="0"/>
              <a:t>Sc1 : </a:t>
            </a:r>
            <a:r>
              <a:rPr lang="en-US" dirty="0" err="1" smtClean="0"/>
              <a:t>İsminizin</a:t>
            </a:r>
            <a:r>
              <a:rPr lang="en-US" dirty="0" smtClean="0"/>
              <a:t> </a:t>
            </a:r>
            <a:r>
              <a:rPr lang="en-US" dirty="0" smtClean="0">
                <a:solidFill>
                  <a:srgbClr val="FF0000"/>
                </a:solidFill>
              </a:rPr>
              <a:t>google translate </a:t>
            </a:r>
            <a:r>
              <a:rPr lang="en-US" dirty="0" err="1" smtClean="0"/>
              <a:t>karşılığı</a:t>
            </a:r>
            <a:r>
              <a:rPr lang="en-US" dirty="0" smtClean="0"/>
              <a:t> </a:t>
            </a:r>
            <a:r>
              <a:rPr lang="en-US" dirty="0" err="1" smtClean="0"/>
              <a:t>veya</a:t>
            </a:r>
            <a:r>
              <a:rPr lang="en-US" dirty="0" smtClean="0"/>
              <a:t> </a:t>
            </a:r>
            <a:r>
              <a:rPr lang="en-US" dirty="0" err="1" smtClean="0"/>
              <a:t>anlamının</a:t>
            </a:r>
            <a:r>
              <a:rPr lang="en-US" dirty="0" smtClean="0"/>
              <a:t> </a:t>
            </a:r>
            <a:r>
              <a:rPr lang="en-US" dirty="0" err="1" smtClean="0"/>
              <a:t>karşılığı</a:t>
            </a:r>
            <a:endParaRPr lang="en-US" dirty="0" smtClean="0"/>
          </a:p>
          <a:p>
            <a:r>
              <a:rPr lang="en-US" dirty="0" smtClean="0"/>
              <a:t>Sc2 : </a:t>
            </a:r>
            <a:r>
              <a:rPr lang="en-US" dirty="0" err="1" smtClean="0">
                <a:solidFill>
                  <a:srgbClr val="FF0000"/>
                </a:solidFill>
              </a:rPr>
              <a:t>chatgpt</a:t>
            </a:r>
            <a:r>
              <a:rPr lang="en-US" dirty="0" err="1" smtClean="0"/>
              <a:t>’ye</a:t>
            </a:r>
            <a:r>
              <a:rPr lang="en-US" dirty="0" smtClean="0"/>
              <a:t> </a:t>
            </a:r>
            <a:r>
              <a:rPr lang="en-US" dirty="0" err="1" smtClean="0"/>
              <a:t>yazdığınız</a:t>
            </a:r>
            <a:r>
              <a:rPr lang="en-US" dirty="0" smtClean="0"/>
              <a:t> </a:t>
            </a:r>
            <a:r>
              <a:rPr lang="en-US" dirty="0" err="1" smtClean="0"/>
              <a:t>ve</a:t>
            </a:r>
            <a:r>
              <a:rPr lang="en-US" dirty="0" smtClean="0"/>
              <a:t> </a:t>
            </a:r>
            <a:r>
              <a:rPr lang="en-US" dirty="0" err="1" smtClean="0"/>
              <a:t>cevabını</a:t>
            </a:r>
            <a:r>
              <a:rPr lang="en-US" dirty="0" smtClean="0"/>
              <a:t> </a:t>
            </a:r>
            <a:r>
              <a:rPr lang="en-US" dirty="0" err="1" smtClean="0"/>
              <a:t>aldığınız</a:t>
            </a:r>
            <a:r>
              <a:rPr lang="en-US" dirty="0" smtClean="0"/>
              <a:t> prompt </a:t>
            </a:r>
          </a:p>
          <a:p>
            <a:r>
              <a:rPr lang="en-US" dirty="0" smtClean="0"/>
              <a:t>Sc3 : </a:t>
            </a:r>
            <a:r>
              <a:rPr lang="en-US" dirty="0" err="1" smtClean="0"/>
              <a:t>cevabını</a:t>
            </a:r>
            <a:r>
              <a:rPr lang="en-US" dirty="0" smtClean="0"/>
              <a:t> </a:t>
            </a:r>
            <a:r>
              <a:rPr lang="en-US" dirty="0" err="1" smtClean="0"/>
              <a:t>aldığınız</a:t>
            </a:r>
            <a:r>
              <a:rPr lang="en-US" dirty="0" smtClean="0"/>
              <a:t> </a:t>
            </a:r>
            <a:r>
              <a:rPr lang="en-US" dirty="0" err="1" smtClean="0"/>
              <a:t>prompt’u</a:t>
            </a:r>
            <a:r>
              <a:rPr lang="en-US" dirty="0" smtClean="0"/>
              <a:t> </a:t>
            </a:r>
            <a:r>
              <a:rPr lang="en-US" dirty="0" err="1" smtClean="0"/>
              <a:t>sırasıyla</a:t>
            </a:r>
            <a:r>
              <a:rPr lang="en-US" dirty="0" smtClean="0"/>
              <a:t> </a:t>
            </a:r>
            <a:r>
              <a:rPr lang="en-US" dirty="0" err="1" smtClean="0">
                <a:solidFill>
                  <a:srgbClr val="FF0000"/>
                </a:solidFill>
              </a:rPr>
              <a:t>midjourney</a:t>
            </a:r>
            <a:r>
              <a:rPr lang="en-US" dirty="0" smtClean="0">
                <a:solidFill>
                  <a:srgbClr val="FF0000"/>
                </a:solidFill>
              </a:rPr>
              <a:t>, </a:t>
            </a:r>
            <a:r>
              <a:rPr lang="en-US" dirty="0" err="1" smtClean="0">
                <a:solidFill>
                  <a:srgbClr val="FF0000"/>
                </a:solidFill>
              </a:rPr>
              <a:t>dall</a:t>
            </a:r>
            <a:r>
              <a:rPr lang="en-US" dirty="0" smtClean="0">
                <a:solidFill>
                  <a:srgbClr val="FF0000"/>
                </a:solidFill>
              </a:rPr>
              <a:t>-e, </a:t>
            </a:r>
            <a:r>
              <a:rPr lang="en-US" dirty="0" err="1" smtClean="0">
                <a:solidFill>
                  <a:srgbClr val="FF0000"/>
                </a:solidFill>
              </a:rPr>
              <a:t>wepik</a:t>
            </a:r>
            <a:r>
              <a:rPr lang="en-US" dirty="0" smtClean="0">
                <a:solidFill>
                  <a:srgbClr val="FF0000"/>
                </a:solidFill>
              </a:rPr>
              <a:t> </a:t>
            </a:r>
            <a:r>
              <a:rPr lang="en-US" dirty="0" err="1" smtClean="0"/>
              <a:t>veya</a:t>
            </a:r>
            <a:r>
              <a:rPr lang="en-US" dirty="0" smtClean="0">
                <a:solidFill>
                  <a:srgbClr val="FF0000"/>
                </a:solidFill>
              </a:rPr>
              <a:t> </a:t>
            </a:r>
            <a:r>
              <a:rPr lang="en-US" dirty="0" err="1" smtClean="0">
                <a:solidFill>
                  <a:srgbClr val="FF0000"/>
                </a:solidFill>
              </a:rPr>
              <a:t>playground</a:t>
            </a:r>
            <a:r>
              <a:rPr lang="en-US" dirty="0" err="1" smtClean="0"/>
              <a:t>’da</a:t>
            </a:r>
            <a:r>
              <a:rPr lang="en-US" dirty="0" smtClean="0"/>
              <a:t> </a:t>
            </a:r>
            <a:r>
              <a:rPr lang="en-US" dirty="0" err="1" smtClean="0"/>
              <a:t>aratın</a:t>
            </a:r>
            <a:r>
              <a:rPr lang="en-US" dirty="0" smtClean="0"/>
              <a:t>. 4 </a:t>
            </a:r>
            <a:r>
              <a:rPr lang="en-US" dirty="0" err="1" smtClean="0"/>
              <a:t>tane</a:t>
            </a:r>
            <a:r>
              <a:rPr lang="en-US" dirty="0" smtClean="0"/>
              <a:t> </a:t>
            </a:r>
            <a:r>
              <a:rPr lang="en-US" dirty="0" err="1" smtClean="0"/>
              <a:t>sonuç</a:t>
            </a:r>
            <a:r>
              <a:rPr lang="en-US" dirty="0" smtClean="0"/>
              <a:t> </a:t>
            </a:r>
            <a:r>
              <a:rPr lang="en-US" dirty="0" err="1" smtClean="0"/>
              <a:t>çıkacak</a:t>
            </a:r>
            <a:r>
              <a:rPr lang="en-US" dirty="0" smtClean="0"/>
              <a:t>.	</a:t>
            </a:r>
          </a:p>
          <a:p>
            <a:r>
              <a:rPr lang="en-US" dirty="0" smtClean="0"/>
              <a:t>Sc4: </a:t>
            </a:r>
            <a:r>
              <a:rPr lang="en-US" dirty="0" err="1" smtClean="0"/>
              <a:t>Buradan</a:t>
            </a:r>
            <a:r>
              <a:rPr lang="en-US" dirty="0" smtClean="0"/>
              <a:t> </a:t>
            </a:r>
            <a:r>
              <a:rPr lang="en-US" dirty="0" err="1" smtClean="0"/>
              <a:t>yaratılmış</a:t>
            </a:r>
            <a:r>
              <a:rPr lang="en-US" dirty="0" smtClean="0"/>
              <a:t> </a:t>
            </a:r>
            <a:r>
              <a:rPr lang="en-US" dirty="0" err="1" smtClean="0"/>
              <a:t>olan</a:t>
            </a:r>
            <a:r>
              <a:rPr lang="en-US" dirty="0" smtClean="0"/>
              <a:t> </a:t>
            </a:r>
            <a:r>
              <a:rPr lang="en-US" dirty="0" err="1" smtClean="0"/>
              <a:t>resimlerden</a:t>
            </a:r>
            <a:r>
              <a:rPr lang="en-US" dirty="0" smtClean="0"/>
              <a:t> </a:t>
            </a:r>
            <a:r>
              <a:rPr lang="en-US" dirty="0" err="1" smtClean="0"/>
              <a:t>bir</a:t>
            </a:r>
            <a:r>
              <a:rPr lang="en-US" dirty="0" smtClean="0"/>
              <a:t> </a:t>
            </a:r>
            <a:r>
              <a:rPr lang="en-US" dirty="0" err="1" smtClean="0"/>
              <a:t>tanesini</a:t>
            </a:r>
            <a:r>
              <a:rPr lang="en-US" dirty="0" smtClean="0"/>
              <a:t> </a:t>
            </a:r>
            <a:r>
              <a:rPr lang="en-US" dirty="0" err="1" smtClean="0"/>
              <a:t>seçin</a:t>
            </a:r>
            <a:r>
              <a:rPr lang="en-US" dirty="0" smtClean="0"/>
              <a:t>. </a:t>
            </a:r>
          </a:p>
          <a:p>
            <a:r>
              <a:rPr lang="en-US" dirty="0" smtClean="0"/>
              <a:t>Sc5 : Bu </a:t>
            </a:r>
            <a:r>
              <a:rPr lang="en-US" dirty="0" err="1" smtClean="0"/>
              <a:t>resmin</a:t>
            </a:r>
            <a:r>
              <a:rPr lang="en-US" dirty="0" smtClean="0"/>
              <a:t> </a:t>
            </a:r>
            <a:r>
              <a:rPr lang="en-US" dirty="0" smtClean="0">
                <a:solidFill>
                  <a:srgbClr val="FF0000"/>
                </a:solidFill>
              </a:rPr>
              <a:t>google </a:t>
            </a:r>
            <a:r>
              <a:rPr lang="en-US" dirty="0" err="1" smtClean="0">
                <a:solidFill>
                  <a:srgbClr val="FF0000"/>
                </a:solidFill>
              </a:rPr>
              <a:t>images</a:t>
            </a:r>
            <a:r>
              <a:rPr lang="en-US" dirty="0" err="1" smtClean="0"/>
              <a:t>’te</a:t>
            </a:r>
            <a:r>
              <a:rPr lang="en-US" dirty="0" smtClean="0"/>
              <a:t> </a:t>
            </a:r>
            <a:r>
              <a:rPr lang="en-US" dirty="0" err="1" smtClean="0"/>
              <a:t>aratılmış</a:t>
            </a:r>
            <a:r>
              <a:rPr lang="en-US" dirty="0" smtClean="0"/>
              <a:t> </a:t>
            </a:r>
            <a:r>
              <a:rPr lang="en-US" dirty="0" err="1" smtClean="0"/>
              <a:t>halinin</a:t>
            </a:r>
            <a:r>
              <a:rPr lang="en-US" dirty="0" smtClean="0"/>
              <a:t> </a:t>
            </a:r>
            <a:r>
              <a:rPr lang="en-US" dirty="0" err="1" smtClean="0"/>
              <a:t>sonuçları</a:t>
            </a:r>
            <a:endParaRPr lang="en-US" dirty="0" smtClean="0"/>
          </a:p>
          <a:p>
            <a:endParaRPr lang="en-US" dirty="0" smtClean="0"/>
          </a:p>
          <a:p>
            <a:r>
              <a:rPr lang="en-US" dirty="0" err="1" smtClean="0"/>
              <a:t>Powerpointe</a:t>
            </a:r>
            <a:r>
              <a:rPr lang="en-US" dirty="0" smtClean="0"/>
              <a:t> 5 </a:t>
            </a:r>
            <a:r>
              <a:rPr lang="en-US" dirty="0" err="1" smtClean="0"/>
              <a:t>slayt</a:t>
            </a:r>
            <a:r>
              <a:rPr lang="en-US" dirty="0" smtClean="0"/>
              <a:t> </a:t>
            </a:r>
            <a:r>
              <a:rPr lang="en-US" dirty="0" err="1" smtClean="0"/>
              <a:t>olarak</a:t>
            </a:r>
            <a:r>
              <a:rPr lang="en-US" dirty="0" smtClean="0"/>
              <a:t> </a:t>
            </a:r>
            <a:r>
              <a:rPr lang="en-US" dirty="0" err="1" smtClean="0"/>
              <a:t>yapıştırıp</a:t>
            </a:r>
            <a:r>
              <a:rPr lang="en-US" dirty="0" smtClean="0"/>
              <a:t>, </a:t>
            </a:r>
            <a:r>
              <a:rPr lang="en-US" dirty="0" err="1" smtClean="0"/>
              <a:t>moodle’a</a:t>
            </a:r>
            <a:r>
              <a:rPr lang="en-US" dirty="0" smtClean="0"/>
              <a:t> Homework 2 </a:t>
            </a:r>
            <a:r>
              <a:rPr lang="en-US" dirty="0" err="1" smtClean="0"/>
              <a:t>altına</a:t>
            </a:r>
            <a:r>
              <a:rPr lang="en-US" dirty="0" smtClean="0"/>
              <a:t> </a:t>
            </a:r>
            <a:r>
              <a:rPr lang="en-US" dirty="0" err="1" smtClean="0"/>
              <a:t>yükle</a:t>
            </a:r>
            <a:endParaRPr lang="en-US" dirty="0" smtClean="0"/>
          </a:p>
          <a:p>
            <a:endParaRPr lang="en-US" dirty="0"/>
          </a:p>
          <a:p>
            <a:r>
              <a:rPr lang="en-US" dirty="0" err="1" smtClean="0"/>
              <a:t>Süre</a:t>
            </a:r>
            <a:r>
              <a:rPr lang="en-US" dirty="0" smtClean="0"/>
              <a:t>: 21 </a:t>
            </a:r>
            <a:r>
              <a:rPr lang="en-US" dirty="0" err="1" smtClean="0"/>
              <a:t>Mayıs</a:t>
            </a:r>
            <a:r>
              <a:rPr lang="en-US" dirty="0" smtClean="0"/>
              <a:t> </a:t>
            </a:r>
            <a:r>
              <a:rPr lang="en-US" dirty="0" err="1" smtClean="0"/>
              <a:t>pazar</a:t>
            </a:r>
            <a:r>
              <a:rPr lang="en-US" dirty="0" smtClean="0"/>
              <a:t> </a:t>
            </a:r>
            <a:r>
              <a:rPr lang="en-US" dirty="0" err="1" smtClean="0"/>
              <a:t>gece</a:t>
            </a:r>
            <a:r>
              <a:rPr lang="en-US" dirty="0" smtClean="0"/>
              <a:t> 23:00’e </a:t>
            </a:r>
            <a:r>
              <a:rPr lang="en-US" dirty="0" err="1" smtClean="0"/>
              <a:t>kadar</a:t>
            </a:r>
            <a:endParaRPr lang="en-US" dirty="0"/>
          </a:p>
        </p:txBody>
      </p:sp>
    </p:spTree>
    <p:extLst>
      <p:ext uri="{BB962C8B-B14F-4D97-AF65-F5344CB8AC3E}">
        <p14:creationId xmlns:p14="http://schemas.microsoft.com/office/powerpoint/2010/main" val="389743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a:bodyPr>
          <a:lstStyle/>
          <a:p>
            <a:r>
              <a:rPr lang="en-US" sz="3600" dirty="0" smtClean="0"/>
              <a:t>What happens when a city is nuked? </a:t>
            </a:r>
            <a:br>
              <a:rPr lang="en-US" sz="3600" dirty="0" smtClean="0"/>
            </a:br>
            <a:r>
              <a:rPr lang="en-US" sz="3600" dirty="0" smtClean="0"/>
              <a:t>(What happened at Hiroshima &amp; Nagasaki?)</a:t>
            </a:r>
            <a:endParaRPr lang="en-US" sz="3600" dirty="0"/>
          </a:p>
        </p:txBody>
      </p:sp>
      <p:sp>
        <p:nvSpPr>
          <p:cNvPr id="3" name="Content Placeholder 2"/>
          <p:cNvSpPr>
            <a:spLocks noGrp="1"/>
          </p:cNvSpPr>
          <p:nvPr>
            <p:ph idx="1"/>
          </p:nvPr>
        </p:nvSpPr>
        <p:spPr>
          <a:xfrm>
            <a:off x="457200" y="2276872"/>
            <a:ext cx="8229600" cy="4389120"/>
          </a:xfrm>
        </p:spPr>
        <p:txBody>
          <a:bodyPr/>
          <a:lstStyle/>
          <a:p>
            <a:r>
              <a:rPr lang="en-US" dirty="0"/>
              <a:t>https://youtu.be/5iPH-br_eJQ</a:t>
            </a:r>
          </a:p>
        </p:txBody>
      </p:sp>
    </p:spTree>
    <p:extLst>
      <p:ext uri="{BB962C8B-B14F-4D97-AF65-F5344CB8AC3E}">
        <p14:creationId xmlns:p14="http://schemas.microsoft.com/office/powerpoint/2010/main" val="149140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3568" y="108160"/>
            <a:ext cx="7704856" cy="6571790"/>
          </a:xfrm>
          <a:prstGeom prst="rect">
            <a:avLst/>
          </a:prstGeom>
        </p:spPr>
      </p:pic>
    </p:spTree>
    <p:extLst>
      <p:ext uri="{BB962C8B-B14F-4D97-AF65-F5344CB8AC3E}">
        <p14:creationId xmlns:p14="http://schemas.microsoft.com/office/powerpoint/2010/main" val="4274623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r>
              <a:rPr lang="tr-TR" dirty="0" err="1" smtClean="0"/>
              <a:t>Nuclear</a:t>
            </a:r>
            <a:r>
              <a:rPr lang="tr-TR" dirty="0" smtClean="0"/>
              <a:t> </a:t>
            </a:r>
            <a:r>
              <a:rPr lang="tr-TR" dirty="0" err="1" smtClean="0"/>
              <a:t>Fission</a:t>
            </a:r>
            <a:endParaRPr lang="tr-TR" dirty="0"/>
          </a:p>
        </p:txBody>
      </p:sp>
      <p:sp>
        <p:nvSpPr>
          <p:cNvPr id="3" name="İçerik Yer Tutucusu 2"/>
          <p:cNvSpPr>
            <a:spLocks noGrp="1"/>
          </p:cNvSpPr>
          <p:nvPr>
            <p:ph idx="1"/>
          </p:nvPr>
        </p:nvSpPr>
        <p:spPr/>
        <p:txBody>
          <a:bodyPr>
            <a:normAutofit lnSpcReduction="10000"/>
          </a:bodyPr>
          <a:lstStyle/>
          <a:p>
            <a:r>
              <a:rPr lang="en-US" dirty="0"/>
              <a:t>Nuclear fission is a nuclear reaction in which the nucleus of an atom is bombarded with low energy neutrons which split the nucleus into smaller nuclei. An abundant amount of energy is released in this process. Nuclear fission reactions are used in nuclear power reactors since it is easy to control and produces large amounts of energy.</a:t>
            </a:r>
          </a:p>
          <a:p>
            <a:r>
              <a:rPr lang="en-US" dirty="0"/>
              <a:t>When uranium-235 is bombarded with slow-moving neutrons, the heavy nucleus of the uranium splits and produces krypton-89 and barium-144 with the emission of three neutrons.</a:t>
            </a:r>
          </a:p>
          <a:p>
            <a:endParaRPr lang="tr-TR" dirty="0"/>
          </a:p>
        </p:txBody>
      </p:sp>
    </p:spTree>
    <p:extLst>
      <p:ext uri="{BB962C8B-B14F-4D97-AF65-F5344CB8AC3E}">
        <p14:creationId xmlns:p14="http://schemas.microsoft.com/office/powerpoint/2010/main" val="8204096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16243</TotalTime>
  <Words>2905</Words>
  <Application>Microsoft Office PowerPoint</Application>
  <PresentationFormat>On-screen Show (4:3)</PresentationFormat>
  <Paragraphs>218</Paragraphs>
  <Slides>61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Arial</vt:lpstr>
      <vt:lpstr>Calibri</vt:lpstr>
      <vt:lpstr>Constantia</vt:lpstr>
      <vt:lpstr>URWPalladioL-Roma</vt:lpstr>
      <vt:lpstr>Wingdings</vt:lpstr>
      <vt:lpstr>Wingdings 2</vt:lpstr>
      <vt:lpstr>Akış</vt:lpstr>
      <vt:lpstr>New Technologies for Business-3</vt:lpstr>
      <vt:lpstr>POWER</vt:lpstr>
      <vt:lpstr>Companies Producing Nuclear Weapons </vt:lpstr>
      <vt:lpstr>Northtrop Grumman</vt:lpstr>
      <vt:lpstr>A Technology product in Business : NUCLEAR WEAPONS </vt:lpstr>
      <vt:lpstr>Total number of investors, countries of origin </vt:lpstr>
      <vt:lpstr>What happens when a city is nuked?  (What happened at Hiroshima &amp; Nagasaki?)</vt:lpstr>
      <vt:lpstr>PowerPoint Presentation</vt:lpstr>
      <vt:lpstr>Nuclear Fission</vt:lpstr>
      <vt:lpstr>PowerPoint Presentation</vt:lpstr>
      <vt:lpstr>Nuclear Fusion</vt:lpstr>
      <vt:lpstr>Nuclear Fusion</vt:lpstr>
      <vt:lpstr>PowerPoint Presentation</vt:lpstr>
      <vt:lpstr>PowerPoint Presentation</vt:lpstr>
      <vt:lpstr>Nuclear Power Plant</vt:lpstr>
      <vt:lpstr>Components of a Nuclear Power Plant</vt:lpstr>
      <vt:lpstr>Conclusion 1</vt:lpstr>
      <vt:lpstr>Conclusion 2</vt:lpstr>
      <vt:lpstr>Conclusion 3</vt:lpstr>
      <vt:lpstr>Human-robot interaction</vt:lpstr>
      <vt:lpstr>Four areas of application (1)</vt:lpstr>
      <vt:lpstr>Four areas of application (2)</vt:lpstr>
      <vt:lpstr>Four areas of application (3)</vt:lpstr>
      <vt:lpstr>Four areas of application (4)</vt:lpstr>
      <vt:lpstr>UNILEVER KONYA CASE STUDY</vt:lpstr>
      <vt:lpstr>PowerPoint Presentation</vt:lpstr>
      <vt:lpstr>KEY CONCEPTS</vt:lpstr>
      <vt:lpstr>What Defines an HRI problem?</vt:lpstr>
      <vt:lpstr>Human-robot interaction</vt:lpstr>
      <vt:lpstr>ISAAC ASIMOV’S 3 RULES</vt:lpstr>
      <vt:lpstr>Cases – I </vt:lpstr>
      <vt:lpstr>Cases - II</vt:lpstr>
      <vt:lpstr>PowerPoint Presentation</vt:lpstr>
      <vt:lpstr>PowerPoint Presentation</vt:lpstr>
      <vt:lpstr>       Human Robot Interaction Techniques</vt:lpstr>
      <vt:lpstr>Human Robot Interaction Techniques</vt:lpstr>
      <vt:lpstr>Google’s Project Soli:  A Gesture Recognition Sample</vt:lpstr>
      <vt:lpstr>Gesture Recognition of SIGN LANGUAGE Alphabet Using a Magnetic Positioning System </vt:lpstr>
      <vt:lpstr>American Sign Language Alphabet</vt:lpstr>
      <vt:lpstr>SLR / SLRS</vt:lpstr>
      <vt:lpstr>Increasing Trend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Baby Schema</vt:lpstr>
      <vt:lpstr>Anthropomorphism</vt:lpstr>
      <vt:lpstr>PARO Companion Robot</vt:lpstr>
      <vt:lpstr>PARO Companion Robot</vt:lpstr>
      <vt:lpstr>Robots in Elderly Care</vt:lpstr>
      <vt:lpstr>Robots in Elderly Care Pros and Cons</vt:lpstr>
      <vt:lpstr>PowerPoint Presentation</vt:lpstr>
      <vt:lpstr>HCI (Human-Computer Interaction) vs HRI</vt:lpstr>
      <vt:lpstr>PowerPoint Presentation</vt:lpstr>
      <vt:lpstr>Recommended Watch</vt:lpstr>
      <vt:lpstr>HOMEWORK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Technologies for Business</dc:title>
  <dc:creator>Fatih KOÇ</dc:creator>
  <cp:lastModifiedBy>NewPC</cp:lastModifiedBy>
  <cp:revision>77</cp:revision>
  <dcterms:created xsi:type="dcterms:W3CDTF">2021-10-11T10:55:04Z</dcterms:created>
  <dcterms:modified xsi:type="dcterms:W3CDTF">2023-12-11T13:16:41Z</dcterms:modified>
</cp:coreProperties>
</file>