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86" d="100"/>
          <a:sy n="86"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BB0AB-A2C0-4BFD-9EDC-89DBBFEF5575}"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743A1F61-050B-44E0-AC77-7649B321F921}">
      <dgm:prSet/>
      <dgm:spPr/>
      <dgm:t>
        <a:bodyPr/>
        <a:lstStyle/>
        <a:p>
          <a:endParaRPr lang="tr-TR" b="1" dirty="0"/>
        </a:p>
        <a:p>
          <a:endParaRPr lang="tr-TR" b="1" dirty="0"/>
        </a:p>
        <a:p>
          <a:r>
            <a:rPr lang="tr-TR" b="1" dirty="0">
              <a:latin typeface="Times New Roman" panose="02020603050405020304" pitchFamily="18" charset="0"/>
              <a:cs typeface="Times New Roman" panose="02020603050405020304" pitchFamily="18" charset="0"/>
            </a:rPr>
            <a:t>Türev Araçlarla İlişkisi Nedir?</a:t>
          </a:r>
          <a:endParaRPr lang="en-US" b="1" dirty="0">
            <a:latin typeface="Times New Roman" panose="02020603050405020304" pitchFamily="18" charset="0"/>
            <a:cs typeface="Times New Roman" panose="02020603050405020304" pitchFamily="18" charset="0"/>
          </a:endParaRPr>
        </a:p>
      </dgm:t>
    </dgm:pt>
    <dgm:pt modelId="{DE4490A4-7940-4DFC-97D2-F35ED6BC596F}" type="parTrans" cxnId="{D64DE183-C008-46FC-A929-4F8D65B46D6B}">
      <dgm:prSet/>
      <dgm:spPr/>
      <dgm:t>
        <a:bodyPr/>
        <a:lstStyle/>
        <a:p>
          <a:endParaRPr lang="en-US" b="1"/>
        </a:p>
      </dgm:t>
    </dgm:pt>
    <dgm:pt modelId="{01A73410-5540-4011-9678-2C6247D5DD22}" type="sibTrans" cxnId="{D64DE183-C008-46FC-A929-4F8D65B46D6B}">
      <dgm:prSet/>
      <dgm:spPr/>
      <dgm:t>
        <a:bodyPr/>
        <a:lstStyle/>
        <a:p>
          <a:endParaRPr lang="en-US" b="1"/>
        </a:p>
      </dgm:t>
    </dgm:pt>
    <dgm:pt modelId="{5394AB4F-6B3F-4B44-B5B1-4238CF210CBC}">
      <dgm:prSet/>
      <dgm:spPr/>
      <dgm:t>
        <a:bodyPr/>
        <a:lstStyle/>
        <a:p>
          <a:r>
            <a:rPr lang="tr-TR" b="1" dirty="0">
              <a:latin typeface="Times New Roman" panose="02020603050405020304" pitchFamily="18" charset="0"/>
              <a:cs typeface="Times New Roman" panose="02020603050405020304" pitchFamily="18" charset="0"/>
            </a:rPr>
            <a:t>Türev araçlar, günümüzde finansal piyasaların merkezinde olup hayati öneme sahip finansal enstrümanlardır. Türev ürünlerin temel türleri dört tanedir. Bunlar; </a:t>
          </a:r>
          <a:r>
            <a:rPr lang="tr-TR" b="1" dirty="0" err="1">
              <a:latin typeface="Times New Roman" panose="02020603050405020304" pitchFamily="18" charset="0"/>
              <a:cs typeface="Times New Roman" panose="02020603050405020304" pitchFamily="18" charset="0"/>
            </a:rPr>
            <a:t>forward</a:t>
          </a:r>
          <a:r>
            <a:rPr lang="tr-TR" b="1" dirty="0">
              <a:latin typeface="Times New Roman" panose="02020603050405020304" pitchFamily="18" charset="0"/>
              <a:cs typeface="Times New Roman" panose="02020603050405020304" pitchFamily="18" charset="0"/>
            </a:rPr>
            <a:t> sözleşmeleri, </a:t>
          </a:r>
          <a:r>
            <a:rPr lang="tr-TR" b="1" dirty="0" err="1">
              <a:latin typeface="Times New Roman" panose="02020603050405020304" pitchFamily="18" charset="0"/>
              <a:cs typeface="Times New Roman" panose="02020603050405020304" pitchFamily="18" charset="0"/>
            </a:rPr>
            <a:t>futures</a:t>
          </a:r>
          <a:r>
            <a:rPr lang="tr-TR" b="1" dirty="0">
              <a:latin typeface="Times New Roman" panose="02020603050405020304" pitchFamily="18" charset="0"/>
              <a:cs typeface="Times New Roman" panose="02020603050405020304" pitchFamily="18" charset="0"/>
            </a:rPr>
            <a:t> sözleşmeleri, swap sözleşmeleri ve opsiyon sözleşmeleridir. </a:t>
          </a:r>
          <a:r>
            <a:rPr lang="tr-TR" b="1" dirty="0" err="1">
              <a:latin typeface="Times New Roman" panose="02020603050405020304" pitchFamily="18" charset="0"/>
              <a:cs typeface="Times New Roman" panose="02020603050405020304" pitchFamily="18" charset="0"/>
            </a:rPr>
            <a:t>Forward</a:t>
          </a:r>
          <a:r>
            <a:rPr lang="tr-TR" b="1" dirty="0">
              <a:latin typeface="Times New Roman" panose="02020603050405020304" pitchFamily="18" charset="0"/>
              <a:cs typeface="Times New Roman" panose="02020603050405020304" pitchFamily="18" charset="0"/>
            </a:rPr>
            <a:t> sözleşmeleri, belirli bir dayanak varlığı, önceden belirlenmiş bir fiyat ve vadede alma ya da satma yükümlülüğü veren anlaşmalardır.</a:t>
          </a:r>
          <a:endParaRPr lang="en-US" b="1" dirty="0">
            <a:latin typeface="Times New Roman" panose="02020603050405020304" pitchFamily="18" charset="0"/>
            <a:cs typeface="Times New Roman" panose="02020603050405020304" pitchFamily="18" charset="0"/>
          </a:endParaRPr>
        </a:p>
      </dgm:t>
    </dgm:pt>
    <dgm:pt modelId="{78CDF4CC-208E-4054-9494-C6F354DD0234}" type="parTrans" cxnId="{B8C31246-D1B0-4BA6-AD7A-78C6F30E2402}">
      <dgm:prSet/>
      <dgm:spPr/>
      <dgm:t>
        <a:bodyPr/>
        <a:lstStyle/>
        <a:p>
          <a:endParaRPr lang="en-US" b="1"/>
        </a:p>
      </dgm:t>
    </dgm:pt>
    <dgm:pt modelId="{737F1877-C650-4227-8ADB-749DE19A6E48}" type="sibTrans" cxnId="{B8C31246-D1B0-4BA6-AD7A-78C6F30E2402}">
      <dgm:prSet/>
      <dgm:spPr/>
      <dgm:t>
        <a:bodyPr/>
        <a:lstStyle/>
        <a:p>
          <a:endParaRPr lang="en-US" b="1"/>
        </a:p>
      </dgm:t>
    </dgm:pt>
    <dgm:pt modelId="{4A281424-5BEC-4843-B8CC-497628543DBC}" type="pres">
      <dgm:prSet presAssocID="{F3BBB0AB-A2C0-4BFD-9EDC-89DBBFEF5575}" presName="hierChild1" presStyleCnt="0">
        <dgm:presLayoutVars>
          <dgm:chPref val="1"/>
          <dgm:dir/>
          <dgm:animOne val="branch"/>
          <dgm:animLvl val="lvl"/>
          <dgm:resizeHandles/>
        </dgm:presLayoutVars>
      </dgm:prSet>
      <dgm:spPr/>
    </dgm:pt>
    <dgm:pt modelId="{38D1C8D9-55EF-466F-AD76-07F1B48B8EAA}" type="pres">
      <dgm:prSet presAssocID="{743A1F61-050B-44E0-AC77-7649B321F921}" presName="hierRoot1" presStyleCnt="0"/>
      <dgm:spPr/>
    </dgm:pt>
    <dgm:pt modelId="{4DC57A65-5BBD-4D56-9980-607FEE78AC69}" type="pres">
      <dgm:prSet presAssocID="{743A1F61-050B-44E0-AC77-7649B321F921}" presName="composite" presStyleCnt="0"/>
      <dgm:spPr/>
    </dgm:pt>
    <dgm:pt modelId="{3D5A3967-3B11-4F66-9728-5A179A94E475}" type="pres">
      <dgm:prSet presAssocID="{743A1F61-050B-44E0-AC77-7649B321F921}" presName="background" presStyleLbl="node0" presStyleIdx="0" presStyleCnt="2"/>
      <dgm:spPr/>
    </dgm:pt>
    <dgm:pt modelId="{C1CDE28E-21F2-4447-B9E4-A196CE105891}" type="pres">
      <dgm:prSet presAssocID="{743A1F61-050B-44E0-AC77-7649B321F921}" presName="text" presStyleLbl="fgAcc0" presStyleIdx="0" presStyleCnt="2" custScaleX="166868" custScaleY="209473" custLinFactNeighborX="-31648" custLinFactNeighborY="80037">
        <dgm:presLayoutVars>
          <dgm:chPref val="3"/>
        </dgm:presLayoutVars>
      </dgm:prSet>
      <dgm:spPr/>
    </dgm:pt>
    <dgm:pt modelId="{61326054-7F18-4D15-A438-B54C0C8BD3FE}" type="pres">
      <dgm:prSet presAssocID="{743A1F61-050B-44E0-AC77-7649B321F921}" presName="hierChild2" presStyleCnt="0"/>
      <dgm:spPr/>
    </dgm:pt>
    <dgm:pt modelId="{F6109D34-F80E-446D-81A0-B68ECFAEF416}" type="pres">
      <dgm:prSet presAssocID="{5394AB4F-6B3F-4B44-B5B1-4238CF210CBC}" presName="hierRoot1" presStyleCnt="0"/>
      <dgm:spPr/>
    </dgm:pt>
    <dgm:pt modelId="{780C5CDF-1650-46FE-91FC-E5391250F64A}" type="pres">
      <dgm:prSet presAssocID="{5394AB4F-6B3F-4B44-B5B1-4238CF210CBC}" presName="composite" presStyleCnt="0"/>
      <dgm:spPr/>
    </dgm:pt>
    <dgm:pt modelId="{5632F3BF-7F19-4B82-8ADC-C03ABDDEC508}" type="pres">
      <dgm:prSet presAssocID="{5394AB4F-6B3F-4B44-B5B1-4238CF210CBC}" presName="background" presStyleLbl="node0" presStyleIdx="1" presStyleCnt="2"/>
      <dgm:spPr/>
    </dgm:pt>
    <dgm:pt modelId="{D9B6C07D-CAC1-4B12-846F-BEAE2D422EA2}" type="pres">
      <dgm:prSet presAssocID="{5394AB4F-6B3F-4B44-B5B1-4238CF210CBC}" presName="text" presStyleLbl="fgAcc0" presStyleIdx="1" presStyleCnt="2" custScaleX="201376" custScaleY="383734" custLinFactNeighborX="981" custLinFactNeighborY="9034">
        <dgm:presLayoutVars>
          <dgm:chPref val="3"/>
        </dgm:presLayoutVars>
      </dgm:prSet>
      <dgm:spPr/>
    </dgm:pt>
    <dgm:pt modelId="{BD15D0E0-A53D-4B59-8E50-AE054A7DE6C2}" type="pres">
      <dgm:prSet presAssocID="{5394AB4F-6B3F-4B44-B5B1-4238CF210CBC}" presName="hierChild2" presStyleCnt="0"/>
      <dgm:spPr/>
    </dgm:pt>
  </dgm:ptLst>
  <dgm:cxnLst>
    <dgm:cxn modelId="{A89A8965-181B-4AB0-9EF5-7ABEAD06377E}" type="presOf" srcId="{743A1F61-050B-44E0-AC77-7649B321F921}" destId="{C1CDE28E-21F2-4447-B9E4-A196CE105891}" srcOrd="0" destOrd="0" presId="urn:microsoft.com/office/officeart/2005/8/layout/hierarchy1"/>
    <dgm:cxn modelId="{B8C31246-D1B0-4BA6-AD7A-78C6F30E2402}" srcId="{F3BBB0AB-A2C0-4BFD-9EDC-89DBBFEF5575}" destId="{5394AB4F-6B3F-4B44-B5B1-4238CF210CBC}" srcOrd="1" destOrd="0" parTransId="{78CDF4CC-208E-4054-9494-C6F354DD0234}" sibTransId="{737F1877-C650-4227-8ADB-749DE19A6E48}"/>
    <dgm:cxn modelId="{89088C48-1DE2-4992-9C99-831D9F354041}" type="presOf" srcId="{5394AB4F-6B3F-4B44-B5B1-4238CF210CBC}" destId="{D9B6C07D-CAC1-4B12-846F-BEAE2D422EA2}" srcOrd="0" destOrd="0" presId="urn:microsoft.com/office/officeart/2005/8/layout/hierarchy1"/>
    <dgm:cxn modelId="{D64DE183-C008-46FC-A929-4F8D65B46D6B}" srcId="{F3BBB0AB-A2C0-4BFD-9EDC-89DBBFEF5575}" destId="{743A1F61-050B-44E0-AC77-7649B321F921}" srcOrd="0" destOrd="0" parTransId="{DE4490A4-7940-4DFC-97D2-F35ED6BC596F}" sibTransId="{01A73410-5540-4011-9678-2C6247D5DD22}"/>
    <dgm:cxn modelId="{84C20CDC-51FF-4C8F-B5BF-69DB6CEE4465}" type="presOf" srcId="{F3BBB0AB-A2C0-4BFD-9EDC-89DBBFEF5575}" destId="{4A281424-5BEC-4843-B8CC-497628543DBC}" srcOrd="0" destOrd="0" presId="urn:microsoft.com/office/officeart/2005/8/layout/hierarchy1"/>
    <dgm:cxn modelId="{F4A1E088-8FB3-4DA2-B45B-A4FA215F473E}" type="presParOf" srcId="{4A281424-5BEC-4843-B8CC-497628543DBC}" destId="{38D1C8D9-55EF-466F-AD76-07F1B48B8EAA}" srcOrd="0" destOrd="0" presId="urn:microsoft.com/office/officeart/2005/8/layout/hierarchy1"/>
    <dgm:cxn modelId="{50C0658E-8B06-45C2-A6E2-8562BF13DEDE}" type="presParOf" srcId="{38D1C8D9-55EF-466F-AD76-07F1B48B8EAA}" destId="{4DC57A65-5BBD-4D56-9980-607FEE78AC69}" srcOrd="0" destOrd="0" presId="urn:microsoft.com/office/officeart/2005/8/layout/hierarchy1"/>
    <dgm:cxn modelId="{CD6A22A1-777A-463A-BE9A-DCFB827CEE1A}" type="presParOf" srcId="{4DC57A65-5BBD-4D56-9980-607FEE78AC69}" destId="{3D5A3967-3B11-4F66-9728-5A179A94E475}" srcOrd="0" destOrd="0" presId="urn:microsoft.com/office/officeart/2005/8/layout/hierarchy1"/>
    <dgm:cxn modelId="{9F93507D-4187-471F-A0F0-E8BB4AF23B79}" type="presParOf" srcId="{4DC57A65-5BBD-4D56-9980-607FEE78AC69}" destId="{C1CDE28E-21F2-4447-B9E4-A196CE105891}" srcOrd="1" destOrd="0" presId="urn:microsoft.com/office/officeart/2005/8/layout/hierarchy1"/>
    <dgm:cxn modelId="{3FE97EE5-1403-4531-972B-61D1E03ED417}" type="presParOf" srcId="{38D1C8D9-55EF-466F-AD76-07F1B48B8EAA}" destId="{61326054-7F18-4D15-A438-B54C0C8BD3FE}" srcOrd="1" destOrd="0" presId="urn:microsoft.com/office/officeart/2005/8/layout/hierarchy1"/>
    <dgm:cxn modelId="{837F83DA-F93A-4F0F-B7C3-04176E699A65}" type="presParOf" srcId="{4A281424-5BEC-4843-B8CC-497628543DBC}" destId="{F6109D34-F80E-446D-81A0-B68ECFAEF416}" srcOrd="1" destOrd="0" presId="urn:microsoft.com/office/officeart/2005/8/layout/hierarchy1"/>
    <dgm:cxn modelId="{80378AE1-8443-4234-8120-C6E90B4498CE}" type="presParOf" srcId="{F6109D34-F80E-446D-81A0-B68ECFAEF416}" destId="{780C5CDF-1650-46FE-91FC-E5391250F64A}" srcOrd="0" destOrd="0" presId="urn:microsoft.com/office/officeart/2005/8/layout/hierarchy1"/>
    <dgm:cxn modelId="{BD1B353E-1BC9-4DDA-9DF3-51DBA6763CC0}" type="presParOf" srcId="{780C5CDF-1650-46FE-91FC-E5391250F64A}" destId="{5632F3BF-7F19-4B82-8ADC-C03ABDDEC508}" srcOrd="0" destOrd="0" presId="urn:microsoft.com/office/officeart/2005/8/layout/hierarchy1"/>
    <dgm:cxn modelId="{B70467D2-E2E6-4640-9169-96EFE1DCEA49}" type="presParOf" srcId="{780C5CDF-1650-46FE-91FC-E5391250F64A}" destId="{D9B6C07D-CAC1-4B12-846F-BEAE2D422EA2}" srcOrd="1" destOrd="0" presId="urn:microsoft.com/office/officeart/2005/8/layout/hierarchy1"/>
    <dgm:cxn modelId="{AABE45B8-8DF3-4522-906D-1A7A7197961D}" type="presParOf" srcId="{F6109D34-F80E-446D-81A0-B68ECFAEF416}" destId="{BD15D0E0-A53D-4B59-8E50-AE054A7DE6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3967-3B11-4F66-9728-5A179A94E475}">
      <dsp:nvSpPr>
        <dsp:cNvPr id="0" name=""/>
        <dsp:cNvSpPr/>
      </dsp:nvSpPr>
      <dsp:spPr>
        <a:xfrm>
          <a:off x="767977" y="1118329"/>
          <a:ext cx="3665521" cy="2921894"/>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1CDE28E-21F2-4447-B9E4-A196CE105891}">
      <dsp:nvSpPr>
        <dsp:cNvPr id="0" name=""/>
        <dsp:cNvSpPr/>
      </dsp:nvSpPr>
      <dsp:spPr>
        <a:xfrm>
          <a:off x="1012050" y="1350199"/>
          <a:ext cx="3665521" cy="292189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tr-TR" sz="2300" b="1" kern="1200" dirty="0"/>
        </a:p>
        <a:p>
          <a:pPr marL="0" lvl="0" indent="0" algn="ctr" defTabSz="1022350">
            <a:lnSpc>
              <a:spcPct val="90000"/>
            </a:lnSpc>
            <a:spcBef>
              <a:spcPct val="0"/>
            </a:spcBef>
            <a:spcAft>
              <a:spcPct val="35000"/>
            </a:spcAft>
            <a:buNone/>
          </a:pPr>
          <a:endParaRPr lang="tr-TR" sz="2300" b="1" kern="1200" dirty="0"/>
        </a:p>
        <a:p>
          <a:pPr marL="0" lvl="0" indent="0" algn="ctr" defTabSz="1022350">
            <a:lnSpc>
              <a:spcPct val="90000"/>
            </a:lnSpc>
            <a:spcBef>
              <a:spcPct val="0"/>
            </a:spcBef>
            <a:spcAft>
              <a:spcPct val="35000"/>
            </a:spcAft>
            <a:buNone/>
          </a:pPr>
          <a:r>
            <a:rPr lang="tr-TR" sz="2300" b="1" kern="1200" dirty="0">
              <a:latin typeface="Times New Roman" panose="02020603050405020304" pitchFamily="18" charset="0"/>
              <a:cs typeface="Times New Roman" panose="02020603050405020304" pitchFamily="18" charset="0"/>
            </a:rPr>
            <a:t>Türev Araçlarla İlişkisi Nedir?</a:t>
          </a:r>
          <a:endParaRPr lang="en-US" sz="2300" b="1" kern="1200" dirty="0">
            <a:latin typeface="Times New Roman" panose="02020603050405020304" pitchFamily="18" charset="0"/>
            <a:cs typeface="Times New Roman" panose="02020603050405020304" pitchFamily="18" charset="0"/>
          </a:endParaRPr>
        </a:p>
      </dsp:txBody>
      <dsp:txXfrm>
        <a:off x="1097629" y="1435778"/>
        <a:ext cx="3494363" cy="2750736"/>
      </dsp:txXfrm>
    </dsp:sp>
    <dsp:sp modelId="{5632F3BF-7F19-4B82-8ADC-C03ABDDEC508}">
      <dsp:nvSpPr>
        <dsp:cNvPr id="0" name=""/>
        <dsp:cNvSpPr/>
      </dsp:nvSpPr>
      <dsp:spPr>
        <a:xfrm>
          <a:off x="5638393" y="3821"/>
          <a:ext cx="4423544" cy="5352623"/>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9B6C07D-CAC1-4B12-846F-BEAE2D422EA2}">
      <dsp:nvSpPr>
        <dsp:cNvPr id="0" name=""/>
        <dsp:cNvSpPr/>
      </dsp:nvSpPr>
      <dsp:spPr>
        <a:xfrm>
          <a:off x="5882467" y="235691"/>
          <a:ext cx="4423544" cy="535262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b="1" kern="1200" dirty="0">
              <a:latin typeface="Times New Roman" panose="02020603050405020304" pitchFamily="18" charset="0"/>
              <a:cs typeface="Times New Roman" panose="02020603050405020304" pitchFamily="18" charset="0"/>
            </a:rPr>
            <a:t>Türev araçlar, günümüzde finansal piyasaların merkezinde olup hayati öneme sahip finansal enstrümanlardır. Türev ürünlerin temel türleri dört tanedir. Bunlar; </a:t>
          </a:r>
          <a:r>
            <a:rPr lang="tr-TR" sz="2300" b="1" kern="1200" dirty="0" err="1">
              <a:latin typeface="Times New Roman" panose="02020603050405020304" pitchFamily="18" charset="0"/>
              <a:cs typeface="Times New Roman" panose="02020603050405020304" pitchFamily="18" charset="0"/>
            </a:rPr>
            <a:t>forward</a:t>
          </a:r>
          <a:r>
            <a:rPr lang="tr-TR" sz="2300" b="1" kern="1200" dirty="0">
              <a:latin typeface="Times New Roman" panose="02020603050405020304" pitchFamily="18" charset="0"/>
              <a:cs typeface="Times New Roman" panose="02020603050405020304" pitchFamily="18" charset="0"/>
            </a:rPr>
            <a:t> sözleşmeleri, </a:t>
          </a:r>
          <a:r>
            <a:rPr lang="tr-TR" sz="2300" b="1" kern="1200" dirty="0" err="1">
              <a:latin typeface="Times New Roman" panose="02020603050405020304" pitchFamily="18" charset="0"/>
              <a:cs typeface="Times New Roman" panose="02020603050405020304" pitchFamily="18" charset="0"/>
            </a:rPr>
            <a:t>futures</a:t>
          </a:r>
          <a:r>
            <a:rPr lang="tr-TR" sz="2300" b="1" kern="1200" dirty="0">
              <a:latin typeface="Times New Roman" panose="02020603050405020304" pitchFamily="18" charset="0"/>
              <a:cs typeface="Times New Roman" panose="02020603050405020304" pitchFamily="18" charset="0"/>
            </a:rPr>
            <a:t> sözleşmeleri, swap sözleşmeleri ve opsiyon sözleşmeleridir. </a:t>
          </a:r>
          <a:r>
            <a:rPr lang="tr-TR" sz="2300" b="1" kern="1200" dirty="0" err="1">
              <a:latin typeface="Times New Roman" panose="02020603050405020304" pitchFamily="18" charset="0"/>
              <a:cs typeface="Times New Roman" panose="02020603050405020304" pitchFamily="18" charset="0"/>
            </a:rPr>
            <a:t>Forward</a:t>
          </a:r>
          <a:r>
            <a:rPr lang="tr-TR" sz="2300" b="1" kern="1200" dirty="0">
              <a:latin typeface="Times New Roman" panose="02020603050405020304" pitchFamily="18" charset="0"/>
              <a:cs typeface="Times New Roman" panose="02020603050405020304" pitchFamily="18" charset="0"/>
            </a:rPr>
            <a:t> sözleşmeleri, belirli bir dayanak varlığı, önceden belirlenmiş bir fiyat ve vadede alma ya da satma yükümlülüğü veren anlaşmalardır.</a:t>
          </a:r>
          <a:endParaRPr lang="en-US" sz="2300" b="1" kern="1200" dirty="0">
            <a:latin typeface="Times New Roman" panose="02020603050405020304" pitchFamily="18" charset="0"/>
            <a:cs typeface="Times New Roman" panose="02020603050405020304" pitchFamily="18" charset="0"/>
          </a:endParaRPr>
        </a:p>
      </dsp:txBody>
      <dsp:txXfrm>
        <a:off x="6012028" y="365252"/>
        <a:ext cx="4164422" cy="50935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C0E44A6-DB48-4198-9458-356D978B0121}" type="datetimeFigureOut">
              <a:rPr lang="tr-TR" smtClean="0"/>
              <a:t>15.04.2022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4273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118387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122978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900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49935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C0E44A6-DB48-4198-9458-356D978B0121}" type="datetimeFigureOut">
              <a:rPr lang="tr-TR" smtClean="0"/>
              <a:t>15.04.2022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05334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C0E44A6-DB48-4198-9458-356D978B0121}" type="datetimeFigureOut">
              <a:rPr lang="tr-TR" smtClean="0"/>
              <a:t>15.04.2022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08608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C0E44A6-DB48-4198-9458-356D978B0121}" type="datetimeFigureOut">
              <a:rPr lang="tr-TR" smtClean="0"/>
              <a:t>15.04.2022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164353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C0E44A6-DB48-4198-9458-356D978B0121}" type="datetimeFigureOut">
              <a:rPr lang="tr-TR" smtClean="0"/>
              <a:t>15.04.2022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430636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C0E44A6-DB48-4198-9458-356D978B0121}" type="datetimeFigureOut">
              <a:rPr lang="tr-TR" smtClean="0"/>
              <a:t>15.04.2022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177446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C0E44A6-DB48-4198-9458-356D978B0121}" type="datetimeFigureOut">
              <a:rPr lang="tr-TR" smtClean="0"/>
              <a:t>15.04.2022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34622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C0E44A6-DB48-4198-9458-356D978B0121}" type="datetimeFigureOut">
              <a:rPr lang="tr-TR" smtClean="0"/>
              <a:t>15.04.2022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32313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370249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C0E44A6-DB48-4198-9458-356D978B0121}" type="datetimeFigureOut">
              <a:rPr lang="tr-TR" smtClean="0"/>
              <a:t>15.04.2022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324138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C0E44A6-DB48-4198-9458-356D978B0121}" type="datetimeFigureOut">
              <a:rPr lang="tr-TR" smtClean="0"/>
              <a:t>15.04.2022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40764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C0E44A6-DB48-4198-9458-356D978B0121}" type="datetimeFigureOut">
              <a:rPr lang="tr-TR" smtClean="0"/>
              <a:t>15.04.2022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166284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254696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0E44A6-DB48-4198-9458-356D978B0121}" type="datetimeFigureOut">
              <a:rPr lang="tr-TR" smtClean="0"/>
              <a:t>15.04.2022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22B683C-802E-4DCB-BC37-B4AFE7BE4F34}" type="slidenum">
              <a:rPr lang="tr-TR" smtClean="0"/>
              <a:t>‹#›</a:t>
            </a:fld>
            <a:endParaRPr lang="tr-TR"/>
          </a:p>
        </p:txBody>
      </p:sp>
    </p:spTree>
    <p:extLst>
      <p:ext uri="{BB962C8B-B14F-4D97-AF65-F5344CB8AC3E}">
        <p14:creationId xmlns:p14="http://schemas.microsoft.com/office/powerpoint/2010/main" val="175609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C0E44A6-DB48-4198-9458-356D978B0121}" type="datetimeFigureOut">
              <a:rPr lang="tr-TR" smtClean="0"/>
              <a:t>15.04.2022</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22B683C-802E-4DCB-BC37-B4AFE7BE4F34}" type="slidenum">
              <a:rPr lang="tr-TR" smtClean="0"/>
              <a:t>‹#›</a:t>
            </a:fld>
            <a:endParaRPr lang="tr-TR"/>
          </a:p>
        </p:txBody>
      </p:sp>
    </p:spTree>
    <p:extLst>
      <p:ext uri="{BB962C8B-B14F-4D97-AF65-F5344CB8AC3E}">
        <p14:creationId xmlns:p14="http://schemas.microsoft.com/office/powerpoint/2010/main" val="3094730742"/>
      </p:ext>
    </p:extLst>
  </p:cSld>
  <p:clrMap bg1="dk1" tx1="lt1" bg2="dk2"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www.milliyet.com.tr/uzmanpara/mevduat-nedir-turleri-nelerdir-kisaca-mevduatin-tanimi-6383662"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ADE954-1D08-4F88-B346-A6ED89BB76D8}"/>
              </a:ext>
            </a:extLst>
          </p:cNvPr>
          <p:cNvSpPr>
            <a:spLocks noGrp="1"/>
          </p:cNvSpPr>
          <p:nvPr>
            <p:ph type="ctrTitle"/>
          </p:nvPr>
        </p:nvSpPr>
        <p:spPr>
          <a:xfrm>
            <a:off x="7464614" y="1783959"/>
            <a:ext cx="4087306" cy="1303370"/>
          </a:xfrm>
        </p:spPr>
        <p:txBody>
          <a:bodyPr anchor="b">
            <a:normAutofit/>
          </a:bodyPr>
          <a:lstStyle/>
          <a:p>
            <a:pPr algn="l"/>
            <a:r>
              <a:rPr lang="tr-TR" sz="5400" b="1" dirty="0">
                <a:latin typeface="Times New Roman" panose="02020603050405020304" pitchFamily="18" charset="0"/>
                <a:cs typeface="Times New Roman" panose="02020603050405020304" pitchFamily="18" charset="0"/>
              </a:rPr>
              <a:t>MEVDUAT</a:t>
            </a:r>
          </a:p>
        </p:txBody>
      </p:sp>
      <p:sp>
        <p:nvSpPr>
          <p:cNvPr id="3" name="Alt Başlık 2">
            <a:extLst>
              <a:ext uri="{FF2B5EF4-FFF2-40B4-BE49-F238E27FC236}">
                <a16:creationId xmlns:a16="http://schemas.microsoft.com/office/drawing/2014/main" id="{0A1E4055-5367-4DB8-B5B4-29BDD3FB900E}"/>
              </a:ext>
            </a:extLst>
          </p:cNvPr>
          <p:cNvSpPr>
            <a:spLocks noGrp="1"/>
          </p:cNvSpPr>
          <p:nvPr>
            <p:ph type="subTitle" idx="1"/>
          </p:nvPr>
        </p:nvSpPr>
        <p:spPr>
          <a:xfrm>
            <a:off x="7376159" y="3354510"/>
            <a:ext cx="4087305" cy="1147863"/>
          </a:xfrm>
        </p:spPr>
        <p:txBody>
          <a:bodyPr anchor="t">
            <a:normAutofit/>
          </a:bodyPr>
          <a:lstStyle/>
          <a:p>
            <a:pPr algn="l"/>
            <a:r>
              <a:rPr lang="tr-TR" b="1" dirty="0">
                <a:latin typeface="Times New Roman" panose="02020603050405020304" pitchFamily="18" charset="0"/>
                <a:cs typeface="Times New Roman" panose="02020603050405020304" pitchFamily="18" charset="0"/>
              </a:rPr>
              <a:t>MİKAİL KARACA</a:t>
            </a:r>
          </a:p>
          <a:p>
            <a:pPr algn="l"/>
            <a:r>
              <a:rPr lang="tr-TR" b="1" dirty="0">
                <a:solidFill>
                  <a:schemeClr val="tx1"/>
                </a:solidFill>
                <a:latin typeface="Times New Roman" panose="02020603050405020304" pitchFamily="18" charset="0"/>
                <a:cs typeface="Times New Roman" panose="02020603050405020304" pitchFamily="18" charset="0"/>
              </a:rPr>
              <a:t>2020137002</a:t>
            </a:r>
            <a:endParaRPr lang="tr-TR" b="1" dirty="0">
              <a:latin typeface="Times New Roman" panose="02020603050405020304" pitchFamily="18" charset="0"/>
              <a:cs typeface="Times New Roman" panose="02020603050405020304" pitchFamily="18" charset="0"/>
            </a:endParaRPr>
          </a:p>
        </p:txBody>
      </p:sp>
      <p:pic>
        <p:nvPicPr>
          <p:cNvPr id="31" name="Picture 6" descr="Çağ Üniversitesi (@caguniversitesi) / Twitter">
            <a:extLst>
              <a:ext uri="{FF2B5EF4-FFF2-40B4-BE49-F238E27FC236}">
                <a16:creationId xmlns:a16="http://schemas.microsoft.com/office/drawing/2014/main" id="{E83243D3-500B-4DB1-A9F4-A9F1E6ED7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0" r="-1" b="1324"/>
          <a:stretch/>
        </p:blipFill>
        <p:spPr bwMode="auto">
          <a:xfrm>
            <a:off x="0" y="-164219"/>
            <a:ext cx="7376159" cy="703745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20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EB545FE5-BA26-46D3-A7C3-BF3F95FB8BE7}"/>
              </a:ext>
            </a:extLst>
          </p:cNvPr>
          <p:cNvSpPr txBox="1"/>
          <p:nvPr/>
        </p:nvSpPr>
        <p:spPr>
          <a:xfrm>
            <a:off x="586308" y="768222"/>
            <a:ext cx="10759354" cy="5321556"/>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3600" dirty="0" err="1">
                <a:solidFill>
                  <a:schemeClr val="tx2">
                    <a:lumMod val="75000"/>
                  </a:schemeClr>
                </a:solidFill>
                <a:latin typeface="Times New Roman" panose="02020603050405020304" pitchFamily="18" charset="0"/>
                <a:cs typeface="Times New Roman" panose="02020603050405020304" pitchFamily="18" charset="0"/>
              </a:rPr>
              <a:t>Aynı</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veri</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ekranlarından</a:t>
            </a:r>
            <a:r>
              <a:rPr lang="en-US" sz="3600" dirty="0">
                <a:solidFill>
                  <a:schemeClr val="tx2">
                    <a:lumMod val="75000"/>
                  </a:schemeClr>
                </a:solidFill>
                <a:latin typeface="Times New Roman" panose="02020603050405020304" pitchFamily="18" charset="0"/>
                <a:cs typeface="Times New Roman" panose="02020603050405020304" pitchFamily="18" charset="0"/>
              </a:rPr>
              <a:t> 10 </a:t>
            </a:r>
            <a:r>
              <a:rPr lang="en-US" sz="3600" dirty="0" err="1">
                <a:solidFill>
                  <a:schemeClr val="tx2">
                    <a:lumMod val="75000"/>
                  </a:schemeClr>
                </a:solidFill>
                <a:latin typeface="Times New Roman" panose="02020603050405020304" pitchFamily="18" charset="0"/>
                <a:cs typeface="Times New Roman" panose="02020603050405020304" pitchFamily="18" charset="0"/>
              </a:rPr>
              <a:t>Temmuz</a:t>
            </a:r>
            <a:r>
              <a:rPr lang="en-US" sz="3600" dirty="0">
                <a:solidFill>
                  <a:schemeClr val="tx2">
                    <a:lumMod val="75000"/>
                  </a:schemeClr>
                </a:solidFill>
                <a:latin typeface="Times New Roman" panose="02020603050405020304" pitchFamily="18" charset="0"/>
                <a:cs typeface="Times New Roman" panose="02020603050405020304" pitchFamily="18" charset="0"/>
              </a:rPr>
              <a:t> 2017'den tam </a:t>
            </a:r>
            <a:r>
              <a:rPr lang="en-US" sz="3600" dirty="0" err="1">
                <a:solidFill>
                  <a:schemeClr val="tx2">
                    <a:lumMod val="75000"/>
                  </a:schemeClr>
                </a:solidFill>
                <a:latin typeface="Times New Roman" panose="02020603050405020304" pitchFamily="18" charset="0"/>
                <a:cs typeface="Times New Roman" panose="02020603050405020304" pitchFamily="18" charset="0"/>
              </a:rPr>
              <a:t>dört</a:t>
            </a:r>
            <a:r>
              <a:rPr lang="en-US" sz="3600" dirty="0">
                <a:solidFill>
                  <a:schemeClr val="tx2">
                    <a:lumMod val="75000"/>
                  </a:schemeClr>
                </a:solidFill>
                <a:latin typeface="Times New Roman" panose="02020603050405020304" pitchFamily="18" charset="0"/>
                <a:cs typeface="Times New Roman" panose="02020603050405020304" pitchFamily="18" charset="0"/>
              </a:rPr>
              <a:t> ay </a:t>
            </a:r>
            <a:r>
              <a:rPr lang="en-US" sz="3600" dirty="0" err="1">
                <a:solidFill>
                  <a:schemeClr val="tx2">
                    <a:lumMod val="75000"/>
                  </a:schemeClr>
                </a:solidFill>
                <a:latin typeface="Times New Roman" panose="02020603050405020304" pitchFamily="18" charset="0"/>
                <a:cs typeface="Times New Roman" panose="02020603050405020304" pitchFamily="18" charset="0"/>
              </a:rPr>
              <a:t>önce</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belirlenen</a:t>
            </a:r>
            <a:r>
              <a:rPr lang="en-US" sz="3600" dirty="0">
                <a:solidFill>
                  <a:schemeClr val="tx2">
                    <a:lumMod val="75000"/>
                  </a:schemeClr>
                </a:solidFill>
                <a:latin typeface="Times New Roman" panose="02020603050405020304" pitchFamily="18" charset="0"/>
                <a:cs typeface="Times New Roman" panose="02020603050405020304" pitchFamily="18" charset="0"/>
              </a:rPr>
              <a:t> ABD </a:t>
            </a:r>
            <a:r>
              <a:rPr lang="en-US" sz="3600" dirty="0" err="1">
                <a:solidFill>
                  <a:schemeClr val="tx2">
                    <a:lumMod val="75000"/>
                  </a:schemeClr>
                </a:solidFill>
                <a:latin typeface="Times New Roman" panose="02020603050405020304" pitchFamily="18" charset="0"/>
                <a:cs typeface="Times New Roman" panose="02020603050405020304" pitchFamily="18" charset="0"/>
              </a:rPr>
              <a:t>Dolar</a:t>
            </a:r>
            <a:r>
              <a:rPr lang="en-US" sz="3600" dirty="0">
                <a:solidFill>
                  <a:schemeClr val="tx2">
                    <a:lumMod val="75000"/>
                  </a:schemeClr>
                </a:solidFill>
                <a:latin typeface="Times New Roman" panose="02020603050405020304" pitchFamily="18" charset="0"/>
                <a:cs typeface="Times New Roman" panose="02020603050405020304" pitchFamily="18" charset="0"/>
              </a:rPr>
              <a:t>/TL forward </a:t>
            </a:r>
            <a:r>
              <a:rPr lang="en-US" sz="3600" dirty="0" err="1">
                <a:solidFill>
                  <a:schemeClr val="tx2">
                    <a:lumMod val="75000"/>
                  </a:schemeClr>
                </a:solidFill>
                <a:latin typeface="Times New Roman" panose="02020603050405020304" pitchFamily="18" charset="0"/>
                <a:cs typeface="Times New Roman" panose="02020603050405020304" pitchFamily="18" charset="0"/>
              </a:rPr>
              <a:t>kurlarını</a:t>
            </a:r>
            <a:r>
              <a:rPr lang="en-US" sz="3600" dirty="0">
                <a:solidFill>
                  <a:schemeClr val="tx2">
                    <a:lumMod val="75000"/>
                  </a:schemeClr>
                </a:solidFill>
                <a:latin typeface="Times New Roman" panose="02020603050405020304" pitchFamily="18" charset="0"/>
                <a:cs typeface="Times New Roman" panose="02020603050405020304" pitchFamily="18" charset="0"/>
              </a:rPr>
              <a:t> da </a:t>
            </a:r>
            <a:r>
              <a:rPr lang="en-US" sz="3600" dirty="0" err="1">
                <a:solidFill>
                  <a:schemeClr val="tx2">
                    <a:lumMod val="75000"/>
                  </a:schemeClr>
                </a:solidFill>
                <a:latin typeface="Times New Roman" panose="02020603050405020304" pitchFamily="18" charset="0"/>
                <a:cs typeface="Times New Roman" panose="02020603050405020304" pitchFamily="18" charset="0"/>
              </a:rPr>
              <a:t>görebiliriz</a:t>
            </a:r>
            <a:r>
              <a:rPr lang="en-US" sz="3600" dirty="0">
                <a:solidFill>
                  <a:schemeClr val="tx2">
                    <a:lumMod val="75000"/>
                  </a:schemeClr>
                </a:solidFill>
                <a:latin typeface="Times New Roman" panose="02020603050405020304" pitchFamily="18" charset="0"/>
                <a:cs typeface="Times New Roman" panose="02020603050405020304" pitchFamily="18" charset="0"/>
              </a:rPr>
              <a:t>. 10 Mart 2017'de </a:t>
            </a:r>
            <a:r>
              <a:rPr lang="en-US" sz="3600" dirty="0" err="1">
                <a:solidFill>
                  <a:schemeClr val="tx2">
                    <a:lumMod val="75000"/>
                  </a:schemeClr>
                </a:solidFill>
                <a:latin typeface="Times New Roman" panose="02020603050405020304" pitchFamily="18" charset="0"/>
                <a:cs typeface="Times New Roman" panose="02020603050405020304" pitchFamily="18" charset="0"/>
              </a:rPr>
              <a:t>dört</a:t>
            </a:r>
            <a:r>
              <a:rPr lang="en-US" sz="3600" dirty="0">
                <a:solidFill>
                  <a:schemeClr val="tx2">
                    <a:lumMod val="75000"/>
                  </a:schemeClr>
                </a:solidFill>
                <a:latin typeface="Times New Roman" panose="02020603050405020304" pitchFamily="18" charset="0"/>
                <a:cs typeface="Times New Roman" panose="02020603050405020304" pitchFamily="18" charset="0"/>
              </a:rPr>
              <a:t> ay </a:t>
            </a:r>
            <a:r>
              <a:rPr lang="en-US" sz="3600" dirty="0" err="1">
                <a:solidFill>
                  <a:schemeClr val="tx2">
                    <a:lumMod val="75000"/>
                  </a:schemeClr>
                </a:solidFill>
                <a:latin typeface="Times New Roman" panose="02020603050405020304" pitchFamily="18" charset="0"/>
                <a:cs typeface="Times New Roman" panose="02020603050405020304" pitchFamily="18" charset="0"/>
              </a:rPr>
              <a:t>vadeli</a:t>
            </a:r>
            <a:r>
              <a:rPr lang="en-US" sz="3600" dirty="0">
                <a:solidFill>
                  <a:schemeClr val="tx2">
                    <a:lumMod val="75000"/>
                  </a:schemeClr>
                </a:solidFill>
                <a:latin typeface="Times New Roman" panose="02020603050405020304" pitchFamily="18" charset="0"/>
                <a:cs typeface="Times New Roman" panose="02020603050405020304" pitchFamily="18" charset="0"/>
              </a:rPr>
              <a:t> ABD </a:t>
            </a:r>
            <a:r>
              <a:rPr lang="en-US" sz="3600" dirty="0" err="1">
                <a:solidFill>
                  <a:schemeClr val="tx2">
                    <a:lumMod val="75000"/>
                  </a:schemeClr>
                </a:solidFill>
                <a:latin typeface="Times New Roman" panose="02020603050405020304" pitchFamily="18" charset="0"/>
                <a:cs typeface="Times New Roman" panose="02020603050405020304" pitchFamily="18" charset="0"/>
              </a:rPr>
              <a:t>Dolar</a:t>
            </a:r>
            <a:r>
              <a:rPr lang="en-US" sz="3600" dirty="0">
                <a:solidFill>
                  <a:schemeClr val="tx2">
                    <a:lumMod val="75000"/>
                  </a:schemeClr>
                </a:solidFill>
                <a:latin typeface="Times New Roman" panose="02020603050405020304" pitchFamily="18" charset="0"/>
                <a:cs typeface="Times New Roman" panose="02020603050405020304" pitchFamily="18" charset="0"/>
              </a:rPr>
              <a:t>/TL forward kuru 3,14 TL </a:t>
            </a:r>
            <a:r>
              <a:rPr lang="en-US" sz="3600" dirty="0" err="1">
                <a:solidFill>
                  <a:schemeClr val="tx2">
                    <a:lumMod val="75000"/>
                  </a:schemeClr>
                </a:solidFill>
                <a:latin typeface="Times New Roman" panose="02020603050405020304" pitchFamily="18" charset="0"/>
                <a:cs typeface="Times New Roman" panose="02020603050405020304" pitchFamily="18" charset="0"/>
              </a:rPr>
              <a:t>olarak</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işlem</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görmüştür</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Ancak</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dört</a:t>
            </a:r>
            <a:r>
              <a:rPr lang="en-US" sz="3600" dirty="0">
                <a:solidFill>
                  <a:schemeClr val="tx2">
                    <a:lumMod val="75000"/>
                  </a:schemeClr>
                </a:solidFill>
                <a:latin typeface="Times New Roman" panose="02020603050405020304" pitchFamily="18" charset="0"/>
                <a:cs typeface="Times New Roman" panose="02020603050405020304" pitchFamily="18" charset="0"/>
              </a:rPr>
              <a:t> ay </a:t>
            </a:r>
            <a:r>
              <a:rPr lang="en-US" sz="3600" dirty="0" err="1">
                <a:solidFill>
                  <a:schemeClr val="tx2">
                    <a:lumMod val="75000"/>
                  </a:schemeClr>
                </a:solidFill>
                <a:latin typeface="Times New Roman" panose="02020603050405020304" pitchFamily="18" charset="0"/>
                <a:cs typeface="Times New Roman" panose="02020603050405020304" pitchFamily="18" charset="0"/>
              </a:rPr>
              <a:t>sonra</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oluşan</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piyasa</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şartları</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ile</a:t>
            </a:r>
            <a:r>
              <a:rPr lang="en-US" sz="3600" dirty="0">
                <a:solidFill>
                  <a:schemeClr val="tx2">
                    <a:lumMod val="75000"/>
                  </a:schemeClr>
                </a:solidFill>
                <a:latin typeface="Times New Roman" panose="02020603050405020304" pitchFamily="18" charset="0"/>
                <a:cs typeface="Times New Roman" panose="02020603050405020304" pitchFamily="18" charset="0"/>
              </a:rPr>
              <a:t> ABD </a:t>
            </a:r>
            <a:r>
              <a:rPr lang="en-US" sz="3600" dirty="0" err="1">
                <a:solidFill>
                  <a:schemeClr val="tx2">
                    <a:lumMod val="75000"/>
                  </a:schemeClr>
                </a:solidFill>
                <a:latin typeface="Times New Roman" panose="02020603050405020304" pitchFamily="18" charset="0"/>
                <a:cs typeface="Times New Roman" panose="02020603050405020304" pitchFamily="18" charset="0"/>
              </a:rPr>
              <a:t>Dolar</a:t>
            </a:r>
            <a:r>
              <a:rPr lang="en-US" sz="3600" dirty="0">
                <a:solidFill>
                  <a:schemeClr val="tx2">
                    <a:lumMod val="75000"/>
                  </a:schemeClr>
                </a:solidFill>
                <a:latin typeface="Times New Roman" panose="02020603050405020304" pitchFamily="18" charset="0"/>
                <a:cs typeface="Times New Roman" panose="02020603050405020304" pitchFamily="18" charset="0"/>
              </a:rPr>
              <a:t> TL, kuru spot </a:t>
            </a:r>
            <a:r>
              <a:rPr lang="en-US" sz="3600" dirty="0" err="1">
                <a:solidFill>
                  <a:schemeClr val="tx2">
                    <a:lumMod val="75000"/>
                  </a:schemeClr>
                </a:solidFill>
                <a:latin typeface="Times New Roman" panose="02020603050405020304" pitchFamily="18" charset="0"/>
                <a:cs typeface="Times New Roman" panose="02020603050405020304" pitchFamily="18" charset="0"/>
              </a:rPr>
              <a:t>piyasada</a:t>
            </a:r>
            <a:r>
              <a:rPr lang="en-US" sz="3600" dirty="0">
                <a:solidFill>
                  <a:schemeClr val="tx2">
                    <a:lumMod val="75000"/>
                  </a:schemeClr>
                </a:solidFill>
                <a:latin typeface="Times New Roman" panose="02020603050405020304" pitchFamily="18" charset="0"/>
                <a:cs typeface="Times New Roman" panose="02020603050405020304" pitchFamily="18" charset="0"/>
              </a:rPr>
              <a:t> 10 </a:t>
            </a:r>
            <a:r>
              <a:rPr lang="en-US" sz="3600" dirty="0" err="1">
                <a:solidFill>
                  <a:schemeClr val="tx2">
                    <a:lumMod val="75000"/>
                  </a:schemeClr>
                </a:solidFill>
                <a:latin typeface="Times New Roman" panose="02020603050405020304" pitchFamily="18" charset="0"/>
                <a:cs typeface="Times New Roman" panose="02020603050405020304" pitchFamily="18" charset="0"/>
              </a:rPr>
              <a:t>Temmuz</a:t>
            </a:r>
            <a:r>
              <a:rPr lang="en-US" sz="3600" dirty="0">
                <a:solidFill>
                  <a:schemeClr val="tx2">
                    <a:lumMod val="75000"/>
                  </a:schemeClr>
                </a:solidFill>
                <a:latin typeface="Times New Roman" panose="02020603050405020304" pitchFamily="18" charset="0"/>
                <a:cs typeface="Times New Roman" panose="02020603050405020304" pitchFamily="18" charset="0"/>
              </a:rPr>
              <a:t> 2017 de 3.29 TL </a:t>
            </a:r>
            <a:r>
              <a:rPr lang="en-US" sz="3600" dirty="0" err="1">
                <a:solidFill>
                  <a:schemeClr val="tx2">
                    <a:lumMod val="75000"/>
                  </a:schemeClr>
                </a:solidFill>
                <a:latin typeface="Times New Roman" panose="02020603050405020304" pitchFamily="18" charset="0"/>
                <a:cs typeface="Times New Roman" panose="02020603050405020304" pitchFamily="18" charset="0"/>
              </a:rPr>
              <a:t>olarak</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belirlenmiştir</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Dolayısı</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ile</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Mart'ta</a:t>
            </a:r>
            <a:r>
              <a:rPr lang="en-US" sz="3600" dirty="0">
                <a:solidFill>
                  <a:schemeClr val="tx2">
                    <a:lumMod val="75000"/>
                  </a:schemeClr>
                </a:solidFill>
                <a:latin typeface="Times New Roman" panose="02020603050405020304" pitchFamily="18" charset="0"/>
                <a:cs typeface="Times New Roman" panose="02020603050405020304" pitchFamily="18" charset="0"/>
              </a:rPr>
              <a:t> 100.000 ABD </a:t>
            </a:r>
            <a:r>
              <a:rPr lang="en-US" sz="3600" dirty="0" err="1">
                <a:solidFill>
                  <a:schemeClr val="tx2">
                    <a:lumMod val="75000"/>
                  </a:schemeClr>
                </a:solidFill>
                <a:latin typeface="Times New Roman" panose="02020603050405020304" pitchFamily="18" charset="0"/>
                <a:cs typeface="Times New Roman" panose="02020603050405020304" pitchFamily="18" charset="0"/>
              </a:rPr>
              <a:t>Doları</a:t>
            </a:r>
            <a:r>
              <a:rPr lang="en-US" sz="3600" dirty="0">
                <a:solidFill>
                  <a:schemeClr val="tx2">
                    <a:lumMod val="75000"/>
                  </a:schemeClr>
                </a:solidFill>
                <a:latin typeface="Times New Roman" panose="02020603050405020304" pitchFamily="18" charset="0"/>
                <a:cs typeface="Times New Roman" panose="02020603050405020304" pitchFamily="18" charset="0"/>
              </a:rPr>
              <a:t>, ABD Dolan TL </a:t>
            </a:r>
            <a:r>
              <a:rPr lang="en-US" sz="3600" dirty="0" err="1">
                <a:solidFill>
                  <a:schemeClr val="tx2">
                    <a:lumMod val="75000"/>
                  </a:schemeClr>
                </a:solidFill>
                <a:latin typeface="Times New Roman" panose="02020603050405020304" pitchFamily="18" charset="0"/>
                <a:cs typeface="Times New Roman" panose="02020603050405020304" pitchFamily="18" charset="0"/>
              </a:rPr>
              <a:t>dört</a:t>
            </a:r>
            <a:r>
              <a:rPr lang="en-US" sz="3600" dirty="0">
                <a:solidFill>
                  <a:schemeClr val="tx2">
                    <a:lumMod val="75000"/>
                  </a:schemeClr>
                </a:solidFill>
                <a:latin typeface="Times New Roman" panose="02020603050405020304" pitchFamily="18" charset="0"/>
                <a:cs typeface="Times New Roman" panose="02020603050405020304" pitchFamily="18" charset="0"/>
              </a:rPr>
              <a:t> ay </a:t>
            </a:r>
            <a:r>
              <a:rPr lang="en-US" sz="3600" dirty="0" err="1">
                <a:solidFill>
                  <a:schemeClr val="tx2">
                    <a:lumMod val="75000"/>
                  </a:schemeClr>
                </a:solidFill>
                <a:latin typeface="Times New Roman" panose="02020603050405020304" pitchFamily="18" charset="0"/>
                <a:cs typeface="Times New Roman" panose="02020603050405020304" pitchFamily="18" charset="0"/>
              </a:rPr>
              <a:t>vadeli</a:t>
            </a:r>
            <a:r>
              <a:rPr lang="en-US" sz="3600" dirty="0">
                <a:solidFill>
                  <a:schemeClr val="tx2">
                    <a:lumMod val="75000"/>
                  </a:schemeClr>
                </a:solidFill>
                <a:latin typeface="Times New Roman" panose="02020603050405020304" pitchFamily="18" charset="0"/>
                <a:cs typeface="Times New Roman" panose="02020603050405020304" pitchFamily="18" charset="0"/>
              </a:rPr>
              <a:t> forward </a:t>
            </a:r>
            <a:r>
              <a:rPr lang="en-US" sz="3600" dirty="0" err="1">
                <a:solidFill>
                  <a:schemeClr val="tx2">
                    <a:lumMod val="75000"/>
                  </a:schemeClr>
                </a:solidFill>
                <a:latin typeface="Times New Roman" panose="02020603050405020304" pitchFamily="18" charset="0"/>
                <a:cs typeface="Times New Roman" panose="02020603050405020304" pitchFamily="18" charset="0"/>
              </a:rPr>
              <a:t>anlaşmasına</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giren</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bir</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yatırımcı</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Temmuz</a:t>
            </a:r>
            <a:r>
              <a:rPr lang="en-US" sz="3600" dirty="0">
                <a:solidFill>
                  <a:schemeClr val="tx2">
                    <a:lumMod val="75000"/>
                  </a:schemeClr>
                </a:solidFill>
                <a:latin typeface="Times New Roman" panose="02020603050405020304" pitchFamily="18" charset="0"/>
                <a:cs typeface="Times New Roman" panose="02020603050405020304" pitchFamily="18" charset="0"/>
              </a:rPr>
              <a:t> 2017'de </a:t>
            </a:r>
            <a:r>
              <a:rPr lang="en-US" sz="3600" dirty="0" err="1">
                <a:solidFill>
                  <a:schemeClr val="tx2">
                    <a:lumMod val="75000"/>
                  </a:schemeClr>
                </a:solidFill>
                <a:latin typeface="Times New Roman" panose="02020603050405020304" pitchFamily="18" charset="0"/>
                <a:cs typeface="Times New Roman" panose="02020603050405020304" pitchFamily="18" charset="0"/>
              </a:rPr>
              <a:t>işlemini</a:t>
            </a:r>
            <a:r>
              <a:rPr lang="en-US" sz="3600" dirty="0">
                <a:solidFill>
                  <a:schemeClr val="tx2">
                    <a:lumMod val="75000"/>
                  </a:schemeClr>
                </a:solidFill>
                <a:latin typeface="Times New Roman" panose="02020603050405020304" pitchFamily="18" charset="0"/>
                <a:cs typeface="Times New Roman" panose="02020603050405020304" pitchFamily="18" charset="0"/>
              </a:rPr>
              <a:t> 3,14 </a:t>
            </a:r>
            <a:r>
              <a:rPr lang="en-US" sz="3600" dirty="0" err="1">
                <a:solidFill>
                  <a:schemeClr val="tx2">
                    <a:lumMod val="75000"/>
                  </a:schemeClr>
                </a:solidFill>
                <a:latin typeface="Times New Roman" panose="02020603050405020304" pitchFamily="18" charset="0"/>
                <a:cs typeface="Times New Roman" panose="02020603050405020304" pitchFamily="18" charset="0"/>
              </a:rPr>
              <a:t>TL'lik</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kurdan</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gerçekleştirmek</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durumunda</a:t>
            </a:r>
            <a:r>
              <a:rPr lang="en-US" sz="3600" dirty="0">
                <a:solidFill>
                  <a:schemeClr val="tx2">
                    <a:lumMod val="75000"/>
                  </a:schemeClr>
                </a:solidFill>
                <a:latin typeface="Times New Roman" panose="02020603050405020304" pitchFamily="18" charset="0"/>
                <a:cs typeface="Times New Roman" panose="02020603050405020304" pitchFamily="18" charset="0"/>
              </a:rPr>
              <a:t> </a:t>
            </a:r>
            <a:r>
              <a:rPr lang="en-US" sz="3600" dirty="0" err="1">
                <a:solidFill>
                  <a:schemeClr val="tx2">
                    <a:lumMod val="75000"/>
                  </a:schemeClr>
                </a:solidFill>
                <a:latin typeface="Times New Roman" panose="02020603050405020304" pitchFamily="18" charset="0"/>
                <a:cs typeface="Times New Roman" panose="02020603050405020304" pitchFamily="18" charset="0"/>
              </a:rPr>
              <a:t>kalmıştır</a:t>
            </a:r>
            <a:r>
              <a:rPr lang="en-US" sz="3600" dirty="0">
                <a:solidFill>
                  <a:schemeClr val="tx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547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D809A6-4E5F-4B2E-AE2A-808FC84742D1}"/>
              </a:ext>
            </a:extLst>
          </p:cNvPr>
          <p:cNvSpPr>
            <a:spLocks noGrp="1"/>
          </p:cNvSpPr>
          <p:nvPr>
            <p:ph idx="1"/>
          </p:nvPr>
        </p:nvSpPr>
        <p:spPr>
          <a:xfrm>
            <a:off x="7722256" y="-6658"/>
            <a:ext cx="4280353" cy="6871316"/>
          </a:xfrm>
        </p:spPr>
        <p:txBody>
          <a:bodyPr anchor="ctr">
            <a:noAutofit/>
          </a:bodyPr>
          <a:lstStyle/>
          <a:p>
            <a:pPr marL="0" indent="0">
              <a:buNone/>
            </a:pPr>
            <a:r>
              <a:rPr lang="tr-TR" sz="1400" dirty="0">
                <a:solidFill>
                  <a:schemeClr val="tx1">
                    <a:lumMod val="85000"/>
                    <a:lumOff val="15000"/>
                  </a:schemeClr>
                </a:solidFill>
                <a:latin typeface="Times New Roman" panose="02020603050405020304" pitchFamily="18" charset="0"/>
                <a:cs typeface="Times New Roman" panose="02020603050405020304" pitchFamily="18" charset="0"/>
              </a:rPr>
              <a:t>Yatırımcılar, 329.000 (100,000x3,29) TL'lik dövizi, 314.000 TL'den (100.000x3.14) alabilecektir. Sonuçta, 329.000-314.000 15.000 TL </a:t>
            </a:r>
            <a:r>
              <a:rPr lang="tr-TR" sz="1400" dirty="0" err="1">
                <a:solidFill>
                  <a:schemeClr val="tx1">
                    <a:lumMod val="85000"/>
                    <a:lumOff val="15000"/>
                  </a:schemeClr>
                </a:solidFill>
                <a:latin typeface="Times New Roman" panose="02020603050405020304" pitchFamily="18" charset="0"/>
                <a:cs typeface="Times New Roman" panose="02020603050405020304" pitchFamily="18" charset="0"/>
              </a:rPr>
              <a:t>forward</a:t>
            </a:r>
            <a:r>
              <a:rPr lang="tr-TR" sz="1400" dirty="0">
                <a:solidFill>
                  <a:schemeClr val="tx1">
                    <a:lumMod val="85000"/>
                    <a:lumOff val="15000"/>
                  </a:schemeClr>
                </a:solidFill>
                <a:latin typeface="Times New Roman" panose="02020603050405020304" pitchFamily="18" charset="0"/>
                <a:cs typeface="Times New Roman" panose="02020603050405020304" pitchFamily="18" charset="0"/>
              </a:rPr>
              <a:t> istem karı elde edebilecektir. Bu noktada, adı geçen </a:t>
            </a:r>
            <a:r>
              <a:rPr lang="tr-TR" sz="1400" dirty="0" err="1">
                <a:solidFill>
                  <a:schemeClr val="tx1">
                    <a:lumMod val="85000"/>
                    <a:lumOff val="15000"/>
                  </a:schemeClr>
                </a:solidFill>
                <a:latin typeface="Times New Roman" panose="02020603050405020304" pitchFamily="18" charset="0"/>
                <a:cs typeface="Times New Roman" panose="02020603050405020304" pitchFamily="18" charset="0"/>
              </a:rPr>
              <a:t>forward</a:t>
            </a:r>
            <a:r>
              <a:rPr lang="tr-TR" sz="1400" dirty="0">
                <a:solidFill>
                  <a:schemeClr val="tx1">
                    <a:lumMod val="85000"/>
                    <a:lumOff val="15000"/>
                  </a:schemeClr>
                </a:solidFill>
                <a:latin typeface="Times New Roman" panose="02020603050405020304" pitchFamily="18" charset="0"/>
                <a:cs typeface="Times New Roman" panose="02020603050405020304" pitchFamily="18" charset="0"/>
              </a:rPr>
              <a:t> işleminde satış pozisyonunda olan </a:t>
            </a:r>
            <a:r>
              <a:rPr lang="tr-TR" sz="1400" dirty="0" err="1">
                <a:solidFill>
                  <a:schemeClr val="tx1">
                    <a:lumMod val="85000"/>
                    <a:lumOff val="15000"/>
                  </a:schemeClr>
                </a:solidFill>
                <a:latin typeface="Times New Roman" panose="02020603050405020304" pitchFamily="18" charset="0"/>
                <a:cs typeface="Times New Roman" panose="02020603050405020304" pitchFamily="18" charset="0"/>
              </a:rPr>
              <a:t>yatırmlar</a:t>
            </a:r>
            <a:r>
              <a:rPr lang="tr-TR" sz="1400" dirty="0">
                <a:solidFill>
                  <a:schemeClr val="tx1">
                    <a:lumMod val="85000"/>
                    <a:lumOff val="15000"/>
                  </a:schemeClr>
                </a:solidFill>
                <a:latin typeface="Times New Roman" panose="02020603050405020304" pitchFamily="18" charset="0"/>
                <a:cs typeface="Times New Roman" panose="02020603050405020304" pitchFamily="18" charset="0"/>
              </a:rPr>
              <a:t> ise kuru 3.14 TL'den satmakla yükümlü olduğu için, bu işlemi zararla kapatacaktır. Temmuz ayında. 329.000 TL değerindeki varlığı 314.000 TL'ye satacak olan bu yatırımlar ise 15.000 TL (329.000-314.000) zarar ederek bu işlemi sonuçlandıracaktır. Sonuçta 4 ay sonunda yapılacak işlemlerde alış ve satım yönünde işlem yapan taraflardan en az biri zarar edecektir. Diğer bir ifadeyle, </a:t>
            </a:r>
            <a:r>
              <a:rPr lang="tr-TR" sz="1400" dirty="0" err="1">
                <a:solidFill>
                  <a:schemeClr val="tx1">
                    <a:lumMod val="85000"/>
                    <a:lumOff val="15000"/>
                  </a:schemeClr>
                </a:solidFill>
                <a:latin typeface="Times New Roman" panose="02020603050405020304" pitchFamily="18" charset="0"/>
                <a:cs typeface="Times New Roman" panose="02020603050405020304" pitchFamily="18" charset="0"/>
              </a:rPr>
              <a:t>forward</a:t>
            </a:r>
            <a:r>
              <a:rPr lang="tr-TR" sz="1400" dirty="0">
                <a:solidFill>
                  <a:schemeClr val="tx1">
                    <a:lumMod val="85000"/>
                    <a:lumOff val="15000"/>
                  </a:schemeClr>
                </a:solidFill>
                <a:latin typeface="Times New Roman" panose="02020603050405020304" pitchFamily="18" charset="0"/>
                <a:cs typeface="Times New Roman" panose="02020603050405020304" pitchFamily="18" charset="0"/>
              </a:rPr>
              <a:t> sözleşmelerinde ya alıcı satıcının, ya da satıcı alıcının zararını tazmine etmek durumundadır.</a:t>
            </a:r>
          </a:p>
        </p:txBody>
      </p:sp>
      <p:pic>
        <p:nvPicPr>
          <p:cNvPr id="2050" name="Picture 2" descr="Vadeli Mevduat Hesabı Nedir? Nasıl Açılır ve Çalışır? | Paratic">
            <a:extLst>
              <a:ext uri="{FF2B5EF4-FFF2-40B4-BE49-F238E27FC236}">
                <a16:creationId xmlns:a16="http://schemas.microsoft.com/office/drawing/2014/main" id="{8E36298F-C883-4CCD-BFAA-DC4B420F1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37647" cy="685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97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CD6A6E-0D9B-4678-9A8B-D90364F28D0F}"/>
              </a:ext>
            </a:extLst>
          </p:cNvPr>
          <p:cNvSpPr>
            <a:spLocks noGrp="1"/>
          </p:cNvSpPr>
          <p:nvPr>
            <p:ph idx="1"/>
          </p:nvPr>
        </p:nvSpPr>
        <p:spPr>
          <a:xfrm>
            <a:off x="0" y="0"/>
            <a:ext cx="12192000" cy="6857999"/>
          </a:xfrm>
        </p:spPr>
        <p:txBody>
          <a:bodyPr/>
          <a:lstStyle/>
          <a:p>
            <a:pPr marL="0" indent="0">
              <a:buNone/>
            </a:pPr>
            <a:endParaRPr lang="tr-TR" dirty="0"/>
          </a:p>
          <a:p>
            <a:pPr marL="0" indent="0">
              <a:buNone/>
            </a:pPr>
            <a:r>
              <a:rPr lang="tr-TR" dirty="0"/>
              <a:t>       </a:t>
            </a:r>
            <a:r>
              <a:rPr lang="tr-TR" sz="3200" b="1" dirty="0">
                <a:solidFill>
                  <a:schemeClr val="accent2">
                    <a:lumMod val="20000"/>
                    <a:lumOff val="80000"/>
                  </a:schemeClr>
                </a:solidFill>
                <a:latin typeface="Times New Roman" panose="02020603050405020304" pitchFamily="18" charset="0"/>
                <a:cs typeface="Times New Roman" panose="02020603050405020304" pitchFamily="18" charset="0"/>
              </a:rPr>
              <a:t>KAYNAKÇA</a:t>
            </a:r>
          </a:p>
          <a:p>
            <a:pPr marL="0" indent="0">
              <a:buNone/>
            </a:pPr>
            <a:r>
              <a:rPr lang="tr-TR"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tr-TR" sz="2400" dirty="0">
                <a:solidFill>
                  <a:schemeClr val="accent2">
                    <a:lumMod val="20000"/>
                    <a:lumOff val="80000"/>
                  </a:schemeClr>
                </a:solidFill>
                <a:latin typeface="Times New Roman" panose="02020603050405020304" pitchFamily="18" charset="0"/>
                <a:cs typeface="Times New Roman" panose="02020603050405020304" pitchFamily="18" charset="0"/>
              </a:rPr>
              <a:t>https://www.alnusyatirim.com/mevduat-nedir </a:t>
            </a:r>
          </a:p>
          <a:p>
            <a:pPr marL="0" indent="0">
              <a:buNone/>
            </a:pPr>
            <a:r>
              <a:rPr lang="tr-TR" sz="2400" dirty="0">
                <a:solidFill>
                  <a:schemeClr val="accent2">
                    <a:lumMod val="20000"/>
                    <a:lumOff val="80000"/>
                  </a:schemeClr>
                </a:solidFill>
              </a:rPr>
              <a:t> </a:t>
            </a:r>
            <a:r>
              <a:rPr lang="tr-TR"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https://www.milliyet.com.tr/uzmanpara/mevduat-nedir-turleri-nelerdir-kisaca-mevduatin-tanimi-6383662</a:t>
            </a:r>
            <a:endParaRPr lang="tr-TR" sz="2400" dirty="0">
              <a:solidFill>
                <a:schemeClr val="accent2">
                  <a:lumMod val="20000"/>
                  <a:lumOff val="80000"/>
                </a:schemeClr>
              </a:solidFill>
            </a:endParaRPr>
          </a:p>
          <a:p>
            <a:pPr marL="0" indent="0">
              <a:buNone/>
            </a:pPr>
            <a:r>
              <a:rPr lang="tr-TR" sz="2400" dirty="0">
                <a:solidFill>
                  <a:schemeClr val="accent2">
                    <a:lumMod val="20000"/>
                    <a:lumOff val="80000"/>
                  </a:schemeClr>
                </a:solidFill>
              </a:rPr>
              <a:t> https://www.milliyet.com.tr/galeri/kur-korumali-tl-vadeli-mevduat-hesabi-nedir-nasil-acilir-kur-korumali-tl-vadeli-mevduat-hesabi-hangi-bankalarda-var-kimler-acabilir-faiz-oranlari-nedir-6683475</a:t>
            </a:r>
          </a:p>
          <a:p>
            <a:pPr marL="0" indent="0">
              <a:buNone/>
            </a:pPr>
            <a:endParaRPr lang="tr-TR" sz="2400" dirty="0">
              <a:solidFill>
                <a:schemeClr val="accent2">
                  <a:lumMod val="20000"/>
                  <a:lumOff val="80000"/>
                </a:schemeClr>
              </a:solidFill>
            </a:endParaRPr>
          </a:p>
          <a:p>
            <a:pPr marL="0" indent="0">
              <a:buNone/>
            </a:pPr>
            <a:endParaRPr lang="tr-TR" sz="2400" dirty="0"/>
          </a:p>
        </p:txBody>
      </p:sp>
    </p:spTree>
    <p:extLst>
      <p:ext uri="{BB962C8B-B14F-4D97-AF65-F5344CB8AC3E}">
        <p14:creationId xmlns:p14="http://schemas.microsoft.com/office/powerpoint/2010/main" val="225294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42EADF-635B-4885-ADBD-40003F237398}"/>
              </a:ext>
            </a:extLst>
          </p:cNvPr>
          <p:cNvSpPr>
            <a:spLocks noGrp="1"/>
          </p:cNvSpPr>
          <p:nvPr>
            <p:ph idx="1"/>
          </p:nvPr>
        </p:nvSpPr>
        <p:spPr>
          <a:xfrm>
            <a:off x="3158685" y="324035"/>
            <a:ext cx="5874629" cy="6533965"/>
          </a:xfrm>
        </p:spPr>
        <p:txBody>
          <a:bodyPr>
            <a:normAutofit/>
          </a:bodyPr>
          <a:lstStyle/>
          <a:p>
            <a:pPr marL="0" indent="0">
              <a:buNone/>
            </a:pPr>
            <a:r>
              <a:rPr lang="tr-TR" sz="4800" b="1" dirty="0">
                <a:solidFill>
                  <a:schemeClr val="tx2">
                    <a:lumMod val="75000"/>
                  </a:schemeClr>
                </a:solidFill>
                <a:latin typeface="Times New Roman" panose="02020603050405020304" pitchFamily="18" charset="0"/>
                <a:cs typeface="Times New Roman" panose="02020603050405020304" pitchFamily="18" charset="0"/>
              </a:rPr>
              <a:t>Mevduat Nedir?</a:t>
            </a:r>
          </a:p>
          <a:p>
            <a:pPr marL="0" indent="0">
              <a:buNone/>
            </a:pPr>
            <a:r>
              <a:rPr lang="tr-TR" sz="2800" dirty="0">
                <a:solidFill>
                  <a:schemeClr val="tx2">
                    <a:lumMod val="75000"/>
                  </a:schemeClr>
                </a:solidFill>
                <a:latin typeface="Times New Roman" panose="02020603050405020304" pitchFamily="18" charset="0"/>
                <a:cs typeface="Times New Roman" panose="02020603050405020304" pitchFamily="18" charset="0"/>
              </a:rPr>
              <a:t>Bankalara gerçek ve tüzel kişilerin faiz geliri elde etmek amacıyla, istenildiği anda veya belirli bir süre sonunda ya da belli bir ihbar süresine uyarak, geri almak üzere yatırdıkları Türk Parası veya Yabancı Paralara mevduat denir</a:t>
            </a:r>
            <a:r>
              <a:rPr lang="tr-TR" sz="2800" dirty="0">
                <a:solidFill>
                  <a:schemeClr val="bg2">
                    <a:lumMod val="50000"/>
                  </a:schemeClr>
                </a:solidFill>
                <a:latin typeface="Times New Roman" panose="02020603050405020304" pitchFamily="18" charset="0"/>
                <a:cs typeface="Times New Roman" panose="02020603050405020304" pitchFamily="18" charset="0"/>
              </a:rPr>
              <a:t>.</a:t>
            </a:r>
            <a:endParaRPr lang="tr-TR" sz="2800" i="1"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tr-TR" sz="1800" dirty="0">
              <a:solidFill>
                <a:schemeClr val="bg2">
                  <a:lumMod val="50000"/>
                </a:schemeClr>
              </a:solidFill>
            </a:endParaRPr>
          </a:p>
        </p:txBody>
      </p:sp>
    </p:spTree>
    <p:extLst>
      <p:ext uri="{BB962C8B-B14F-4D97-AF65-F5344CB8AC3E}">
        <p14:creationId xmlns:p14="http://schemas.microsoft.com/office/powerpoint/2010/main" val="185036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206D7F-D124-49AF-A723-9298EEA8465F}"/>
              </a:ext>
            </a:extLst>
          </p:cNvPr>
          <p:cNvSpPr>
            <a:spLocks noGrp="1"/>
          </p:cNvSpPr>
          <p:nvPr>
            <p:ph idx="1"/>
          </p:nvPr>
        </p:nvSpPr>
        <p:spPr>
          <a:xfrm>
            <a:off x="7226425" y="829770"/>
            <a:ext cx="4563122" cy="5198459"/>
          </a:xfrm>
        </p:spPr>
        <p:txBody>
          <a:bodyPr>
            <a:normAutofit/>
          </a:bodyPr>
          <a:lstStyle/>
          <a:p>
            <a:pPr marL="0" indent="0">
              <a:buNone/>
            </a:pPr>
            <a:r>
              <a:rPr lang="tr-TR" sz="3200" b="1" dirty="0">
                <a:solidFill>
                  <a:schemeClr val="tx2">
                    <a:lumMod val="75000"/>
                  </a:schemeClr>
                </a:solidFill>
                <a:latin typeface="Times New Roman" panose="02020603050405020304" pitchFamily="18" charset="0"/>
                <a:cs typeface="Times New Roman" panose="02020603050405020304" pitchFamily="18" charset="0"/>
              </a:rPr>
              <a:t>Kur Korumalı Vadeli Mevduat Nedir?</a:t>
            </a:r>
          </a:p>
          <a:p>
            <a:pPr marL="0" indent="0">
              <a:buNone/>
            </a:pPr>
            <a:r>
              <a:rPr lang="tr-TR" dirty="0">
                <a:solidFill>
                  <a:schemeClr val="tx2">
                    <a:lumMod val="75000"/>
                  </a:schemeClr>
                </a:solidFill>
                <a:latin typeface="Times New Roman" panose="02020603050405020304" pitchFamily="18" charset="0"/>
                <a:cs typeface="Times New Roman" panose="02020603050405020304" pitchFamily="18" charset="0"/>
              </a:rPr>
              <a:t>Belirlenen TL faiz oranında getiri ya da kurun faiz oranından daha fazla artması durumunda kur farkı koruması sunan, rekabetçi bir mevduat üründür</a:t>
            </a:r>
            <a:r>
              <a:rPr lang="tr-TR" b="1" dirty="0">
                <a:solidFill>
                  <a:schemeClr val="tx2">
                    <a:lumMod val="75000"/>
                  </a:schemeClr>
                </a:solidFill>
                <a:latin typeface="Times New Roman" panose="02020603050405020304" pitchFamily="18" charset="0"/>
                <a:cs typeface="Times New Roman" panose="02020603050405020304" pitchFamily="18" charset="0"/>
              </a:rPr>
              <a:t>.</a:t>
            </a:r>
          </a:p>
        </p:txBody>
      </p:sp>
      <p:pic>
        <p:nvPicPr>
          <p:cNvPr id="1026" name="Picture 2" descr="Mevduat Nedir? Çeşitleri ve Avantajları Nelerdir? | Paratic">
            <a:extLst>
              <a:ext uri="{FF2B5EF4-FFF2-40B4-BE49-F238E27FC236}">
                <a16:creationId xmlns:a16="http://schemas.microsoft.com/office/drawing/2014/main" id="{84D0F372-857A-419E-B367-D5952F58C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465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0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E8212C5-091C-4AEE-9FA7-117D964236D9}"/>
              </a:ext>
            </a:extLst>
          </p:cNvPr>
          <p:cNvSpPr>
            <a:spLocks noGrp="1"/>
          </p:cNvSpPr>
          <p:nvPr>
            <p:ph idx="1"/>
          </p:nvPr>
        </p:nvSpPr>
        <p:spPr>
          <a:xfrm>
            <a:off x="396240" y="204187"/>
            <a:ext cx="11348917" cy="6115334"/>
          </a:xfrm>
        </p:spPr>
        <p:txBody>
          <a:bodyPr anchor="ctr">
            <a:normAutofit/>
          </a:bodyPr>
          <a:lstStyle/>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Hesap 3, 6 ve 12 ay vadeli olarak açılabilir.</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Açılan TL vadeli hesaplara işleyecek faiz/kâr payı ile hesap açılışı ve vade sonundaki kur değişim oranı kıyaslanarak yüksek olan oran üzerinden mevduat ve katılım fonu sahibine ödeme yapılır.</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Kur farkı hesaplamaları için Merkez Bankası her gün  saat 11:00’de döviz alış kuru yayınlar.</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Mevduat oranına stopaj uygulanmaz.</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Hesap açılışındaki kur ile vade sonu kurunun ne olduğuna bakılmaksızın anapara ve faiz/kâr payı tutarı müşteriye banka tarafından ödenir.</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Vade sonu kuru üzerinden hesaplanan tutar, anapara ve faiz/kâr payı tutarından büyükse; aradaki fark TCMB tarafından karşılanır.</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Hesap açma alt limiti 1000 TL’dir.</a:t>
            </a:r>
          </a:p>
          <a:p>
            <a:pPr>
              <a:buClr>
                <a:schemeClr val="tx2">
                  <a:lumMod val="90000"/>
                </a:schemeClr>
              </a:buClr>
              <a:buFont typeface="Wingdings" panose="05000000000000000000" pitchFamily="2" charset="2"/>
              <a:buChar char="q"/>
            </a:pPr>
            <a:r>
              <a:rPr lang="tr-TR" sz="1600" b="1" dirty="0">
                <a:solidFill>
                  <a:schemeClr val="tx2">
                    <a:lumMod val="75000"/>
                  </a:schemeClr>
                </a:solidFill>
                <a:latin typeface="Times New Roman" panose="02020603050405020304" pitchFamily="18" charset="0"/>
                <a:cs typeface="Times New Roman" panose="02020603050405020304" pitchFamily="18" charset="0"/>
              </a:rPr>
              <a:t>Vadeden önce hesaptan para çekilmesi durumunda destekten faydalanılamaz.</a:t>
            </a:r>
          </a:p>
        </p:txBody>
      </p:sp>
    </p:spTree>
    <p:extLst>
      <p:ext uri="{BB962C8B-B14F-4D97-AF65-F5344CB8AC3E}">
        <p14:creationId xmlns:p14="http://schemas.microsoft.com/office/powerpoint/2010/main" val="262543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gazete içeren bir resim&#10;&#10;Açıklama otomatik olarak oluşturuldu">
            <a:extLst>
              <a:ext uri="{FF2B5EF4-FFF2-40B4-BE49-F238E27FC236}">
                <a16:creationId xmlns:a16="http://schemas.microsoft.com/office/drawing/2014/main" id="{B2593832-C042-4484-9858-3DE204A54070}"/>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1" y="10"/>
            <a:ext cx="7981024" cy="6857990"/>
          </a:xfrm>
          <a:prstGeom prst="rect">
            <a:avLst/>
          </a:prstGeom>
        </p:spPr>
      </p:pic>
      <p:sp>
        <p:nvSpPr>
          <p:cNvPr id="3" name="İçerik Yer Tutucusu 2">
            <a:extLst>
              <a:ext uri="{FF2B5EF4-FFF2-40B4-BE49-F238E27FC236}">
                <a16:creationId xmlns:a16="http://schemas.microsoft.com/office/drawing/2014/main" id="{A7D19438-AEEB-4246-8AC8-BFD25CF0D405}"/>
              </a:ext>
            </a:extLst>
          </p:cNvPr>
          <p:cNvSpPr>
            <a:spLocks noGrp="1"/>
          </p:cNvSpPr>
          <p:nvPr>
            <p:ph idx="1"/>
          </p:nvPr>
        </p:nvSpPr>
        <p:spPr>
          <a:xfrm>
            <a:off x="8250208" y="675640"/>
            <a:ext cx="3822189" cy="5506720"/>
          </a:xfrm>
        </p:spPr>
        <p:txBody>
          <a:bodyPr>
            <a:normAutofit fontScale="85000" lnSpcReduction="10000"/>
          </a:bodyPr>
          <a:lstStyle/>
          <a:p>
            <a:pPr marL="0" indent="0">
              <a:buNone/>
            </a:pPr>
            <a:r>
              <a:rPr lang="tr-TR" b="1" dirty="0">
                <a:solidFill>
                  <a:schemeClr val="tx2">
                    <a:lumMod val="75000"/>
                  </a:schemeClr>
                </a:solidFill>
                <a:latin typeface="Times New Roman" panose="02020603050405020304" pitchFamily="18" charset="0"/>
                <a:cs typeface="Times New Roman" panose="02020603050405020304" pitchFamily="18" charset="0"/>
              </a:rPr>
              <a:t>Niye ve Ne Zaman Çıkmıştır?</a:t>
            </a:r>
          </a:p>
          <a:p>
            <a:pPr marL="0" indent="0" fontAlgn="t">
              <a:buNone/>
            </a:pPr>
            <a:r>
              <a:rPr lang="tr-TR" sz="2600" dirty="0">
                <a:solidFill>
                  <a:schemeClr val="tx2">
                    <a:lumMod val="75000"/>
                  </a:schemeClr>
                </a:solidFill>
              </a:rPr>
              <a:t>Kur korumalı TL mevduat yeni bir finansal ürün olarak 21 Aralık 2021 tarihinde uygulamaya girdi.</a:t>
            </a:r>
          </a:p>
          <a:p>
            <a:pPr marL="0" indent="0" fontAlgn="t">
              <a:buNone/>
            </a:pPr>
            <a:r>
              <a:rPr lang="tr-TR" sz="2600" dirty="0">
                <a:solidFill>
                  <a:schemeClr val="tx2">
                    <a:lumMod val="75000"/>
                  </a:schemeClr>
                </a:solidFill>
              </a:rPr>
              <a:t>Kur korumalı TL mevduat, bakiyesini TL mevduat olarak değerlendirenlerin kurlardaki oynaklık karşısında mağdur olmaması için geliştirildi.</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8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318049-6FD3-41ED-9B48-21D289FEC6FD}"/>
              </a:ext>
            </a:extLst>
          </p:cNvPr>
          <p:cNvSpPr>
            <a:spLocks noGrp="1"/>
          </p:cNvSpPr>
          <p:nvPr>
            <p:ph idx="1"/>
          </p:nvPr>
        </p:nvSpPr>
        <p:spPr>
          <a:xfrm>
            <a:off x="6491200" y="351651"/>
            <a:ext cx="4028839" cy="5320190"/>
          </a:xfrm>
        </p:spPr>
        <p:txBody>
          <a:bodyPr anchor="ctr">
            <a:normAutofit fontScale="77500" lnSpcReduction="20000"/>
          </a:bodyPr>
          <a:lstStyle/>
          <a:p>
            <a:pPr marL="0" indent="0">
              <a:buNone/>
            </a:pPr>
            <a:r>
              <a:rPr lang="tr-TR" sz="2400" b="1" dirty="0">
                <a:solidFill>
                  <a:schemeClr val="bg1"/>
                </a:solidFill>
                <a:latin typeface="Times New Roman" panose="02020603050405020304" pitchFamily="18" charset="0"/>
                <a:cs typeface="Times New Roman" panose="02020603050405020304" pitchFamily="18" charset="0"/>
              </a:rPr>
              <a:t>Hangi Bankalarda Var?</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Halk bank </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Ziraat Bankası </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Vakıf Bank</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Yapı kredi </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ING </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TEB</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Garanti BBVA</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Deniz Bank</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Anadolu bank</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Akbank </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QNB</a:t>
            </a:r>
          </a:p>
          <a:p>
            <a:pPr marL="285750" indent="-285750">
              <a:buClrTx/>
              <a:buFont typeface="Arial" panose="020B0604020202020204" pitchFamily="34" charset="0"/>
              <a:buChar char="•"/>
            </a:pPr>
            <a:r>
              <a:rPr lang="tr-TR" sz="2200" b="1" dirty="0">
                <a:solidFill>
                  <a:schemeClr val="bg1"/>
                </a:solidFill>
                <a:latin typeface="Times New Roman" panose="02020603050405020304" pitchFamily="18" charset="0"/>
                <a:cs typeface="Times New Roman" panose="02020603050405020304" pitchFamily="18" charset="0"/>
              </a:rPr>
              <a:t>Şekerbank</a:t>
            </a:r>
          </a:p>
          <a:p>
            <a:pPr marL="0" indent="0">
              <a:buNone/>
            </a:pPr>
            <a:endParaRPr lang="tr-TR" sz="1700" dirty="0">
              <a:solidFill>
                <a:srgbClr val="FFFFFF"/>
              </a:solidFill>
            </a:endParaRPr>
          </a:p>
        </p:txBody>
      </p:sp>
      <p:sp>
        <p:nvSpPr>
          <p:cNvPr id="8" name="Metin kutusu 7">
            <a:extLst>
              <a:ext uri="{FF2B5EF4-FFF2-40B4-BE49-F238E27FC236}">
                <a16:creationId xmlns:a16="http://schemas.microsoft.com/office/drawing/2014/main" id="{A2181A2A-BF3D-431D-BE71-A5FF24199192}"/>
              </a:ext>
            </a:extLst>
          </p:cNvPr>
          <p:cNvSpPr txBox="1"/>
          <p:nvPr/>
        </p:nvSpPr>
        <p:spPr>
          <a:xfrm>
            <a:off x="517864" y="197346"/>
            <a:ext cx="4205911" cy="6463308"/>
          </a:xfrm>
          <a:prstGeom prst="rect">
            <a:avLst/>
          </a:prstGeom>
          <a:noFill/>
        </p:spPr>
        <p:txBody>
          <a:bodyPr wrap="square" rtlCol="0">
            <a:spAutoFit/>
          </a:bodyPr>
          <a:lstStyle/>
          <a:p>
            <a:pPr marL="0" indent="0">
              <a:lnSpc>
                <a:spcPct val="150000"/>
              </a:lnSpc>
              <a:buSzPct val="150000"/>
              <a:buNone/>
            </a:pPr>
            <a:r>
              <a:rPr lang="tr-TR" sz="2400" dirty="0">
                <a:solidFill>
                  <a:schemeClr val="tx1">
                    <a:lumMod val="95000"/>
                  </a:schemeClr>
                </a:solidFill>
                <a:latin typeface="Times New Roman" panose="02020603050405020304" pitchFamily="18" charset="0"/>
                <a:cs typeface="Times New Roman" panose="02020603050405020304" pitchFamily="18" charset="0"/>
              </a:rPr>
              <a:t>Sisteme isteyen her banka katılabilecektir. Vadeden önce hesaptan para çekilmesi durumunda hesap vadesiz hesaba dönüşecek, faiz hakkı ortadan kalkacaktır. Hesabın açıldığı tarihteki TCMB kuru ile hesabın kapatıldığı tarihteki TCMB kurundan düşük olan üzerinden hesap bakiyesi güncellenecektir.</a:t>
            </a:r>
          </a:p>
          <a:p>
            <a:pPr marL="0" indent="0">
              <a:buSzPct val="150000"/>
              <a:buNone/>
            </a:pPr>
            <a:endParaRPr lang="tr-TR" dirty="0"/>
          </a:p>
        </p:txBody>
      </p:sp>
    </p:spTree>
    <p:extLst>
      <p:ext uri="{BB962C8B-B14F-4D97-AF65-F5344CB8AC3E}">
        <p14:creationId xmlns:p14="http://schemas.microsoft.com/office/powerpoint/2010/main" val="154968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2">
            <a:extLst>
              <a:ext uri="{FF2B5EF4-FFF2-40B4-BE49-F238E27FC236}">
                <a16:creationId xmlns:a16="http://schemas.microsoft.com/office/drawing/2014/main" id="{B70F2C81-6124-FAAC-7187-9B63581F40C4}"/>
              </a:ext>
            </a:extLst>
          </p:cNvPr>
          <p:cNvGraphicFramePr>
            <a:graphicFrameLocks noGrp="1"/>
          </p:cNvGraphicFramePr>
          <p:nvPr>
            <p:ph idx="1"/>
            <p:extLst>
              <p:ext uri="{D42A27DB-BD31-4B8C-83A1-F6EECF244321}">
                <p14:modId xmlns:p14="http://schemas.microsoft.com/office/powerpoint/2010/main" val="1844262937"/>
              </p:ext>
            </p:extLst>
          </p:nvPr>
        </p:nvGraphicFramePr>
        <p:xfrm>
          <a:off x="157315" y="540774"/>
          <a:ext cx="11747639" cy="5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27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7D3A0C-6ED4-4E33-B2BF-34BEDF68877B}"/>
              </a:ext>
            </a:extLst>
          </p:cNvPr>
          <p:cNvSpPr>
            <a:spLocks noGrp="1"/>
          </p:cNvSpPr>
          <p:nvPr>
            <p:ph idx="1"/>
          </p:nvPr>
        </p:nvSpPr>
        <p:spPr>
          <a:xfrm>
            <a:off x="355600" y="159798"/>
            <a:ext cx="10312400" cy="6299911"/>
          </a:xfrm>
        </p:spPr>
        <p:txBody>
          <a:bodyPr anchor="ctr">
            <a:noAutofit/>
          </a:bodyPr>
          <a:lstStyle/>
          <a:p>
            <a:pPr marL="0" indent="0">
              <a:buNone/>
            </a:pPr>
            <a:r>
              <a:rPr lang="tr-TR" dirty="0">
                <a:solidFill>
                  <a:schemeClr val="tx2">
                    <a:lumMod val="75000"/>
                  </a:schemeClr>
                </a:solidFill>
                <a:latin typeface="Times New Roman" panose="02020603050405020304" pitchFamily="18" charset="0"/>
                <a:cs typeface="Times New Roman" panose="02020603050405020304" pitchFamily="18" charset="0"/>
              </a:rPr>
              <a:t>TL üzerine yapılan döviz kuru </a:t>
            </a:r>
            <a:r>
              <a:rPr lang="tr-TR" dirty="0" err="1">
                <a:solidFill>
                  <a:schemeClr val="tx2">
                    <a:lumMod val="75000"/>
                  </a:schemeClr>
                </a:solidFill>
                <a:latin typeface="Times New Roman" panose="02020603050405020304" pitchFamily="18" charset="0"/>
                <a:cs typeface="Times New Roman" panose="02020603050405020304" pitchFamily="18" charset="0"/>
              </a:rPr>
              <a:t>forward</a:t>
            </a:r>
            <a:r>
              <a:rPr lang="tr-TR" dirty="0">
                <a:solidFill>
                  <a:schemeClr val="tx2">
                    <a:lumMod val="75000"/>
                  </a:schemeClr>
                </a:solidFill>
                <a:latin typeface="Times New Roman" panose="02020603050405020304" pitchFamily="18" charset="0"/>
                <a:cs typeface="Times New Roman" panose="02020603050405020304" pitchFamily="18" charset="0"/>
              </a:rPr>
              <a:t> anlaşmalarına bir çok veri dağıtım şirketinden ulaşılabilmektedir. Bunlardan en yaygın kullanılan Bloomberg'dir. Söz konusu veri dağıtım şirketi ekranlarından farklı vadelerdeki </a:t>
            </a:r>
            <a:r>
              <a:rPr lang="tr-TR" dirty="0" err="1">
                <a:solidFill>
                  <a:schemeClr val="tx2">
                    <a:lumMod val="75000"/>
                  </a:schemeClr>
                </a:solidFill>
                <a:latin typeface="Times New Roman" panose="02020603050405020304" pitchFamily="18" charset="0"/>
                <a:cs typeface="Times New Roman" panose="02020603050405020304" pitchFamily="18" charset="0"/>
              </a:rPr>
              <a:t>forward</a:t>
            </a:r>
            <a:r>
              <a:rPr lang="tr-TR" dirty="0">
                <a:solidFill>
                  <a:schemeClr val="tx2">
                    <a:lumMod val="75000"/>
                  </a:schemeClr>
                </a:solidFill>
                <a:latin typeface="Times New Roman" panose="02020603050405020304" pitchFamily="18" charset="0"/>
                <a:cs typeface="Times New Roman" panose="02020603050405020304" pitchFamily="18" charset="0"/>
              </a:rPr>
              <a:t> sözleşmeleri kurlarına erişilebilir. Örneğin bir yatırımcı 17 Mart 2017 tarihinde çeşitli vadelerdeki. ABD Dolar/TL </a:t>
            </a:r>
            <a:r>
              <a:rPr lang="tr-TR" dirty="0" err="1">
                <a:solidFill>
                  <a:schemeClr val="tx2">
                    <a:lumMod val="75000"/>
                  </a:schemeClr>
                </a:solidFill>
                <a:latin typeface="Times New Roman" panose="02020603050405020304" pitchFamily="18" charset="0"/>
                <a:cs typeface="Times New Roman" panose="02020603050405020304" pitchFamily="18" charset="0"/>
              </a:rPr>
              <a:t>forward</a:t>
            </a:r>
            <a:r>
              <a:rPr lang="tr-TR" dirty="0">
                <a:solidFill>
                  <a:schemeClr val="tx2">
                    <a:lumMod val="75000"/>
                  </a:schemeClr>
                </a:solidFill>
                <a:latin typeface="Times New Roman" panose="02020603050405020304" pitchFamily="18" charset="0"/>
                <a:cs typeface="Times New Roman" panose="02020603050405020304" pitchFamily="18" charset="0"/>
              </a:rPr>
              <a:t> kurlarının hangi fiyattan işlem gördüğünü görmek istemektedir. İlgili tarihte spot piyasada I ABD Dolar/TL kurunun, 3,23 TL'den alınıp satıldığı, bir hafta vadeli 1 ABD Dolan TL kurunun ise 3,2314 TL'den işlem gördüğünü veri dağıtım şirketi ekranlarından gördüğünü varsayalım. Bu durumda piyasa I hafta sonrası için şu andan vermiş olduğu denge fiyatımı 3,2314 TL olarak belirlemiştir. Yine 17 Mart 2017 tarihi itibari ile 6 ay sonrası için 3.3635 TL fiyat verdiğini varsayalım. </a:t>
            </a:r>
          </a:p>
        </p:txBody>
      </p:sp>
    </p:spTree>
    <p:extLst>
      <p:ext uri="{BB962C8B-B14F-4D97-AF65-F5344CB8AC3E}">
        <p14:creationId xmlns:p14="http://schemas.microsoft.com/office/powerpoint/2010/main" val="124600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837075-4A61-4501-BB47-B6A1F1F5AEDC}"/>
              </a:ext>
            </a:extLst>
          </p:cNvPr>
          <p:cNvSpPr>
            <a:spLocks noGrp="1"/>
          </p:cNvSpPr>
          <p:nvPr>
            <p:ph idx="1"/>
          </p:nvPr>
        </p:nvSpPr>
        <p:spPr>
          <a:xfrm>
            <a:off x="6760049" y="281867"/>
            <a:ext cx="5228793" cy="6294266"/>
          </a:xfrm>
        </p:spPr>
        <p:txBody>
          <a:bodyPr>
            <a:noAutofit/>
          </a:bodyPr>
          <a:lstStyle/>
          <a:p>
            <a:pPr marL="0" indent="0">
              <a:buNone/>
            </a:pPr>
            <a:r>
              <a:rPr lang="tr-TR" sz="1600" dirty="0">
                <a:solidFill>
                  <a:schemeClr val="tx2">
                    <a:lumMod val="75000"/>
                  </a:schemeClr>
                </a:solidFill>
                <a:latin typeface="Times New Roman" panose="02020603050405020304" pitchFamily="18" charset="0"/>
                <a:cs typeface="Times New Roman" panose="02020603050405020304" pitchFamily="18" charset="0"/>
              </a:rPr>
              <a:t>Bir ithalatçı, 6 ay sonrası için 1 ABD Doları, 3,3635 TL'den alma yükümlülüğüne girmektedir. 6 ayın sonunda ABD Dolar/TL kuru kaç olursa olsun ithalatçı bunu 3,3635 TL vererek vadeli olarak satın almaktadır. Eğer, TL 6 ay sonra, o </a:t>
            </a:r>
            <a:r>
              <a:rPr lang="tr-TR" sz="1600" dirty="0" err="1">
                <a:solidFill>
                  <a:schemeClr val="tx2">
                    <a:lumMod val="75000"/>
                  </a:schemeClr>
                </a:solidFill>
                <a:latin typeface="Times New Roman" panose="02020603050405020304" pitchFamily="18" charset="0"/>
                <a:cs typeface="Times New Roman" panose="02020603050405020304" pitchFamily="18" charset="0"/>
              </a:rPr>
              <a:t>günki</a:t>
            </a:r>
            <a:r>
              <a:rPr lang="tr-TR" sz="1600" dirty="0">
                <a:solidFill>
                  <a:schemeClr val="tx2">
                    <a:lumMod val="75000"/>
                  </a:schemeClr>
                </a:solidFill>
                <a:latin typeface="Times New Roman" panose="02020603050405020304" pitchFamily="18" charset="0"/>
                <a:cs typeface="Times New Roman" panose="02020603050405020304" pitchFamily="18" charset="0"/>
              </a:rPr>
              <a:t> fiyatlanandan daha fazla değer kaybederse (yani 3,3635 TL'nin üstüne çıkarsa), ithalatçı bu işlemden karlı çıkacaktır. Ancak, TL ABD Dolan karşısında, şu anda fiyatlanan seviyeye oranla değer kazanırsa ithalatçı zarar edecektir. </a:t>
            </a:r>
            <a:r>
              <a:rPr lang="tr-TR" sz="1600" dirty="0" err="1">
                <a:solidFill>
                  <a:schemeClr val="tx2">
                    <a:lumMod val="75000"/>
                  </a:schemeClr>
                </a:solidFill>
                <a:latin typeface="Times New Roman" panose="02020603050405020304" pitchFamily="18" charset="0"/>
                <a:cs typeface="Times New Roman" panose="02020603050405020304" pitchFamily="18" charset="0"/>
              </a:rPr>
              <a:t>Forward</a:t>
            </a:r>
            <a:r>
              <a:rPr lang="tr-TR" sz="1600" dirty="0">
                <a:solidFill>
                  <a:schemeClr val="tx2">
                    <a:lumMod val="75000"/>
                  </a:schemeClr>
                </a:solidFill>
                <a:latin typeface="Times New Roman" panose="02020603050405020304" pitchFamily="18" charset="0"/>
                <a:cs typeface="Times New Roman" panose="02020603050405020304" pitchFamily="18" charset="0"/>
              </a:rPr>
              <a:t> fiyatları her gün, ekonomik beklentiler ve iki ülke arasındaki faiz farklarının değişimi ile fiyatlanmaktadır. Piyasanın beklentileri, her gün değiştiği için </a:t>
            </a:r>
            <a:r>
              <a:rPr lang="tr-TR" sz="1600" dirty="0" err="1">
                <a:solidFill>
                  <a:schemeClr val="tx2">
                    <a:lumMod val="75000"/>
                  </a:schemeClr>
                </a:solidFill>
                <a:latin typeface="Times New Roman" panose="02020603050405020304" pitchFamily="18" charset="0"/>
                <a:cs typeface="Times New Roman" panose="02020603050405020304" pitchFamily="18" charset="0"/>
              </a:rPr>
              <a:t>forward</a:t>
            </a:r>
            <a:r>
              <a:rPr lang="tr-TR" sz="1600" dirty="0">
                <a:solidFill>
                  <a:schemeClr val="tx2">
                    <a:lumMod val="75000"/>
                  </a:schemeClr>
                </a:solidFill>
                <a:latin typeface="Times New Roman" panose="02020603050405020304" pitchFamily="18" charset="0"/>
                <a:cs typeface="Times New Roman" panose="02020603050405020304" pitchFamily="18" charset="0"/>
              </a:rPr>
              <a:t> kurları da hareket etmektedir. Piyasanın 6 ay sonra </a:t>
            </a:r>
            <a:r>
              <a:rPr lang="tr-TR" sz="1600" dirty="0" err="1">
                <a:solidFill>
                  <a:schemeClr val="tx2">
                    <a:lumMod val="75000"/>
                  </a:schemeClr>
                </a:solidFill>
                <a:latin typeface="Times New Roman" panose="02020603050405020304" pitchFamily="18" charset="0"/>
                <a:cs typeface="Times New Roman" panose="02020603050405020304" pitchFamily="18" charset="0"/>
              </a:rPr>
              <a:t>öngördügü</a:t>
            </a:r>
            <a:r>
              <a:rPr lang="tr-TR" sz="1600" dirty="0">
                <a:solidFill>
                  <a:schemeClr val="tx2">
                    <a:lumMod val="75000"/>
                  </a:schemeClr>
                </a:solidFill>
                <a:latin typeface="Times New Roman" panose="02020603050405020304" pitchFamily="18" charset="0"/>
                <a:cs typeface="Times New Roman" panose="02020603050405020304" pitchFamily="18" charset="0"/>
              </a:rPr>
              <a:t> 3,3635'lik döviz fiyatının 6 ay sonra 3.3635 sonuçlanmasının garantisi yoktur.</a:t>
            </a:r>
          </a:p>
        </p:txBody>
      </p:sp>
      <p:pic>
        <p:nvPicPr>
          <p:cNvPr id="5" name="Resim 4" descr="metin, çizgili, alkol, iplik içeren bir resim&#10;&#10;Açıklama otomatik olarak oluşturuldu">
            <a:extLst>
              <a:ext uri="{FF2B5EF4-FFF2-40B4-BE49-F238E27FC236}">
                <a16:creationId xmlns:a16="http://schemas.microsoft.com/office/drawing/2014/main" id="{DFA79434-FD33-420B-8002-0825510BB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55383" cy="6858000"/>
          </a:xfrm>
          <a:prstGeom prst="rect">
            <a:avLst/>
          </a:prstGeom>
        </p:spPr>
      </p:pic>
    </p:spTree>
    <p:extLst>
      <p:ext uri="{BB962C8B-B14F-4D97-AF65-F5344CB8AC3E}">
        <p14:creationId xmlns:p14="http://schemas.microsoft.com/office/powerpoint/2010/main" val="1170764825"/>
      </p:ext>
    </p:extLst>
  </p:cSld>
  <p:clrMapOvr>
    <a:masterClrMapping/>
  </p:clrMapOvr>
</p:sld>
</file>

<file path=ppt/theme/theme1.xml><?xml version="1.0" encoding="utf-8"?>
<a:theme xmlns:a="http://schemas.openxmlformats.org/drawingml/2006/main" name="Damla">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TM04033925[[fn=Damla]]</Template>
  <TotalTime>106</TotalTime>
  <Words>865</Words>
  <Application>Microsoft Office PowerPoint</Application>
  <PresentationFormat>Geniş ekran</PresentationFormat>
  <Paragraphs>45</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Times New Roman</vt:lpstr>
      <vt:lpstr>Tw Cen MT</vt:lpstr>
      <vt:lpstr>Wingdings</vt:lpstr>
      <vt:lpstr>Damla</vt:lpstr>
      <vt:lpstr>MEVDUAT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MEVDUAT</dc:title>
  <dc:creator>İdil NAz</dc:creator>
  <cp:lastModifiedBy>Ayşe Başocak</cp:lastModifiedBy>
  <cp:revision>2</cp:revision>
  <dcterms:created xsi:type="dcterms:W3CDTF">2022-04-14T07:44:16Z</dcterms:created>
  <dcterms:modified xsi:type="dcterms:W3CDTF">2022-04-15T12:50:34Z</dcterms:modified>
</cp:coreProperties>
</file>