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E54BCF1-158E-4E2E-A1A2-87357C5BAC52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0C2E7D9-D2C0-44F6-8A7E-9C212F400EB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WHAT WE MEAN BY TRANSLATION?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7991896" cy="312293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-The </a:t>
            </a:r>
            <a:r>
              <a:rPr lang="tr-TR" dirty="0" err="1" smtClean="0"/>
              <a:t>discipline</a:t>
            </a:r>
            <a:r>
              <a:rPr lang="tr-TR" dirty="0" smtClean="0"/>
              <a:t> of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-Jakobson Model: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translation</a:t>
            </a:r>
            <a:r>
              <a:rPr lang="tr-TR" dirty="0" smtClean="0"/>
              <a:t>:</a:t>
            </a:r>
          </a:p>
          <a:p>
            <a:r>
              <a:rPr lang="tr-TR" dirty="0" smtClean="0"/>
              <a:t>-INTRALINGUAL</a:t>
            </a:r>
          </a:p>
          <a:p>
            <a:r>
              <a:rPr lang="tr-TR" dirty="0" smtClean="0"/>
              <a:t>-INTERLINGUAL</a:t>
            </a:r>
          </a:p>
          <a:p>
            <a:r>
              <a:rPr lang="tr-TR" dirty="0" smtClean="0"/>
              <a:t>-INTERSEMIOTIC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136815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The </a:t>
            </a:r>
            <a:r>
              <a:rPr lang="tr-TR" dirty="0" err="1" smtClean="0"/>
              <a:t>descriptive</a:t>
            </a:r>
            <a:r>
              <a:rPr lang="tr-TR" dirty="0" smtClean="0"/>
              <a:t> </a:t>
            </a:r>
            <a:r>
              <a:rPr lang="tr-TR" dirty="0" err="1" smtClean="0"/>
              <a:t>branch</a:t>
            </a:r>
            <a:r>
              <a:rPr lang="tr-TR" dirty="0" smtClean="0"/>
              <a:t> of </a:t>
            </a:r>
            <a:r>
              <a:rPr lang="tr-TR" dirty="0" err="1" smtClean="0"/>
              <a:t>pure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 in </a:t>
            </a:r>
            <a:r>
              <a:rPr lang="tr-TR" dirty="0" err="1" smtClean="0"/>
              <a:t>Holmes’s</a:t>
            </a:r>
            <a:r>
              <a:rPr lang="tr-TR" dirty="0" smtClean="0"/>
              <a:t> </a:t>
            </a:r>
            <a:r>
              <a:rPr lang="tr-TR" dirty="0" err="1" smtClean="0"/>
              <a:t>map</a:t>
            </a:r>
            <a:r>
              <a:rPr lang="tr-TR" dirty="0" smtClean="0"/>
              <a:t> is </a:t>
            </a:r>
            <a:r>
              <a:rPr lang="tr-TR" dirty="0" err="1" smtClean="0"/>
              <a:t>known</a:t>
            </a:r>
            <a:r>
              <a:rPr lang="tr-TR" dirty="0" smtClean="0"/>
              <a:t> as DTS (</a:t>
            </a:r>
            <a:r>
              <a:rPr lang="tr-TR" dirty="0" err="1" smtClean="0"/>
              <a:t>Descriptive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2332037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Product</a:t>
            </a:r>
            <a:r>
              <a:rPr lang="tr-TR" b="1" dirty="0" smtClean="0"/>
              <a:t>-</a:t>
            </a:r>
            <a:r>
              <a:rPr lang="tr-TR" b="1" dirty="0" err="1" smtClean="0"/>
              <a:t>Oriented</a:t>
            </a:r>
            <a:r>
              <a:rPr lang="tr-TR" b="1" dirty="0" smtClean="0"/>
              <a:t> DTS</a:t>
            </a:r>
          </a:p>
          <a:p>
            <a:pPr>
              <a:buNone/>
            </a:pPr>
            <a:r>
              <a:rPr lang="tr-TR" dirty="0" smtClean="0"/>
              <a:t>-the </a:t>
            </a:r>
            <a:r>
              <a:rPr lang="tr-TR" dirty="0" err="1" smtClean="0"/>
              <a:t>description</a:t>
            </a:r>
            <a:r>
              <a:rPr lang="tr-TR" dirty="0" smtClean="0"/>
              <a:t> or </a:t>
            </a:r>
            <a:r>
              <a:rPr lang="tr-TR" dirty="0" err="1" smtClean="0"/>
              <a:t>analysis</a:t>
            </a:r>
            <a:r>
              <a:rPr lang="tr-TR" dirty="0" smtClean="0"/>
              <a:t> of a </a:t>
            </a:r>
            <a:r>
              <a:rPr lang="tr-TR" dirty="0" err="1" smtClean="0"/>
              <a:t>single</a:t>
            </a:r>
            <a:r>
              <a:rPr lang="tr-TR" dirty="0" smtClean="0"/>
              <a:t> ST-TT </a:t>
            </a:r>
            <a:r>
              <a:rPr lang="tr-TR" dirty="0" err="1" smtClean="0"/>
              <a:t>pair</a:t>
            </a:r>
            <a:r>
              <a:rPr lang="tr-TR" dirty="0" smtClean="0"/>
              <a:t> of </a:t>
            </a:r>
            <a:r>
              <a:rPr lang="tr-TR" dirty="0" err="1" smtClean="0"/>
              <a:t>comparative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r>
              <a:rPr lang="tr-TR" dirty="0" smtClean="0"/>
              <a:t> of </a:t>
            </a:r>
            <a:r>
              <a:rPr lang="tr-TR" dirty="0" err="1" smtClean="0"/>
              <a:t>several</a:t>
            </a:r>
            <a:r>
              <a:rPr lang="tr-TR" dirty="0" smtClean="0"/>
              <a:t> </a:t>
            </a:r>
            <a:r>
              <a:rPr lang="tr-TR" dirty="0" err="1" smtClean="0"/>
              <a:t>TTs</a:t>
            </a:r>
            <a:r>
              <a:rPr lang="tr-TR" dirty="0" smtClean="0"/>
              <a:t> of the </a:t>
            </a:r>
            <a:r>
              <a:rPr lang="tr-TR" dirty="0" err="1" smtClean="0"/>
              <a:t>same</a:t>
            </a:r>
            <a:r>
              <a:rPr lang="tr-TR" dirty="0" smtClean="0"/>
              <a:t> ST (</a:t>
            </a:r>
            <a:r>
              <a:rPr lang="tr-TR" sz="2400" dirty="0" err="1" smtClean="0"/>
              <a:t>analysis</a:t>
            </a:r>
            <a:r>
              <a:rPr lang="tr-TR" sz="2400" dirty="0" smtClean="0"/>
              <a:t> </a:t>
            </a:r>
            <a:r>
              <a:rPr lang="tr-TR" sz="2400" dirty="0" err="1" smtClean="0"/>
              <a:t>looking</a:t>
            </a:r>
            <a:r>
              <a:rPr lang="tr-TR" sz="2400" dirty="0" smtClean="0"/>
              <a:t> at a </a:t>
            </a:r>
            <a:r>
              <a:rPr lang="tr-TR" sz="2400" dirty="0" err="1" smtClean="0"/>
              <a:t>specific</a:t>
            </a:r>
            <a:r>
              <a:rPr lang="tr-TR" sz="2400" dirty="0" smtClean="0"/>
              <a:t> period/</a:t>
            </a:r>
            <a:r>
              <a:rPr lang="tr-TR" sz="2400" dirty="0" err="1" smtClean="0"/>
              <a:t>language</a:t>
            </a:r>
            <a:r>
              <a:rPr lang="tr-TR" sz="2400" dirty="0" smtClean="0"/>
              <a:t>/</a:t>
            </a:r>
            <a:r>
              <a:rPr lang="tr-TR" sz="2400" dirty="0" err="1" smtClean="0"/>
              <a:t>text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)</a:t>
            </a:r>
            <a:endParaRPr lang="tr-TR" sz="24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348880"/>
            <a:ext cx="4038600" cy="3899520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Function</a:t>
            </a:r>
            <a:r>
              <a:rPr lang="tr-TR" b="1" dirty="0" smtClean="0"/>
              <a:t>-</a:t>
            </a:r>
            <a:r>
              <a:rPr lang="tr-TR" b="1" dirty="0" err="1" smtClean="0"/>
              <a:t>Oriented</a:t>
            </a:r>
            <a:r>
              <a:rPr lang="tr-TR" b="1" dirty="0" smtClean="0"/>
              <a:t> DTS</a:t>
            </a:r>
          </a:p>
          <a:p>
            <a:pPr>
              <a:buNone/>
            </a:pPr>
            <a:r>
              <a:rPr lang="tr-TR" dirty="0" smtClean="0"/>
              <a:t>-the </a:t>
            </a:r>
            <a:r>
              <a:rPr lang="tr-TR" dirty="0" err="1" smtClean="0"/>
              <a:t>function</a:t>
            </a:r>
            <a:r>
              <a:rPr lang="tr-TR" dirty="0" smtClean="0"/>
              <a:t> of the </a:t>
            </a:r>
            <a:r>
              <a:rPr lang="tr-TR" dirty="0" err="1" smtClean="0"/>
              <a:t>text</a:t>
            </a:r>
            <a:r>
              <a:rPr lang="tr-TR" dirty="0" smtClean="0"/>
              <a:t> in the </a:t>
            </a:r>
            <a:r>
              <a:rPr lang="tr-TR" dirty="0" err="1" smtClean="0"/>
              <a:t>recipient</a:t>
            </a:r>
            <a:r>
              <a:rPr lang="tr-TR" dirty="0" smtClean="0"/>
              <a:t> </a:t>
            </a:r>
            <a:r>
              <a:rPr lang="tr-TR" dirty="0" err="1" smtClean="0"/>
              <a:t>socio</a:t>
            </a:r>
            <a:r>
              <a:rPr lang="tr-TR" dirty="0" smtClean="0"/>
              <a:t>-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situation</a:t>
            </a:r>
            <a:r>
              <a:rPr lang="tr-TR" dirty="0" smtClean="0"/>
              <a:t> (the </a:t>
            </a:r>
            <a:r>
              <a:rPr lang="tr-TR" dirty="0" err="1" smtClean="0"/>
              <a:t>study</a:t>
            </a:r>
            <a:r>
              <a:rPr lang="tr-TR" dirty="0" smtClean="0"/>
              <a:t> of </a:t>
            </a:r>
            <a:r>
              <a:rPr lang="tr-TR" dirty="0" err="1" smtClean="0"/>
              <a:t>contexts</a:t>
            </a:r>
            <a:r>
              <a:rPr lang="tr-TR" dirty="0" smtClean="0"/>
              <a:t> rather than </a:t>
            </a:r>
            <a:r>
              <a:rPr lang="tr-TR" dirty="0" err="1" smtClean="0"/>
              <a:t>texts</a:t>
            </a:r>
            <a:r>
              <a:rPr lang="tr-TR" dirty="0" smtClean="0"/>
              <a:t>) (the </a:t>
            </a:r>
            <a:r>
              <a:rPr lang="tr-TR" dirty="0" err="1" smtClean="0"/>
              <a:t>sociology</a:t>
            </a:r>
            <a:r>
              <a:rPr lang="tr-TR" dirty="0" smtClean="0"/>
              <a:t> and </a:t>
            </a:r>
            <a:r>
              <a:rPr lang="tr-TR" dirty="0" err="1" smtClean="0"/>
              <a:t>historiography</a:t>
            </a:r>
            <a:r>
              <a:rPr lang="tr-TR" dirty="0" smtClean="0"/>
              <a:t> of tr.)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Process</a:t>
            </a:r>
            <a:r>
              <a:rPr lang="tr-TR" b="1" dirty="0" smtClean="0"/>
              <a:t>-</a:t>
            </a:r>
            <a:r>
              <a:rPr lang="tr-TR" b="1" dirty="0" err="1" smtClean="0"/>
              <a:t>Oriented</a:t>
            </a:r>
            <a:r>
              <a:rPr lang="tr-TR" b="1" dirty="0" smtClean="0"/>
              <a:t> DTS</a:t>
            </a:r>
          </a:p>
          <a:p>
            <a:pPr>
              <a:buNone/>
            </a:pPr>
            <a:r>
              <a:rPr lang="tr-TR" dirty="0" smtClean="0"/>
              <a:t>-The </a:t>
            </a:r>
            <a:r>
              <a:rPr lang="tr-TR" dirty="0" err="1" smtClean="0"/>
              <a:t>psychology</a:t>
            </a:r>
            <a:r>
              <a:rPr lang="tr-TR" dirty="0" smtClean="0"/>
              <a:t> of </a:t>
            </a:r>
            <a:r>
              <a:rPr lang="tr-TR" dirty="0" err="1" smtClean="0"/>
              <a:t>translation</a:t>
            </a:r>
            <a:r>
              <a:rPr lang="tr-TR" dirty="0" smtClean="0"/>
              <a:t> (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happens</a:t>
            </a:r>
            <a:r>
              <a:rPr lang="tr-TR" dirty="0" smtClean="0"/>
              <a:t> in the </a:t>
            </a:r>
            <a:r>
              <a:rPr lang="tr-TR" dirty="0" err="1" smtClean="0"/>
              <a:t>mind</a:t>
            </a:r>
            <a:r>
              <a:rPr lang="tr-TR" dirty="0" smtClean="0"/>
              <a:t> of a </a:t>
            </a:r>
            <a:r>
              <a:rPr lang="tr-TR" dirty="0" err="1" smtClean="0"/>
              <a:t>translator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the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(</a:t>
            </a:r>
            <a:r>
              <a:rPr lang="tr-TR" dirty="0" err="1" smtClean="0"/>
              <a:t>Translation</a:t>
            </a:r>
            <a:r>
              <a:rPr lang="tr-TR" dirty="0" smtClean="0"/>
              <a:t> is the </a:t>
            </a:r>
            <a:r>
              <a:rPr lang="tr-TR" dirty="0" err="1" smtClean="0"/>
              <a:t>decision</a:t>
            </a:r>
            <a:r>
              <a:rPr lang="tr-TR" dirty="0" smtClean="0"/>
              <a:t>-</a:t>
            </a:r>
            <a:r>
              <a:rPr lang="tr-TR" dirty="0" err="1" smtClean="0"/>
              <a:t>making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!)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Medium</a:t>
            </a:r>
            <a:r>
              <a:rPr lang="tr-TR" dirty="0" smtClean="0"/>
              <a:t>-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endParaRPr lang="tr-TR" dirty="0" smtClean="0"/>
          </a:p>
          <a:p>
            <a:r>
              <a:rPr lang="tr-TR" dirty="0" err="1" smtClean="0"/>
              <a:t>Area</a:t>
            </a:r>
            <a:r>
              <a:rPr lang="tr-TR" dirty="0" smtClean="0"/>
              <a:t>-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endParaRPr lang="tr-TR" dirty="0" smtClean="0"/>
          </a:p>
          <a:p>
            <a:r>
              <a:rPr lang="tr-TR" dirty="0" err="1" smtClean="0"/>
              <a:t>Rank</a:t>
            </a:r>
            <a:r>
              <a:rPr lang="tr-TR" dirty="0" smtClean="0"/>
              <a:t>-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endParaRPr lang="tr-TR" dirty="0" smtClean="0"/>
          </a:p>
          <a:p>
            <a:r>
              <a:rPr lang="tr-TR" dirty="0" err="1" smtClean="0"/>
              <a:t>Text</a:t>
            </a:r>
            <a:r>
              <a:rPr lang="tr-TR" dirty="0" smtClean="0"/>
              <a:t>-</a:t>
            </a:r>
            <a:r>
              <a:rPr lang="tr-TR" dirty="0" err="1" smtClean="0"/>
              <a:t>Type</a:t>
            </a:r>
            <a:r>
              <a:rPr lang="tr-TR" dirty="0" smtClean="0"/>
              <a:t> 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endParaRPr lang="tr-TR" dirty="0" smtClean="0"/>
          </a:p>
          <a:p>
            <a:r>
              <a:rPr lang="tr-TR" dirty="0" smtClean="0"/>
              <a:t>Time-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endParaRPr lang="tr-TR" dirty="0" smtClean="0"/>
          </a:p>
          <a:p>
            <a:r>
              <a:rPr lang="tr-TR" dirty="0" smtClean="0"/>
              <a:t>Problem-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Developments</a:t>
            </a:r>
            <a:r>
              <a:rPr lang="tr-TR" dirty="0" smtClean="0"/>
              <a:t> since J.</a:t>
            </a:r>
            <a:r>
              <a:rPr lang="tr-TR" dirty="0" err="1" smtClean="0"/>
              <a:t>Holmes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 </a:t>
            </a:r>
            <a:r>
              <a:rPr lang="tr-TR" dirty="0" err="1" smtClean="0"/>
              <a:t>linguistics</a:t>
            </a:r>
            <a:r>
              <a:rPr lang="tr-TR" dirty="0" smtClean="0"/>
              <a:t>-</a:t>
            </a:r>
            <a:r>
              <a:rPr lang="tr-TR" dirty="0" err="1" smtClean="0"/>
              <a:t>oriented</a:t>
            </a:r>
            <a:r>
              <a:rPr lang="tr-TR" dirty="0" smtClean="0"/>
              <a:t> </a:t>
            </a:r>
            <a:r>
              <a:rPr lang="tr-TR" u="sng" dirty="0" err="1" smtClean="0"/>
              <a:t>science</a:t>
            </a:r>
            <a:r>
              <a:rPr lang="tr-TR" u="sng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translation</a:t>
            </a:r>
            <a:r>
              <a:rPr lang="tr-TR" dirty="0" smtClean="0"/>
              <a:t> has </a:t>
            </a:r>
            <a:r>
              <a:rPr lang="tr-TR" dirty="0" err="1" smtClean="0"/>
              <a:t>continued</a:t>
            </a:r>
            <a:r>
              <a:rPr lang="tr-TR" dirty="0" smtClean="0"/>
              <a:t> </a:t>
            </a:r>
            <a:r>
              <a:rPr lang="tr-TR" dirty="0" err="1" smtClean="0"/>
              <a:t>strongly</a:t>
            </a:r>
            <a:r>
              <a:rPr lang="tr-TR" dirty="0" smtClean="0"/>
              <a:t> in </a:t>
            </a:r>
            <a:r>
              <a:rPr lang="tr-TR" dirty="0" err="1" smtClean="0"/>
              <a:t>Germany</a:t>
            </a:r>
            <a:r>
              <a:rPr lang="tr-TR" dirty="0" smtClean="0"/>
              <a:t>.</a:t>
            </a:r>
          </a:p>
          <a:p>
            <a:r>
              <a:rPr lang="tr-TR" dirty="0" smtClean="0"/>
              <a:t>The </a:t>
            </a:r>
            <a:r>
              <a:rPr lang="tr-TR" dirty="0" err="1" smtClean="0"/>
              <a:t>concept</a:t>
            </a:r>
            <a:r>
              <a:rPr lang="tr-TR" dirty="0" smtClean="0"/>
              <a:t> of ‘</a:t>
            </a:r>
            <a:r>
              <a:rPr lang="tr-TR" b="1" u="sng" dirty="0" err="1" smtClean="0"/>
              <a:t>equivalence</a:t>
            </a:r>
            <a:r>
              <a:rPr lang="tr-TR" b="1" u="sng" dirty="0" smtClean="0"/>
              <a:t>’ </a:t>
            </a:r>
            <a:r>
              <a:rPr lang="tr-TR" dirty="0" smtClean="0"/>
              <a:t>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questioned</a:t>
            </a:r>
            <a:r>
              <a:rPr lang="tr-TR" dirty="0" smtClean="0"/>
              <a:t> and </a:t>
            </a:r>
            <a:r>
              <a:rPr lang="tr-TR" dirty="0" err="1" smtClean="0"/>
              <a:t>reconceived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Language</a:t>
            </a:r>
            <a:r>
              <a:rPr lang="tr-TR" dirty="0" smtClean="0"/>
              <a:t> as a </a:t>
            </a:r>
            <a:r>
              <a:rPr lang="tr-TR" dirty="0" err="1" smtClean="0"/>
              <a:t>communicative</a:t>
            </a:r>
            <a:r>
              <a:rPr lang="tr-TR" dirty="0" smtClean="0"/>
              <a:t> </a:t>
            </a:r>
            <a:r>
              <a:rPr lang="tr-TR" dirty="0" err="1" smtClean="0"/>
              <a:t>act</a:t>
            </a:r>
            <a:r>
              <a:rPr lang="tr-TR" dirty="0" smtClean="0"/>
              <a:t> in </a:t>
            </a:r>
            <a:r>
              <a:rPr lang="tr-TR" dirty="0" err="1" smtClean="0"/>
              <a:t>socio</a:t>
            </a:r>
            <a:r>
              <a:rPr lang="tr-TR" dirty="0" smtClean="0"/>
              <a:t>-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context</a:t>
            </a:r>
            <a:r>
              <a:rPr lang="tr-TR" dirty="0" smtClean="0"/>
              <a:t>, </a:t>
            </a:r>
            <a:r>
              <a:rPr lang="tr-TR" dirty="0" err="1" smtClean="0"/>
              <a:t>came</a:t>
            </a:r>
            <a:r>
              <a:rPr lang="tr-TR" dirty="0" smtClean="0"/>
              <a:t> to </a:t>
            </a:r>
            <a:r>
              <a:rPr lang="tr-TR" dirty="0" err="1" smtClean="0"/>
              <a:t>prominence</a:t>
            </a:r>
            <a:r>
              <a:rPr lang="tr-TR" dirty="0" smtClean="0"/>
              <a:t> in the </a:t>
            </a:r>
            <a:r>
              <a:rPr lang="tr-TR" dirty="0" err="1" smtClean="0"/>
              <a:t>early</a:t>
            </a:r>
            <a:r>
              <a:rPr lang="tr-TR" dirty="0" smtClean="0"/>
              <a:t> 1990s.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The </a:t>
            </a:r>
            <a:r>
              <a:rPr lang="tr-TR" dirty="0" err="1" smtClean="0"/>
              <a:t>rise</a:t>
            </a:r>
            <a:r>
              <a:rPr lang="tr-TR" dirty="0" smtClean="0"/>
              <a:t> of </a:t>
            </a:r>
            <a:r>
              <a:rPr lang="tr-TR" dirty="0" err="1" smtClean="0"/>
              <a:t>theories</a:t>
            </a:r>
            <a:r>
              <a:rPr lang="tr-TR" dirty="0" smtClean="0"/>
              <a:t> centered </a:t>
            </a:r>
            <a:r>
              <a:rPr lang="tr-TR" dirty="0" err="1" smtClean="0"/>
              <a:t>around</a:t>
            </a:r>
            <a:r>
              <a:rPr lang="tr-TR" dirty="0" smtClean="0"/>
              <a:t> </a:t>
            </a:r>
            <a:r>
              <a:rPr lang="tr-TR" u="sng" dirty="0" err="1" smtClean="0"/>
              <a:t>text</a:t>
            </a:r>
            <a:r>
              <a:rPr lang="tr-TR" u="sng" dirty="0" smtClean="0"/>
              <a:t> </a:t>
            </a:r>
            <a:r>
              <a:rPr lang="tr-TR" u="sng" dirty="0" err="1" smtClean="0"/>
              <a:t>types</a:t>
            </a:r>
            <a:r>
              <a:rPr lang="tr-TR" u="sng" dirty="0" smtClean="0"/>
              <a:t> and </a:t>
            </a:r>
            <a:r>
              <a:rPr lang="tr-TR" u="sng" dirty="0" err="1" smtClean="0"/>
              <a:t>text</a:t>
            </a:r>
            <a:r>
              <a:rPr lang="tr-TR" u="sng" dirty="0" smtClean="0"/>
              <a:t> </a:t>
            </a:r>
            <a:r>
              <a:rPr lang="tr-TR" u="sng" dirty="0" err="1" smtClean="0"/>
              <a:t>purpose</a:t>
            </a:r>
            <a:r>
              <a:rPr lang="tr-TR" u="sng" dirty="0" smtClean="0"/>
              <a:t> </a:t>
            </a:r>
            <a:r>
              <a:rPr lang="tr-TR" dirty="0" smtClean="0"/>
              <a:t>(the </a:t>
            </a:r>
            <a:r>
              <a:rPr lang="tr-TR" i="1" dirty="0" err="1" smtClean="0"/>
              <a:t>skopos</a:t>
            </a:r>
            <a:r>
              <a:rPr lang="tr-TR" i="1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)- by </a:t>
            </a:r>
            <a:r>
              <a:rPr lang="tr-TR" dirty="0" err="1" smtClean="0"/>
              <a:t>Reiss</a:t>
            </a:r>
            <a:r>
              <a:rPr lang="tr-TR" dirty="0" smtClean="0"/>
              <a:t> and </a:t>
            </a:r>
            <a:r>
              <a:rPr lang="tr-TR" dirty="0" err="1" smtClean="0"/>
              <a:t>Vermeer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The </a:t>
            </a:r>
            <a:r>
              <a:rPr lang="tr-TR" dirty="0" err="1" smtClean="0"/>
              <a:t>rise</a:t>
            </a:r>
            <a:r>
              <a:rPr lang="tr-TR" dirty="0" smtClean="0"/>
              <a:t> of a </a:t>
            </a:r>
            <a:r>
              <a:rPr lang="tr-TR" dirty="0" err="1" smtClean="0"/>
              <a:t>descriptive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r>
              <a:rPr lang="tr-TR" dirty="0" smtClean="0"/>
              <a:t>- </a:t>
            </a:r>
            <a:r>
              <a:rPr lang="tr-TR" dirty="0" err="1" smtClean="0"/>
              <a:t>that</a:t>
            </a:r>
            <a:r>
              <a:rPr lang="tr-TR" dirty="0" smtClean="0"/>
              <a:t> had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origin</a:t>
            </a:r>
            <a:r>
              <a:rPr lang="tr-TR" dirty="0" smtClean="0"/>
              <a:t> in </a:t>
            </a:r>
            <a:r>
              <a:rPr lang="tr-TR" dirty="0" err="1" smtClean="0"/>
              <a:t>comparative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r>
              <a:rPr lang="tr-TR" dirty="0" smtClean="0"/>
              <a:t> and </a:t>
            </a:r>
            <a:r>
              <a:rPr lang="tr-TR" dirty="0" err="1" smtClean="0"/>
              <a:t>Russian</a:t>
            </a:r>
            <a:r>
              <a:rPr lang="tr-TR" dirty="0" smtClean="0"/>
              <a:t> </a:t>
            </a:r>
            <a:r>
              <a:rPr lang="tr-TR" dirty="0" err="1" smtClean="0"/>
              <a:t>Formalism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The idea of </a:t>
            </a:r>
            <a:r>
              <a:rPr lang="tr-TR" dirty="0" err="1" smtClean="0"/>
              <a:t>literary</a:t>
            </a:r>
            <a:r>
              <a:rPr lang="tr-TR" dirty="0" smtClean="0"/>
              <a:t> </a:t>
            </a:r>
            <a:r>
              <a:rPr lang="tr-TR" dirty="0" err="1" smtClean="0"/>
              <a:t>polysystem</a:t>
            </a:r>
            <a:r>
              <a:rPr lang="tr-TR" dirty="0" smtClean="0"/>
              <a:t> by </a:t>
            </a:r>
            <a:r>
              <a:rPr lang="tr-TR" dirty="0" err="1" smtClean="0"/>
              <a:t>Itamar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-</a:t>
            </a:r>
            <a:r>
              <a:rPr lang="tr-TR" dirty="0" err="1" smtClean="0"/>
              <a:t>Zohar</a:t>
            </a:r>
            <a:r>
              <a:rPr lang="tr-TR" dirty="0" smtClean="0"/>
              <a:t> and </a:t>
            </a:r>
            <a:r>
              <a:rPr lang="tr-TR" dirty="0" err="1" smtClean="0"/>
              <a:t>Gideon</a:t>
            </a:r>
            <a:r>
              <a:rPr lang="tr-TR" dirty="0" smtClean="0"/>
              <a:t> </a:t>
            </a:r>
            <a:r>
              <a:rPr lang="tr-TR" dirty="0" err="1" smtClean="0"/>
              <a:t>Toury</a:t>
            </a:r>
            <a:r>
              <a:rPr lang="tr-TR" dirty="0" smtClean="0"/>
              <a:t>. (</a:t>
            </a:r>
            <a:r>
              <a:rPr lang="tr-TR" dirty="0" err="1" smtClean="0"/>
              <a:t>polysystem</a:t>
            </a:r>
            <a:r>
              <a:rPr lang="tr-TR" dirty="0" smtClean="0"/>
              <a:t>-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literatures</a:t>
            </a:r>
            <a:r>
              <a:rPr lang="tr-TR" dirty="0" smtClean="0"/>
              <a:t> and </a:t>
            </a:r>
            <a:r>
              <a:rPr lang="tr-TR" dirty="0" err="1" smtClean="0"/>
              <a:t>genres</a:t>
            </a:r>
            <a:r>
              <a:rPr lang="tr-TR" dirty="0" smtClean="0"/>
              <a:t> </a:t>
            </a:r>
            <a:r>
              <a:rPr lang="tr-TR" dirty="0" err="1" smtClean="0"/>
              <a:t>compete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dominance</a:t>
            </a:r>
            <a:r>
              <a:rPr lang="tr-TR" dirty="0" smtClean="0"/>
              <a:t>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/>
          <a:lstStyle/>
          <a:p>
            <a:r>
              <a:rPr lang="tr-TR" dirty="0" smtClean="0"/>
              <a:t>Susan </a:t>
            </a:r>
            <a:r>
              <a:rPr lang="tr-TR" dirty="0" err="1" smtClean="0"/>
              <a:t>Bassnett</a:t>
            </a:r>
            <a:r>
              <a:rPr lang="tr-TR" dirty="0" smtClean="0"/>
              <a:t> and </a:t>
            </a:r>
            <a:r>
              <a:rPr lang="tr-TR" dirty="0" err="1" smtClean="0"/>
              <a:t>Andre</a:t>
            </a:r>
            <a:r>
              <a:rPr lang="tr-TR" dirty="0" smtClean="0"/>
              <a:t> Lefevere-The </a:t>
            </a:r>
            <a:r>
              <a:rPr lang="tr-TR" dirty="0" err="1" smtClean="0"/>
              <a:t>Manipulation</a:t>
            </a:r>
            <a:r>
              <a:rPr lang="tr-TR" dirty="0" smtClean="0"/>
              <a:t> </a:t>
            </a:r>
            <a:r>
              <a:rPr lang="tr-TR" dirty="0" err="1" smtClean="0"/>
              <a:t>School</a:t>
            </a:r>
            <a:endParaRPr lang="tr-TR" dirty="0" smtClean="0"/>
          </a:p>
          <a:p>
            <a:r>
              <a:rPr lang="tr-TR" dirty="0" smtClean="0"/>
              <a:t>The 1990s </a:t>
            </a:r>
            <a:r>
              <a:rPr lang="tr-TR" dirty="0" err="1" smtClean="0"/>
              <a:t>saw</a:t>
            </a:r>
            <a:r>
              <a:rPr lang="tr-TR" dirty="0" smtClean="0"/>
              <a:t> the </a:t>
            </a:r>
            <a:r>
              <a:rPr lang="tr-TR" dirty="0" err="1" smtClean="0"/>
              <a:t>incorporation</a:t>
            </a:r>
            <a:r>
              <a:rPr lang="tr-TR" dirty="0" smtClean="0"/>
              <a:t> of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approaches</a:t>
            </a:r>
            <a:r>
              <a:rPr lang="tr-TR" dirty="0" smtClean="0"/>
              <a:t> and </a:t>
            </a:r>
            <a:r>
              <a:rPr lang="tr-TR" dirty="0" err="1" smtClean="0"/>
              <a:t>concepts</a:t>
            </a:r>
            <a:r>
              <a:rPr lang="tr-TR" dirty="0" smtClean="0"/>
              <a:t> (</a:t>
            </a:r>
            <a:r>
              <a:rPr lang="tr-TR" dirty="0" err="1" smtClean="0"/>
              <a:t>gender</a:t>
            </a:r>
            <a:r>
              <a:rPr lang="tr-TR" dirty="0" smtClean="0"/>
              <a:t>, </a:t>
            </a:r>
            <a:r>
              <a:rPr lang="tr-TR" dirty="0" err="1" smtClean="0"/>
              <a:t>postcolonial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Dynamic</a:t>
            </a:r>
            <a:r>
              <a:rPr lang="tr-TR" dirty="0" smtClean="0"/>
              <a:t> and </a:t>
            </a:r>
            <a:r>
              <a:rPr lang="tr-TR" dirty="0" err="1" smtClean="0"/>
              <a:t>culturally</a:t>
            </a:r>
            <a:r>
              <a:rPr lang="tr-TR" dirty="0" smtClean="0"/>
              <a:t>-</a:t>
            </a:r>
            <a:r>
              <a:rPr lang="tr-TR" dirty="0" err="1" smtClean="0"/>
              <a:t>oriented</a:t>
            </a:r>
            <a:r>
              <a:rPr lang="tr-TR" dirty="0" smtClean="0"/>
              <a:t> </a:t>
            </a:r>
            <a:r>
              <a:rPr lang="tr-TR" dirty="0" err="1" smtClean="0"/>
              <a:t>approaches</a:t>
            </a:r>
            <a:endParaRPr lang="tr-TR" dirty="0" smtClean="0"/>
          </a:p>
          <a:p>
            <a:r>
              <a:rPr lang="tr-TR" dirty="0" smtClean="0"/>
              <a:t>Lawrence </a:t>
            </a:r>
            <a:r>
              <a:rPr lang="tr-TR" dirty="0" err="1" smtClean="0"/>
              <a:t>Venuti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greater</a:t>
            </a:r>
            <a:r>
              <a:rPr lang="tr-TR" dirty="0" smtClean="0"/>
              <a:t> </a:t>
            </a:r>
            <a:r>
              <a:rPr lang="tr-TR" dirty="0" err="1" smtClean="0"/>
              <a:t>visibility</a:t>
            </a:r>
            <a:r>
              <a:rPr lang="tr-TR" dirty="0" smtClean="0"/>
              <a:t> and </a:t>
            </a:r>
            <a:r>
              <a:rPr lang="tr-TR" dirty="0" err="1" smtClean="0"/>
              <a:t>recognition</a:t>
            </a:r>
            <a:r>
              <a:rPr lang="tr-TR" dirty="0" smtClean="0"/>
              <a:t> of the </a:t>
            </a:r>
            <a:r>
              <a:rPr lang="tr-TR" dirty="0" err="1" smtClean="0"/>
              <a:t>translator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Interdiscipline</a:t>
            </a:r>
            <a:r>
              <a:rPr lang="tr-TR" sz="3600" dirty="0" smtClean="0"/>
              <a:t> or </a:t>
            </a:r>
            <a:r>
              <a:rPr lang="tr-TR" sz="3600" dirty="0" err="1" smtClean="0"/>
              <a:t>Multidiscipline</a:t>
            </a:r>
            <a:r>
              <a:rPr lang="tr-TR" sz="3600" dirty="0" smtClean="0"/>
              <a:t>?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 </a:t>
            </a:r>
            <a:r>
              <a:rPr lang="tr-TR" dirty="0" err="1" smtClean="0"/>
              <a:t>interdiscipline</a:t>
            </a:r>
            <a:r>
              <a:rPr lang="tr-TR" dirty="0" smtClean="0"/>
              <a:t> </a:t>
            </a:r>
            <a:r>
              <a:rPr lang="tr-TR" dirty="0" err="1" smtClean="0"/>
              <a:t>challenges</a:t>
            </a:r>
            <a:r>
              <a:rPr lang="tr-TR" dirty="0" smtClean="0"/>
              <a:t> the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 smtClean="0"/>
              <a:t>conventional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of </a:t>
            </a:r>
            <a:r>
              <a:rPr lang="tr-TR" dirty="0" err="1" smtClean="0"/>
              <a:t>thinking</a:t>
            </a:r>
            <a:r>
              <a:rPr lang="tr-TR" dirty="0" smtClean="0"/>
              <a:t> by </a:t>
            </a:r>
            <a:r>
              <a:rPr lang="tr-TR" dirty="0" err="1" smtClean="0"/>
              <a:t>promoting</a:t>
            </a:r>
            <a:r>
              <a:rPr lang="tr-TR" dirty="0" smtClean="0"/>
              <a:t> and </a:t>
            </a:r>
            <a:r>
              <a:rPr lang="tr-TR" dirty="0" err="1" smtClean="0"/>
              <a:t>responding</a:t>
            </a:r>
            <a:r>
              <a:rPr lang="tr-TR" dirty="0" smtClean="0"/>
              <a:t> to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links</a:t>
            </a:r>
            <a:r>
              <a:rPr lang="tr-TR" dirty="0" smtClean="0"/>
              <a:t> between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knowledge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Linguistics</a:t>
            </a:r>
            <a:r>
              <a:rPr lang="tr-TR" dirty="0" smtClean="0"/>
              <a:t> /Modern </a:t>
            </a:r>
            <a:r>
              <a:rPr lang="tr-TR" dirty="0" err="1" smtClean="0"/>
              <a:t>Languages</a:t>
            </a:r>
            <a:endParaRPr lang="tr-TR" dirty="0" smtClean="0"/>
          </a:p>
          <a:p>
            <a:r>
              <a:rPr lang="tr-TR" dirty="0" err="1" smtClean="0"/>
              <a:t>Comparative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endParaRPr lang="tr-TR" dirty="0" smtClean="0"/>
          </a:p>
          <a:p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Philosophy</a:t>
            </a:r>
            <a:endParaRPr lang="tr-TR" dirty="0" smtClean="0"/>
          </a:p>
          <a:p>
            <a:r>
              <a:rPr lang="tr-TR" dirty="0" err="1" smtClean="0"/>
              <a:t>Sociology</a:t>
            </a:r>
            <a:r>
              <a:rPr lang="tr-TR" dirty="0" smtClean="0"/>
              <a:t> (as </a:t>
            </a:r>
            <a:r>
              <a:rPr lang="tr-TR" dirty="0" err="1" smtClean="0"/>
              <a:t>well</a:t>
            </a:r>
            <a:r>
              <a:rPr lang="tr-TR" smtClean="0"/>
              <a:t> as history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MAIN ISSUES OF TRANSLATION STUDIES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 </a:t>
            </a:r>
            <a:r>
              <a:rPr lang="tr-TR" dirty="0" err="1" smtClean="0"/>
              <a:t>practice</a:t>
            </a:r>
            <a:r>
              <a:rPr lang="tr-TR" dirty="0" smtClean="0"/>
              <a:t> of </a:t>
            </a:r>
            <a:r>
              <a:rPr lang="tr-TR" dirty="0" err="1" smtClean="0"/>
              <a:t>translating</a:t>
            </a:r>
            <a:r>
              <a:rPr lang="tr-TR" dirty="0" smtClean="0"/>
              <a:t> is </a:t>
            </a:r>
            <a:r>
              <a:rPr lang="tr-TR" dirty="0" err="1" smtClean="0"/>
              <a:t>long</a:t>
            </a:r>
            <a:r>
              <a:rPr lang="tr-TR" dirty="0" smtClean="0"/>
              <a:t>-</a:t>
            </a:r>
            <a:r>
              <a:rPr lang="tr-TR" dirty="0" err="1" smtClean="0"/>
              <a:t>established</a:t>
            </a:r>
            <a:r>
              <a:rPr lang="tr-TR" dirty="0" smtClean="0"/>
              <a:t>, but the </a:t>
            </a:r>
            <a:r>
              <a:rPr lang="tr-TR" dirty="0" err="1" smtClean="0"/>
              <a:t>discipline</a:t>
            </a:r>
            <a:r>
              <a:rPr lang="tr-TR" dirty="0" smtClean="0"/>
              <a:t> of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 is </a:t>
            </a:r>
            <a:r>
              <a:rPr lang="tr-TR" dirty="0" err="1" smtClean="0"/>
              <a:t>relatively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James </a:t>
            </a:r>
            <a:r>
              <a:rPr lang="tr-TR" dirty="0" err="1" smtClean="0"/>
              <a:t>Holmes’s</a:t>
            </a:r>
            <a:r>
              <a:rPr lang="tr-TR" dirty="0" smtClean="0"/>
              <a:t> ‘The Name and </a:t>
            </a:r>
            <a:r>
              <a:rPr lang="tr-TR" dirty="0" err="1" smtClean="0"/>
              <a:t>Nature</a:t>
            </a:r>
            <a:r>
              <a:rPr lang="tr-TR" dirty="0" smtClean="0"/>
              <a:t> of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’ is </a:t>
            </a:r>
            <a:r>
              <a:rPr lang="tr-TR" dirty="0" err="1" smtClean="0"/>
              <a:t>considered</a:t>
            </a:r>
            <a:r>
              <a:rPr lang="tr-TR" dirty="0" smtClean="0"/>
              <a:t> to be the </a:t>
            </a:r>
            <a:r>
              <a:rPr lang="tr-TR" dirty="0" err="1" smtClean="0"/>
              <a:t>founding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of a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discipline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 smtClean="0"/>
              <a:t>Source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_______</a:t>
            </a:r>
            <a:r>
              <a:rPr lang="tr-TR" dirty="0" err="1" smtClean="0"/>
              <a:t>Target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INTRALINGUAL:</a:t>
            </a:r>
          </a:p>
          <a:p>
            <a:r>
              <a:rPr lang="tr-TR" dirty="0" smtClean="0"/>
              <a:t>INTERLINGUAL:</a:t>
            </a:r>
          </a:p>
          <a:p>
            <a:r>
              <a:rPr lang="tr-TR" dirty="0" smtClean="0"/>
              <a:t>INTERSEMIOTIC: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Rewording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Proper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Transmutation</a:t>
            </a:r>
            <a:r>
              <a:rPr lang="tr-TR" dirty="0" smtClean="0"/>
              <a:t>,an </a:t>
            </a:r>
            <a:r>
              <a:rPr lang="tr-TR" dirty="0" err="1" smtClean="0"/>
              <a:t>interpretation</a:t>
            </a:r>
            <a:r>
              <a:rPr lang="tr-TR" dirty="0" smtClean="0"/>
              <a:t> of </a:t>
            </a:r>
            <a:r>
              <a:rPr lang="tr-TR" dirty="0" err="1" smtClean="0"/>
              <a:t>verbal</a:t>
            </a:r>
            <a:r>
              <a:rPr lang="tr-TR" dirty="0" smtClean="0"/>
              <a:t> </a:t>
            </a:r>
            <a:r>
              <a:rPr lang="tr-TR" dirty="0" err="1" smtClean="0"/>
              <a:t>signs</a:t>
            </a:r>
            <a:r>
              <a:rPr lang="tr-TR" dirty="0" smtClean="0"/>
              <a:t>. (Jakobson 1959:2012.127)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Throughout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, </a:t>
            </a:r>
            <a:r>
              <a:rPr lang="tr-TR" dirty="0" err="1" smtClean="0"/>
              <a:t>written</a:t>
            </a:r>
            <a:r>
              <a:rPr lang="tr-TR" dirty="0" smtClean="0"/>
              <a:t> and </a:t>
            </a:r>
            <a:r>
              <a:rPr lang="tr-TR" dirty="0" err="1" smtClean="0"/>
              <a:t>spoken</a:t>
            </a:r>
            <a:r>
              <a:rPr lang="tr-TR" dirty="0" smtClean="0"/>
              <a:t> </a:t>
            </a:r>
            <a:r>
              <a:rPr lang="tr-TR" dirty="0" err="1" smtClean="0"/>
              <a:t>translations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played</a:t>
            </a:r>
            <a:r>
              <a:rPr lang="tr-TR" dirty="0" smtClean="0"/>
              <a:t> a </a:t>
            </a:r>
            <a:r>
              <a:rPr lang="tr-TR" dirty="0" err="1" smtClean="0"/>
              <a:t>crucial</a:t>
            </a:r>
            <a:r>
              <a:rPr lang="tr-TR" dirty="0" smtClean="0"/>
              <a:t> role in </a:t>
            </a:r>
            <a:r>
              <a:rPr lang="tr-TR" dirty="0" err="1" smtClean="0"/>
              <a:t>interhuman</a:t>
            </a:r>
            <a:r>
              <a:rPr lang="tr-TR" dirty="0" smtClean="0"/>
              <a:t> </a:t>
            </a:r>
            <a:r>
              <a:rPr lang="tr-TR" dirty="0" err="1" smtClean="0"/>
              <a:t>communication</a:t>
            </a:r>
            <a:r>
              <a:rPr lang="tr-TR" dirty="0" smtClean="0"/>
              <a:t>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The </a:t>
            </a:r>
            <a:r>
              <a:rPr lang="tr-TR" dirty="0" err="1" smtClean="0"/>
              <a:t>discipline</a:t>
            </a:r>
            <a:r>
              <a:rPr lang="tr-TR" dirty="0" smtClean="0"/>
              <a:t> is 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as ‘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’.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-the </a:t>
            </a:r>
            <a:r>
              <a:rPr lang="tr-TR" dirty="0" err="1" smtClean="0"/>
              <a:t>demand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 has </a:t>
            </a:r>
            <a:r>
              <a:rPr lang="tr-TR" dirty="0" err="1" smtClean="0"/>
              <a:t>soared</a:t>
            </a:r>
            <a:r>
              <a:rPr lang="tr-TR" dirty="0" smtClean="0"/>
              <a:t>, </a:t>
            </a:r>
            <a:r>
              <a:rPr lang="tr-TR" dirty="0" err="1" smtClean="0"/>
              <a:t>so</a:t>
            </a:r>
            <a:r>
              <a:rPr lang="tr-TR" dirty="0" smtClean="0"/>
              <a:t>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There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a </a:t>
            </a:r>
            <a:r>
              <a:rPr lang="tr-TR" dirty="0" err="1" smtClean="0"/>
              <a:t>vast</a:t>
            </a:r>
            <a:r>
              <a:rPr lang="tr-TR" dirty="0" smtClean="0"/>
              <a:t> </a:t>
            </a:r>
            <a:r>
              <a:rPr lang="tr-TR" dirty="0" err="1" smtClean="0"/>
              <a:t>expansion</a:t>
            </a:r>
            <a:r>
              <a:rPr lang="tr-TR" dirty="0" smtClean="0"/>
              <a:t> in </a:t>
            </a:r>
            <a:r>
              <a:rPr lang="tr-TR" dirty="0" err="1" smtClean="0"/>
              <a:t>specialized</a:t>
            </a:r>
            <a:r>
              <a:rPr lang="tr-TR" dirty="0" smtClean="0"/>
              <a:t> </a:t>
            </a:r>
            <a:r>
              <a:rPr lang="tr-TR" dirty="0" err="1" smtClean="0"/>
              <a:t>translating</a:t>
            </a:r>
            <a:r>
              <a:rPr lang="tr-TR" dirty="0" smtClean="0"/>
              <a:t> and </a:t>
            </a:r>
            <a:r>
              <a:rPr lang="tr-TR" dirty="0" err="1" smtClean="0"/>
              <a:t>interpreting</a:t>
            </a:r>
            <a:r>
              <a:rPr lang="tr-TR" dirty="0" smtClean="0"/>
              <a:t> </a:t>
            </a:r>
            <a:r>
              <a:rPr lang="tr-TR" dirty="0" err="1" smtClean="0"/>
              <a:t>programmes</a:t>
            </a:r>
            <a:r>
              <a:rPr lang="tr-TR" dirty="0" smtClean="0"/>
              <a:t>. These </a:t>
            </a:r>
            <a:r>
              <a:rPr lang="tr-TR" dirty="0" err="1" smtClean="0"/>
              <a:t>include</a:t>
            </a:r>
            <a:r>
              <a:rPr lang="tr-TR" dirty="0" smtClean="0"/>
              <a:t>;</a:t>
            </a:r>
          </a:p>
          <a:p>
            <a:pPr>
              <a:buNone/>
            </a:pPr>
            <a:r>
              <a:rPr lang="tr-TR" dirty="0" err="1" smtClean="0"/>
              <a:t>Applied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, </a:t>
            </a:r>
            <a:r>
              <a:rPr lang="tr-TR" dirty="0" err="1" smtClean="0"/>
              <a:t>scientific</a:t>
            </a:r>
            <a:r>
              <a:rPr lang="tr-TR" dirty="0" smtClean="0"/>
              <a:t> and </a:t>
            </a:r>
            <a:r>
              <a:rPr lang="tr-TR" dirty="0" err="1" smtClean="0"/>
              <a:t>technical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, </a:t>
            </a:r>
            <a:r>
              <a:rPr lang="tr-TR" dirty="0" err="1" smtClean="0"/>
              <a:t>conference</a:t>
            </a:r>
            <a:r>
              <a:rPr lang="tr-TR" dirty="0" smtClean="0"/>
              <a:t> and </a:t>
            </a:r>
            <a:r>
              <a:rPr lang="tr-TR" dirty="0" err="1" smtClean="0"/>
              <a:t>bilateral</a:t>
            </a:r>
            <a:r>
              <a:rPr lang="tr-TR" dirty="0" smtClean="0"/>
              <a:t> </a:t>
            </a:r>
            <a:r>
              <a:rPr lang="tr-TR" dirty="0" err="1" smtClean="0"/>
              <a:t>interpreting</a:t>
            </a:r>
            <a:r>
              <a:rPr lang="tr-TR" dirty="0" smtClean="0"/>
              <a:t>, </a:t>
            </a:r>
            <a:r>
              <a:rPr lang="tr-TR" dirty="0" err="1" smtClean="0"/>
              <a:t>audiovisual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, </a:t>
            </a:r>
            <a:r>
              <a:rPr lang="tr-TR" dirty="0" err="1" smtClean="0"/>
              <a:t>specialized</a:t>
            </a:r>
            <a:r>
              <a:rPr lang="tr-TR" dirty="0" smtClean="0"/>
              <a:t> </a:t>
            </a:r>
            <a:r>
              <a:rPr lang="tr-TR" dirty="0" err="1" smtClean="0"/>
              <a:t>Sign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 and </a:t>
            </a:r>
            <a:r>
              <a:rPr lang="tr-TR" dirty="0" err="1" smtClean="0"/>
              <a:t>audio</a:t>
            </a:r>
            <a:r>
              <a:rPr lang="tr-TR" dirty="0" smtClean="0"/>
              <a:t> </a:t>
            </a:r>
            <a:r>
              <a:rPr lang="tr-TR" dirty="0" err="1" smtClean="0"/>
              <a:t>description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-An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of the </a:t>
            </a:r>
            <a:r>
              <a:rPr lang="tr-TR" dirty="0" err="1" smtClean="0"/>
              <a:t>discipline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Cicero</a:t>
            </a:r>
            <a:r>
              <a:rPr lang="tr-TR" dirty="0" smtClean="0"/>
              <a:t> and Horace (the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century</a:t>
            </a:r>
            <a:r>
              <a:rPr lang="tr-TR" dirty="0" smtClean="0"/>
              <a:t> AD)</a:t>
            </a:r>
          </a:p>
          <a:p>
            <a:r>
              <a:rPr lang="tr-TR" dirty="0" err="1" smtClean="0"/>
              <a:t>St</a:t>
            </a:r>
            <a:r>
              <a:rPr lang="tr-TR" dirty="0" smtClean="0"/>
              <a:t>. </a:t>
            </a:r>
            <a:r>
              <a:rPr lang="tr-TR" dirty="0" err="1" smtClean="0"/>
              <a:t>Jerome</a:t>
            </a:r>
            <a:r>
              <a:rPr lang="tr-TR" dirty="0" smtClean="0"/>
              <a:t> (the </a:t>
            </a:r>
            <a:r>
              <a:rPr lang="tr-TR" dirty="0" err="1" smtClean="0"/>
              <a:t>fourth</a:t>
            </a:r>
            <a:r>
              <a:rPr lang="tr-TR" dirty="0" smtClean="0"/>
              <a:t> </a:t>
            </a:r>
            <a:r>
              <a:rPr lang="tr-TR" dirty="0" err="1" smtClean="0"/>
              <a:t>century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(his </a:t>
            </a:r>
            <a:r>
              <a:rPr lang="tr-TR" dirty="0" err="1" smtClean="0"/>
              <a:t>approach</a:t>
            </a:r>
            <a:r>
              <a:rPr lang="tr-TR" dirty="0" smtClean="0"/>
              <a:t> to </a:t>
            </a:r>
            <a:r>
              <a:rPr lang="tr-TR" dirty="0" err="1" smtClean="0"/>
              <a:t>translating</a:t>
            </a:r>
            <a:r>
              <a:rPr lang="tr-TR" dirty="0" smtClean="0"/>
              <a:t> the </a:t>
            </a:r>
            <a:r>
              <a:rPr lang="tr-TR" dirty="0" err="1" smtClean="0"/>
              <a:t>Greek</a:t>
            </a:r>
            <a:r>
              <a:rPr lang="tr-TR" dirty="0" smtClean="0"/>
              <a:t> </a:t>
            </a:r>
            <a:r>
              <a:rPr lang="tr-TR" dirty="0" err="1" smtClean="0"/>
              <a:t>Septuagint</a:t>
            </a:r>
            <a:r>
              <a:rPr lang="tr-TR" dirty="0" smtClean="0"/>
              <a:t> </a:t>
            </a:r>
            <a:r>
              <a:rPr lang="tr-TR" dirty="0" err="1" smtClean="0"/>
              <a:t>Bible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Latin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affect</a:t>
            </a:r>
            <a:r>
              <a:rPr lang="tr-TR" dirty="0" smtClean="0"/>
              <a:t> </a:t>
            </a:r>
            <a:r>
              <a:rPr lang="tr-TR" dirty="0" err="1" smtClean="0"/>
              <a:t>later</a:t>
            </a:r>
            <a:r>
              <a:rPr lang="tr-TR" dirty="0" smtClean="0"/>
              <a:t> </a:t>
            </a:r>
            <a:r>
              <a:rPr lang="tr-TR" dirty="0" err="1" smtClean="0"/>
              <a:t>translations</a:t>
            </a:r>
            <a:r>
              <a:rPr lang="tr-TR" dirty="0" smtClean="0"/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In Western </a:t>
            </a:r>
            <a:r>
              <a:rPr lang="tr-TR" dirty="0" err="1" smtClean="0"/>
              <a:t>Europe</a:t>
            </a:r>
            <a:r>
              <a:rPr lang="tr-TR" dirty="0" smtClean="0"/>
              <a:t>, the </a:t>
            </a:r>
            <a:r>
              <a:rPr lang="tr-TR" dirty="0" err="1" smtClean="0"/>
              <a:t>translation</a:t>
            </a:r>
            <a:r>
              <a:rPr lang="tr-TR" dirty="0" smtClean="0"/>
              <a:t> of the </a:t>
            </a:r>
            <a:r>
              <a:rPr lang="tr-TR" dirty="0" err="1" smtClean="0"/>
              <a:t>Bible</a:t>
            </a:r>
            <a:r>
              <a:rPr lang="tr-TR" dirty="0" smtClean="0"/>
              <a:t>.(</a:t>
            </a:r>
            <a:r>
              <a:rPr lang="tr-TR" dirty="0" err="1" smtClean="0"/>
              <a:t>conflicting</a:t>
            </a:r>
            <a:r>
              <a:rPr lang="tr-TR" dirty="0" smtClean="0"/>
              <a:t> </a:t>
            </a:r>
            <a:r>
              <a:rPr lang="tr-TR" dirty="0" err="1" smtClean="0"/>
              <a:t>ideologies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over</a:t>
            </a:r>
            <a:r>
              <a:rPr lang="tr-TR" dirty="0" smtClean="0"/>
              <a:t> a </a:t>
            </a:r>
            <a:r>
              <a:rPr lang="tr-TR" dirty="0" err="1" smtClean="0"/>
              <a:t>thousand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the </a:t>
            </a:r>
            <a:r>
              <a:rPr lang="tr-TR" dirty="0" err="1" smtClean="0"/>
              <a:t>Reformation</a:t>
            </a:r>
            <a:r>
              <a:rPr lang="tr-TR" dirty="0" smtClean="0"/>
              <a:t> in the </a:t>
            </a:r>
            <a:r>
              <a:rPr lang="tr-TR" dirty="0" err="1" smtClean="0"/>
              <a:t>sixteenth</a:t>
            </a:r>
            <a:r>
              <a:rPr lang="tr-TR" dirty="0" smtClean="0"/>
              <a:t> </a:t>
            </a:r>
            <a:r>
              <a:rPr lang="tr-TR" dirty="0" err="1" smtClean="0"/>
              <a:t>century</a:t>
            </a:r>
            <a:r>
              <a:rPr lang="tr-TR" dirty="0" smtClean="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-</a:t>
            </a:r>
            <a:r>
              <a:rPr lang="tr-TR" dirty="0" err="1" smtClean="0"/>
              <a:t>comparative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r>
              <a:rPr lang="tr-TR" dirty="0" smtClean="0"/>
              <a:t>&amp;</a:t>
            </a:r>
            <a:r>
              <a:rPr lang="tr-TR" dirty="0" err="1" smtClean="0"/>
              <a:t>contrastive</a:t>
            </a:r>
            <a:r>
              <a:rPr lang="tr-TR" dirty="0" smtClean="0"/>
              <a:t> </a:t>
            </a:r>
            <a:r>
              <a:rPr lang="tr-TR" dirty="0" err="1" smtClean="0"/>
              <a:t>linguistics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In 1920s, the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workshops</a:t>
            </a:r>
            <a:r>
              <a:rPr lang="tr-TR" dirty="0" smtClean="0"/>
              <a:t> were </a:t>
            </a:r>
            <a:r>
              <a:rPr lang="tr-TR" dirty="0" err="1" smtClean="0"/>
              <a:t>intended</a:t>
            </a:r>
            <a:r>
              <a:rPr lang="tr-TR" dirty="0" smtClean="0"/>
              <a:t> as a platform </a:t>
            </a:r>
            <a:r>
              <a:rPr lang="tr-TR" dirty="0" err="1" smtClean="0"/>
              <a:t>for</a:t>
            </a:r>
            <a:r>
              <a:rPr lang="tr-TR" dirty="0" smtClean="0"/>
              <a:t> the </a:t>
            </a:r>
            <a:r>
              <a:rPr lang="tr-TR" dirty="0" err="1" smtClean="0"/>
              <a:t>introduction</a:t>
            </a:r>
            <a:r>
              <a:rPr lang="tr-TR" dirty="0" smtClean="0"/>
              <a:t> of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translations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the </a:t>
            </a:r>
            <a:r>
              <a:rPr lang="tr-TR" dirty="0" err="1" smtClean="0"/>
              <a:t>target</a:t>
            </a:r>
            <a:r>
              <a:rPr lang="tr-TR" dirty="0" smtClean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 and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u="sng" dirty="0" smtClean="0"/>
              <a:t>the </a:t>
            </a:r>
            <a:r>
              <a:rPr lang="tr-TR" u="sng" dirty="0" err="1" smtClean="0"/>
              <a:t>discussion</a:t>
            </a:r>
            <a:r>
              <a:rPr lang="tr-TR" u="sng" dirty="0" smtClean="0"/>
              <a:t> of </a:t>
            </a:r>
            <a:r>
              <a:rPr lang="tr-TR" u="sng" dirty="0" err="1" smtClean="0"/>
              <a:t>principles</a:t>
            </a:r>
            <a:r>
              <a:rPr lang="tr-TR" u="sng" dirty="0" smtClean="0"/>
              <a:t> of </a:t>
            </a:r>
            <a:r>
              <a:rPr lang="tr-TR" u="sng" dirty="0" err="1" smtClean="0"/>
              <a:t>translation</a:t>
            </a:r>
            <a:r>
              <a:rPr lang="tr-TR" u="sng" dirty="0" smtClean="0"/>
              <a:t> </a:t>
            </a:r>
            <a:r>
              <a:rPr lang="tr-TR" u="sng" dirty="0" err="1" smtClean="0"/>
              <a:t>process</a:t>
            </a:r>
            <a:r>
              <a:rPr lang="tr-TR" u="sng" dirty="0" smtClean="0"/>
              <a:t> and </a:t>
            </a:r>
            <a:r>
              <a:rPr lang="tr-TR" u="sng" dirty="0" err="1" smtClean="0"/>
              <a:t>understanding</a:t>
            </a:r>
            <a:r>
              <a:rPr lang="tr-TR" u="sng" dirty="0" smtClean="0"/>
              <a:t> a </a:t>
            </a:r>
            <a:r>
              <a:rPr lang="tr-TR" u="sng" dirty="0" err="1" smtClean="0"/>
              <a:t>text</a:t>
            </a:r>
            <a:r>
              <a:rPr lang="tr-TR" u="sng" dirty="0" smtClean="0"/>
              <a:t>.</a:t>
            </a:r>
          </a:p>
          <a:p>
            <a:r>
              <a:rPr lang="tr-TR" dirty="0" smtClean="0"/>
              <a:t>In the 1950s and 1960s, the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systematic</a:t>
            </a:r>
            <a:r>
              <a:rPr lang="tr-TR" dirty="0" smtClean="0"/>
              <a:t>, </a:t>
            </a:r>
            <a:r>
              <a:rPr lang="tr-TR" dirty="0" err="1" smtClean="0"/>
              <a:t>linguistic</a:t>
            </a:r>
            <a:r>
              <a:rPr lang="tr-TR" dirty="0" smtClean="0"/>
              <a:t>-</a:t>
            </a:r>
            <a:r>
              <a:rPr lang="tr-TR" dirty="0" err="1" smtClean="0"/>
              <a:t>oriented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r>
              <a:rPr lang="tr-TR" dirty="0" smtClean="0"/>
              <a:t> to the </a:t>
            </a:r>
            <a:r>
              <a:rPr lang="tr-TR" dirty="0" err="1" smtClean="0"/>
              <a:t>study</a:t>
            </a:r>
            <a:r>
              <a:rPr lang="tr-TR" dirty="0" smtClean="0"/>
              <a:t> of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began</a:t>
            </a:r>
            <a:r>
              <a:rPr lang="tr-TR" dirty="0" smtClean="0"/>
              <a:t> to </a:t>
            </a:r>
            <a:r>
              <a:rPr lang="tr-TR" dirty="0" err="1" smtClean="0"/>
              <a:t>emerge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47248" cy="104583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	James </a:t>
            </a:r>
            <a:r>
              <a:rPr lang="tr-TR" dirty="0" err="1" smtClean="0"/>
              <a:t>Holmes</a:t>
            </a:r>
            <a:r>
              <a:rPr lang="tr-TR" dirty="0" smtClean="0"/>
              <a:t> put </a:t>
            </a:r>
            <a:r>
              <a:rPr lang="tr-TR" dirty="0" err="1" smtClean="0"/>
              <a:t>forward</a:t>
            </a:r>
            <a:r>
              <a:rPr lang="tr-TR" dirty="0" smtClean="0"/>
              <a:t> an </a:t>
            </a:r>
            <a:r>
              <a:rPr lang="tr-TR" dirty="0" err="1" smtClean="0"/>
              <a:t>overall</a:t>
            </a:r>
            <a:r>
              <a:rPr lang="tr-TR" dirty="0" smtClean="0"/>
              <a:t> </a:t>
            </a:r>
            <a:r>
              <a:rPr lang="tr-TR" dirty="0" err="1" smtClean="0"/>
              <a:t>framework</a:t>
            </a:r>
            <a:r>
              <a:rPr lang="tr-TR" dirty="0" smtClean="0"/>
              <a:t> </a:t>
            </a:r>
            <a:r>
              <a:rPr lang="tr-TR" dirty="0" err="1" smtClean="0"/>
              <a:t>describing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‘The Name and </a:t>
            </a:r>
            <a:r>
              <a:rPr lang="tr-TR" dirty="0" err="1" smtClean="0"/>
              <a:t>Nature</a:t>
            </a:r>
            <a:r>
              <a:rPr lang="tr-TR" dirty="0" smtClean="0"/>
              <a:t> of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’ –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accepted</a:t>
            </a:r>
            <a:r>
              <a:rPr lang="tr-TR" dirty="0" smtClean="0"/>
              <a:t> as the </a:t>
            </a:r>
            <a:r>
              <a:rPr lang="tr-TR" dirty="0" err="1" smtClean="0"/>
              <a:t>founding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the </a:t>
            </a:r>
            <a:r>
              <a:rPr lang="tr-TR" dirty="0" err="1" smtClean="0"/>
              <a:t>field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Holmes</a:t>
            </a:r>
            <a:r>
              <a:rPr lang="tr-TR" dirty="0" smtClean="0"/>
              <a:t> </a:t>
            </a:r>
            <a:r>
              <a:rPr lang="tr-TR" dirty="0" err="1" smtClean="0"/>
              <a:t>drew</a:t>
            </a:r>
            <a:r>
              <a:rPr lang="tr-TR" dirty="0" smtClean="0"/>
              <a:t> </a:t>
            </a:r>
            <a:r>
              <a:rPr lang="tr-TR" dirty="0" err="1" smtClean="0"/>
              <a:t>attention</a:t>
            </a:r>
            <a:r>
              <a:rPr lang="tr-TR" dirty="0" smtClean="0"/>
              <a:t> to the </a:t>
            </a:r>
            <a:r>
              <a:rPr lang="tr-TR" dirty="0" err="1" smtClean="0"/>
              <a:t>limitations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, </a:t>
            </a:r>
            <a:r>
              <a:rPr lang="tr-TR" dirty="0" err="1" smtClean="0"/>
              <a:t>lacking</a:t>
            </a:r>
            <a:r>
              <a:rPr lang="tr-TR" dirty="0" smtClean="0"/>
              <a:t> a </a:t>
            </a:r>
            <a:r>
              <a:rPr lang="tr-TR" dirty="0" err="1" smtClean="0"/>
              <a:t>home</a:t>
            </a:r>
            <a:r>
              <a:rPr lang="tr-TR" dirty="0" smtClean="0"/>
              <a:t> of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,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dispersed</a:t>
            </a:r>
            <a:r>
              <a:rPr lang="tr-TR" dirty="0" smtClean="0"/>
              <a:t> </a:t>
            </a:r>
            <a:r>
              <a:rPr lang="tr-TR" dirty="0" err="1" smtClean="0"/>
              <a:t>across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disciplines</a:t>
            </a:r>
            <a:r>
              <a:rPr lang="tr-TR" dirty="0" smtClean="0"/>
              <a:t> (</a:t>
            </a:r>
            <a:r>
              <a:rPr lang="tr-TR" dirty="0" err="1" smtClean="0"/>
              <a:t>languages</a:t>
            </a:r>
            <a:r>
              <a:rPr lang="tr-TR" dirty="0" smtClean="0"/>
              <a:t>,</a:t>
            </a:r>
            <a:r>
              <a:rPr lang="tr-TR" dirty="0" err="1" smtClean="0"/>
              <a:t>linguistics</a:t>
            </a:r>
            <a:r>
              <a:rPr lang="tr-TR" dirty="0" smtClean="0"/>
              <a:t>,</a:t>
            </a:r>
            <a:r>
              <a:rPr lang="tr-TR" dirty="0" err="1" smtClean="0"/>
              <a:t>etc</a:t>
            </a:r>
            <a:r>
              <a:rPr lang="tr-TR" dirty="0" smtClean="0"/>
              <a:t>.).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Holmes’s</a:t>
            </a:r>
            <a:r>
              <a:rPr lang="tr-TR" dirty="0" smtClean="0"/>
              <a:t> </a:t>
            </a:r>
            <a:r>
              <a:rPr lang="tr-TR" dirty="0" err="1" smtClean="0"/>
              <a:t>map</a:t>
            </a:r>
            <a:r>
              <a:rPr lang="tr-TR" dirty="0" smtClean="0"/>
              <a:t> of </a:t>
            </a:r>
            <a:r>
              <a:rPr lang="tr-TR" smtClean="0"/>
              <a:t>translatION</a:t>
            </a:r>
            <a:endParaRPr lang="tr-TR"/>
          </a:p>
        </p:txBody>
      </p:sp>
      <p:pic>
        <p:nvPicPr>
          <p:cNvPr id="5" name="4 Resim Yer Tutucusu" descr="hol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798" r="1798"/>
          <a:stretch>
            <a:fillRect/>
          </a:stretch>
        </p:blipFill>
        <p:spPr>
          <a:xfrm>
            <a:off x="1138236" y="0"/>
            <a:ext cx="7660098" cy="6597352"/>
          </a:xfrm>
        </p:spPr>
      </p:pic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</TotalTime>
  <Words>656</Words>
  <Application>Microsoft Office PowerPoint</Application>
  <PresentationFormat>Ekran Gösterisi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Canlı</vt:lpstr>
      <vt:lpstr>WHAT WE MEAN BY TRANSLATION?</vt:lpstr>
      <vt:lpstr>MAIN ISSUES OF TRANSLATION STUDIES</vt:lpstr>
      <vt:lpstr>Source Text_______Target Text   </vt:lpstr>
      <vt:lpstr>What is translation studies?</vt:lpstr>
      <vt:lpstr>-the demand for translation has soared, so;</vt:lpstr>
      <vt:lpstr>-An early history of the discipline</vt:lpstr>
      <vt:lpstr>-comparative literature&amp;contrastive linguistics</vt:lpstr>
      <vt:lpstr> James Holmes put forward an overall framework describing what translation studies cover. </vt:lpstr>
      <vt:lpstr>Holmes’s map of translatION</vt:lpstr>
      <vt:lpstr>The descriptive branch of pure research in Holmes’s map is known as DTS (Descriptive Translation Studies)</vt:lpstr>
      <vt:lpstr>PowerPoint Sunusu</vt:lpstr>
      <vt:lpstr>Developments since J.Holmes:</vt:lpstr>
      <vt:lpstr>PowerPoint Sunusu</vt:lpstr>
      <vt:lpstr>PowerPoint Sunusu</vt:lpstr>
      <vt:lpstr>Interdiscipline or Multidiscipline?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 MEAN BY TRANSLATION?</dc:title>
  <dc:creator>User</dc:creator>
  <cp:lastModifiedBy>Fulden ATAOZU</cp:lastModifiedBy>
  <cp:revision>39</cp:revision>
  <dcterms:created xsi:type="dcterms:W3CDTF">2018-02-25T17:00:46Z</dcterms:created>
  <dcterms:modified xsi:type="dcterms:W3CDTF">2018-02-26T09:27:51Z</dcterms:modified>
</cp:coreProperties>
</file>