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SWAPS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Lecturer</a:t>
            </a:r>
            <a:r>
              <a:rPr lang="tr-TR" dirty="0" smtClean="0"/>
              <a:t> Fatih Koç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013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CURRENCY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052736"/>
            <a:ext cx="8712968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1. </a:t>
            </a:r>
            <a:r>
              <a:rPr lang="en-US" dirty="0" smtClean="0"/>
              <a:t>Corporation A </a:t>
            </a:r>
            <a:r>
              <a:rPr lang="en-US" dirty="0"/>
              <a:t>can give B a 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 USD interest </a:t>
            </a:r>
            <a:r>
              <a:rPr lang="en-US" dirty="0" smtClean="0"/>
              <a:t>rate and </a:t>
            </a:r>
            <a:r>
              <a:rPr lang="en-US" dirty="0"/>
              <a:t>receive a 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 EURO interest </a:t>
            </a:r>
            <a:r>
              <a:rPr lang="en-US" dirty="0" smtClean="0"/>
              <a:t>rate from </a:t>
            </a:r>
            <a:r>
              <a:rPr lang="en-US" dirty="0"/>
              <a:t>B.</a:t>
            </a:r>
          </a:p>
          <a:p>
            <a:r>
              <a:rPr lang="en-US" dirty="0"/>
              <a:t>2. Corporation A can give B </a:t>
            </a:r>
            <a:r>
              <a:rPr lang="en-US" dirty="0">
                <a:solidFill>
                  <a:srgbClr val="7030A0"/>
                </a:solidFill>
              </a:rPr>
              <a:t>floating</a:t>
            </a:r>
            <a:r>
              <a:rPr lang="en-US" dirty="0"/>
              <a:t> </a:t>
            </a:r>
            <a:r>
              <a:rPr lang="en-US" dirty="0" smtClean="0"/>
              <a:t>USD </a:t>
            </a:r>
            <a:r>
              <a:rPr lang="en-US" dirty="0"/>
              <a:t>interest </a:t>
            </a:r>
            <a:r>
              <a:rPr lang="en-US" dirty="0" smtClean="0"/>
              <a:t>rate and </a:t>
            </a:r>
            <a:r>
              <a:rPr lang="en-US" dirty="0"/>
              <a:t>receive 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 EURO interest </a:t>
            </a:r>
            <a:r>
              <a:rPr lang="en-US" dirty="0" smtClean="0"/>
              <a:t>rate from </a:t>
            </a:r>
            <a:r>
              <a:rPr lang="en-US" dirty="0"/>
              <a:t>B.</a:t>
            </a:r>
          </a:p>
          <a:p>
            <a:r>
              <a:rPr lang="en-US" dirty="0"/>
              <a:t>3. Corporation A can give B a 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 USD interest </a:t>
            </a:r>
            <a:r>
              <a:rPr lang="en-US" dirty="0" smtClean="0"/>
              <a:t>rate and </a:t>
            </a:r>
            <a:r>
              <a:rPr lang="en-US" dirty="0"/>
              <a:t>receive a </a:t>
            </a:r>
            <a:r>
              <a:rPr lang="en-US" dirty="0">
                <a:solidFill>
                  <a:srgbClr val="7030A0"/>
                </a:solidFill>
              </a:rPr>
              <a:t>floating</a:t>
            </a:r>
            <a:r>
              <a:rPr lang="en-US" dirty="0"/>
              <a:t> EURO interest </a:t>
            </a:r>
            <a:r>
              <a:rPr lang="en-US" dirty="0" smtClean="0"/>
              <a:t>rate from </a:t>
            </a:r>
            <a:r>
              <a:rPr lang="en-US" dirty="0"/>
              <a:t>B.</a:t>
            </a:r>
          </a:p>
          <a:p>
            <a:r>
              <a:rPr lang="en-US" dirty="0"/>
              <a:t>4. Corporation A can </a:t>
            </a:r>
            <a:r>
              <a:rPr lang="en-US" dirty="0" smtClean="0"/>
              <a:t>give </a:t>
            </a:r>
            <a:r>
              <a:rPr lang="en-US" dirty="0">
                <a:solidFill>
                  <a:srgbClr val="7030A0"/>
                </a:solidFill>
              </a:rPr>
              <a:t>floating</a:t>
            </a:r>
            <a:r>
              <a:rPr lang="en-US" dirty="0"/>
              <a:t> </a:t>
            </a:r>
            <a:r>
              <a:rPr lang="en-US" dirty="0" smtClean="0"/>
              <a:t>USD </a:t>
            </a:r>
            <a:r>
              <a:rPr lang="en-US" dirty="0"/>
              <a:t>interest </a:t>
            </a:r>
            <a:r>
              <a:rPr lang="en-US" dirty="0" smtClean="0"/>
              <a:t>rate and </a:t>
            </a:r>
            <a:r>
              <a:rPr lang="en-US" dirty="0"/>
              <a:t>receive </a:t>
            </a:r>
            <a:r>
              <a:rPr lang="en-US" dirty="0">
                <a:solidFill>
                  <a:srgbClr val="7030A0"/>
                </a:solidFill>
              </a:rPr>
              <a:t>floating</a:t>
            </a:r>
            <a:r>
              <a:rPr lang="en-US" dirty="0"/>
              <a:t> EURO interest from B</a:t>
            </a:r>
          </a:p>
        </p:txBody>
      </p:sp>
    </p:spTree>
    <p:extLst>
      <p:ext uri="{BB962C8B-B14F-4D97-AF65-F5344CB8AC3E}">
        <p14:creationId xmlns:p14="http://schemas.microsoft.com/office/powerpoint/2010/main" val="221626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CURRENCY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33" y="1196752"/>
            <a:ext cx="8229600" cy="4525963"/>
          </a:xfrm>
        </p:spPr>
        <p:txBody>
          <a:bodyPr/>
          <a:lstStyle/>
          <a:p>
            <a:r>
              <a:rPr lang="en-US" dirty="0" smtClean="0"/>
              <a:t>1. A </a:t>
            </a:r>
            <a:r>
              <a:rPr lang="en-US" dirty="0"/>
              <a:t>and B exchange currency, A gives </a:t>
            </a:r>
            <a:r>
              <a:rPr lang="en-US" dirty="0" smtClean="0"/>
              <a:t>USD </a:t>
            </a:r>
            <a:r>
              <a:rPr lang="en-US" dirty="0"/>
              <a:t>and receives EURO. </a:t>
            </a:r>
            <a:endParaRPr lang="en-US" dirty="0" smtClean="0"/>
          </a:p>
          <a:p>
            <a:r>
              <a:rPr lang="en-US" dirty="0" smtClean="0"/>
              <a:t>2. Interest </a:t>
            </a:r>
            <a:r>
              <a:rPr lang="en-US" dirty="0"/>
              <a:t>payments </a:t>
            </a:r>
            <a:r>
              <a:rPr lang="en-US" dirty="0" smtClean="0"/>
              <a:t>will be </a:t>
            </a:r>
            <a:r>
              <a:rPr lang="en-US" dirty="0"/>
              <a:t>made. Firm A pays EURO interest and receives </a:t>
            </a:r>
            <a:r>
              <a:rPr lang="en-US" dirty="0" smtClean="0"/>
              <a:t>USD </a:t>
            </a:r>
            <a:r>
              <a:rPr lang="en-US" dirty="0"/>
              <a:t>interest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3.A </a:t>
            </a:r>
            <a:r>
              <a:rPr lang="en-US" dirty="0"/>
              <a:t>will take the </a:t>
            </a:r>
            <a:r>
              <a:rPr lang="en-US" dirty="0" smtClean="0"/>
              <a:t>USD </a:t>
            </a:r>
            <a:r>
              <a:rPr lang="en-US" dirty="0"/>
              <a:t>and replace it with EURO.</a:t>
            </a:r>
          </a:p>
        </p:txBody>
      </p:sp>
    </p:spTree>
    <p:extLst>
      <p:ext uri="{BB962C8B-B14F-4D97-AF65-F5344CB8AC3E}">
        <p14:creationId xmlns:p14="http://schemas.microsoft.com/office/powerpoint/2010/main" val="46020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– 3 Fixed vs Fixed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33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EUR/USD parity = 1,25 (1 USD = 0,8 EUR)</a:t>
            </a:r>
          </a:p>
          <a:p>
            <a:r>
              <a:rPr lang="en-US" sz="2400" dirty="0" smtClean="0"/>
              <a:t>USA Int. Rate = %10, EUR Int. Rate = 8%</a:t>
            </a:r>
          </a:p>
          <a:p>
            <a:r>
              <a:rPr lang="en-US" sz="2400" dirty="0" smtClean="0"/>
              <a:t>LINGER is a company in EUROZONE, and have 25 M EUR, wants to do business in California, USA. Going into a swap arrangement with another textile company SKIRTERUS with a maturity of 5 years. </a:t>
            </a:r>
          </a:p>
          <a:p>
            <a:r>
              <a:rPr lang="en-US" sz="2400" dirty="0" smtClean="0"/>
              <a:t>Draw the cash flow schema in perspective of LINGER. </a:t>
            </a:r>
          </a:p>
          <a:p>
            <a:r>
              <a:rPr lang="en-US" sz="2400" dirty="0"/>
              <a:t>Draw the cash flow schema in perspective of </a:t>
            </a:r>
            <a:r>
              <a:rPr lang="en-US" sz="2400" dirty="0" smtClean="0"/>
              <a:t>SKIRTERUS. 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62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– Sample 3</a:t>
            </a:r>
            <a:br>
              <a:rPr lang="en-US" dirty="0" smtClean="0"/>
            </a:br>
            <a:r>
              <a:rPr lang="en-US" dirty="0" smtClean="0"/>
              <a:t> (LINGER perspective)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789508"/>
            <a:ext cx="8797167" cy="452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50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– Sample 3 </a:t>
            </a:r>
            <a:br>
              <a:rPr lang="en-US" dirty="0" smtClean="0"/>
            </a:br>
            <a:r>
              <a:rPr lang="en-US" dirty="0" smtClean="0"/>
              <a:t>(SKIRTERUS </a:t>
            </a:r>
            <a:r>
              <a:rPr lang="en-US" dirty="0"/>
              <a:t>perspective)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43" y="1628800"/>
            <a:ext cx="886991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9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SWAPS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Change</a:t>
            </a:r>
            <a:r>
              <a:rPr lang="tr-TR" dirty="0" smtClean="0"/>
              <a:t> of </a:t>
            </a:r>
            <a:r>
              <a:rPr lang="tr-TR" dirty="0" err="1" smtClean="0"/>
              <a:t>cash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contracts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 rate swap is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Companies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banks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investment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 rate risk.   </a:t>
            </a:r>
          </a:p>
          <a:p>
            <a:r>
              <a:rPr lang="tr-TR" dirty="0" err="1" smtClean="0"/>
              <a:t>Reporting</a:t>
            </a:r>
            <a:r>
              <a:rPr lang="tr-TR" dirty="0" smtClean="0"/>
              <a:t> </a:t>
            </a:r>
            <a:r>
              <a:rPr lang="tr-TR" dirty="0" err="1" smtClean="0"/>
              <a:t>agency</a:t>
            </a:r>
            <a:r>
              <a:rPr lang="tr-TR" dirty="0" smtClean="0"/>
              <a:t> : ISDA (International </a:t>
            </a:r>
            <a:r>
              <a:rPr lang="tr-TR" dirty="0" err="1" smtClean="0"/>
              <a:t>Swaps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Derivatives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15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MECHANICS</a:t>
            </a:r>
            <a:r>
              <a:rPr lang="en-US" dirty="0" smtClean="0"/>
              <a:t> of </a:t>
            </a:r>
            <a:r>
              <a:rPr lang="en-US" dirty="0" smtClean="0"/>
              <a:t>INTEREST RATE SWAP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7" y="1484784"/>
            <a:ext cx="790980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16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SAMPLE-1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Company</a:t>
            </a:r>
            <a:r>
              <a:rPr lang="tr-TR" sz="2000" dirty="0" smtClean="0"/>
              <a:t> A </a:t>
            </a:r>
            <a:r>
              <a:rPr lang="tr-TR" sz="2000" dirty="0" err="1" smtClean="0"/>
              <a:t>goes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a swap </a:t>
            </a:r>
            <a:r>
              <a:rPr lang="tr-TR" sz="2000" dirty="0" err="1" smtClean="0"/>
              <a:t>agreement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Company</a:t>
            </a:r>
            <a:r>
              <a:rPr lang="tr-TR" sz="2000" dirty="0" smtClean="0"/>
              <a:t> B. </a:t>
            </a:r>
            <a:r>
              <a:rPr lang="tr-TR" sz="2000" dirty="0" err="1" smtClean="0"/>
              <a:t>Notional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is 100 M USD.</a:t>
            </a:r>
          </a:p>
          <a:p>
            <a:r>
              <a:rPr lang="tr-TR" sz="2000" dirty="0" err="1" smtClean="0"/>
              <a:t>Company</a:t>
            </a:r>
            <a:r>
              <a:rPr lang="tr-TR" sz="2000" dirty="0" smtClean="0"/>
              <a:t> A </a:t>
            </a:r>
            <a:r>
              <a:rPr lang="tr-TR" sz="2000" dirty="0" err="1" smtClean="0"/>
              <a:t>would</a:t>
            </a:r>
            <a:r>
              <a:rPr lang="tr-TR" sz="2000" dirty="0" smtClean="0"/>
              <a:t> pay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Company</a:t>
            </a:r>
            <a:r>
              <a:rPr lang="tr-TR" sz="2000" dirty="0" smtClean="0"/>
              <a:t> B a </a:t>
            </a:r>
            <a:r>
              <a:rPr lang="tr-TR" sz="2000" dirty="0" err="1" smtClean="0"/>
              <a:t>fixed</a:t>
            </a:r>
            <a:r>
              <a:rPr lang="tr-TR" sz="2000" dirty="0" smtClean="0"/>
              <a:t> rate of  %5 </a:t>
            </a:r>
            <a:r>
              <a:rPr lang="tr-TR" sz="2000" dirty="0" err="1" smtClean="0"/>
              <a:t>per</a:t>
            </a:r>
            <a:r>
              <a:rPr lang="tr-TR" sz="2000" dirty="0" smtClean="0"/>
              <a:t> </a:t>
            </a:r>
            <a:r>
              <a:rPr lang="tr-TR" sz="2000" dirty="0" err="1" smtClean="0"/>
              <a:t>year</a:t>
            </a:r>
            <a:r>
              <a:rPr lang="tr-TR" sz="2000" dirty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Comapny</a:t>
            </a:r>
            <a:r>
              <a:rPr lang="tr-TR" sz="2000" dirty="0" smtClean="0"/>
              <a:t> B </a:t>
            </a:r>
            <a:r>
              <a:rPr lang="tr-TR" sz="2000" dirty="0" err="1" smtClean="0"/>
              <a:t>will</a:t>
            </a:r>
            <a:r>
              <a:rPr lang="tr-TR" sz="2000" dirty="0" smtClean="0"/>
              <a:t> pay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Company</a:t>
            </a:r>
            <a:r>
              <a:rPr lang="tr-TR" sz="2000" dirty="0" smtClean="0"/>
              <a:t> A </a:t>
            </a:r>
            <a:r>
              <a:rPr lang="tr-TR" sz="2000" dirty="0" err="1" smtClean="0"/>
              <a:t>a</a:t>
            </a:r>
            <a:r>
              <a:rPr lang="tr-TR" sz="2000" dirty="0" smtClean="0"/>
              <a:t> </a:t>
            </a:r>
            <a:r>
              <a:rPr lang="tr-TR" sz="2000" dirty="0" err="1" smtClean="0"/>
              <a:t>floating</a:t>
            </a:r>
            <a:r>
              <a:rPr lang="tr-TR" sz="2000" dirty="0" smtClean="0"/>
              <a:t> rate of LIBOR </a:t>
            </a:r>
            <a:r>
              <a:rPr lang="tr-TR" sz="2000" dirty="0" err="1" smtClean="0"/>
              <a:t>per</a:t>
            </a:r>
            <a:r>
              <a:rPr lang="tr-TR" sz="2000" dirty="0" smtClean="0"/>
              <a:t> </a:t>
            </a:r>
            <a:r>
              <a:rPr lang="tr-TR" sz="2000" dirty="0" err="1" smtClean="0"/>
              <a:t>year</a:t>
            </a:r>
            <a:r>
              <a:rPr lang="tr-TR" sz="2000" dirty="0" smtClean="0"/>
              <a:t>. </a:t>
            </a:r>
          </a:p>
          <a:p>
            <a:r>
              <a:rPr lang="tr-TR" sz="2000" dirty="0" smtClean="0"/>
              <a:t>A. </a:t>
            </a:r>
            <a:r>
              <a:rPr lang="tr-TR" sz="2000" dirty="0" err="1" smtClean="0"/>
              <a:t>If</a:t>
            </a:r>
            <a:r>
              <a:rPr lang="tr-TR" sz="2000" dirty="0" smtClean="0"/>
              <a:t> LIBOR is %6, how </a:t>
            </a:r>
            <a:r>
              <a:rPr lang="tr-TR" sz="2000" dirty="0" err="1" smtClean="0"/>
              <a:t>much</a:t>
            </a:r>
            <a:r>
              <a:rPr lang="tr-TR" sz="2000" dirty="0" smtClean="0"/>
              <a:t> </a:t>
            </a:r>
            <a:r>
              <a:rPr lang="tr-TR" sz="2000" dirty="0" err="1" smtClean="0"/>
              <a:t>loss</a:t>
            </a:r>
            <a:r>
              <a:rPr lang="tr-TR" sz="2000" dirty="0" smtClean="0"/>
              <a:t> </a:t>
            </a:r>
            <a:r>
              <a:rPr lang="tr-TR" sz="2000" dirty="0" err="1" smtClean="0"/>
              <a:t>or</a:t>
            </a:r>
            <a:r>
              <a:rPr lang="tr-TR" sz="2000" dirty="0" smtClean="0"/>
              <a:t> </a:t>
            </a:r>
            <a:r>
              <a:rPr lang="tr-TR" sz="2000" dirty="0" err="1" smtClean="0"/>
              <a:t>profit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Company</a:t>
            </a:r>
            <a:r>
              <a:rPr lang="tr-TR" sz="2000" dirty="0" smtClean="0"/>
              <a:t> A?</a:t>
            </a:r>
          </a:p>
          <a:p>
            <a:r>
              <a:rPr lang="tr-TR" sz="2000" dirty="0" smtClean="0"/>
              <a:t>B. </a:t>
            </a:r>
            <a:r>
              <a:rPr lang="tr-TR" sz="2000" dirty="0" err="1" smtClean="0"/>
              <a:t>If</a:t>
            </a:r>
            <a:r>
              <a:rPr lang="tr-TR" sz="2000" dirty="0" smtClean="0"/>
              <a:t> LIBOR is %3 </a:t>
            </a:r>
            <a:r>
              <a:rPr lang="tr-TR" sz="2000" dirty="0"/>
              <a:t>how </a:t>
            </a:r>
            <a:r>
              <a:rPr lang="tr-TR" sz="2000" dirty="0" err="1"/>
              <a:t>much</a:t>
            </a:r>
            <a:r>
              <a:rPr lang="tr-TR" sz="2000" dirty="0"/>
              <a:t> </a:t>
            </a:r>
            <a:r>
              <a:rPr lang="tr-TR" sz="2000" dirty="0" err="1"/>
              <a:t>loss</a:t>
            </a:r>
            <a:r>
              <a:rPr lang="tr-TR" sz="2000" dirty="0"/>
              <a:t> </a:t>
            </a:r>
            <a:r>
              <a:rPr lang="tr-TR" sz="2000" dirty="0" err="1"/>
              <a:t>or</a:t>
            </a:r>
            <a:r>
              <a:rPr lang="tr-TR" sz="2000" dirty="0"/>
              <a:t> </a:t>
            </a:r>
            <a:r>
              <a:rPr lang="tr-TR" sz="2000" dirty="0" err="1"/>
              <a:t>profit</a:t>
            </a:r>
            <a:r>
              <a:rPr lang="tr-TR" sz="2000" dirty="0"/>
              <a:t> </a:t>
            </a: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Company</a:t>
            </a:r>
            <a:r>
              <a:rPr lang="tr-TR" sz="2000" dirty="0"/>
              <a:t> A?</a:t>
            </a:r>
          </a:p>
        </p:txBody>
      </p:sp>
    </p:spTree>
    <p:extLst>
      <p:ext uri="{BB962C8B-B14F-4D97-AF65-F5344CB8AC3E}">
        <p14:creationId xmlns:p14="http://schemas.microsoft.com/office/powerpoint/2010/main" val="368072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INTEREST RATE </a:t>
            </a:r>
            <a:r>
              <a:rPr lang="tr-TR" dirty="0" smtClean="0"/>
              <a:t>SWAP</a:t>
            </a:r>
            <a:r>
              <a:rPr lang="en-US" dirty="0" smtClean="0"/>
              <a:t> SAMPLE - 2</a:t>
            </a:r>
            <a:endParaRPr lang="tr-TR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81753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95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Floating</a:t>
            </a:r>
            <a:r>
              <a:rPr lang="tr-TR" dirty="0" smtClean="0"/>
              <a:t> Rate </a:t>
            </a:r>
            <a:r>
              <a:rPr lang="tr-TR" dirty="0" err="1" smtClean="0"/>
              <a:t>Receiver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7" y="1916832"/>
            <a:ext cx="83221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74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Fixed</a:t>
            </a:r>
            <a:r>
              <a:rPr lang="tr-TR" dirty="0" smtClean="0"/>
              <a:t> Rate </a:t>
            </a:r>
            <a:r>
              <a:rPr lang="tr-TR" dirty="0" err="1" smtClean="0"/>
              <a:t>Receiver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58348"/>
            <a:ext cx="8012461" cy="398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82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Currency</a:t>
            </a:r>
            <a:r>
              <a:rPr lang="tr-TR" dirty="0" smtClean="0"/>
              <a:t> Swap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important alternative to Interest Rate Swap is CURRENCY SWAP</a:t>
            </a:r>
          </a:p>
          <a:p>
            <a:r>
              <a:rPr lang="en-US" sz="2400" dirty="0"/>
              <a:t>In such swap agreements, the parties that have agreed make interest payments in different currencies to each other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On the day the swap starts, the principal (notional amount) changes hands by using the foreign exchange rate.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principal payment at maturity also changes hands without any currency risk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In a currency swap agreement, both parties pay interest on the foreign currency they receive.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926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51" y="1195489"/>
            <a:ext cx="8331749" cy="4969815"/>
          </a:xfrm>
          <a:prstGeom prst="rect">
            <a:avLst/>
          </a:prstGeom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CURRENCY SWAP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74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468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SWAPS</vt:lpstr>
      <vt:lpstr>SWAPS</vt:lpstr>
      <vt:lpstr>MECHANICS of INTEREST RATE SWAP</vt:lpstr>
      <vt:lpstr>SAMPLE-1</vt:lpstr>
      <vt:lpstr>INTEREST RATE SWAP SAMPLE - 2</vt:lpstr>
      <vt:lpstr>Floating Rate Receiver</vt:lpstr>
      <vt:lpstr>Fixed Rate Receiver</vt:lpstr>
      <vt:lpstr>Currency Swap</vt:lpstr>
      <vt:lpstr>CURRENCY SWAP</vt:lpstr>
      <vt:lpstr>CURRENCY SWAP</vt:lpstr>
      <vt:lpstr>CURRENCY SWAP</vt:lpstr>
      <vt:lpstr>SAMPLE – 3 Fixed vs Fixed Swap</vt:lpstr>
      <vt:lpstr>SOLUTION – Sample 3  (LINGER perspective)</vt:lpstr>
      <vt:lpstr>SOLUTION – Sample 3  (SKIRTERUS perspective)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SWAPS</dc:title>
  <dc:creator>Fatih KOÇ</dc:creator>
  <cp:lastModifiedBy>NewPC</cp:lastModifiedBy>
  <cp:revision>10</cp:revision>
  <dcterms:created xsi:type="dcterms:W3CDTF">2021-12-22T09:42:05Z</dcterms:created>
  <dcterms:modified xsi:type="dcterms:W3CDTF">2021-12-22T17:36:55Z</dcterms:modified>
</cp:coreProperties>
</file>