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handoutMasterIdLst>
    <p:handoutMasterId r:id="rId98"/>
  </p:handoutMasterIdLst>
  <p:sldIdLst>
    <p:sldId id="256" r:id="rId2"/>
    <p:sldId id="357" r:id="rId3"/>
    <p:sldId id="263" r:id="rId4"/>
    <p:sldId id="264" r:id="rId5"/>
    <p:sldId id="265" r:id="rId6"/>
    <p:sldId id="266" r:id="rId7"/>
    <p:sldId id="267" r:id="rId8"/>
    <p:sldId id="268" r:id="rId9"/>
    <p:sldId id="271" r:id="rId10"/>
    <p:sldId id="272" r:id="rId11"/>
    <p:sldId id="273" r:id="rId12"/>
    <p:sldId id="274" r:id="rId13"/>
    <p:sldId id="275" r:id="rId14"/>
    <p:sldId id="276" r:id="rId15"/>
    <p:sldId id="330" r:id="rId16"/>
    <p:sldId id="391" r:id="rId17"/>
    <p:sldId id="333" r:id="rId18"/>
    <p:sldId id="282" r:id="rId19"/>
    <p:sldId id="283" r:id="rId20"/>
    <p:sldId id="284" r:id="rId21"/>
    <p:sldId id="285" r:id="rId22"/>
    <p:sldId id="269" r:id="rId23"/>
    <p:sldId id="270" r:id="rId24"/>
    <p:sldId id="286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5" r:id="rId36"/>
    <p:sldId id="347" r:id="rId37"/>
    <p:sldId id="346" r:id="rId38"/>
    <p:sldId id="349" r:id="rId39"/>
    <p:sldId id="350" r:id="rId40"/>
    <p:sldId id="351" r:id="rId41"/>
    <p:sldId id="352" r:id="rId42"/>
    <p:sldId id="353" r:id="rId43"/>
    <p:sldId id="354" r:id="rId44"/>
    <p:sldId id="355" r:id="rId45"/>
    <p:sldId id="356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92" r:id="rId68"/>
    <p:sldId id="393" r:id="rId69"/>
    <p:sldId id="394" r:id="rId70"/>
    <p:sldId id="395" r:id="rId71"/>
    <p:sldId id="396" r:id="rId72"/>
    <p:sldId id="359" r:id="rId73"/>
    <p:sldId id="387" r:id="rId74"/>
    <p:sldId id="389" r:id="rId75"/>
    <p:sldId id="360" r:id="rId76"/>
    <p:sldId id="361" r:id="rId77"/>
    <p:sldId id="362" r:id="rId78"/>
    <p:sldId id="363" r:id="rId79"/>
    <p:sldId id="364" r:id="rId80"/>
    <p:sldId id="368" r:id="rId81"/>
    <p:sldId id="370" r:id="rId82"/>
    <p:sldId id="371" r:id="rId83"/>
    <p:sldId id="372" r:id="rId84"/>
    <p:sldId id="376" r:id="rId85"/>
    <p:sldId id="377" r:id="rId86"/>
    <p:sldId id="378" r:id="rId87"/>
    <p:sldId id="379" r:id="rId88"/>
    <p:sldId id="380" r:id="rId89"/>
    <p:sldId id="381" r:id="rId90"/>
    <p:sldId id="382" r:id="rId91"/>
    <p:sldId id="383" r:id="rId92"/>
    <p:sldId id="384" r:id="rId93"/>
    <p:sldId id="385" r:id="rId94"/>
    <p:sldId id="324" r:id="rId95"/>
    <p:sldId id="386" r:id="rId9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le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918"/>
    <a:srgbClr val="FABE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9853"/>
    </p:cViewPr>
  </p:sorterViewPr>
  <p:notesViewPr>
    <p:cSldViewPr snapToGrid="0">
      <p:cViewPr varScale="1">
        <p:scale>
          <a:sx n="55" d="100"/>
          <a:sy n="55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commentAuthors" Target="commentAuthors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9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ECBB0B-B617-4469-ACF7-D14BAF61C206}" type="doc">
      <dgm:prSet loTypeId="urn:microsoft.com/office/officeart/2005/8/layout/bProcess4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s-ES"/>
        </a:p>
      </dgm:t>
    </dgm:pt>
    <dgm:pt modelId="{D73DD835-58D6-47FC-ACA6-4196310FA89D}">
      <dgm:prSet phldrT="[Texto]"/>
      <dgm:spPr>
        <a:solidFill>
          <a:srgbClr val="FFC000"/>
        </a:solidFill>
      </dgm:spPr>
      <dgm:t>
        <a:bodyPr/>
        <a:lstStyle/>
        <a:p>
          <a:r>
            <a:rPr lang="en-US" noProof="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Live in different places</a:t>
          </a:r>
        </a:p>
      </dgm:t>
    </dgm:pt>
    <dgm:pt modelId="{69B66CFD-9AFA-48E9-B4F1-1E246E635012}" type="parTrans" cxnId="{C37E7848-FE34-49E7-8F23-0D89E73154A3}">
      <dgm:prSet/>
      <dgm:spPr/>
      <dgm:t>
        <a:bodyPr/>
        <a:lstStyle/>
        <a:p>
          <a:endParaRPr lang="en-US" noProof="0" dirty="0">
            <a:latin typeface="Calibri" pitchFamily="34" charset="0"/>
            <a:cs typeface="Calibri" pitchFamily="34" charset="0"/>
          </a:endParaRPr>
        </a:p>
      </dgm:t>
    </dgm:pt>
    <dgm:pt modelId="{726F2E8E-2719-485A-BB94-D8FF1E6C1DF3}" type="sibTrans" cxnId="{C37E7848-FE34-49E7-8F23-0D89E73154A3}">
      <dgm:prSet/>
      <dgm:spPr/>
      <dgm:t>
        <a:bodyPr/>
        <a:lstStyle/>
        <a:p>
          <a:endParaRPr lang="en-US" noProof="0" dirty="0">
            <a:latin typeface="Calibri" pitchFamily="34" charset="0"/>
            <a:cs typeface="Calibri" pitchFamily="34" charset="0"/>
          </a:endParaRPr>
        </a:p>
      </dgm:t>
    </dgm:pt>
    <dgm:pt modelId="{33CA0026-6F0C-404D-9D89-FD649BCD49BD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noProof="0" dirty="0">
              <a:latin typeface="Calibri" pitchFamily="34" charset="0"/>
              <a:cs typeface="Calibri" pitchFamily="34" charset="0"/>
            </a:rPr>
            <a:t>Different demographic characteristics</a:t>
          </a:r>
        </a:p>
      </dgm:t>
    </dgm:pt>
    <dgm:pt modelId="{49AF0B6A-144D-4EF1-B92E-8DFBA498B1C2}" type="parTrans" cxnId="{F076C1D7-1FE8-488F-AAB7-1314A64E24D4}">
      <dgm:prSet/>
      <dgm:spPr/>
      <dgm:t>
        <a:bodyPr/>
        <a:lstStyle/>
        <a:p>
          <a:endParaRPr lang="en-US" noProof="0" dirty="0">
            <a:latin typeface="Calibri" pitchFamily="34" charset="0"/>
            <a:cs typeface="Calibri" pitchFamily="34" charset="0"/>
          </a:endParaRPr>
        </a:p>
      </dgm:t>
    </dgm:pt>
    <dgm:pt modelId="{0DE4103A-007B-4E82-9DCE-9E0C8F54A6E6}" type="sibTrans" cxnId="{F076C1D7-1FE8-488F-AAB7-1314A64E24D4}">
      <dgm:prSet/>
      <dgm:spPr/>
      <dgm:t>
        <a:bodyPr/>
        <a:lstStyle/>
        <a:p>
          <a:endParaRPr lang="en-US" noProof="0" dirty="0">
            <a:latin typeface="Calibri" pitchFamily="34" charset="0"/>
            <a:cs typeface="Calibri" pitchFamily="34" charset="0"/>
          </a:endParaRPr>
        </a:p>
      </dgm:t>
    </dgm:pt>
    <dgm:pt modelId="{F0955A9C-AEFB-4DBB-9187-A104BD54371E}">
      <dgm:prSet phldrT="[Texto]"/>
      <dgm:spPr>
        <a:solidFill>
          <a:srgbClr val="C00000"/>
        </a:solidFill>
      </dgm:spPr>
      <dgm:t>
        <a:bodyPr/>
        <a:lstStyle/>
        <a:p>
          <a:r>
            <a:rPr lang="en-US" noProof="0" dirty="0">
              <a:latin typeface="Calibri" pitchFamily="34" charset="0"/>
              <a:cs typeface="Calibri" pitchFamily="34" charset="0"/>
            </a:rPr>
            <a:t>Different economic situation</a:t>
          </a:r>
        </a:p>
      </dgm:t>
    </dgm:pt>
    <dgm:pt modelId="{545FF2A8-1242-4681-A40E-5C849E1AF967}" type="parTrans" cxnId="{A1E575E4-9766-4A78-A3D9-B8FECF1F0E44}">
      <dgm:prSet/>
      <dgm:spPr/>
      <dgm:t>
        <a:bodyPr/>
        <a:lstStyle/>
        <a:p>
          <a:endParaRPr lang="en-US" noProof="0" dirty="0">
            <a:latin typeface="Calibri" pitchFamily="34" charset="0"/>
            <a:cs typeface="Calibri" pitchFamily="34" charset="0"/>
          </a:endParaRPr>
        </a:p>
      </dgm:t>
    </dgm:pt>
    <dgm:pt modelId="{08868EFE-55CC-4C23-99DF-762E88AA344D}" type="sibTrans" cxnId="{A1E575E4-9766-4A78-A3D9-B8FECF1F0E44}">
      <dgm:prSet/>
      <dgm:spPr/>
      <dgm:t>
        <a:bodyPr/>
        <a:lstStyle/>
        <a:p>
          <a:endParaRPr lang="en-US" noProof="0" dirty="0">
            <a:latin typeface="Calibri" pitchFamily="34" charset="0"/>
            <a:cs typeface="Calibri" pitchFamily="34" charset="0"/>
          </a:endParaRPr>
        </a:p>
      </dgm:t>
    </dgm:pt>
    <dgm:pt modelId="{ABFE735E-8E59-4BBC-BC31-EB259C7D28C7}">
      <dgm:prSet phldrT="[Texto]"/>
      <dgm:spPr>
        <a:solidFill>
          <a:srgbClr val="0070C0"/>
        </a:solidFill>
      </dgm:spPr>
      <dgm:t>
        <a:bodyPr/>
        <a:lstStyle/>
        <a:p>
          <a:r>
            <a:rPr lang="en-US" noProof="0" dirty="0">
              <a:latin typeface="Calibri" pitchFamily="34" charset="0"/>
              <a:cs typeface="Calibri" pitchFamily="34" charset="0"/>
            </a:rPr>
            <a:t>Different personalities end lifestyles</a:t>
          </a:r>
        </a:p>
      </dgm:t>
    </dgm:pt>
    <dgm:pt modelId="{4A02F185-DB34-4611-9FD0-137818879F2A}" type="parTrans" cxnId="{59A26E50-846F-49FD-86C3-6AEB7AFFDF6B}">
      <dgm:prSet/>
      <dgm:spPr/>
      <dgm:t>
        <a:bodyPr/>
        <a:lstStyle/>
        <a:p>
          <a:endParaRPr lang="en-US" noProof="0" dirty="0">
            <a:latin typeface="Calibri" pitchFamily="34" charset="0"/>
            <a:cs typeface="Calibri" pitchFamily="34" charset="0"/>
          </a:endParaRPr>
        </a:p>
      </dgm:t>
    </dgm:pt>
    <dgm:pt modelId="{FF9EB5F1-B278-4432-9443-7018A4FD917F}" type="sibTrans" cxnId="{59A26E50-846F-49FD-86C3-6AEB7AFFDF6B}">
      <dgm:prSet/>
      <dgm:spPr/>
      <dgm:t>
        <a:bodyPr/>
        <a:lstStyle/>
        <a:p>
          <a:endParaRPr lang="en-US" noProof="0" dirty="0">
            <a:latin typeface="Calibri" pitchFamily="34" charset="0"/>
            <a:cs typeface="Calibri" pitchFamily="34" charset="0"/>
          </a:endParaRPr>
        </a:p>
      </dgm:t>
    </dgm:pt>
    <dgm:pt modelId="{DFE397AF-B6C5-4171-B2E0-4FF9ABA5C539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They look for different benefits in the products</a:t>
          </a:r>
        </a:p>
      </dgm:t>
    </dgm:pt>
    <dgm:pt modelId="{57830FE0-1D7C-4BAA-A5D4-56D80D75E07E}" type="parTrans" cxnId="{47920B95-FE78-4BDC-9F96-9F5B98CBFBB9}">
      <dgm:prSet/>
      <dgm:spPr/>
      <dgm:t>
        <a:bodyPr/>
        <a:lstStyle/>
        <a:p>
          <a:endParaRPr lang="en-US" noProof="0" dirty="0">
            <a:latin typeface="Calibri" pitchFamily="34" charset="0"/>
            <a:cs typeface="Calibri" pitchFamily="34" charset="0"/>
          </a:endParaRPr>
        </a:p>
      </dgm:t>
    </dgm:pt>
    <dgm:pt modelId="{DD3B2CFC-BA45-4B65-BE83-3D84737CD067}" type="sibTrans" cxnId="{47920B95-FE78-4BDC-9F96-9F5B98CBFBB9}">
      <dgm:prSet/>
      <dgm:spPr/>
      <dgm:t>
        <a:bodyPr/>
        <a:lstStyle/>
        <a:p>
          <a:endParaRPr lang="en-US" noProof="0" dirty="0">
            <a:latin typeface="Calibri" pitchFamily="34" charset="0"/>
            <a:cs typeface="Calibri" pitchFamily="34" charset="0"/>
          </a:endParaRPr>
        </a:p>
      </dgm:t>
    </dgm:pt>
    <dgm:pt modelId="{BD5C7539-BA60-4688-9CFD-6CF2E104C15B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noProof="0" dirty="0">
              <a:latin typeface="Calibri" pitchFamily="34" charset="0"/>
              <a:cs typeface="Calibri" pitchFamily="34" charset="0"/>
            </a:rPr>
            <a:t>Different behaviors about products</a:t>
          </a:r>
        </a:p>
      </dgm:t>
    </dgm:pt>
    <dgm:pt modelId="{71ABEBD6-F6ED-46AF-B356-F899D59A9BFA}" type="parTrans" cxnId="{16E0510F-C19B-43F1-B42E-2C66E37829A0}">
      <dgm:prSet/>
      <dgm:spPr/>
      <dgm:t>
        <a:bodyPr/>
        <a:lstStyle/>
        <a:p>
          <a:endParaRPr lang="en-US" noProof="0" dirty="0">
            <a:latin typeface="Calibri" pitchFamily="34" charset="0"/>
            <a:cs typeface="Calibri" pitchFamily="34" charset="0"/>
          </a:endParaRPr>
        </a:p>
      </dgm:t>
    </dgm:pt>
    <dgm:pt modelId="{2E8BF0AD-5266-45C8-AE24-1F26008162FF}" type="sibTrans" cxnId="{16E0510F-C19B-43F1-B42E-2C66E37829A0}">
      <dgm:prSet/>
      <dgm:spPr/>
      <dgm:t>
        <a:bodyPr/>
        <a:lstStyle/>
        <a:p>
          <a:endParaRPr lang="en-US" noProof="0" dirty="0">
            <a:latin typeface="Calibri" pitchFamily="34" charset="0"/>
            <a:cs typeface="Calibri" pitchFamily="34" charset="0"/>
          </a:endParaRPr>
        </a:p>
      </dgm:t>
    </dgm:pt>
    <dgm:pt modelId="{4E5DD0A8-DCF3-4A80-B927-D6860EA0AD26}" type="pres">
      <dgm:prSet presAssocID="{3BECBB0B-B617-4469-ACF7-D14BAF61C20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101B28F6-5A2D-4846-A139-7FD2BB523723}" type="pres">
      <dgm:prSet presAssocID="{D73DD835-58D6-47FC-ACA6-4196310FA89D}" presName="compNode" presStyleCnt="0"/>
      <dgm:spPr/>
    </dgm:pt>
    <dgm:pt modelId="{CF05620E-6E43-456C-858A-0A47258C9714}" type="pres">
      <dgm:prSet presAssocID="{D73DD835-58D6-47FC-ACA6-4196310FA89D}" presName="dummyConnPt" presStyleCnt="0"/>
      <dgm:spPr/>
    </dgm:pt>
    <dgm:pt modelId="{CE32B3B6-6960-4A83-A5F4-2A6B54ACD5B0}" type="pres">
      <dgm:prSet presAssocID="{D73DD835-58D6-47FC-ACA6-4196310FA89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6EB8DC-1B84-400B-9A96-389EA4AF6F91}" type="pres">
      <dgm:prSet presAssocID="{726F2E8E-2719-485A-BB94-D8FF1E6C1DF3}" presName="sibTrans" presStyleLbl="bgSibTrans2D1" presStyleIdx="0" presStyleCnt="5"/>
      <dgm:spPr/>
      <dgm:t>
        <a:bodyPr/>
        <a:lstStyle/>
        <a:p>
          <a:endParaRPr lang="es-ES"/>
        </a:p>
      </dgm:t>
    </dgm:pt>
    <dgm:pt modelId="{2A5BED59-D2DE-40FC-9AAD-52BD584B7FE4}" type="pres">
      <dgm:prSet presAssocID="{33CA0026-6F0C-404D-9D89-FD649BCD49BD}" presName="compNode" presStyleCnt="0"/>
      <dgm:spPr/>
    </dgm:pt>
    <dgm:pt modelId="{541D4861-7531-48E3-8843-296E7434451C}" type="pres">
      <dgm:prSet presAssocID="{33CA0026-6F0C-404D-9D89-FD649BCD49BD}" presName="dummyConnPt" presStyleCnt="0"/>
      <dgm:spPr/>
    </dgm:pt>
    <dgm:pt modelId="{EBA1579E-6247-4C63-9862-A588308DF518}" type="pres">
      <dgm:prSet presAssocID="{33CA0026-6F0C-404D-9D89-FD649BCD49B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4A34BF-9148-418F-9E67-51A71B5D29D0}" type="pres">
      <dgm:prSet presAssocID="{0DE4103A-007B-4E82-9DCE-9E0C8F54A6E6}" presName="sibTrans" presStyleLbl="bgSibTrans2D1" presStyleIdx="1" presStyleCnt="5"/>
      <dgm:spPr/>
      <dgm:t>
        <a:bodyPr/>
        <a:lstStyle/>
        <a:p>
          <a:endParaRPr lang="es-ES"/>
        </a:p>
      </dgm:t>
    </dgm:pt>
    <dgm:pt modelId="{B9F45B28-C991-4C74-ADF2-D60860E87A4E}" type="pres">
      <dgm:prSet presAssocID="{F0955A9C-AEFB-4DBB-9187-A104BD54371E}" presName="compNode" presStyleCnt="0"/>
      <dgm:spPr/>
    </dgm:pt>
    <dgm:pt modelId="{2FA9AF50-479D-4DCD-B4D0-9B15BCE2E9D2}" type="pres">
      <dgm:prSet presAssocID="{F0955A9C-AEFB-4DBB-9187-A104BD54371E}" presName="dummyConnPt" presStyleCnt="0"/>
      <dgm:spPr/>
    </dgm:pt>
    <dgm:pt modelId="{1E42047B-571C-4E7E-B560-C56F6F3FD6C1}" type="pres">
      <dgm:prSet presAssocID="{F0955A9C-AEFB-4DBB-9187-A104BD54371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537866-14E2-40D5-9D4D-40DF54672E89}" type="pres">
      <dgm:prSet presAssocID="{08868EFE-55CC-4C23-99DF-762E88AA344D}" presName="sibTrans" presStyleLbl="bgSibTrans2D1" presStyleIdx="2" presStyleCnt="5"/>
      <dgm:spPr/>
      <dgm:t>
        <a:bodyPr/>
        <a:lstStyle/>
        <a:p>
          <a:endParaRPr lang="es-ES"/>
        </a:p>
      </dgm:t>
    </dgm:pt>
    <dgm:pt modelId="{A95EEFD3-9091-4733-AB73-EB3BFA165AB7}" type="pres">
      <dgm:prSet presAssocID="{ABFE735E-8E59-4BBC-BC31-EB259C7D28C7}" presName="compNode" presStyleCnt="0"/>
      <dgm:spPr/>
    </dgm:pt>
    <dgm:pt modelId="{9B27BA41-776D-4905-81D1-4B8D05E12CA8}" type="pres">
      <dgm:prSet presAssocID="{ABFE735E-8E59-4BBC-BC31-EB259C7D28C7}" presName="dummyConnPt" presStyleCnt="0"/>
      <dgm:spPr/>
    </dgm:pt>
    <dgm:pt modelId="{A14F9A06-384B-410F-A3CB-81A8EE9069F8}" type="pres">
      <dgm:prSet presAssocID="{ABFE735E-8E59-4BBC-BC31-EB259C7D28C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4FD288-F80D-43B5-A838-44F685322153}" type="pres">
      <dgm:prSet presAssocID="{FF9EB5F1-B278-4432-9443-7018A4FD917F}" presName="sibTrans" presStyleLbl="bgSibTrans2D1" presStyleIdx="3" presStyleCnt="5"/>
      <dgm:spPr/>
      <dgm:t>
        <a:bodyPr/>
        <a:lstStyle/>
        <a:p>
          <a:endParaRPr lang="es-ES"/>
        </a:p>
      </dgm:t>
    </dgm:pt>
    <dgm:pt modelId="{C2BB5931-38CD-4486-A822-9EFC7DFA6933}" type="pres">
      <dgm:prSet presAssocID="{DFE397AF-B6C5-4171-B2E0-4FF9ABA5C539}" presName="compNode" presStyleCnt="0"/>
      <dgm:spPr/>
    </dgm:pt>
    <dgm:pt modelId="{83357656-1460-4F76-A431-A394BCC42FBF}" type="pres">
      <dgm:prSet presAssocID="{DFE397AF-B6C5-4171-B2E0-4FF9ABA5C539}" presName="dummyConnPt" presStyleCnt="0"/>
      <dgm:spPr/>
    </dgm:pt>
    <dgm:pt modelId="{C33FDC4C-22F0-46C5-9625-C138CBDC6D76}" type="pres">
      <dgm:prSet presAssocID="{DFE397AF-B6C5-4171-B2E0-4FF9ABA5C53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6D6D1B-E0C7-4104-88A0-E5EA74AC22C3}" type="pres">
      <dgm:prSet presAssocID="{DD3B2CFC-BA45-4B65-BE83-3D84737CD067}" presName="sibTrans" presStyleLbl="bgSibTrans2D1" presStyleIdx="4" presStyleCnt="5"/>
      <dgm:spPr/>
      <dgm:t>
        <a:bodyPr/>
        <a:lstStyle/>
        <a:p>
          <a:endParaRPr lang="es-ES"/>
        </a:p>
      </dgm:t>
    </dgm:pt>
    <dgm:pt modelId="{6861321A-29C1-4ED8-B119-A8B81AEDCF40}" type="pres">
      <dgm:prSet presAssocID="{BD5C7539-BA60-4688-9CFD-6CF2E104C15B}" presName="compNode" presStyleCnt="0"/>
      <dgm:spPr/>
    </dgm:pt>
    <dgm:pt modelId="{BD2F8EE2-4F40-4072-9FB2-12574F8BE93A}" type="pres">
      <dgm:prSet presAssocID="{BD5C7539-BA60-4688-9CFD-6CF2E104C15B}" presName="dummyConnPt" presStyleCnt="0"/>
      <dgm:spPr/>
    </dgm:pt>
    <dgm:pt modelId="{048F054C-8153-4E2E-9328-E4DE39448F1B}" type="pres">
      <dgm:prSet presAssocID="{BD5C7539-BA60-4688-9CFD-6CF2E104C15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B7F1C98-A120-4F1D-B2CB-BBEC2F0B536A}" type="presOf" srcId="{3BECBB0B-B617-4469-ACF7-D14BAF61C206}" destId="{4E5DD0A8-DCF3-4A80-B927-D6860EA0AD26}" srcOrd="0" destOrd="0" presId="urn:microsoft.com/office/officeart/2005/8/layout/bProcess4"/>
    <dgm:cxn modelId="{47920B95-FE78-4BDC-9F96-9F5B98CBFBB9}" srcId="{3BECBB0B-B617-4469-ACF7-D14BAF61C206}" destId="{DFE397AF-B6C5-4171-B2E0-4FF9ABA5C539}" srcOrd="4" destOrd="0" parTransId="{57830FE0-1D7C-4BAA-A5D4-56D80D75E07E}" sibTransId="{DD3B2CFC-BA45-4B65-BE83-3D84737CD067}"/>
    <dgm:cxn modelId="{F1FFAA37-F72A-4B45-AE40-40A650CD3485}" type="presOf" srcId="{33CA0026-6F0C-404D-9D89-FD649BCD49BD}" destId="{EBA1579E-6247-4C63-9862-A588308DF518}" srcOrd="0" destOrd="0" presId="urn:microsoft.com/office/officeart/2005/8/layout/bProcess4"/>
    <dgm:cxn modelId="{837EF766-C8EB-48D1-B58E-1096371BDAC4}" type="presOf" srcId="{FF9EB5F1-B278-4432-9443-7018A4FD917F}" destId="{414FD288-F80D-43B5-A838-44F685322153}" srcOrd="0" destOrd="0" presId="urn:microsoft.com/office/officeart/2005/8/layout/bProcess4"/>
    <dgm:cxn modelId="{16E0510F-C19B-43F1-B42E-2C66E37829A0}" srcId="{3BECBB0B-B617-4469-ACF7-D14BAF61C206}" destId="{BD5C7539-BA60-4688-9CFD-6CF2E104C15B}" srcOrd="5" destOrd="0" parTransId="{71ABEBD6-F6ED-46AF-B356-F899D59A9BFA}" sibTransId="{2E8BF0AD-5266-45C8-AE24-1F26008162FF}"/>
    <dgm:cxn modelId="{78968111-AD57-420D-AD31-E59C3AAE1E17}" type="presOf" srcId="{DD3B2CFC-BA45-4B65-BE83-3D84737CD067}" destId="{4E6D6D1B-E0C7-4104-88A0-E5EA74AC22C3}" srcOrd="0" destOrd="0" presId="urn:microsoft.com/office/officeart/2005/8/layout/bProcess4"/>
    <dgm:cxn modelId="{B2431D43-2263-4E06-9D52-4C24BE76124D}" type="presOf" srcId="{0DE4103A-007B-4E82-9DCE-9E0C8F54A6E6}" destId="{E04A34BF-9148-418F-9E67-51A71B5D29D0}" srcOrd="0" destOrd="0" presId="urn:microsoft.com/office/officeart/2005/8/layout/bProcess4"/>
    <dgm:cxn modelId="{3970149F-FC56-40F3-8323-0A67361464C7}" type="presOf" srcId="{726F2E8E-2719-485A-BB94-D8FF1E6C1DF3}" destId="{676EB8DC-1B84-400B-9A96-389EA4AF6F91}" srcOrd="0" destOrd="0" presId="urn:microsoft.com/office/officeart/2005/8/layout/bProcess4"/>
    <dgm:cxn modelId="{DC54BB38-F4BB-42BD-9D70-FAE3ECC7E62D}" type="presOf" srcId="{F0955A9C-AEFB-4DBB-9187-A104BD54371E}" destId="{1E42047B-571C-4E7E-B560-C56F6F3FD6C1}" srcOrd="0" destOrd="0" presId="urn:microsoft.com/office/officeart/2005/8/layout/bProcess4"/>
    <dgm:cxn modelId="{04702530-072A-47A8-AC51-C3AF3EBB1813}" type="presOf" srcId="{08868EFE-55CC-4C23-99DF-762E88AA344D}" destId="{DA537866-14E2-40D5-9D4D-40DF54672E89}" srcOrd="0" destOrd="0" presId="urn:microsoft.com/office/officeart/2005/8/layout/bProcess4"/>
    <dgm:cxn modelId="{1B5A10B7-22FA-4C42-8568-6D10EE2F0AB0}" type="presOf" srcId="{ABFE735E-8E59-4BBC-BC31-EB259C7D28C7}" destId="{A14F9A06-384B-410F-A3CB-81A8EE9069F8}" srcOrd="0" destOrd="0" presId="urn:microsoft.com/office/officeart/2005/8/layout/bProcess4"/>
    <dgm:cxn modelId="{1341727C-F76A-46CB-9AFB-D9A70408668E}" type="presOf" srcId="{BD5C7539-BA60-4688-9CFD-6CF2E104C15B}" destId="{048F054C-8153-4E2E-9328-E4DE39448F1B}" srcOrd="0" destOrd="0" presId="urn:microsoft.com/office/officeart/2005/8/layout/bProcess4"/>
    <dgm:cxn modelId="{5C97D9DF-9508-4EFC-A4FC-9372BDAB9DE0}" type="presOf" srcId="{D73DD835-58D6-47FC-ACA6-4196310FA89D}" destId="{CE32B3B6-6960-4A83-A5F4-2A6B54ACD5B0}" srcOrd="0" destOrd="0" presId="urn:microsoft.com/office/officeart/2005/8/layout/bProcess4"/>
    <dgm:cxn modelId="{82DA13A1-4EDC-4593-8D50-E033E5C6D900}" type="presOf" srcId="{DFE397AF-B6C5-4171-B2E0-4FF9ABA5C539}" destId="{C33FDC4C-22F0-46C5-9625-C138CBDC6D76}" srcOrd="0" destOrd="0" presId="urn:microsoft.com/office/officeart/2005/8/layout/bProcess4"/>
    <dgm:cxn modelId="{F076C1D7-1FE8-488F-AAB7-1314A64E24D4}" srcId="{3BECBB0B-B617-4469-ACF7-D14BAF61C206}" destId="{33CA0026-6F0C-404D-9D89-FD649BCD49BD}" srcOrd="1" destOrd="0" parTransId="{49AF0B6A-144D-4EF1-B92E-8DFBA498B1C2}" sibTransId="{0DE4103A-007B-4E82-9DCE-9E0C8F54A6E6}"/>
    <dgm:cxn modelId="{A1E575E4-9766-4A78-A3D9-B8FECF1F0E44}" srcId="{3BECBB0B-B617-4469-ACF7-D14BAF61C206}" destId="{F0955A9C-AEFB-4DBB-9187-A104BD54371E}" srcOrd="2" destOrd="0" parTransId="{545FF2A8-1242-4681-A40E-5C849E1AF967}" sibTransId="{08868EFE-55CC-4C23-99DF-762E88AA344D}"/>
    <dgm:cxn modelId="{59A26E50-846F-49FD-86C3-6AEB7AFFDF6B}" srcId="{3BECBB0B-B617-4469-ACF7-D14BAF61C206}" destId="{ABFE735E-8E59-4BBC-BC31-EB259C7D28C7}" srcOrd="3" destOrd="0" parTransId="{4A02F185-DB34-4611-9FD0-137818879F2A}" sibTransId="{FF9EB5F1-B278-4432-9443-7018A4FD917F}"/>
    <dgm:cxn modelId="{C37E7848-FE34-49E7-8F23-0D89E73154A3}" srcId="{3BECBB0B-B617-4469-ACF7-D14BAF61C206}" destId="{D73DD835-58D6-47FC-ACA6-4196310FA89D}" srcOrd="0" destOrd="0" parTransId="{69B66CFD-9AFA-48E9-B4F1-1E246E635012}" sibTransId="{726F2E8E-2719-485A-BB94-D8FF1E6C1DF3}"/>
    <dgm:cxn modelId="{A8C4ADDA-5BC8-46B9-A84F-7626683297E8}" type="presParOf" srcId="{4E5DD0A8-DCF3-4A80-B927-D6860EA0AD26}" destId="{101B28F6-5A2D-4846-A139-7FD2BB523723}" srcOrd="0" destOrd="0" presId="urn:microsoft.com/office/officeart/2005/8/layout/bProcess4"/>
    <dgm:cxn modelId="{EFEBE72A-1707-43E6-88BB-8075DDDA75AB}" type="presParOf" srcId="{101B28F6-5A2D-4846-A139-7FD2BB523723}" destId="{CF05620E-6E43-456C-858A-0A47258C9714}" srcOrd="0" destOrd="0" presId="urn:microsoft.com/office/officeart/2005/8/layout/bProcess4"/>
    <dgm:cxn modelId="{D46AFBD9-270D-472D-87A7-BA30E2628D36}" type="presParOf" srcId="{101B28F6-5A2D-4846-A139-7FD2BB523723}" destId="{CE32B3B6-6960-4A83-A5F4-2A6B54ACD5B0}" srcOrd="1" destOrd="0" presId="urn:microsoft.com/office/officeart/2005/8/layout/bProcess4"/>
    <dgm:cxn modelId="{A81E51EF-B8AA-4287-89A7-97E7AC86D874}" type="presParOf" srcId="{4E5DD0A8-DCF3-4A80-B927-D6860EA0AD26}" destId="{676EB8DC-1B84-400B-9A96-389EA4AF6F91}" srcOrd="1" destOrd="0" presId="urn:microsoft.com/office/officeart/2005/8/layout/bProcess4"/>
    <dgm:cxn modelId="{FD7C8CE3-1DBC-4B8A-99CD-D9C1ACEED2E7}" type="presParOf" srcId="{4E5DD0A8-DCF3-4A80-B927-D6860EA0AD26}" destId="{2A5BED59-D2DE-40FC-9AAD-52BD584B7FE4}" srcOrd="2" destOrd="0" presId="urn:microsoft.com/office/officeart/2005/8/layout/bProcess4"/>
    <dgm:cxn modelId="{1A3880CD-B330-461F-82CB-00FF7B735713}" type="presParOf" srcId="{2A5BED59-D2DE-40FC-9AAD-52BD584B7FE4}" destId="{541D4861-7531-48E3-8843-296E7434451C}" srcOrd="0" destOrd="0" presId="urn:microsoft.com/office/officeart/2005/8/layout/bProcess4"/>
    <dgm:cxn modelId="{CDC2F3D0-824D-4EEE-922A-C14EC87573FC}" type="presParOf" srcId="{2A5BED59-D2DE-40FC-9AAD-52BD584B7FE4}" destId="{EBA1579E-6247-4C63-9862-A588308DF518}" srcOrd="1" destOrd="0" presId="urn:microsoft.com/office/officeart/2005/8/layout/bProcess4"/>
    <dgm:cxn modelId="{0817DF6B-A78C-4C53-B3D5-1A7D647A4379}" type="presParOf" srcId="{4E5DD0A8-DCF3-4A80-B927-D6860EA0AD26}" destId="{E04A34BF-9148-418F-9E67-51A71B5D29D0}" srcOrd="3" destOrd="0" presId="urn:microsoft.com/office/officeart/2005/8/layout/bProcess4"/>
    <dgm:cxn modelId="{204474D1-64A0-4CAC-8B0A-331F40A9ABD0}" type="presParOf" srcId="{4E5DD0A8-DCF3-4A80-B927-D6860EA0AD26}" destId="{B9F45B28-C991-4C74-ADF2-D60860E87A4E}" srcOrd="4" destOrd="0" presId="urn:microsoft.com/office/officeart/2005/8/layout/bProcess4"/>
    <dgm:cxn modelId="{CB3D9008-7D4F-40ED-B043-0866C716624E}" type="presParOf" srcId="{B9F45B28-C991-4C74-ADF2-D60860E87A4E}" destId="{2FA9AF50-479D-4DCD-B4D0-9B15BCE2E9D2}" srcOrd="0" destOrd="0" presId="urn:microsoft.com/office/officeart/2005/8/layout/bProcess4"/>
    <dgm:cxn modelId="{68B3AAC0-CAB7-48A8-A789-7C43366FCFA6}" type="presParOf" srcId="{B9F45B28-C991-4C74-ADF2-D60860E87A4E}" destId="{1E42047B-571C-4E7E-B560-C56F6F3FD6C1}" srcOrd="1" destOrd="0" presId="urn:microsoft.com/office/officeart/2005/8/layout/bProcess4"/>
    <dgm:cxn modelId="{DBD0FEE0-8112-4F42-A19D-B5511E510631}" type="presParOf" srcId="{4E5DD0A8-DCF3-4A80-B927-D6860EA0AD26}" destId="{DA537866-14E2-40D5-9D4D-40DF54672E89}" srcOrd="5" destOrd="0" presId="urn:microsoft.com/office/officeart/2005/8/layout/bProcess4"/>
    <dgm:cxn modelId="{4179C948-B8DB-433A-972D-9485BDF97F7E}" type="presParOf" srcId="{4E5DD0A8-DCF3-4A80-B927-D6860EA0AD26}" destId="{A95EEFD3-9091-4733-AB73-EB3BFA165AB7}" srcOrd="6" destOrd="0" presId="urn:microsoft.com/office/officeart/2005/8/layout/bProcess4"/>
    <dgm:cxn modelId="{7C924036-6894-48F2-A168-CD5ED0A91680}" type="presParOf" srcId="{A95EEFD3-9091-4733-AB73-EB3BFA165AB7}" destId="{9B27BA41-776D-4905-81D1-4B8D05E12CA8}" srcOrd="0" destOrd="0" presId="urn:microsoft.com/office/officeart/2005/8/layout/bProcess4"/>
    <dgm:cxn modelId="{6353E9A1-6A61-4685-ACED-8CCED06F10A3}" type="presParOf" srcId="{A95EEFD3-9091-4733-AB73-EB3BFA165AB7}" destId="{A14F9A06-384B-410F-A3CB-81A8EE9069F8}" srcOrd="1" destOrd="0" presId="urn:microsoft.com/office/officeart/2005/8/layout/bProcess4"/>
    <dgm:cxn modelId="{B6E0A99E-3FD2-4FAD-BC3B-725697DABD61}" type="presParOf" srcId="{4E5DD0A8-DCF3-4A80-B927-D6860EA0AD26}" destId="{414FD288-F80D-43B5-A838-44F685322153}" srcOrd="7" destOrd="0" presId="urn:microsoft.com/office/officeart/2005/8/layout/bProcess4"/>
    <dgm:cxn modelId="{A6805E69-C9AB-4F36-8EDA-2FDE9B0221F2}" type="presParOf" srcId="{4E5DD0A8-DCF3-4A80-B927-D6860EA0AD26}" destId="{C2BB5931-38CD-4486-A822-9EFC7DFA6933}" srcOrd="8" destOrd="0" presId="urn:microsoft.com/office/officeart/2005/8/layout/bProcess4"/>
    <dgm:cxn modelId="{6843A918-C560-4B62-A178-220187EA69E3}" type="presParOf" srcId="{C2BB5931-38CD-4486-A822-9EFC7DFA6933}" destId="{83357656-1460-4F76-A431-A394BCC42FBF}" srcOrd="0" destOrd="0" presId="urn:microsoft.com/office/officeart/2005/8/layout/bProcess4"/>
    <dgm:cxn modelId="{70B440D7-8798-4F69-920B-4593E9C86E86}" type="presParOf" srcId="{C2BB5931-38CD-4486-A822-9EFC7DFA6933}" destId="{C33FDC4C-22F0-46C5-9625-C138CBDC6D76}" srcOrd="1" destOrd="0" presId="urn:microsoft.com/office/officeart/2005/8/layout/bProcess4"/>
    <dgm:cxn modelId="{7930BD2B-FB5E-4291-844D-E52FCEB67E08}" type="presParOf" srcId="{4E5DD0A8-DCF3-4A80-B927-D6860EA0AD26}" destId="{4E6D6D1B-E0C7-4104-88A0-E5EA74AC22C3}" srcOrd="9" destOrd="0" presId="urn:microsoft.com/office/officeart/2005/8/layout/bProcess4"/>
    <dgm:cxn modelId="{5E7C37B6-564E-4F1E-A2F1-9F0D6FD80B17}" type="presParOf" srcId="{4E5DD0A8-DCF3-4A80-B927-D6860EA0AD26}" destId="{6861321A-29C1-4ED8-B119-A8B81AEDCF40}" srcOrd="10" destOrd="0" presId="urn:microsoft.com/office/officeart/2005/8/layout/bProcess4"/>
    <dgm:cxn modelId="{10ACF59B-31B6-4B87-92C3-AD9739EEAC67}" type="presParOf" srcId="{6861321A-29C1-4ED8-B119-A8B81AEDCF40}" destId="{BD2F8EE2-4F40-4072-9FB2-12574F8BE93A}" srcOrd="0" destOrd="0" presId="urn:microsoft.com/office/officeart/2005/8/layout/bProcess4"/>
    <dgm:cxn modelId="{99E632CF-C356-4939-9F69-DCA8C07A67B6}" type="presParOf" srcId="{6861321A-29C1-4ED8-B119-A8B81AEDCF40}" destId="{048F054C-8153-4E2E-9328-E4DE39448F1B}" srcOrd="1" destOrd="0" presId="urn:microsoft.com/office/officeart/2005/8/layout/bProcess4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30FE23-DC0C-4EC1-870F-F1A755B0A2A3}" type="doc">
      <dgm:prSet loTypeId="urn:microsoft.com/office/officeart/2005/8/layout/vList3#1" loCatId="list" qsTypeId="urn:microsoft.com/office/officeart/2005/8/quickstyle/simple1#13" qsCatId="simple" csTypeId="urn:microsoft.com/office/officeart/2005/8/colors/accent1_2#14" csCatId="accent1" phldr="1"/>
      <dgm:spPr/>
    </dgm:pt>
    <dgm:pt modelId="{4C3B7DDE-E518-46B4-B88D-ED1D37787FC7}">
      <dgm:prSet phldrT="[Texto]" custT="1"/>
      <dgm:spPr>
        <a:solidFill>
          <a:srgbClr val="C00000"/>
        </a:solidFill>
      </dgm:spPr>
      <dgm:t>
        <a:bodyPr/>
        <a:lstStyle/>
        <a:p>
          <a:r>
            <a:rPr lang="en-US" sz="1800" noProof="0" dirty="0">
              <a:latin typeface="Calibri" pitchFamily="34" charset="0"/>
              <a:cs typeface="Calibri" pitchFamily="34" charset="0"/>
            </a:rPr>
            <a:t>Increase marketing costs</a:t>
          </a:r>
        </a:p>
      </dgm:t>
    </dgm:pt>
    <dgm:pt modelId="{9D35BC7C-0BEE-4421-9EF5-6ABA671CAB5F}" type="parTrans" cxnId="{D99FBAF6-A717-49D4-83B3-E0988BB6CD64}">
      <dgm:prSet/>
      <dgm:spPr/>
      <dgm:t>
        <a:bodyPr/>
        <a:lstStyle/>
        <a:p>
          <a:endParaRPr lang="es-ES">
            <a:latin typeface="Calibri" pitchFamily="34" charset="0"/>
            <a:cs typeface="Calibri" pitchFamily="34" charset="0"/>
          </a:endParaRPr>
        </a:p>
      </dgm:t>
    </dgm:pt>
    <dgm:pt modelId="{7C8D7716-2E27-479B-9020-A895CB2100A6}" type="sibTrans" cxnId="{D99FBAF6-A717-49D4-83B3-E0988BB6CD64}">
      <dgm:prSet/>
      <dgm:spPr/>
      <dgm:t>
        <a:bodyPr/>
        <a:lstStyle/>
        <a:p>
          <a:endParaRPr lang="es-ES">
            <a:latin typeface="Calibri" pitchFamily="34" charset="0"/>
            <a:cs typeface="Calibri" pitchFamily="34" charset="0"/>
          </a:endParaRPr>
        </a:p>
      </dgm:t>
    </dgm:pt>
    <dgm:pt modelId="{8ED8AEFC-959D-4D2C-8668-8A7B9FC03DDD}">
      <dgm:prSet phldrT="[Texto]" custT="1"/>
      <dgm:spPr>
        <a:solidFill>
          <a:srgbClr val="0070C0"/>
        </a:solidFill>
      </dgm:spPr>
      <dgm:t>
        <a:bodyPr/>
        <a:lstStyle/>
        <a:p>
          <a:r>
            <a:rPr lang="en-US" sz="1800" noProof="0" dirty="0">
              <a:latin typeface="Calibri" pitchFamily="34" charset="0"/>
              <a:cs typeface="Calibri" pitchFamily="34" charset="0"/>
            </a:rPr>
            <a:t>Increase production costs (if production is not flexible)</a:t>
          </a:r>
        </a:p>
      </dgm:t>
    </dgm:pt>
    <dgm:pt modelId="{22646A80-5DAF-4147-872F-FB0932D68CCD}" type="parTrans" cxnId="{9CCC4290-3CD3-4900-8813-B903CA1162E7}">
      <dgm:prSet/>
      <dgm:spPr/>
      <dgm:t>
        <a:bodyPr/>
        <a:lstStyle/>
        <a:p>
          <a:endParaRPr lang="es-ES">
            <a:latin typeface="Calibri" pitchFamily="34" charset="0"/>
            <a:cs typeface="Calibri" pitchFamily="34" charset="0"/>
          </a:endParaRPr>
        </a:p>
      </dgm:t>
    </dgm:pt>
    <dgm:pt modelId="{18BEBEDC-6E5D-4760-BC6C-CD0EF766BE7E}" type="sibTrans" cxnId="{9CCC4290-3CD3-4900-8813-B903CA1162E7}">
      <dgm:prSet/>
      <dgm:spPr/>
      <dgm:t>
        <a:bodyPr/>
        <a:lstStyle/>
        <a:p>
          <a:endParaRPr lang="es-ES">
            <a:latin typeface="Calibri" pitchFamily="34" charset="0"/>
            <a:cs typeface="Calibri" pitchFamily="34" charset="0"/>
          </a:endParaRPr>
        </a:p>
      </dgm:t>
    </dgm:pt>
    <dgm:pt modelId="{A31ED6DA-1F7A-422C-9B57-D400B8172480}">
      <dgm:prSet phldrT="[Texto]" custT="1"/>
      <dgm:spPr/>
      <dgm:t>
        <a:bodyPr/>
        <a:lstStyle/>
        <a:p>
          <a:r>
            <a:rPr lang="en-US" sz="1600" noProof="0" dirty="0">
              <a:latin typeface="Calibri" pitchFamily="34" charset="0"/>
              <a:cs typeface="Calibri" pitchFamily="34" charset="0"/>
            </a:rPr>
            <a:t>If Company only takes care of a segment reduce the number of customers</a:t>
          </a:r>
        </a:p>
      </dgm:t>
    </dgm:pt>
    <dgm:pt modelId="{8736C1F1-FC2B-47AA-98FC-E35F758040A8}" type="parTrans" cxnId="{18BC22C2-6BFB-48ED-B600-B78288FE488A}">
      <dgm:prSet/>
      <dgm:spPr/>
      <dgm:t>
        <a:bodyPr/>
        <a:lstStyle/>
        <a:p>
          <a:endParaRPr lang="es-ES">
            <a:latin typeface="Calibri" pitchFamily="34" charset="0"/>
            <a:cs typeface="Calibri" pitchFamily="34" charset="0"/>
          </a:endParaRPr>
        </a:p>
      </dgm:t>
    </dgm:pt>
    <dgm:pt modelId="{E0644FFE-432C-453B-8BC0-CECB70A742DF}" type="sibTrans" cxnId="{18BC22C2-6BFB-48ED-B600-B78288FE488A}">
      <dgm:prSet/>
      <dgm:spPr/>
      <dgm:t>
        <a:bodyPr/>
        <a:lstStyle/>
        <a:p>
          <a:endParaRPr lang="es-ES">
            <a:latin typeface="Calibri" pitchFamily="34" charset="0"/>
            <a:cs typeface="Calibri" pitchFamily="34" charset="0"/>
          </a:endParaRPr>
        </a:p>
      </dgm:t>
    </dgm:pt>
    <dgm:pt modelId="{25FFBEA6-E7A8-4CC7-8C48-F861B2B23D80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600" noProof="0" dirty="0">
              <a:latin typeface="Calibri" pitchFamily="34" charset="0"/>
              <a:cs typeface="Calibri" pitchFamily="34" charset="0"/>
            </a:rPr>
            <a:t>If Company choose only one segment </a:t>
          </a:r>
        </a:p>
        <a:p>
          <a:r>
            <a:rPr lang="en-US" sz="1600" noProof="0" dirty="0">
              <a:latin typeface="Calibri" pitchFamily="34" charset="0"/>
              <a:cs typeface="Calibri" pitchFamily="34" charset="0"/>
            </a:rPr>
            <a:t>increases the risks</a:t>
          </a:r>
        </a:p>
      </dgm:t>
    </dgm:pt>
    <dgm:pt modelId="{26FFE129-CE8F-4965-9920-D7D51AACDBC6}" type="parTrans" cxnId="{40D13304-B4CC-47A8-BCA5-7F878B03B8E0}">
      <dgm:prSet/>
      <dgm:spPr/>
      <dgm:t>
        <a:bodyPr/>
        <a:lstStyle/>
        <a:p>
          <a:endParaRPr lang="es-ES"/>
        </a:p>
      </dgm:t>
    </dgm:pt>
    <dgm:pt modelId="{C046A052-5B1B-4A01-8EFF-906FF156C924}" type="sibTrans" cxnId="{40D13304-B4CC-47A8-BCA5-7F878B03B8E0}">
      <dgm:prSet/>
      <dgm:spPr/>
      <dgm:t>
        <a:bodyPr/>
        <a:lstStyle/>
        <a:p>
          <a:endParaRPr lang="es-ES"/>
        </a:p>
      </dgm:t>
    </dgm:pt>
    <dgm:pt modelId="{C1BBB9B1-2A42-4B11-A199-1CF5C02EDEB0}" type="pres">
      <dgm:prSet presAssocID="{6830FE23-DC0C-4EC1-870F-F1A755B0A2A3}" presName="linearFlow" presStyleCnt="0">
        <dgm:presLayoutVars>
          <dgm:dir/>
          <dgm:resizeHandles val="exact"/>
        </dgm:presLayoutVars>
      </dgm:prSet>
      <dgm:spPr/>
    </dgm:pt>
    <dgm:pt modelId="{3DF33522-618D-41A6-A6F9-DCB3F73E9E0D}" type="pres">
      <dgm:prSet presAssocID="{4C3B7DDE-E518-46B4-B88D-ED1D37787FC7}" presName="composite" presStyleCnt="0"/>
      <dgm:spPr/>
    </dgm:pt>
    <dgm:pt modelId="{1B41C9D9-21C7-4A0D-9D51-A191BB91328B}" type="pres">
      <dgm:prSet presAssocID="{4C3B7DDE-E518-46B4-B88D-ED1D37787FC7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7FA28DC-6A8E-4967-BB6E-6D141D865F38}" type="pres">
      <dgm:prSet presAssocID="{4C3B7DDE-E518-46B4-B88D-ED1D37787FC7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567DA0-1F87-477A-B66E-55C730E3EB2A}" type="pres">
      <dgm:prSet presAssocID="{7C8D7716-2E27-479B-9020-A895CB2100A6}" presName="spacing" presStyleCnt="0"/>
      <dgm:spPr/>
    </dgm:pt>
    <dgm:pt modelId="{F8970F33-33BA-4879-9B62-488945307280}" type="pres">
      <dgm:prSet presAssocID="{8ED8AEFC-959D-4D2C-8668-8A7B9FC03DDD}" presName="composite" presStyleCnt="0"/>
      <dgm:spPr/>
    </dgm:pt>
    <dgm:pt modelId="{9888CEE1-0DEA-4C4D-93D2-FD08C2145529}" type="pres">
      <dgm:prSet presAssocID="{8ED8AEFC-959D-4D2C-8668-8A7B9FC03DDD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C2BC54F-EBF7-434F-A773-3752142415C7}" type="pres">
      <dgm:prSet presAssocID="{8ED8AEFC-959D-4D2C-8668-8A7B9FC03DDD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BD305D-91CA-42AC-A469-23CFB5F6D5A3}" type="pres">
      <dgm:prSet presAssocID="{18BEBEDC-6E5D-4760-BC6C-CD0EF766BE7E}" presName="spacing" presStyleCnt="0"/>
      <dgm:spPr/>
    </dgm:pt>
    <dgm:pt modelId="{B3D81A70-145A-4845-858C-33D3C0E5CD22}" type="pres">
      <dgm:prSet presAssocID="{A31ED6DA-1F7A-422C-9B57-D400B8172480}" presName="composite" presStyleCnt="0"/>
      <dgm:spPr/>
    </dgm:pt>
    <dgm:pt modelId="{2D2CE695-E53C-4B22-BFE5-BB32CF8BD9C1}" type="pres">
      <dgm:prSet presAssocID="{A31ED6DA-1F7A-422C-9B57-D400B8172480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57D2AF5-4EF4-4798-94EF-98D22673FFE2}" type="pres">
      <dgm:prSet presAssocID="{A31ED6DA-1F7A-422C-9B57-D400B8172480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BEA40B-20DD-4B10-9AF3-876B0B789EC1}" type="pres">
      <dgm:prSet presAssocID="{E0644FFE-432C-453B-8BC0-CECB70A742DF}" presName="spacing" presStyleCnt="0"/>
      <dgm:spPr/>
    </dgm:pt>
    <dgm:pt modelId="{EEE635E1-D856-4984-B92F-A87857E8F3AD}" type="pres">
      <dgm:prSet presAssocID="{25FFBEA6-E7A8-4CC7-8C48-F861B2B23D80}" presName="composite" presStyleCnt="0"/>
      <dgm:spPr/>
    </dgm:pt>
    <dgm:pt modelId="{776D5245-1D09-47F3-833E-037A649CA9FD}" type="pres">
      <dgm:prSet presAssocID="{25FFBEA6-E7A8-4CC7-8C48-F861B2B23D80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4C106EA-30BD-4888-B705-DB44AD3F577F}" type="pres">
      <dgm:prSet presAssocID="{25FFBEA6-E7A8-4CC7-8C48-F861B2B23D80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75A29F1-6BF3-4C40-AA01-A07F3D7748F9}" type="presOf" srcId="{A31ED6DA-1F7A-422C-9B57-D400B8172480}" destId="{B57D2AF5-4EF4-4798-94EF-98D22673FFE2}" srcOrd="0" destOrd="0" presId="urn:microsoft.com/office/officeart/2005/8/layout/vList3#1"/>
    <dgm:cxn modelId="{9CCC4290-3CD3-4900-8813-B903CA1162E7}" srcId="{6830FE23-DC0C-4EC1-870F-F1A755B0A2A3}" destId="{8ED8AEFC-959D-4D2C-8668-8A7B9FC03DDD}" srcOrd="1" destOrd="0" parTransId="{22646A80-5DAF-4147-872F-FB0932D68CCD}" sibTransId="{18BEBEDC-6E5D-4760-BC6C-CD0EF766BE7E}"/>
    <dgm:cxn modelId="{40D13304-B4CC-47A8-BCA5-7F878B03B8E0}" srcId="{6830FE23-DC0C-4EC1-870F-F1A755B0A2A3}" destId="{25FFBEA6-E7A8-4CC7-8C48-F861B2B23D80}" srcOrd="3" destOrd="0" parTransId="{26FFE129-CE8F-4965-9920-D7D51AACDBC6}" sibTransId="{C046A052-5B1B-4A01-8EFF-906FF156C924}"/>
    <dgm:cxn modelId="{7DFE4057-AE44-4B93-90A9-37575ACE028B}" type="presOf" srcId="{25FFBEA6-E7A8-4CC7-8C48-F861B2B23D80}" destId="{A4C106EA-30BD-4888-B705-DB44AD3F577F}" srcOrd="0" destOrd="0" presId="urn:microsoft.com/office/officeart/2005/8/layout/vList3#1"/>
    <dgm:cxn modelId="{1AADFF59-256F-4DB4-840E-8DBECC06CCD4}" type="presOf" srcId="{8ED8AEFC-959D-4D2C-8668-8A7B9FC03DDD}" destId="{FC2BC54F-EBF7-434F-A773-3752142415C7}" srcOrd="0" destOrd="0" presId="urn:microsoft.com/office/officeart/2005/8/layout/vList3#1"/>
    <dgm:cxn modelId="{D99FBAF6-A717-49D4-83B3-E0988BB6CD64}" srcId="{6830FE23-DC0C-4EC1-870F-F1A755B0A2A3}" destId="{4C3B7DDE-E518-46B4-B88D-ED1D37787FC7}" srcOrd="0" destOrd="0" parTransId="{9D35BC7C-0BEE-4421-9EF5-6ABA671CAB5F}" sibTransId="{7C8D7716-2E27-479B-9020-A895CB2100A6}"/>
    <dgm:cxn modelId="{8AC35DEF-B2FB-4EF1-983E-E9F5C838CB69}" type="presOf" srcId="{6830FE23-DC0C-4EC1-870F-F1A755B0A2A3}" destId="{C1BBB9B1-2A42-4B11-A199-1CF5C02EDEB0}" srcOrd="0" destOrd="0" presId="urn:microsoft.com/office/officeart/2005/8/layout/vList3#1"/>
    <dgm:cxn modelId="{C7471910-C4E5-4442-BD39-C5662648C813}" type="presOf" srcId="{4C3B7DDE-E518-46B4-B88D-ED1D37787FC7}" destId="{67FA28DC-6A8E-4967-BB6E-6D141D865F38}" srcOrd="0" destOrd="0" presId="urn:microsoft.com/office/officeart/2005/8/layout/vList3#1"/>
    <dgm:cxn modelId="{18BC22C2-6BFB-48ED-B600-B78288FE488A}" srcId="{6830FE23-DC0C-4EC1-870F-F1A755B0A2A3}" destId="{A31ED6DA-1F7A-422C-9B57-D400B8172480}" srcOrd="2" destOrd="0" parTransId="{8736C1F1-FC2B-47AA-98FC-E35F758040A8}" sibTransId="{E0644FFE-432C-453B-8BC0-CECB70A742DF}"/>
    <dgm:cxn modelId="{1CAD0790-D8DC-4CED-9410-8B2084C5319B}" type="presParOf" srcId="{C1BBB9B1-2A42-4B11-A199-1CF5C02EDEB0}" destId="{3DF33522-618D-41A6-A6F9-DCB3F73E9E0D}" srcOrd="0" destOrd="0" presId="urn:microsoft.com/office/officeart/2005/8/layout/vList3#1"/>
    <dgm:cxn modelId="{3557403E-C82D-41BA-9B1F-9D5220E0CADB}" type="presParOf" srcId="{3DF33522-618D-41A6-A6F9-DCB3F73E9E0D}" destId="{1B41C9D9-21C7-4A0D-9D51-A191BB91328B}" srcOrd="0" destOrd="0" presId="urn:microsoft.com/office/officeart/2005/8/layout/vList3#1"/>
    <dgm:cxn modelId="{D29CC6F8-22E5-4A26-96EF-0C604E549141}" type="presParOf" srcId="{3DF33522-618D-41A6-A6F9-DCB3F73E9E0D}" destId="{67FA28DC-6A8E-4967-BB6E-6D141D865F38}" srcOrd="1" destOrd="0" presId="urn:microsoft.com/office/officeart/2005/8/layout/vList3#1"/>
    <dgm:cxn modelId="{9579A134-334C-4A1E-982C-D9B3B42665D0}" type="presParOf" srcId="{C1BBB9B1-2A42-4B11-A199-1CF5C02EDEB0}" destId="{48567DA0-1F87-477A-B66E-55C730E3EB2A}" srcOrd="1" destOrd="0" presId="urn:microsoft.com/office/officeart/2005/8/layout/vList3#1"/>
    <dgm:cxn modelId="{DE92CF5F-FA84-43F7-B2F8-0F7B4AD6EC53}" type="presParOf" srcId="{C1BBB9B1-2A42-4B11-A199-1CF5C02EDEB0}" destId="{F8970F33-33BA-4879-9B62-488945307280}" srcOrd="2" destOrd="0" presId="urn:microsoft.com/office/officeart/2005/8/layout/vList3#1"/>
    <dgm:cxn modelId="{C31D71D4-8956-4010-ACC4-0EDD389FE917}" type="presParOf" srcId="{F8970F33-33BA-4879-9B62-488945307280}" destId="{9888CEE1-0DEA-4C4D-93D2-FD08C2145529}" srcOrd="0" destOrd="0" presId="urn:microsoft.com/office/officeart/2005/8/layout/vList3#1"/>
    <dgm:cxn modelId="{7C7F70FE-E592-4ED6-8D5B-3A659DAAFB6C}" type="presParOf" srcId="{F8970F33-33BA-4879-9B62-488945307280}" destId="{FC2BC54F-EBF7-434F-A773-3752142415C7}" srcOrd="1" destOrd="0" presId="urn:microsoft.com/office/officeart/2005/8/layout/vList3#1"/>
    <dgm:cxn modelId="{35103BD7-8203-4EAC-A910-7049189304D2}" type="presParOf" srcId="{C1BBB9B1-2A42-4B11-A199-1CF5C02EDEB0}" destId="{ADBD305D-91CA-42AC-A469-23CFB5F6D5A3}" srcOrd="3" destOrd="0" presId="urn:microsoft.com/office/officeart/2005/8/layout/vList3#1"/>
    <dgm:cxn modelId="{C4B4A96E-04A6-4CA6-B6BC-7271E5995919}" type="presParOf" srcId="{C1BBB9B1-2A42-4B11-A199-1CF5C02EDEB0}" destId="{B3D81A70-145A-4845-858C-33D3C0E5CD22}" srcOrd="4" destOrd="0" presId="urn:microsoft.com/office/officeart/2005/8/layout/vList3#1"/>
    <dgm:cxn modelId="{F737CF6F-73DB-4DE5-9919-3D363877C580}" type="presParOf" srcId="{B3D81A70-145A-4845-858C-33D3C0E5CD22}" destId="{2D2CE695-E53C-4B22-BFE5-BB32CF8BD9C1}" srcOrd="0" destOrd="0" presId="urn:microsoft.com/office/officeart/2005/8/layout/vList3#1"/>
    <dgm:cxn modelId="{486CE08B-5650-4514-AABB-508303BDB768}" type="presParOf" srcId="{B3D81A70-145A-4845-858C-33D3C0E5CD22}" destId="{B57D2AF5-4EF4-4798-94EF-98D22673FFE2}" srcOrd="1" destOrd="0" presId="urn:microsoft.com/office/officeart/2005/8/layout/vList3#1"/>
    <dgm:cxn modelId="{D4006B4D-59E8-49A2-BD87-F01F79001CB9}" type="presParOf" srcId="{C1BBB9B1-2A42-4B11-A199-1CF5C02EDEB0}" destId="{2CBEA40B-20DD-4B10-9AF3-876B0B789EC1}" srcOrd="5" destOrd="0" presId="urn:microsoft.com/office/officeart/2005/8/layout/vList3#1"/>
    <dgm:cxn modelId="{76DAAF58-3E0D-46CC-A1C5-02E6285BD63E}" type="presParOf" srcId="{C1BBB9B1-2A42-4B11-A199-1CF5C02EDEB0}" destId="{EEE635E1-D856-4984-B92F-A87857E8F3AD}" srcOrd="6" destOrd="0" presId="urn:microsoft.com/office/officeart/2005/8/layout/vList3#1"/>
    <dgm:cxn modelId="{3D6D2108-3B65-4AAD-8D97-258F693407A8}" type="presParOf" srcId="{EEE635E1-D856-4984-B92F-A87857E8F3AD}" destId="{776D5245-1D09-47F3-833E-037A649CA9FD}" srcOrd="0" destOrd="0" presId="urn:microsoft.com/office/officeart/2005/8/layout/vList3#1"/>
    <dgm:cxn modelId="{73395446-7F08-4705-8843-ECA619C59113}" type="presParOf" srcId="{EEE635E1-D856-4984-B92F-A87857E8F3AD}" destId="{A4C106EA-30BD-4888-B705-DB44AD3F577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FD14F531-6B93-4AA0-8ADE-00D969036B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2B71639F-BB73-4BE5-959D-E8A8FF316C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06123-89B4-4C72-A1A7-293ABB5152E7}" type="datetimeFigureOut">
              <a:rPr lang="es-ES" smtClean="0"/>
              <a:t>20/02/2019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718AC960-FACE-4099-B6D4-841F1CB221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F108D85E-C9CB-45DD-979F-F62A9A7562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AB1F6-E34A-4EC5-86FD-E8F072DDBDE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682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F3BEF-0275-4A7F-8169-3BAA11EF76FE}" type="datetimeFigureOut">
              <a:rPr lang="es-ES" smtClean="0"/>
              <a:t>20/02/2019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8A994-ACA7-4579-A078-C593A00FD66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0659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1978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434E1-D40C-4CA2-98B2-E936CE62C927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668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376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8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392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434E1-D40C-4CA2-98B2-E936CE62C927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468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5733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9891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0305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2742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6419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2644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53170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434E1-D40C-4CA2-98B2-E936CE62C927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6482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76716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93883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75321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17562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23074-8C70-4B0E-8F56-FC0C8A00C8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087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2676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78506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9863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434E1-D40C-4CA2-98B2-E936CE62C927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40939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22154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8737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46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19547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47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718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48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47219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49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00235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50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63432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51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34215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52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09085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53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655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434E1-D40C-4CA2-98B2-E936CE62C927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49971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54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7815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55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1251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56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21673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F23434-0FFF-47E9-B58E-0D6307203011}" type="slidenum">
              <a:rPr lang="es-ES"/>
              <a:pPr/>
              <a:t>57</a:t>
            </a:fld>
            <a:endParaRPr lang="es-E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41325" y="706438"/>
            <a:ext cx="6030913" cy="3394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655" y="4312070"/>
            <a:ext cx="5046453" cy="41692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5130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58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61383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59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96298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60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8159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61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4228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62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73218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63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57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704288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64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40143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65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634083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66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094786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434E1-D40C-4CA2-98B2-E936CE62C927}" type="slidenum">
              <a:rPr lang="es-ES" smtClean="0"/>
              <a:pPr/>
              <a:t>67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395124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69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71242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70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289802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71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217094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89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894830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94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200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8693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434E1-D40C-4CA2-98B2-E936CE62C927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565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1F9E-39F0-4208-9C9A-315C564E4EE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8929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434E1-D40C-4CA2-98B2-E936CE62C927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754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9253EDD-0048-4030-A200-BA2855836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5790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2291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80D451F4-03ED-49B5-B2FE-58174FC7F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2" name="Rectángulo 1"/>
          <p:cNvSpPr/>
          <p:nvPr userDrawn="1"/>
        </p:nvSpPr>
        <p:spPr>
          <a:xfrm>
            <a:off x="5165054" y="6396837"/>
            <a:ext cx="22028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 smtClean="0"/>
              <a:t>Prof: José R. Porto. </a:t>
            </a:r>
            <a:r>
              <a:rPr lang="pt-BR" sz="1100" dirty="0" err="1" smtClean="0"/>
              <a:t>February</a:t>
            </a:r>
            <a:r>
              <a:rPr lang="pt-BR" sz="1100" dirty="0" smtClean="0"/>
              <a:t> 2019</a:t>
            </a:r>
            <a:endParaRPr lang="pt-BR" sz="1100"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097" y="156753"/>
            <a:ext cx="1316355" cy="131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51131" y="2775757"/>
            <a:ext cx="7925189" cy="71856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27438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643" y="358756"/>
            <a:ext cx="7838788" cy="39194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>
          <a:xfrm>
            <a:off x="608641" y="6247376"/>
            <a:ext cx="2837760" cy="47093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>
          <a:xfrm>
            <a:off x="4170240" y="6247376"/>
            <a:ext cx="3863040" cy="47093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r>
              <a:rPr lang="pt-BR" dirty="0" err="1" smtClean="0"/>
              <a:t>Prof</a:t>
            </a:r>
            <a:r>
              <a:rPr lang="pt-BR" dirty="0" smtClean="0"/>
              <a:t>: José R. Porto. </a:t>
            </a:r>
            <a:r>
              <a:rPr lang="pt-BR" dirty="0" err="1" smtClean="0"/>
              <a:t>February</a:t>
            </a:r>
            <a:r>
              <a:rPr lang="pt-BR" dirty="0" smtClean="0"/>
              <a:t> 2019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289FACE-987B-408E-9380-5BF9282CFB0C}" type="slidenum">
              <a:rPr lang="es-ES"/>
              <a:pPr/>
              <a:t>‹#›</a:t>
            </a:fld>
            <a:endParaRPr lang="es-ES"/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608641" y="1077324"/>
            <a:ext cx="10968960" cy="505196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517061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0"/>
          </p:nvPr>
        </p:nvSpPr>
        <p:spPr>
          <a:xfrm>
            <a:off x="1333468" y="1714490"/>
            <a:ext cx="10001320" cy="4071965"/>
          </a:xfrm>
        </p:spPr>
        <p:txBody>
          <a:bodyPr/>
          <a:lstStyle>
            <a:lvl1pPr>
              <a:lnSpc>
                <a:spcPct val="150000"/>
              </a:lnSpc>
              <a:defRPr sz="3200">
                <a:solidFill>
                  <a:schemeClr val="tx1"/>
                </a:solidFill>
                <a:latin typeface="DIN-Regular" pitchFamily="2" charset="0"/>
              </a:defRPr>
            </a:lvl1pPr>
            <a:lvl2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DIN-Regular" pitchFamily="2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DIN-Regular" pitchFamily="2" charset="0"/>
              </a:defRPr>
            </a:lvl3pPr>
            <a:lvl4pPr>
              <a:lnSpc>
                <a:spcPct val="150000"/>
              </a:lnSpc>
              <a:defRPr sz="1600">
                <a:latin typeface="DIN-Regular" pitchFamily="2" charset="0"/>
              </a:defRPr>
            </a:lvl4pPr>
            <a:lvl5pPr>
              <a:lnSpc>
                <a:spcPct val="150000"/>
              </a:lnSpc>
              <a:defRPr sz="1600">
                <a:latin typeface="DIN-Regular" pitchFamily="2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6662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0"/>
          </p:nvPr>
        </p:nvSpPr>
        <p:spPr>
          <a:xfrm>
            <a:off x="1333468" y="1714490"/>
            <a:ext cx="10001320" cy="4071965"/>
          </a:xfrm>
        </p:spPr>
        <p:txBody>
          <a:bodyPr/>
          <a:lstStyle>
            <a:lvl1pPr>
              <a:lnSpc>
                <a:spcPct val="150000"/>
              </a:lnSpc>
              <a:defRPr sz="3200">
                <a:solidFill>
                  <a:schemeClr val="tx1"/>
                </a:solidFill>
                <a:latin typeface="DIN-Regular" pitchFamily="2" charset="0"/>
              </a:defRPr>
            </a:lvl1pPr>
            <a:lvl2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DIN-Regular" pitchFamily="2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DIN-Regular" pitchFamily="2" charset="0"/>
              </a:defRPr>
            </a:lvl3pPr>
            <a:lvl4pPr>
              <a:lnSpc>
                <a:spcPct val="150000"/>
              </a:lnSpc>
              <a:defRPr sz="1600">
                <a:latin typeface="DIN-Regular" pitchFamily="2" charset="0"/>
              </a:defRPr>
            </a:lvl4pPr>
            <a:lvl5pPr>
              <a:lnSpc>
                <a:spcPct val="150000"/>
              </a:lnSpc>
              <a:defRPr sz="1600">
                <a:latin typeface="DIN-Regular" pitchFamily="2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386960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0"/>
          </p:nvPr>
        </p:nvSpPr>
        <p:spPr>
          <a:xfrm>
            <a:off x="1333468" y="1714490"/>
            <a:ext cx="10001320" cy="4071965"/>
          </a:xfrm>
        </p:spPr>
        <p:txBody>
          <a:bodyPr/>
          <a:lstStyle>
            <a:lvl1pPr>
              <a:lnSpc>
                <a:spcPct val="150000"/>
              </a:lnSpc>
              <a:defRPr sz="3200">
                <a:solidFill>
                  <a:schemeClr val="tx1"/>
                </a:solidFill>
                <a:latin typeface="DIN-Regular" pitchFamily="2" charset="0"/>
              </a:defRPr>
            </a:lvl1pPr>
            <a:lvl2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DIN-Regular" pitchFamily="2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DIN-Regular" pitchFamily="2" charset="0"/>
              </a:defRPr>
            </a:lvl3pPr>
            <a:lvl4pPr>
              <a:lnSpc>
                <a:spcPct val="150000"/>
              </a:lnSpc>
              <a:defRPr sz="1600">
                <a:latin typeface="DIN-Regular" pitchFamily="2" charset="0"/>
              </a:defRPr>
            </a:lvl4pPr>
            <a:lvl5pPr>
              <a:lnSpc>
                <a:spcPct val="150000"/>
              </a:lnSpc>
              <a:defRPr sz="1600">
                <a:latin typeface="DIN-Regular" pitchFamily="2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857914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0"/>
          </p:nvPr>
        </p:nvSpPr>
        <p:spPr>
          <a:xfrm>
            <a:off x="1333468" y="1714490"/>
            <a:ext cx="10001320" cy="4071965"/>
          </a:xfrm>
        </p:spPr>
        <p:txBody>
          <a:bodyPr/>
          <a:lstStyle>
            <a:lvl1pPr>
              <a:lnSpc>
                <a:spcPct val="150000"/>
              </a:lnSpc>
              <a:defRPr sz="3200">
                <a:solidFill>
                  <a:schemeClr val="tx1"/>
                </a:solidFill>
                <a:latin typeface="DIN-Regular" pitchFamily="2" charset="0"/>
              </a:defRPr>
            </a:lvl1pPr>
            <a:lvl2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DIN-Regular" pitchFamily="2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DIN-Regular" pitchFamily="2" charset="0"/>
              </a:defRPr>
            </a:lvl3pPr>
            <a:lvl4pPr>
              <a:lnSpc>
                <a:spcPct val="150000"/>
              </a:lnSpc>
              <a:defRPr sz="1600">
                <a:latin typeface="DIN-Regular" pitchFamily="2" charset="0"/>
              </a:defRPr>
            </a:lvl4pPr>
            <a:lvl5pPr>
              <a:lnSpc>
                <a:spcPct val="150000"/>
              </a:lnSpc>
              <a:defRPr sz="1600">
                <a:latin typeface="DIN-Regular" pitchFamily="2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049940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0"/>
          </p:nvPr>
        </p:nvSpPr>
        <p:spPr>
          <a:xfrm>
            <a:off x="1333468" y="1714490"/>
            <a:ext cx="10001320" cy="4071965"/>
          </a:xfrm>
        </p:spPr>
        <p:txBody>
          <a:bodyPr/>
          <a:lstStyle>
            <a:lvl1pPr>
              <a:lnSpc>
                <a:spcPct val="150000"/>
              </a:lnSpc>
              <a:defRPr sz="3200">
                <a:solidFill>
                  <a:schemeClr val="tx1"/>
                </a:solidFill>
                <a:latin typeface="DIN-Regular" pitchFamily="2" charset="0"/>
              </a:defRPr>
            </a:lvl1pPr>
            <a:lvl2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DIN-Regular" pitchFamily="2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DIN-Regular" pitchFamily="2" charset="0"/>
              </a:defRPr>
            </a:lvl3pPr>
            <a:lvl4pPr>
              <a:lnSpc>
                <a:spcPct val="150000"/>
              </a:lnSpc>
              <a:defRPr sz="1600">
                <a:latin typeface="DIN-Regular" pitchFamily="2" charset="0"/>
              </a:defRPr>
            </a:lvl4pPr>
            <a:lvl5pPr>
              <a:lnSpc>
                <a:spcPct val="150000"/>
              </a:lnSpc>
              <a:defRPr sz="1600">
                <a:latin typeface="DIN-Regular" pitchFamily="2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72101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0"/>
          </p:nvPr>
        </p:nvSpPr>
        <p:spPr>
          <a:xfrm>
            <a:off x="1333468" y="1714490"/>
            <a:ext cx="10001320" cy="4071965"/>
          </a:xfrm>
        </p:spPr>
        <p:txBody>
          <a:bodyPr/>
          <a:lstStyle>
            <a:lvl1pPr>
              <a:lnSpc>
                <a:spcPct val="150000"/>
              </a:lnSpc>
              <a:defRPr sz="3200">
                <a:solidFill>
                  <a:schemeClr val="tx1"/>
                </a:solidFill>
                <a:latin typeface="DIN-Regular" pitchFamily="2" charset="0"/>
              </a:defRPr>
            </a:lvl1pPr>
            <a:lvl2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DIN-Regular" pitchFamily="2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DIN-Regular" pitchFamily="2" charset="0"/>
              </a:defRPr>
            </a:lvl3pPr>
            <a:lvl4pPr>
              <a:lnSpc>
                <a:spcPct val="150000"/>
              </a:lnSpc>
              <a:defRPr sz="1600">
                <a:latin typeface="DIN-Regular" pitchFamily="2" charset="0"/>
              </a:defRPr>
            </a:lvl4pPr>
            <a:lvl5pPr>
              <a:lnSpc>
                <a:spcPct val="150000"/>
              </a:lnSpc>
              <a:defRPr sz="1600">
                <a:latin typeface="DIN-Regular" pitchFamily="2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539232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AFD3FE5-2956-43FA-B073-FCD7384CF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DE982F9-1FFF-4198-8F50-6B6209079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8F02770-09ED-4178-8872-BF35C8FA9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err="1" smtClean="0"/>
              <a:t>Prof</a:t>
            </a:r>
            <a:r>
              <a:rPr lang="pt-BR" dirty="0" smtClean="0"/>
              <a:t>: José R. Porto. </a:t>
            </a:r>
            <a:r>
              <a:rPr lang="pt-BR" dirty="0" err="1" smtClean="0"/>
              <a:t>February</a:t>
            </a:r>
            <a:r>
              <a:rPr lang="pt-BR" dirty="0" smtClean="0"/>
              <a:t> 2019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0865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CA3B97-EFFD-4FD2-B777-DC727EF0F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3664AAA-CFC9-4BC4-B470-D4392269B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C0D145A-98E5-4336-81D9-108DF105B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err="1" smtClean="0"/>
              <a:t>Prof</a:t>
            </a:r>
            <a:r>
              <a:rPr lang="pt-BR" dirty="0" smtClean="0"/>
              <a:t>: José R. Porto. </a:t>
            </a:r>
            <a:r>
              <a:rPr lang="pt-BR" dirty="0" err="1" smtClean="0"/>
              <a:t>February</a:t>
            </a:r>
            <a:r>
              <a:rPr lang="pt-BR" dirty="0" smtClean="0"/>
              <a:t> 2019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6687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DF3AC8-B911-414F-A41B-93CEF70A1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D3C056B-2637-4141-A56F-F2FBE728B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4E0823F-BCC2-4CB1-B659-3C6C63DF4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2013983-32A0-4277-A155-D5B31037F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err="1" smtClean="0"/>
              <a:t>Prof</a:t>
            </a:r>
            <a:r>
              <a:rPr lang="pt-BR" dirty="0" smtClean="0"/>
              <a:t>: José R. Porto. </a:t>
            </a:r>
            <a:r>
              <a:rPr lang="pt-BR" dirty="0" err="1" smtClean="0"/>
              <a:t>February</a:t>
            </a:r>
            <a:r>
              <a:rPr lang="pt-BR" dirty="0" smtClean="0"/>
              <a:t> 2019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5471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2E02F6-0357-4A48-A900-636054577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488C06F-9786-4AE2-9AE8-79F695C2E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57E8428-EFCA-46F0-ADCD-072866087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9204DB26-906C-4D74-8111-EBCE661559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0628E3CA-9E4F-4DD8-A3AA-164EE88C80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C42A2F05-407B-42D4-BCA1-A46D8F034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err="1" smtClean="0"/>
              <a:t>Prof</a:t>
            </a:r>
            <a:r>
              <a:rPr lang="pt-BR" dirty="0" smtClean="0"/>
              <a:t>: José R. Porto. </a:t>
            </a:r>
            <a:r>
              <a:rPr lang="pt-BR" dirty="0" err="1" smtClean="0"/>
              <a:t>February</a:t>
            </a:r>
            <a:r>
              <a:rPr lang="pt-BR" dirty="0" smtClean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206972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55CACB-EEC7-4EBC-85BB-ECDA8BCD2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E513292-B65B-41A1-A734-19825D157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err="1" smtClean="0"/>
              <a:t>Prof</a:t>
            </a:r>
            <a:r>
              <a:rPr lang="pt-BR" dirty="0" smtClean="0"/>
              <a:t>: José R. Porto. </a:t>
            </a:r>
            <a:r>
              <a:rPr lang="pt-BR" dirty="0" err="1" smtClean="0"/>
              <a:t>February</a:t>
            </a:r>
            <a:r>
              <a:rPr lang="pt-BR" dirty="0" smtClean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09006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24E83764-25DD-480A-8E19-716AEFA9E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err="1" smtClean="0"/>
              <a:t>Prof</a:t>
            </a:r>
            <a:r>
              <a:rPr lang="pt-BR" dirty="0" smtClean="0"/>
              <a:t>: José R. Porto. </a:t>
            </a:r>
            <a:r>
              <a:rPr lang="pt-BR" dirty="0" err="1" smtClean="0"/>
              <a:t>February</a:t>
            </a:r>
            <a:r>
              <a:rPr lang="pt-BR" dirty="0" smtClean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26476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73B3E2D-2275-40A1-B8C1-84ECBD214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06081B5-B0A1-45CC-B3DB-C1835568A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3605AC8-3BF0-4A56-9FF7-07124C786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E550B39-8569-4144-A123-EE72DA9B5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err="1" smtClean="0"/>
              <a:t>Prof</a:t>
            </a:r>
            <a:r>
              <a:rPr lang="pt-BR" dirty="0" smtClean="0"/>
              <a:t>: José R. Porto. </a:t>
            </a:r>
            <a:r>
              <a:rPr lang="pt-BR" dirty="0" err="1" smtClean="0"/>
              <a:t>February</a:t>
            </a:r>
            <a:r>
              <a:rPr lang="pt-BR" dirty="0" smtClean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030735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31EBDE-3CB6-4F3B-9592-674FA23A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2E687085-50A6-44AC-9F0D-2C8BCC7133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04852D4-E75E-4B6A-B0E7-765157FF2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676DBA9-87AC-4922-BA92-333F011B8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err="1" smtClean="0"/>
              <a:t>Prof</a:t>
            </a:r>
            <a:r>
              <a:rPr lang="pt-BR" dirty="0" smtClean="0"/>
              <a:t>: José R. Porto. </a:t>
            </a:r>
            <a:r>
              <a:rPr lang="pt-BR" dirty="0" err="1" smtClean="0"/>
              <a:t>February</a:t>
            </a:r>
            <a:r>
              <a:rPr lang="pt-BR" dirty="0" smtClean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1571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A119F9B5-51BA-4C86-9C1C-18267A5BD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298" y="365125"/>
            <a:ext cx="8621486" cy="1325563"/>
          </a:xfrm>
          <a:prstGeom prst="rect">
            <a:avLst/>
          </a:prstGeom>
        </p:spPr>
        <p:txBody>
          <a:bodyPr vert="horz" lIns="72000" tIns="45720" rIns="7200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99D5F98-ADC7-45B0-81FF-1D217CB8D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E01B2AD-39AD-49AF-B746-B15581BE1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 err="1" smtClean="0"/>
              <a:t>Prof</a:t>
            </a:r>
            <a:r>
              <a:rPr lang="es-ES" dirty="0" smtClean="0"/>
              <a:t>: José R. Porto. </a:t>
            </a:r>
            <a:r>
              <a:rPr lang="en-US" dirty="0" smtClean="0"/>
              <a:t>February</a:t>
            </a:r>
            <a:r>
              <a:rPr lang="es-ES" dirty="0" smtClean="0"/>
              <a:t> 2019</a:t>
            </a:r>
            <a:endParaRPr lang="es-ES" dirty="0"/>
          </a:p>
        </p:txBody>
      </p:sp>
      <p:pic>
        <p:nvPicPr>
          <p:cNvPr id="8" name="7 Imagen" descr="logo_usc.jpg">
            <a:extLst>
              <a:ext uri="{FF2B5EF4-FFF2-40B4-BE49-F238E27FC236}">
                <a16:creationId xmlns:a16="http://schemas.microsoft.com/office/drawing/2014/main" xmlns="" id="{EAA6B4ED-8970-4430-BB94-17E5A6AFE793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437224" y="600675"/>
            <a:ext cx="1318840" cy="85445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2937" y="200162"/>
            <a:ext cx="1490526" cy="149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8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ABE57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2291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2291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2291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2291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2291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sera.porto@usc.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Genesal%20Billing.xls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://www.bing.com/" TargetMode="External"/><Relationship Id="rId4" Type="http://schemas.openxmlformats.org/officeDocument/2006/relationships/hyperlink" Target="http://www.search.yahoo.com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70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intl/es/analytics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trends/?hl=e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om/trends/correlat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answerthepublic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CONSULTORIA/pemarketing/Plan%20mktg%202016/Competidores/Analisis%20competencia%20marketing%20Galicia.XL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s.semrush.com/" TargetMode="External"/><Relationship Id="rId4" Type="http://schemas.openxmlformats.org/officeDocument/2006/relationships/hyperlink" Target="http://socialmention.com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howsociable.com/" TargetMode="External"/><Relationship Id="rId2" Type="http://schemas.openxmlformats.org/officeDocument/2006/relationships/hyperlink" Target="http://buzzsum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rand24.com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file:///D:\Mis%20documentos\CONSULTORIA\Clinica%20Blanco%20Ramos\Estudio%202013\Estudio%20y%20Plan%20de%20comunicaci&#243;n%20Blanco-Ramos.pptx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0.emf"/><Relationship Id="rId4" Type="http://schemas.openxmlformats.org/officeDocument/2006/relationships/oleObject" Target="../embeddings/oleObject1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es.surveymonkey.com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hyperlink" Target="http://www.4qsurvey.com/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../CONSULTORIA/Genesal/Facturacion/FACTURACION%20GENESAL.xlsx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0XsFBTb5t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CONSULTORIA/Clinica%20Blanco%20Ramos/Estudio/Estudio%20y%20Plan%20de%20comunicaci&#243;n%20Blanco-Ramos.pptx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5720" y="2276873"/>
            <a:ext cx="5256584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Digital Marketing </a:t>
            </a:r>
            <a:r>
              <a:rPr lang="en-US" dirty="0"/>
              <a:t>Process and Planning</a:t>
            </a:r>
          </a:p>
        </p:txBody>
      </p:sp>
      <p:sp>
        <p:nvSpPr>
          <p:cNvPr id="5" name="2 Subtítulo"/>
          <p:cNvSpPr>
            <a:spLocks noGrp="1"/>
          </p:cNvSpPr>
          <p:nvPr/>
        </p:nvSpPr>
        <p:spPr>
          <a:xfrm>
            <a:off x="7104112" y="4077072"/>
            <a:ext cx="2048272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Prof: José R Porto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209787" y="4468470"/>
            <a:ext cx="2109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3"/>
              </a:rPr>
              <a:t>josera.porto@usc.es</a:t>
            </a:r>
            <a:endParaRPr lang="es-E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5559" y="4952533"/>
            <a:ext cx="1176745" cy="38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3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1580" y="342925"/>
            <a:ext cx="7635093" cy="609600"/>
          </a:xfrm>
        </p:spPr>
        <p:txBody>
          <a:bodyPr/>
          <a:lstStyle/>
          <a:p>
            <a:r>
              <a:rPr lang="en-US" dirty="0"/>
              <a:t>We can measure almost everything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764A52E-8AFA-43EB-98DB-5AE120431599}" type="slidenum">
              <a:rPr lang="es-ES" smtClean="0"/>
              <a:pPr/>
              <a:t>10</a:t>
            </a:fld>
            <a:endParaRPr lang="es-ES"/>
          </a:p>
        </p:txBody>
      </p:sp>
      <p:pic>
        <p:nvPicPr>
          <p:cNvPr id="5" name="Picture 2" descr="http://wpavanzado.wpavanzado.netdna-cdn.com/wp-content/uploads/2013/12/google-analytics-plugi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3632" y="1663024"/>
            <a:ext cx="3795714" cy="2344867"/>
          </a:xfrm>
          <a:prstGeom prst="rect">
            <a:avLst/>
          </a:prstGeom>
          <a:noFill/>
        </p:spPr>
      </p:pic>
      <p:pic>
        <p:nvPicPr>
          <p:cNvPr id="6" name="Picture 2" descr="http://blogger3cero.com/wp-content/uploads/2014/02/semrush_logo_2_10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2245" y="2095071"/>
            <a:ext cx="2636448" cy="1152128"/>
          </a:xfrm>
          <a:prstGeom prst="rect">
            <a:avLst/>
          </a:prstGeom>
          <a:noFill/>
        </p:spPr>
      </p:pic>
      <p:pic>
        <p:nvPicPr>
          <p:cNvPr id="7" name="Picture 4" descr="http://tictacseo.es/wp-content/uploads/2015/09/expertos-publicidad-Google-Adword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7688" y="4183303"/>
            <a:ext cx="2526294" cy="1592982"/>
          </a:xfrm>
          <a:prstGeom prst="rect">
            <a:avLst/>
          </a:prstGeom>
          <a:noFill/>
        </p:spPr>
      </p:pic>
      <p:pic>
        <p:nvPicPr>
          <p:cNvPr id="8" name="Picture 6" descr="https://www.twitonomy.com/images/logo_300x1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2104" y="4255312"/>
            <a:ext cx="2857500" cy="1000125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5663952" y="1447000"/>
            <a:ext cx="158417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BIG DATA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989852" y="6292983"/>
            <a:ext cx="2382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Prof: José R. Porto. February </a:t>
            </a:r>
            <a:r>
              <a:rPr lang="en-US" sz="1200" dirty="0" smtClean="0">
                <a:solidFill>
                  <a:prstClr val="black">
                    <a:tint val="75000"/>
                  </a:prstClr>
                </a:solidFill>
              </a:rPr>
              <a:t>2019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566" y="441403"/>
            <a:ext cx="7128792" cy="1034752"/>
          </a:xfrm>
        </p:spPr>
        <p:txBody>
          <a:bodyPr>
            <a:normAutofit/>
          </a:bodyPr>
          <a:lstStyle/>
          <a:p>
            <a:r>
              <a:rPr lang="en-US" dirty="0" smtClean="0"/>
              <a:t>Don't, do any marketing action without a marketing plan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764A52E-8AFA-43EB-98DB-5AE120431599}" type="slidenum">
              <a:rPr lang="es-ES" smtClean="0"/>
              <a:pPr/>
              <a:t>11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881" y="1680073"/>
            <a:ext cx="6155726" cy="466052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913389" y="6340602"/>
            <a:ext cx="2382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Prof: José R. Porto. February </a:t>
            </a:r>
            <a:r>
              <a:rPr lang="en-US" sz="1200" dirty="0" smtClean="0">
                <a:solidFill>
                  <a:prstClr val="black">
                    <a:tint val="75000"/>
                  </a:prstClr>
                </a:solidFill>
              </a:rPr>
              <a:t>2019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0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20312" y="2936047"/>
            <a:ext cx="5276088" cy="662781"/>
          </a:xfrm>
        </p:spPr>
        <p:txBody>
          <a:bodyPr/>
          <a:lstStyle/>
          <a:p>
            <a:r>
              <a:rPr lang="en-US"/>
              <a:t>Market Research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B0DCB9A-819A-41FC-A88C-C193B77A3F00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11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Analysis, analysis and analysis.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B0DCB9A-819A-41FC-A88C-C193B77A3F00}" type="slidenum">
              <a:rPr lang="es-ES" smtClean="0"/>
              <a:t>13</a:t>
            </a:fld>
            <a:endParaRPr lang="es-ES"/>
          </a:p>
        </p:txBody>
      </p:sp>
      <p:sp>
        <p:nvSpPr>
          <p:cNvPr id="6" name="4 Elipse"/>
          <p:cNvSpPr/>
          <p:nvPr/>
        </p:nvSpPr>
        <p:spPr>
          <a:xfrm>
            <a:off x="3523344" y="3154336"/>
            <a:ext cx="1296144" cy="1196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>
                <a:solidFill>
                  <a:schemeClr val="tx1"/>
                </a:solidFill>
              </a:rPr>
              <a:t>Análisis interno</a:t>
            </a:r>
          </a:p>
        </p:txBody>
      </p:sp>
      <p:sp>
        <p:nvSpPr>
          <p:cNvPr id="7" name="5 Elipse"/>
          <p:cNvSpPr/>
          <p:nvPr/>
        </p:nvSpPr>
        <p:spPr>
          <a:xfrm>
            <a:off x="2947280" y="2578272"/>
            <a:ext cx="2520280" cy="24201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6 Elipse"/>
          <p:cNvSpPr/>
          <p:nvPr/>
        </p:nvSpPr>
        <p:spPr>
          <a:xfrm>
            <a:off x="2299208" y="2002208"/>
            <a:ext cx="3816424" cy="35722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7 CuadroTexto"/>
          <p:cNvSpPr txBox="1"/>
          <p:nvPr/>
        </p:nvSpPr>
        <p:spPr>
          <a:xfrm>
            <a:off x="3739369" y="265028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Micro</a:t>
            </a:r>
          </a:p>
        </p:txBody>
      </p:sp>
      <p:sp>
        <p:nvSpPr>
          <p:cNvPr id="10" name="8 CuadroTexto"/>
          <p:cNvSpPr txBox="1"/>
          <p:nvPr/>
        </p:nvSpPr>
        <p:spPr>
          <a:xfrm>
            <a:off x="3739368" y="2146224"/>
            <a:ext cx="788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Macro</a:t>
            </a:r>
          </a:p>
        </p:txBody>
      </p:sp>
      <p:pic>
        <p:nvPicPr>
          <p:cNvPr id="12" name="Picture 2" descr="http://lugaresparavivir.com/wp-content/uploads/2014/12/lugares-para-viv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008" y="2646204"/>
            <a:ext cx="1923984" cy="1923984"/>
          </a:xfrm>
          <a:prstGeom prst="rect">
            <a:avLst/>
          </a:prstGeom>
          <a:noFill/>
        </p:spPr>
      </p:pic>
      <p:sp>
        <p:nvSpPr>
          <p:cNvPr id="13" name="12 Flecha derecha"/>
          <p:cNvSpPr/>
          <p:nvPr/>
        </p:nvSpPr>
        <p:spPr>
          <a:xfrm>
            <a:off x="6151260" y="3019612"/>
            <a:ext cx="2635429" cy="1330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Primary data</a:t>
            </a:r>
          </a:p>
          <a:p>
            <a:pPr algn="ctr"/>
            <a:r>
              <a:rPr lang="en-US" sz="2400">
                <a:solidFill>
                  <a:schemeClr val="tx1"/>
                </a:solidFill>
              </a:rPr>
              <a:t>Secondary data</a:t>
            </a:r>
          </a:p>
        </p:txBody>
      </p:sp>
      <p:cxnSp>
        <p:nvCxnSpPr>
          <p:cNvPr id="14" name="13 Conector recto de flecha"/>
          <p:cNvCxnSpPr>
            <a:stCxn id="8" idx="7"/>
            <a:endCxn id="6" idx="7"/>
          </p:cNvCxnSpPr>
          <p:nvPr/>
        </p:nvCxnSpPr>
        <p:spPr>
          <a:xfrm flipH="1">
            <a:off x="4629673" y="2525355"/>
            <a:ext cx="927057" cy="8041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16 Conector recto de flecha"/>
          <p:cNvCxnSpPr/>
          <p:nvPr/>
        </p:nvCxnSpPr>
        <p:spPr>
          <a:xfrm flipV="1">
            <a:off x="4819488" y="2866304"/>
            <a:ext cx="983032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18 Conector recto de flecha"/>
          <p:cNvCxnSpPr>
            <a:stCxn id="7" idx="3"/>
            <a:endCxn id="6" idx="3"/>
          </p:cNvCxnSpPr>
          <p:nvPr/>
        </p:nvCxnSpPr>
        <p:spPr>
          <a:xfrm flipV="1">
            <a:off x="3316368" y="4175191"/>
            <a:ext cx="396793" cy="4688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20 Conector recto de flecha"/>
          <p:cNvCxnSpPr/>
          <p:nvPr/>
        </p:nvCxnSpPr>
        <p:spPr>
          <a:xfrm flipH="1">
            <a:off x="3127560" y="4018432"/>
            <a:ext cx="395785" cy="331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6690" y="2293792"/>
            <a:ext cx="3350711" cy="2648657"/>
          </a:xfrm>
          <a:prstGeom prst="rect">
            <a:avLst/>
          </a:prstGeom>
        </p:spPr>
      </p:pic>
      <p:cxnSp>
        <p:nvCxnSpPr>
          <p:cNvPr id="21" name="Conector recto 20"/>
          <p:cNvCxnSpPr/>
          <p:nvPr/>
        </p:nvCxnSpPr>
        <p:spPr>
          <a:xfrm flipV="1">
            <a:off x="838200" y="2002208"/>
            <a:ext cx="3150704" cy="643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>
            <a:stCxn id="12" idx="2"/>
          </p:cNvCxnSpPr>
          <p:nvPr/>
        </p:nvCxnSpPr>
        <p:spPr>
          <a:xfrm>
            <a:off x="1072000" y="4570188"/>
            <a:ext cx="2667368" cy="1004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5222090" y="6327529"/>
            <a:ext cx="2382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Prof: José R. Porto. February </a:t>
            </a:r>
            <a:r>
              <a:rPr lang="en-US" sz="1200" dirty="0" smtClean="0">
                <a:solidFill>
                  <a:prstClr val="black">
                    <a:tint val="75000"/>
                  </a:prstClr>
                </a:solidFill>
              </a:rPr>
              <a:t>2019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8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 analysis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B1CF525-5DB2-467B-BE83-6D98804D5A0E}" type="slidenum">
              <a:rPr lang="es-ES" smtClean="0"/>
              <a:pPr/>
              <a:t>14</a:t>
            </a:fld>
            <a:endParaRPr lang="es-ES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8683" y="1340768"/>
            <a:ext cx="796570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2"/>
          <p:cNvSpPr/>
          <p:nvPr/>
        </p:nvSpPr>
        <p:spPr>
          <a:xfrm>
            <a:off x="4930806" y="6460421"/>
            <a:ext cx="2382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Prof: José R. Porto. February </a:t>
            </a:r>
            <a:r>
              <a:rPr lang="en-US" sz="1200" dirty="0" smtClean="0">
                <a:solidFill>
                  <a:prstClr val="black">
                    <a:tint val="75000"/>
                  </a:prstClr>
                </a:solidFill>
              </a:rPr>
              <a:t>2019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9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4960" y="313331"/>
            <a:ext cx="7458996" cy="5230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Internal analysis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764A52E-8AFA-43EB-98DB-5AE120431599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135560" y="1872206"/>
            <a:ext cx="4104456" cy="396592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DIN-Regular"/>
              </a:rPr>
              <a:t>Sales analysis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DIN-Regular"/>
              </a:rPr>
              <a:t>Customers analysis.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DIN-Regular"/>
              </a:rPr>
              <a:t>Customer Acquisition Analysis.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DIN-Regular"/>
              </a:rPr>
              <a:t>Products analysis.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DIN-Regular"/>
              </a:rPr>
              <a:t>Price analysis.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DIN-Regular"/>
              </a:rPr>
              <a:t>Financial analysis.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DIN-Regular"/>
              </a:rPr>
              <a:t>RRHH analysis.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DIN-Regular"/>
              </a:rPr>
              <a:t>Communication analysis</a:t>
            </a:r>
            <a:r>
              <a:rPr lang="en-US" sz="2000" dirty="0">
                <a:latin typeface="DIN-Regular"/>
              </a:rPr>
              <a:t>. </a:t>
            </a:r>
            <a:endParaRPr lang="en-US" sz="2000" dirty="0" smtClean="0">
              <a:latin typeface="DIN-Regular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DIN-Regular"/>
              </a:rPr>
              <a:t>Image analysis.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DIN-Regular"/>
              </a:rPr>
              <a:t>Salesforce analysis</a:t>
            </a:r>
            <a:r>
              <a:rPr lang="en-US" sz="2000" dirty="0">
                <a:latin typeface="DIN-Regular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US" sz="2000" dirty="0">
              <a:latin typeface="DIN-Regular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6528048" y="1836488"/>
            <a:ext cx="3816424" cy="4001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DIN-Regular" pitchFamily="2" charset="0"/>
              </a:rPr>
              <a:t>Web an blog analysis.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DIN-Regular" pitchFamily="2" charset="0"/>
              </a:rPr>
              <a:t>SEO analysis.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DIN-Regular" pitchFamily="2" charset="0"/>
              </a:rPr>
              <a:t>SEM analysis.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DIN-Regular" pitchFamily="2" charset="0"/>
              </a:rPr>
              <a:t>Social network analysis.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DIN-Regular" pitchFamily="2" charset="0"/>
              </a:rPr>
              <a:t>Videomarketing analysis.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DIN-Regular" pitchFamily="2" charset="0"/>
              </a:rPr>
              <a:t>Mobile marketing analysis.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DIN-Regular" pitchFamily="2" charset="0"/>
              </a:rPr>
              <a:t>Ecommerce analysis.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DIN-Regular" pitchFamily="2" charset="0"/>
              </a:rPr>
              <a:t>Legal issues analysis.</a:t>
            </a:r>
            <a:endParaRPr lang="en-US" sz="2000" dirty="0">
              <a:latin typeface="DIN-Regular" pitchFamily="2" charset="0"/>
            </a:endParaRPr>
          </a:p>
        </p:txBody>
      </p:sp>
      <p:sp>
        <p:nvSpPr>
          <p:cNvPr id="7" name="4 CuadroTexto"/>
          <p:cNvSpPr txBox="1"/>
          <p:nvPr/>
        </p:nvSpPr>
        <p:spPr>
          <a:xfrm>
            <a:off x="3198916" y="1169636"/>
            <a:ext cx="90203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Offline</a:t>
            </a:r>
            <a:endParaRPr lang="es-ES" dirty="0"/>
          </a:p>
        </p:txBody>
      </p:sp>
      <p:sp>
        <p:nvSpPr>
          <p:cNvPr id="8" name="6 CuadroTexto">
            <a:hlinkClick r:id="rId3" action="ppaction://hlinksldjump"/>
          </p:cNvPr>
          <p:cNvSpPr txBox="1"/>
          <p:nvPr/>
        </p:nvSpPr>
        <p:spPr>
          <a:xfrm>
            <a:off x="6858000" y="1151777"/>
            <a:ext cx="94672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Online</a:t>
            </a:r>
            <a:endParaRPr lang="es-ES" dirty="0"/>
          </a:p>
        </p:txBody>
      </p:sp>
      <p:sp>
        <p:nvSpPr>
          <p:cNvPr id="9" name="7 CuadroTexto"/>
          <p:cNvSpPr txBox="1"/>
          <p:nvPr/>
        </p:nvSpPr>
        <p:spPr>
          <a:xfrm>
            <a:off x="3883426" y="5953456"/>
            <a:ext cx="4974439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algn="ctr"/>
            <a:r>
              <a:rPr lang="en-US" sz="2000" dirty="0" smtClean="0">
                <a:latin typeface="DIN-Regular" pitchFamily="2" charset="0"/>
              </a:rPr>
              <a:t>Consumer behavior analysis offline/online</a:t>
            </a:r>
            <a:endParaRPr lang="en-US" sz="2000" dirty="0"/>
          </a:p>
        </p:txBody>
      </p:sp>
      <p:sp>
        <p:nvSpPr>
          <p:cNvPr id="3" name="Rectángulo 2"/>
          <p:cNvSpPr/>
          <p:nvPr/>
        </p:nvSpPr>
        <p:spPr>
          <a:xfrm>
            <a:off x="4987997" y="6468890"/>
            <a:ext cx="2382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Prof: José R. Porto. February </a:t>
            </a:r>
            <a:r>
              <a:rPr lang="en-US" sz="1200" dirty="0" smtClean="0">
                <a:solidFill>
                  <a:prstClr val="black">
                    <a:tint val="75000"/>
                  </a:prstClr>
                </a:solidFill>
              </a:rPr>
              <a:t>2019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20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Data analysis</a:t>
            </a:r>
            <a:endParaRPr lang="en-US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17720" y="3463795"/>
            <a:ext cx="3352801" cy="55972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 action="ppaction://hlinkfile"/>
              </a:rPr>
              <a:t>Pivot tables in Excel.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B0DCB9A-819A-41FC-A88C-C193B77A3F00}" type="slidenum">
              <a:rPr lang="es-ES" smtClean="0"/>
              <a:t>16</a:t>
            </a:fld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2516777" y="2255520"/>
            <a:ext cx="3675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can I analyze data?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450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87348" y="2906405"/>
            <a:ext cx="5112909" cy="587918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Internet </a:t>
            </a:r>
            <a:r>
              <a:rPr lang="en-US" sz="4400" dirty="0" smtClean="0">
                <a:solidFill>
                  <a:schemeClr val="tx1"/>
                </a:solidFill>
              </a:rPr>
              <a:t>research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Actual situation:  Web search engine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69704" y="1341120"/>
            <a:ext cx="8584096" cy="483584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200" dirty="0"/>
              <a:t>Tree web search engines: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>
                <a:hlinkClick r:id="rId3"/>
              </a:rPr>
              <a:t>www.google.es</a:t>
            </a:r>
            <a:endParaRPr lang="en-US" sz="1800" dirty="0"/>
          </a:p>
          <a:p>
            <a:pPr lvl="2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dirty="0"/>
              <a:t>Google academics</a:t>
            </a:r>
          </a:p>
          <a:p>
            <a:pPr lvl="2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dirty="0"/>
              <a:t>Google Blogs</a:t>
            </a:r>
          </a:p>
          <a:p>
            <a:pPr lvl="2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dirty="0"/>
              <a:t>Google images</a:t>
            </a:r>
          </a:p>
          <a:p>
            <a:pPr lvl="2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dirty="0"/>
              <a:t>Google videos</a:t>
            </a:r>
          </a:p>
          <a:p>
            <a:pPr lvl="2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dirty="0"/>
              <a:t>Google books</a:t>
            </a:r>
          </a:p>
          <a:p>
            <a:pPr lvl="2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dirty="0"/>
              <a:t>Google </a:t>
            </a:r>
            <a:r>
              <a:rPr lang="en-US" sz="1600" dirty="0" smtClean="0"/>
              <a:t>news</a:t>
            </a:r>
          </a:p>
          <a:p>
            <a:pPr lvl="2" algn="just">
              <a:spcAft>
                <a:spcPts val="600"/>
              </a:spcAft>
              <a:buFont typeface="Wingdings" pitchFamily="2" charset="2"/>
              <a:buChar char="Ø"/>
            </a:pPr>
            <a:endParaRPr lang="en-US" sz="1600" dirty="0"/>
          </a:p>
          <a:p>
            <a:pPr lvl="1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dirty="0">
                <a:hlinkClick r:id="rId4"/>
              </a:rPr>
              <a:t>www.search.yahoo.com</a:t>
            </a:r>
            <a:endParaRPr lang="en-US" sz="2200" dirty="0"/>
          </a:p>
          <a:p>
            <a:pPr lvl="1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dirty="0">
                <a:hlinkClick r:id="rId5"/>
              </a:rPr>
              <a:t>www.bing.com</a:t>
            </a:r>
            <a:endParaRPr lang="en-US" sz="2200" dirty="0"/>
          </a:p>
          <a:p>
            <a:pPr>
              <a:buNone/>
            </a:pPr>
            <a:r>
              <a:rPr lang="en-US" sz="1600" dirty="0"/>
              <a:t>	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/>
              <a:t>It's different in each country.</a:t>
            </a:r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Prof: José R. Porto. February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B0DCB9A-819A-41FC-A88C-C193B77A3F00}" type="slidenum">
              <a:rPr lang="es-ES" smtClean="0"/>
              <a:t>18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0758" y="2007554"/>
            <a:ext cx="3346994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6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24298" y="365125"/>
            <a:ext cx="7881256" cy="976315"/>
          </a:xfrm>
        </p:spPr>
        <p:txBody>
          <a:bodyPr>
            <a:normAutofit/>
          </a:bodyPr>
          <a:lstStyle/>
          <a:p>
            <a:r>
              <a:rPr lang="en-US" sz="4000" dirty="0"/>
              <a:t>How to search?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95601" y="1341440"/>
            <a:ext cx="7726313" cy="4789487"/>
          </a:xfrm>
        </p:spPr>
        <p:txBody>
          <a:bodyPr>
            <a:normAutofit/>
          </a:bodyPr>
          <a:lstStyle/>
          <a:p>
            <a:r>
              <a:rPr lang="en-US" sz="3600"/>
              <a:t>Use common sense.</a:t>
            </a:r>
          </a:p>
          <a:p>
            <a:pPr lvl="1"/>
            <a:r>
              <a:rPr lang="en-US" sz="3200"/>
              <a:t>What we want to find?</a:t>
            </a:r>
          </a:p>
          <a:p>
            <a:pPr lvl="1"/>
            <a:r>
              <a:rPr lang="en-US" sz="3200"/>
              <a:t>Define Keywords.</a:t>
            </a:r>
          </a:p>
          <a:p>
            <a:r>
              <a:rPr lang="en-US" sz="3600"/>
              <a:t>Start with a web search engine.</a:t>
            </a:r>
          </a:p>
          <a:p>
            <a:pPr lvl="1"/>
            <a:r>
              <a:rPr lang="en-US" sz="3200"/>
              <a:t>First page.</a:t>
            </a:r>
          </a:p>
          <a:p>
            <a:pPr lvl="1"/>
            <a:r>
              <a:rPr lang="en-US" sz="3200"/>
              <a:t>Other words.</a:t>
            </a:r>
          </a:p>
          <a:p>
            <a:pPr lvl="1"/>
            <a:r>
              <a:rPr lang="en-US" sz="3200"/>
              <a:t>Keep results.</a:t>
            </a:r>
          </a:p>
          <a:p>
            <a:r>
              <a:rPr lang="en-US" sz="3600"/>
              <a:t>Use advance search.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11443062" y="6386899"/>
            <a:ext cx="550817" cy="457200"/>
          </a:xfrm>
          <a:prstGeom prst="rect">
            <a:avLst/>
          </a:prstGeom>
        </p:spPr>
        <p:txBody>
          <a:bodyPr/>
          <a:lstStyle/>
          <a:p>
            <a:fld id="{D192C86A-7FF2-46AC-8B63-39A325985C96}" type="slidenum">
              <a:rPr lang="es-ES" smtClean="0"/>
              <a:pPr/>
              <a:t>19</a:t>
            </a:fld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4843721" y="6477000"/>
            <a:ext cx="2382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Prof: José R. Porto. February </a:t>
            </a:r>
            <a:r>
              <a:rPr lang="en-US" sz="1200" dirty="0" smtClean="0">
                <a:solidFill>
                  <a:prstClr val="black">
                    <a:tint val="75000"/>
                  </a:prstClr>
                </a:solidFill>
              </a:rPr>
              <a:t>2019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379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¡</a:t>
            </a:r>
            <a:r>
              <a:rPr lang="es-ES" dirty="0" err="1"/>
              <a:t>Change</a:t>
            </a:r>
            <a:r>
              <a:rPr lang="es-ES" dirty="0"/>
              <a:t>!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24298" y="1825625"/>
            <a:ext cx="9629502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Technology adoption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Culture and social communication Change</a:t>
            </a:r>
            <a:r>
              <a:rPr lang="en-US" dirty="0">
                <a:hlinkClick r:id="rId2" action="ppaction://hlinksldjump"/>
              </a:rPr>
              <a:t> </a:t>
            </a:r>
            <a:endParaRPr lang="en-US" dirty="0"/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New consumer behavior models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Online Magnitudes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We can measure almost everything</a:t>
            </a:r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Prof: José R. Porto. </a:t>
            </a:r>
            <a:r>
              <a:rPr lang="pt-BR" dirty="0" err="1" smtClean="0"/>
              <a:t>February</a:t>
            </a:r>
            <a:r>
              <a:rPr lang="pt-BR" dirty="0" smtClean="0"/>
              <a:t> 2018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333" y="2652123"/>
            <a:ext cx="3084843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61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24298" y="365126"/>
            <a:ext cx="8621486" cy="655348"/>
          </a:xfrm>
        </p:spPr>
        <p:txBody>
          <a:bodyPr>
            <a:normAutofit/>
          </a:bodyPr>
          <a:lstStyle/>
          <a:p>
            <a:r>
              <a:rPr lang="en-US" sz="2800" dirty="0"/>
              <a:t>Google advance search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5520" y="1196753"/>
            <a:ext cx="8294408" cy="510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2"/>
          <p:cNvSpPr/>
          <p:nvPr/>
        </p:nvSpPr>
        <p:spPr>
          <a:xfrm>
            <a:off x="5253023" y="6477838"/>
            <a:ext cx="2382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Prof: José R. Porto. February </a:t>
            </a:r>
            <a:r>
              <a:rPr lang="en-US" sz="1200" dirty="0" smtClean="0">
                <a:solidFill>
                  <a:prstClr val="black">
                    <a:tint val="75000"/>
                  </a:prstClr>
                </a:solidFill>
              </a:rPr>
              <a:t>2019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153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200"/>
              <a:t>Secondary data practice</a:t>
            </a:r>
            <a:endParaRPr lang="en-US" sz="1300" u="sng"/>
          </a:p>
        </p:txBody>
      </p:sp>
      <p:sp>
        <p:nvSpPr>
          <p:cNvPr id="4" name="3 Recortar rectángulo de esquina sencilla"/>
          <p:cNvSpPr/>
          <p:nvPr/>
        </p:nvSpPr>
        <p:spPr>
          <a:xfrm>
            <a:off x="3024166" y="3929068"/>
            <a:ext cx="6143668" cy="937069"/>
          </a:xfrm>
          <a:prstGeom prst="snip1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>
            <a:off x="3791744" y="1844825"/>
            <a:ext cx="4572032" cy="164307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863752" y="2420888"/>
            <a:ext cx="3786214" cy="5232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0" tIns="45715" rIns="91430" bIns="45715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Exercise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024166" y="3929068"/>
            <a:ext cx="6143668" cy="95409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466567" indent="-466567" algn="ctr"/>
            <a:r>
              <a:rPr lang="en-US" sz="2800" dirty="0">
                <a:solidFill>
                  <a:schemeClr val="bg1"/>
                </a:solidFill>
              </a:rPr>
              <a:t>Search newest data in pdf  about internet use in </a:t>
            </a:r>
            <a:r>
              <a:rPr lang="en-US" sz="2800" dirty="0" smtClean="0">
                <a:solidFill>
                  <a:schemeClr val="bg1"/>
                </a:solidFill>
              </a:rPr>
              <a:t>Turkey.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061434" y="6321084"/>
            <a:ext cx="2382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Prof: José R. Porto. February </a:t>
            </a:r>
            <a:r>
              <a:rPr lang="en-US" sz="1200" dirty="0" smtClean="0">
                <a:solidFill>
                  <a:prstClr val="black">
                    <a:tint val="75000"/>
                  </a:prstClr>
                </a:solidFill>
              </a:rPr>
              <a:t>2019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28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46317" y="358755"/>
            <a:ext cx="5813257" cy="391946"/>
          </a:xfrm>
        </p:spPr>
        <p:txBody>
          <a:bodyPr>
            <a:noAutofit/>
          </a:bodyPr>
          <a:lstStyle/>
          <a:p>
            <a:r>
              <a:rPr lang="en-US" sz="1800"/>
              <a:t>New consumer behavior models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11138262" y="6216930"/>
            <a:ext cx="481167" cy="470930"/>
          </a:xfrm>
          <a:prstGeom prst="rect">
            <a:avLst/>
          </a:prstGeom>
        </p:spPr>
        <p:txBody>
          <a:bodyPr vert="horz" lIns="82945" tIns="41473" rIns="82945" bIns="41473" rtlCol="0" anchor="ctr"/>
          <a:lstStyle/>
          <a:p>
            <a:fld id="{38D24DE0-D047-4D83-A640-944CEC4D1410}" type="slidenum">
              <a:rPr lang="es-ES" smtClean="0"/>
              <a:pPr/>
              <a:t>22</a:t>
            </a:fld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5681" y="980729"/>
            <a:ext cx="4680520" cy="264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8040216" y="1988840"/>
            <a:ext cx="231345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/>
              <a:t>INBOUND MARKETING</a:t>
            </a: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673" y="3573017"/>
            <a:ext cx="58578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1847528" y="3789041"/>
            <a:ext cx="129614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err="1"/>
              <a:t>Customer</a:t>
            </a:r>
            <a:r>
              <a:rPr lang="es-ES"/>
              <a:t> </a:t>
            </a:r>
            <a:r>
              <a:rPr lang="es-ES" err="1"/>
              <a:t>journey</a:t>
            </a:r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4881290" y="6313896"/>
            <a:ext cx="2382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1200" dirty="0">
                <a:solidFill>
                  <a:prstClr val="black">
                    <a:tint val="75000"/>
                  </a:prstClr>
                </a:solidFill>
              </a:rPr>
              <a:t>Prof: José R. Porto. </a:t>
            </a:r>
            <a:r>
              <a:rPr lang="pt-BR" sz="1200" dirty="0" err="1">
                <a:solidFill>
                  <a:prstClr val="black">
                    <a:tint val="75000"/>
                  </a:prstClr>
                </a:solidFill>
              </a:rPr>
              <a:t>February</a:t>
            </a:r>
            <a:r>
              <a:rPr lang="pt-BR" sz="1200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pt-BR" sz="1200" dirty="0" smtClean="0">
                <a:solidFill>
                  <a:prstClr val="black">
                    <a:tint val="75000"/>
                  </a:prstClr>
                </a:solidFill>
              </a:rPr>
              <a:t>2019</a:t>
            </a:r>
            <a:endParaRPr lang="es-E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429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6182" y="365126"/>
            <a:ext cx="8229601" cy="862784"/>
          </a:xfrm>
        </p:spPr>
        <p:txBody>
          <a:bodyPr/>
          <a:lstStyle/>
          <a:p>
            <a:r>
              <a:rPr lang="es-ES" dirty="0" err="1" smtClean="0"/>
              <a:t>Develop</a:t>
            </a:r>
            <a:r>
              <a:rPr lang="es-ES" dirty="0" smtClean="0"/>
              <a:t> </a:t>
            </a:r>
            <a:r>
              <a:rPr lang="es-ES" dirty="0" err="1" smtClean="0"/>
              <a:t>Customer</a:t>
            </a:r>
            <a:r>
              <a:rPr lang="es-ES" dirty="0" smtClean="0"/>
              <a:t> </a:t>
            </a:r>
            <a:r>
              <a:rPr lang="es-ES" dirty="0" err="1" smtClean="0"/>
              <a:t>Journey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764A52E-8AFA-43EB-98DB-5AE120431599}" type="slidenum">
              <a:rPr lang="es-ES" smtClean="0"/>
              <a:pPr/>
              <a:t>23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585" y="1484785"/>
            <a:ext cx="9077413" cy="385246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5514976"/>
            <a:ext cx="2533650" cy="134302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471511" y="5847934"/>
            <a:ext cx="3835345" cy="33855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Measure each contact point with customers</a:t>
            </a:r>
            <a:endParaRPr lang="en-US" sz="1600" dirty="0"/>
          </a:p>
        </p:txBody>
      </p:sp>
      <p:sp>
        <p:nvSpPr>
          <p:cNvPr id="3" name="Rectángulo 2"/>
          <p:cNvSpPr/>
          <p:nvPr/>
        </p:nvSpPr>
        <p:spPr>
          <a:xfrm>
            <a:off x="5488154" y="6420173"/>
            <a:ext cx="2382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1200" dirty="0">
                <a:solidFill>
                  <a:prstClr val="black">
                    <a:tint val="75000"/>
                  </a:prstClr>
                </a:solidFill>
              </a:rPr>
              <a:t>Prof: José R. Porto. </a:t>
            </a:r>
            <a:r>
              <a:rPr lang="pt-BR" sz="1200" dirty="0" err="1">
                <a:solidFill>
                  <a:prstClr val="black">
                    <a:tint val="75000"/>
                  </a:prstClr>
                </a:solidFill>
              </a:rPr>
              <a:t>February</a:t>
            </a:r>
            <a:r>
              <a:rPr lang="pt-BR" sz="1200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pt-BR" sz="1200" dirty="0" smtClean="0">
                <a:solidFill>
                  <a:prstClr val="black">
                    <a:tint val="75000"/>
                  </a:prstClr>
                </a:solidFill>
              </a:rPr>
              <a:t>2019</a:t>
            </a:r>
            <a:endParaRPr lang="es-E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9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4960" y="332048"/>
            <a:ext cx="7543800" cy="617240"/>
          </a:xfrm>
        </p:spPr>
        <p:txBody>
          <a:bodyPr/>
          <a:lstStyle/>
          <a:p>
            <a:r>
              <a:rPr lang="en-US" dirty="0" smtClean="0"/>
              <a:t>External analysis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764A52E-8AFA-43EB-98DB-5AE120431599}" type="slidenum">
              <a:rPr lang="es-ES" smtClean="0"/>
              <a:pPr/>
              <a:t>24</a:t>
            </a:fld>
            <a:endParaRPr lang="es-ES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194560" y="2541902"/>
            <a:ext cx="4417640" cy="3336776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Potential customers analysis. Online y offline</a:t>
            </a:r>
          </a:p>
          <a:p>
            <a:pPr lvl="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Competitors analysis. Online y offline.</a:t>
            </a:r>
          </a:p>
          <a:p>
            <a:pPr lvl="0">
              <a:buFont typeface="Wingdings" pitchFamily="2" charset="2"/>
              <a:buChar char="Ø"/>
            </a:pPr>
            <a:r>
              <a:rPr lang="en-US" sz="2400" dirty="0" smtClean="0"/>
              <a:t>Channel analysis.</a:t>
            </a:r>
          </a:p>
          <a:p>
            <a:pPr lvl="0">
              <a:buFont typeface="Wingdings" pitchFamily="2" charset="2"/>
              <a:buChar char="Ø"/>
            </a:pPr>
            <a:r>
              <a:rPr lang="en-US" sz="2400" dirty="0" smtClean="0"/>
              <a:t>Suppliers analysis.</a:t>
            </a:r>
            <a:endParaRPr lang="en-US" sz="2400" dirty="0"/>
          </a:p>
          <a:p>
            <a:pPr lvl="0">
              <a:buFont typeface="Wingdings" pitchFamily="2" charset="2"/>
              <a:buChar char="Ø"/>
            </a:pPr>
            <a:r>
              <a:rPr lang="en-US" sz="2400" dirty="0" smtClean="0"/>
              <a:t>Intermediary analysis.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6918960" y="2275575"/>
            <a:ext cx="3342456" cy="3480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20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b="1" dirty="0" smtClean="0">
                <a:latin typeface="DIN-Regular" pitchFamily="2" charset="0"/>
              </a:rPr>
              <a:t>Political</a:t>
            </a:r>
            <a:r>
              <a:rPr lang="en-US" sz="2000" dirty="0" smtClean="0">
                <a:latin typeface="DIN-Regular" pitchFamily="2" charset="0"/>
              </a:rPr>
              <a:t> issues.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b="1" dirty="0" smtClean="0">
                <a:latin typeface="DIN-Regular" pitchFamily="2" charset="0"/>
              </a:rPr>
              <a:t>Economical</a:t>
            </a:r>
            <a:r>
              <a:rPr lang="en-US" sz="2000" dirty="0" smtClean="0">
                <a:latin typeface="DIN-Regular" pitchFamily="2" charset="0"/>
              </a:rPr>
              <a:t> issues.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b="1" dirty="0" smtClean="0">
                <a:latin typeface="DIN-Regular" pitchFamily="2" charset="0"/>
              </a:rPr>
              <a:t>S</a:t>
            </a:r>
            <a:r>
              <a:rPr lang="en-US" sz="2000" b="1" dirty="0" smtClean="0">
                <a:latin typeface="DIN-Regular" pitchFamily="2" charset="0"/>
              </a:rPr>
              <a:t>ocial</a:t>
            </a:r>
            <a:r>
              <a:rPr lang="en-US" sz="2000" dirty="0" smtClean="0">
                <a:latin typeface="DIN-Regular" pitchFamily="2" charset="0"/>
              </a:rPr>
              <a:t> issues.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b="1" dirty="0" smtClean="0">
                <a:latin typeface="DIN-Regular" pitchFamily="2" charset="0"/>
              </a:rPr>
              <a:t>Technological</a:t>
            </a:r>
            <a:r>
              <a:rPr lang="en-US" sz="2000" dirty="0" smtClean="0">
                <a:latin typeface="DIN-Regular" pitchFamily="2" charset="0"/>
              </a:rPr>
              <a:t> issues.</a:t>
            </a:r>
            <a:endParaRPr lang="en-US" sz="2000" dirty="0">
              <a:latin typeface="DIN-Regular" pitchFamily="2" charset="0"/>
            </a:endParaRPr>
          </a:p>
        </p:txBody>
      </p:sp>
      <p:sp>
        <p:nvSpPr>
          <p:cNvPr id="7" name="5 CuadroTexto"/>
          <p:cNvSpPr txBox="1"/>
          <p:nvPr/>
        </p:nvSpPr>
        <p:spPr>
          <a:xfrm>
            <a:off x="3348649" y="1699346"/>
            <a:ext cx="73077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/>
              <a:t>Micro</a:t>
            </a:r>
          </a:p>
        </p:txBody>
      </p:sp>
      <p:sp>
        <p:nvSpPr>
          <p:cNvPr id="8" name="6 CuadroTexto"/>
          <p:cNvSpPr txBox="1"/>
          <p:nvPr/>
        </p:nvSpPr>
        <p:spPr>
          <a:xfrm>
            <a:off x="7909560" y="1699346"/>
            <a:ext cx="78848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/>
              <a:t>Macro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359920" y="6425587"/>
            <a:ext cx="2382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Prof: José R. Porto. February </a:t>
            </a:r>
            <a:r>
              <a:rPr lang="en-US" sz="1200" dirty="0" smtClean="0">
                <a:solidFill>
                  <a:prstClr val="black">
                    <a:tint val="75000"/>
                  </a:prstClr>
                </a:solidFill>
              </a:rPr>
              <a:t>2019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25871" y="642340"/>
            <a:ext cx="5813257" cy="391946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Analyze online consumer behavior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11390810" y="6344341"/>
            <a:ext cx="455041" cy="470930"/>
          </a:xfrm>
          <a:prstGeom prst="rect">
            <a:avLst/>
          </a:prstGeom>
        </p:spPr>
        <p:txBody>
          <a:bodyPr vert="horz" lIns="82945" tIns="41473" rIns="82945" bIns="41473" rtlCol="0" anchor="ctr"/>
          <a:lstStyle/>
          <a:p>
            <a:fld id="{38D24DE0-D047-4D83-A640-944CEC4D1410}" type="slidenum">
              <a:rPr lang="es-ES" smtClean="0"/>
              <a:pPr/>
              <a:t>25</a:t>
            </a:fld>
            <a:endParaRPr lang="es-ES" dirty="0"/>
          </a:p>
        </p:txBody>
      </p:sp>
      <p:pic>
        <p:nvPicPr>
          <p:cNvPr id="14338" name="Picture 2" descr="http://wpavanzado.wpavanzado.netdna-cdn.com/wp-content/uploads/2013/12/google-analytics-plugins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2428" y="2383811"/>
            <a:ext cx="3592064" cy="2219059"/>
          </a:xfrm>
          <a:prstGeom prst="rect">
            <a:avLst/>
          </a:prstGeom>
          <a:noFill/>
        </p:spPr>
      </p:pic>
      <p:sp>
        <p:nvSpPr>
          <p:cNvPr id="3" name="Rectángulo 2"/>
          <p:cNvSpPr/>
          <p:nvPr/>
        </p:nvSpPr>
        <p:spPr>
          <a:xfrm>
            <a:off x="5061434" y="6344341"/>
            <a:ext cx="2382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Prof: José R. Porto. February </a:t>
            </a:r>
            <a:r>
              <a:rPr lang="en-US" sz="1200" dirty="0" smtClean="0">
                <a:solidFill>
                  <a:prstClr val="black">
                    <a:tint val="75000"/>
                  </a:prstClr>
                </a:solidFill>
              </a:rPr>
              <a:t>2019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148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216" y="365125"/>
            <a:ext cx="8499567" cy="1325563"/>
          </a:xfrm>
        </p:spPr>
        <p:txBody>
          <a:bodyPr/>
          <a:lstStyle/>
          <a:p>
            <a:r>
              <a:rPr lang="en-US" dirty="0" smtClean="0"/>
              <a:t>Potential Customers analysis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83632" y="1484784"/>
            <a:ext cx="7427168" cy="460851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2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Detect customer needs.</a:t>
            </a:r>
          </a:p>
          <a:p>
            <a:pPr lvl="1">
              <a:lnSpc>
                <a:spcPct val="2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Google Trends.</a:t>
            </a:r>
          </a:p>
          <a:p>
            <a:pPr lvl="1">
              <a:lnSpc>
                <a:spcPct val="2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 smtClean="0"/>
              <a:t>Answerthepublic</a:t>
            </a:r>
            <a:r>
              <a:rPr lang="en-US" dirty="0" smtClean="0"/>
              <a:t>.</a:t>
            </a:r>
          </a:p>
          <a:p>
            <a:pPr>
              <a:lnSpc>
                <a:spcPct val="2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Analyze consumer behavior.</a:t>
            </a:r>
          </a:p>
          <a:p>
            <a:pPr lvl="1">
              <a:lnSpc>
                <a:spcPct val="2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Google analytics.</a:t>
            </a:r>
          </a:p>
          <a:p>
            <a:pPr lvl="1">
              <a:lnSpc>
                <a:spcPct val="2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Social network monitoring.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764A52E-8AFA-43EB-98DB-5AE120431599}" type="slidenum">
              <a:rPr lang="es-ES" smtClean="0"/>
              <a:pPr/>
              <a:t>26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97" y="4581128"/>
            <a:ext cx="1096317" cy="67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2276873"/>
            <a:ext cx="1201478" cy="79952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3320230"/>
            <a:ext cx="1431929" cy="33223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496863" y="6419129"/>
            <a:ext cx="2382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Prof: José R. Porto. February </a:t>
            </a:r>
            <a:r>
              <a:rPr lang="en-US" sz="1200" dirty="0" smtClean="0">
                <a:solidFill>
                  <a:prstClr val="black">
                    <a:tint val="75000"/>
                  </a:prstClr>
                </a:solidFill>
              </a:rPr>
              <a:t>2019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66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24298" y="365126"/>
            <a:ext cx="8621486" cy="764254"/>
          </a:xfrm>
        </p:spPr>
        <p:txBody>
          <a:bodyPr/>
          <a:lstStyle/>
          <a:p>
            <a:r>
              <a:rPr lang="es-ES" dirty="0"/>
              <a:t>Google </a:t>
            </a:r>
            <a:r>
              <a:rPr lang="es-ES" dirty="0" err="1"/>
              <a:t>Trends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81200" y="1196753"/>
            <a:ext cx="8229600" cy="4929411"/>
          </a:xfrm>
        </p:spPr>
        <p:txBody>
          <a:bodyPr/>
          <a:lstStyle/>
          <a:p>
            <a:pPr indent="0">
              <a:buFont typeface="Wingdings" pitchFamily="2" charset="2"/>
              <a:buChar char="Ø"/>
            </a:pPr>
            <a:r>
              <a:rPr lang="en-US" sz="1600"/>
              <a:t>Look for correlation between market data en online search.</a:t>
            </a:r>
          </a:p>
          <a:p>
            <a:pPr indent="0">
              <a:buFont typeface="Wingdings" pitchFamily="2" charset="2"/>
              <a:buChar char="Ø"/>
            </a:pPr>
            <a:r>
              <a:rPr lang="en-US" sz="1600"/>
              <a:t>Example: Analyze sales volume and search in Google Trends.</a:t>
            </a:r>
          </a:p>
          <a:p>
            <a:endParaRPr lang="en-US" sz="2000"/>
          </a:p>
          <a:p>
            <a:endParaRPr lang="en-US" sz="200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080321" y="6247376"/>
            <a:ext cx="2128320" cy="470930"/>
          </a:xfrm>
          <a:prstGeom prst="rect">
            <a:avLst/>
          </a:prstGeom>
        </p:spPr>
        <p:txBody>
          <a:bodyPr vert="horz" lIns="82945" tIns="41473" rIns="82945" bIns="41473" rtlCol="0" anchor="ctr"/>
          <a:lstStyle/>
          <a:p>
            <a:fld id="{38D24DE0-D047-4D83-A640-944CEC4D1410}" type="slidenum">
              <a:rPr lang="es-ES" smtClean="0"/>
              <a:pPr/>
              <a:t>27</a:t>
            </a:fld>
            <a:endParaRPr lang="es-E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4807" y="4317574"/>
            <a:ext cx="6929280" cy="254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4807" y="1861216"/>
            <a:ext cx="6205162" cy="248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9828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24298" y="365126"/>
            <a:ext cx="8621486" cy="712200"/>
          </a:xfrm>
        </p:spPr>
        <p:txBody>
          <a:bodyPr/>
          <a:lstStyle/>
          <a:p>
            <a:r>
              <a:rPr lang="es-ES" dirty="0"/>
              <a:t>Google </a:t>
            </a:r>
            <a:r>
              <a:rPr lang="es-ES" dirty="0" err="1"/>
              <a:t>Trends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80481" y="1445623"/>
            <a:ext cx="8226720" cy="3616487"/>
          </a:xfrm>
        </p:spPr>
        <p:txBody>
          <a:bodyPr/>
          <a:lstStyle/>
          <a:p>
            <a:pPr>
              <a:spcBef>
                <a:spcPts val="1089"/>
              </a:spcBef>
              <a:spcAft>
                <a:spcPts val="1089"/>
              </a:spcAft>
              <a:buFont typeface="Wingdings" pitchFamily="2" charset="2"/>
              <a:buChar char="Ø"/>
            </a:pPr>
            <a:r>
              <a:rPr lang="en-US" sz="2200" dirty="0"/>
              <a:t>Shows  popularity of the keywords.</a:t>
            </a:r>
          </a:p>
          <a:p>
            <a:pPr>
              <a:spcBef>
                <a:spcPts val="1089"/>
              </a:spcBef>
              <a:spcAft>
                <a:spcPts val="1089"/>
              </a:spcAft>
              <a:buFont typeface="Wingdings" pitchFamily="2" charset="2"/>
              <a:buChar char="Ø"/>
            </a:pPr>
            <a:r>
              <a:rPr lang="en-US" sz="2200" dirty="0"/>
              <a:t>Keyword search usually had relation with sales.</a:t>
            </a:r>
          </a:p>
          <a:p>
            <a:pPr>
              <a:spcBef>
                <a:spcPts val="1089"/>
              </a:spcBef>
              <a:spcAft>
                <a:spcPts val="1089"/>
              </a:spcAft>
              <a:buFont typeface="Wingdings" pitchFamily="2" charset="2"/>
              <a:buChar char="Ø"/>
            </a:pPr>
            <a:r>
              <a:rPr lang="en-US" sz="2200" dirty="0"/>
              <a:t>You can use Google trends forecast.</a:t>
            </a:r>
          </a:p>
          <a:p>
            <a:pPr>
              <a:spcBef>
                <a:spcPts val="1089"/>
              </a:spcBef>
              <a:spcAft>
                <a:spcPts val="1089"/>
              </a:spcAft>
              <a:buFont typeface="Wingdings" pitchFamily="2" charset="2"/>
              <a:buChar char="Ø"/>
            </a:pPr>
            <a:r>
              <a:rPr lang="en-US" sz="2200" dirty="0"/>
              <a:t>Comparison between keywords.</a:t>
            </a:r>
          </a:p>
          <a:p>
            <a:pPr>
              <a:spcBef>
                <a:spcPts val="1089"/>
              </a:spcBef>
              <a:spcAft>
                <a:spcPts val="1089"/>
              </a:spcAft>
              <a:buFont typeface="Wingdings" pitchFamily="2" charset="2"/>
              <a:buChar char="Ø"/>
            </a:pPr>
            <a:r>
              <a:rPr lang="en-US" sz="2200" dirty="0"/>
              <a:t>Comparison between webs.</a:t>
            </a:r>
          </a:p>
          <a:p>
            <a:pPr>
              <a:spcBef>
                <a:spcPts val="1089"/>
              </a:spcBef>
              <a:spcAft>
                <a:spcPts val="1089"/>
              </a:spcAft>
              <a:buFont typeface="Wingdings" pitchFamily="2" charset="2"/>
              <a:buChar char="Ø"/>
            </a:pPr>
            <a:r>
              <a:rPr lang="en-US" sz="2200" dirty="0"/>
              <a:t>Trend alerts.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11521439" y="6247376"/>
            <a:ext cx="428915" cy="470930"/>
          </a:xfrm>
          <a:prstGeom prst="rect">
            <a:avLst/>
          </a:prstGeom>
        </p:spPr>
        <p:txBody>
          <a:bodyPr vert="horz" lIns="82945" tIns="41473" rIns="82945" bIns="41473" rtlCol="0" anchor="ctr"/>
          <a:lstStyle/>
          <a:p>
            <a:fld id="{38D24DE0-D047-4D83-A640-944CEC4D1410}" type="slidenum">
              <a:rPr lang="es-ES" smtClean="0"/>
              <a:pPr/>
              <a:t>28</a:t>
            </a:fld>
            <a:endParaRPr lang="es-ES" dirty="0"/>
          </a:p>
        </p:txBody>
      </p:sp>
      <p:sp>
        <p:nvSpPr>
          <p:cNvPr id="5" name="4 CuadroTexto">
            <a:hlinkClick r:id="rId3"/>
          </p:cNvPr>
          <p:cNvSpPr txBox="1"/>
          <p:nvPr/>
        </p:nvSpPr>
        <p:spPr>
          <a:xfrm>
            <a:off x="3679253" y="5258083"/>
            <a:ext cx="1511148" cy="3607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82945" tIns="41473" rIns="82945" bIns="41473" rtlCol="0">
            <a:spAutoFit/>
          </a:bodyPr>
          <a:lstStyle/>
          <a:p>
            <a:r>
              <a:rPr lang="es-ES"/>
              <a:t>Google Trends</a:t>
            </a:r>
          </a:p>
        </p:txBody>
      </p:sp>
      <p:sp>
        <p:nvSpPr>
          <p:cNvPr id="6" name="5 CuadroTexto">
            <a:hlinkClick r:id="rId4"/>
          </p:cNvPr>
          <p:cNvSpPr txBox="1"/>
          <p:nvPr/>
        </p:nvSpPr>
        <p:spPr>
          <a:xfrm>
            <a:off x="6553223" y="5258083"/>
            <a:ext cx="1756471" cy="3607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82945" tIns="41473" rIns="82945" bIns="41473" rtlCol="0">
            <a:spAutoFit/>
          </a:bodyPr>
          <a:lstStyle/>
          <a:p>
            <a:r>
              <a:rPr lang="es-ES"/>
              <a:t>Google </a:t>
            </a:r>
            <a:r>
              <a:rPr lang="es-ES" err="1"/>
              <a:t>Correlate</a:t>
            </a:r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5088092" y="6441307"/>
            <a:ext cx="2382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Prof: José R. Porto. February </a:t>
            </a:r>
            <a:r>
              <a:rPr lang="en-US" sz="1200" dirty="0" smtClean="0">
                <a:solidFill>
                  <a:prstClr val="black">
                    <a:tint val="75000"/>
                  </a:prstClr>
                </a:solidFill>
              </a:rPr>
              <a:t>2019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7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Answerthepublic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764A52E-8AFA-43EB-98DB-5AE120431599}" type="slidenum">
              <a:rPr lang="es-ES" smtClean="0"/>
              <a:pPr/>
              <a:t>29</a:t>
            </a:fld>
            <a:endParaRPr lang="es-ES"/>
          </a:p>
        </p:txBody>
      </p:sp>
      <p:pic>
        <p:nvPicPr>
          <p:cNvPr id="5" name="Imagen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92" y="1844824"/>
            <a:ext cx="7388584" cy="344650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218188" y="6451713"/>
            <a:ext cx="2382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Prof: José R. Porto. February </a:t>
            </a:r>
            <a:r>
              <a:rPr lang="en-US" sz="1200" dirty="0" smtClean="0">
                <a:solidFill>
                  <a:prstClr val="black">
                    <a:tint val="75000"/>
                  </a:prstClr>
                </a:solidFill>
              </a:rPr>
              <a:t>2019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4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95600" y="188640"/>
            <a:ext cx="4752528" cy="922114"/>
          </a:xfrm>
        </p:spPr>
        <p:txBody>
          <a:bodyPr>
            <a:normAutofit/>
          </a:bodyPr>
          <a:lstStyle/>
          <a:p>
            <a:r>
              <a:rPr lang="en-US" sz="2200"/>
              <a:t>Technology adoption</a:t>
            </a:r>
          </a:p>
        </p:txBody>
      </p:sp>
      <p:pic>
        <p:nvPicPr>
          <p:cNvPr id="55298" name="Picture 2" descr="http://brujulacomunicaciones.files.wordpress.com/2013/04/63503_10151402355847404_24925415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5643" y="1052738"/>
            <a:ext cx="6336703" cy="5069362"/>
          </a:xfrm>
          <a:prstGeom prst="rect">
            <a:avLst/>
          </a:prstGeom>
          <a:noFill/>
        </p:spPr>
      </p:pic>
      <p:sp>
        <p:nvSpPr>
          <p:cNvPr id="4" name="Rectángulo 3"/>
          <p:cNvSpPr/>
          <p:nvPr/>
        </p:nvSpPr>
        <p:spPr>
          <a:xfrm>
            <a:off x="4944036" y="6327168"/>
            <a:ext cx="2382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Prof: José R. Porto. </a:t>
            </a:r>
            <a:r>
              <a:rPr lang="pt-BR" sz="1200" dirty="0" err="1"/>
              <a:t>February</a:t>
            </a:r>
            <a:r>
              <a:rPr lang="pt-BR" sz="1200" dirty="0"/>
              <a:t> </a:t>
            </a:r>
            <a:r>
              <a:rPr lang="pt-BR" sz="1200" dirty="0" smtClean="0"/>
              <a:t>2019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420748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87348" y="2906405"/>
            <a:ext cx="5472948" cy="457270"/>
          </a:xfrm>
        </p:spPr>
        <p:txBody>
          <a:bodyPr>
            <a:noAutofit/>
          </a:bodyPr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Competitors analysis</a:t>
            </a:r>
          </a:p>
        </p:txBody>
      </p:sp>
    </p:spTree>
    <p:extLst>
      <p:ext uri="{BB962C8B-B14F-4D97-AF65-F5344CB8AC3E}">
        <p14:creationId xmlns:p14="http://schemas.microsoft.com/office/powerpoint/2010/main" val="57390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4298" y="365126"/>
            <a:ext cx="8621486" cy="1150166"/>
          </a:xfrm>
        </p:spPr>
        <p:txBody>
          <a:bodyPr/>
          <a:lstStyle/>
          <a:p>
            <a:r>
              <a:rPr lang="en-US" dirty="0" smtClean="0"/>
              <a:t>Analysis objectives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63336" y="1600201"/>
            <a:ext cx="9919063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Know who are really your competitors.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Who is doing things well.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Which are market trends.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Identify business opportunities.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Identify market niche badly handled by competitor.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Detect differentiation elements.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Anticipate competitors movements.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5244314" y="6512673"/>
            <a:ext cx="2382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Prof: José R. Porto. February </a:t>
            </a:r>
            <a:r>
              <a:rPr lang="en-US" sz="1200" dirty="0" smtClean="0">
                <a:solidFill>
                  <a:prstClr val="black">
                    <a:tint val="75000"/>
                  </a:prstClr>
                </a:solidFill>
              </a:rPr>
              <a:t>2019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0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63552" y="583745"/>
            <a:ext cx="73914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Competitors analysis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64809" y="1583140"/>
            <a:ext cx="7442393" cy="4546144"/>
          </a:xfrm>
        </p:spPr>
        <p:txBody>
          <a:bodyPr>
            <a:normAutofit fontScale="92500" lnSpcReduction="20000"/>
          </a:bodyPr>
          <a:lstStyle/>
          <a:p>
            <a:pPr marL="514297" indent="-514297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Who they are.</a:t>
            </a:r>
          </a:p>
          <a:p>
            <a:pPr marL="914347" lvl="1" indent="-514297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Online: Search in secondary data.</a:t>
            </a:r>
          </a:p>
          <a:p>
            <a:pPr marL="914347" lvl="1" indent="-514297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Offline: Ask experts. </a:t>
            </a:r>
          </a:p>
          <a:p>
            <a:pPr marL="514297" indent="-514297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Visit online : Analyze their </a:t>
            </a:r>
            <a:r>
              <a:rPr lang="en-US" dirty="0" smtClean="0">
                <a:hlinkClick r:id="rId3" action="ppaction://hlinkfile"/>
              </a:rPr>
              <a:t>webs</a:t>
            </a:r>
            <a:r>
              <a:rPr lang="en-US" dirty="0" smtClean="0"/>
              <a:t>.</a:t>
            </a:r>
          </a:p>
          <a:p>
            <a:pPr marL="514297" indent="-514297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Visit offline. Point of sales. Distributors.</a:t>
            </a:r>
          </a:p>
          <a:p>
            <a:pPr marL="514297" indent="-514297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Analyze market leader.</a:t>
            </a:r>
            <a:r>
              <a:rPr lang="en-US" dirty="0" smtClean="0">
                <a:hlinkClick r:id="rId4"/>
              </a:rPr>
              <a:t> </a:t>
            </a:r>
            <a:r>
              <a:rPr lang="en-US" dirty="0" err="1" smtClean="0">
                <a:hlinkClick r:id="rId5"/>
              </a:rPr>
              <a:t>Semrush</a:t>
            </a:r>
            <a:endParaRPr lang="en-US" dirty="0" smtClean="0"/>
          </a:p>
          <a:p>
            <a:pPr marL="514297" indent="-514297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Monitoring.</a:t>
            </a:r>
          </a:p>
          <a:p>
            <a:pPr marL="914347" lvl="1" indent="-514297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Google Alerts.</a:t>
            </a:r>
          </a:p>
          <a:p>
            <a:pPr marL="914347" lvl="1" indent="-514297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Google Trends.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11530148" y="6325313"/>
            <a:ext cx="463731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45E447E-B50A-45A5-8F2A-02FE1F160580}" type="slidenum">
              <a:rPr lang="gl-ES" smtClean="0"/>
              <a:pPr>
                <a:defRPr/>
              </a:pPr>
              <a:t>32</a:t>
            </a:fld>
            <a:endParaRPr lang="gl-ES"/>
          </a:p>
        </p:txBody>
      </p:sp>
      <p:sp>
        <p:nvSpPr>
          <p:cNvPr id="5" name="Rectángulo 4"/>
          <p:cNvSpPr/>
          <p:nvPr/>
        </p:nvSpPr>
        <p:spPr>
          <a:xfrm>
            <a:off x="4686965" y="6505514"/>
            <a:ext cx="2382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Prof: José R. Porto. February </a:t>
            </a:r>
            <a:r>
              <a:rPr lang="en-US" sz="1200" dirty="0" smtClean="0">
                <a:solidFill>
                  <a:prstClr val="black">
                    <a:tint val="75000"/>
                  </a:prstClr>
                </a:solidFill>
              </a:rPr>
              <a:t>2019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060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Who they are.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18199" y="1478281"/>
            <a:ext cx="7136295" cy="394715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Offline: Ask: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Managers.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Sales people.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Distributors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RRHH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Online: Type product names in internet.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4991765" y="6400096"/>
            <a:ext cx="2382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Prof: José R. Porto. 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February </a:t>
            </a:r>
            <a:r>
              <a:rPr lang="en-US" sz="1200" smtClean="0">
                <a:solidFill>
                  <a:prstClr val="black">
                    <a:tint val="75000"/>
                  </a:prstClr>
                </a:solidFill>
              </a:rPr>
              <a:t>2019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80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4298" y="365126"/>
            <a:ext cx="8621486" cy="1004890"/>
          </a:xfrm>
        </p:spPr>
        <p:txBody>
          <a:bodyPr/>
          <a:lstStyle/>
          <a:p>
            <a:r>
              <a:rPr lang="en-US" dirty="0" smtClean="0"/>
              <a:t>Step 2: Online analysis.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29097" y="1600201"/>
            <a:ext cx="9013372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Select main ones.</a:t>
            </a:r>
          </a:p>
          <a:p>
            <a:r>
              <a:rPr lang="en-US" dirty="0" smtClean="0"/>
              <a:t>Use a template.</a:t>
            </a:r>
          </a:p>
          <a:p>
            <a:r>
              <a:rPr lang="en-US" dirty="0" smtClean="0"/>
              <a:t>Use Advance search.</a:t>
            </a:r>
          </a:p>
          <a:p>
            <a:r>
              <a:rPr lang="en-US" dirty="0" smtClean="0"/>
              <a:t>Visit their webs. </a:t>
            </a:r>
          </a:p>
          <a:p>
            <a:pPr lvl="1"/>
            <a:r>
              <a:rPr lang="en-US" dirty="0" smtClean="0"/>
              <a:t>Design.</a:t>
            </a:r>
          </a:p>
          <a:p>
            <a:pPr lvl="1"/>
            <a:r>
              <a:rPr lang="en-US" dirty="0" smtClean="0"/>
              <a:t>Usability.</a:t>
            </a:r>
          </a:p>
          <a:p>
            <a:pPr lvl="1"/>
            <a:r>
              <a:rPr lang="en-US" dirty="0" err="1" smtClean="0"/>
              <a:t>AlexaRank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SEO.</a:t>
            </a:r>
          </a:p>
          <a:p>
            <a:r>
              <a:rPr lang="en-US" dirty="0" smtClean="0"/>
              <a:t>Social networks </a:t>
            </a:r>
          </a:p>
          <a:p>
            <a:pPr lvl="1"/>
            <a:r>
              <a:rPr lang="en-US" dirty="0" smtClean="0"/>
              <a:t>Followers in social networks.</a:t>
            </a:r>
          </a:p>
          <a:p>
            <a:pPr lvl="1"/>
            <a:r>
              <a:rPr lang="en-US" dirty="0" smtClean="0"/>
              <a:t>Customer opinions. </a:t>
            </a:r>
          </a:p>
          <a:p>
            <a:r>
              <a:rPr lang="en-US" dirty="0" smtClean="0"/>
              <a:t>Use internet tools:</a:t>
            </a:r>
          </a:p>
          <a:p>
            <a:pPr lvl="1"/>
            <a:r>
              <a:rPr lang="en-US" dirty="0" smtClean="0"/>
              <a:t>Social. </a:t>
            </a:r>
            <a:r>
              <a:rPr lang="en-US" dirty="0" smtClean="0">
                <a:hlinkClick r:id="rId2"/>
              </a:rPr>
              <a:t>http://buzzsumo.com/</a:t>
            </a:r>
            <a:r>
              <a:rPr lang="en-US" dirty="0" smtClean="0"/>
              <a:t>. </a:t>
            </a:r>
            <a:r>
              <a:rPr lang="en-US" dirty="0" smtClean="0">
                <a:hlinkClick r:id="rId3"/>
              </a:rPr>
              <a:t>http://howsociable.com/</a:t>
            </a:r>
            <a:r>
              <a:rPr lang="en-US" dirty="0" smtClean="0"/>
              <a:t>. </a:t>
            </a:r>
            <a:r>
              <a:rPr lang="en-US" dirty="0" smtClean="0">
                <a:hlinkClick r:id="rId4"/>
              </a:rPr>
              <a:t>https://brand24.com</a:t>
            </a:r>
            <a:endParaRPr lang="en-US" dirty="0" smtClean="0"/>
          </a:p>
          <a:p>
            <a:pPr lvl="1"/>
            <a:r>
              <a:rPr lang="en-US" dirty="0" err="1" smtClean="0"/>
              <a:t>Semrush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Prof: José R. Porto. February 2018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E57D2CF-31CE-4EA9-B9FC-0B17E754633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4298" y="365125"/>
            <a:ext cx="8621486" cy="1055689"/>
          </a:xfrm>
        </p:spPr>
        <p:txBody>
          <a:bodyPr/>
          <a:lstStyle/>
          <a:p>
            <a:r>
              <a:rPr lang="en-US" dirty="0" smtClean="0"/>
              <a:t>Step 3: Offline visit.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84366" y="1600201"/>
            <a:ext cx="4810034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Select main ones.</a:t>
            </a:r>
          </a:p>
          <a:p>
            <a:r>
              <a:rPr lang="en-US" dirty="0" smtClean="0"/>
              <a:t>Point of sales analysis:</a:t>
            </a:r>
          </a:p>
          <a:p>
            <a:pPr lvl="1"/>
            <a:r>
              <a:rPr lang="en-US" dirty="0" smtClean="0"/>
              <a:t>Dimension and local appearance.</a:t>
            </a:r>
          </a:p>
          <a:p>
            <a:pPr lvl="1"/>
            <a:r>
              <a:rPr lang="en-US" dirty="0" smtClean="0"/>
              <a:t>Location.</a:t>
            </a:r>
          </a:p>
          <a:p>
            <a:pPr lvl="1"/>
            <a:r>
              <a:rPr lang="en-US" dirty="0" smtClean="0"/>
              <a:t>Opening hours.</a:t>
            </a:r>
          </a:p>
          <a:p>
            <a:pPr lvl="1"/>
            <a:r>
              <a:rPr lang="en-US" dirty="0" smtClean="0"/>
              <a:t>Employees behavior.</a:t>
            </a:r>
          </a:p>
          <a:p>
            <a:r>
              <a:rPr lang="en-US" dirty="0" smtClean="0"/>
              <a:t>Price analysis:</a:t>
            </a:r>
          </a:p>
          <a:p>
            <a:pPr lvl="1"/>
            <a:r>
              <a:rPr lang="en-US" dirty="0" smtClean="0"/>
              <a:t>Price.</a:t>
            </a:r>
          </a:p>
          <a:p>
            <a:pPr lvl="1"/>
            <a:r>
              <a:rPr lang="en-US" dirty="0" smtClean="0"/>
              <a:t>Promotions.</a:t>
            </a:r>
          </a:p>
          <a:p>
            <a:r>
              <a:rPr lang="en-US" dirty="0" smtClean="0"/>
              <a:t>Product analysis:</a:t>
            </a:r>
          </a:p>
          <a:p>
            <a:pPr lvl="1"/>
            <a:r>
              <a:rPr lang="en-US" dirty="0" smtClean="0"/>
              <a:t>Main products.</a:t>
            </a:r>
          </a:p>
          <a:p>
            <a:pPr lvl="1"/>
            <a:r>
              <a:rPr lang="en-US" dirty="0" smtClean="0"/>
              <a:t>Products offers.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Number of employees. </a:t>
            </a:r>
          </a:p>
          <a:p>
            <a:r>
              <a:rPr lang="en-US" dirty="0" smtClean="0"/>
              <a:t>Customers analysis:</a:t>
            </a:r>
          </a:p>
          <a:p>
            <a:pPr lvl="1"/>
            <a:r>
              <a:rPr lang="en-US" dirty="0" smtClean="0"/>
              <a:t>Typology Customer volume.</a:t>
            </a:r>
          </a:p>
          <a:p>
            <a:pPr lvl="1"/>
            <a:r>
              <a:rPr lang="en-US" dirty="0" smtClean="0"/>
              <a:t>Reputation and customer satisfaction.</a:t>
            </a:r>
          </a:p>
          <a:p>
            <a:r>
              <a:rPr lang="en-US" dirty="0" smtClean="0"/>
              <a:t>Sales system and distribution.</a:t>
            </a:r>
          </a:p>
          <a:p>
            <a:r>
              <a:rPr lang="en-US" dirty="0" smtClean="0"/>
              <a:t>Suppliers.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Prof: José R. Porto. February 2018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E57D2CF-31CE-4EA9-B9FC-0B17E754633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4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5851" y="257221"/>
            <a:ext cx="647046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Step 4: Analyze market leader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16183" y="1600201"/>
            <a:ext cx="8094616" cy="4525963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Analyze: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¿Which products they offer?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¿Which prices they have?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¿Advertising actions and which are the relevant messages?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¿Where do they sell their products?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¿Who are their customers?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Define their strategy.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4909120" y="6408170"/>
            <a:ext cx="23040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Prof: José R. Porto. February 2018</a:t>
            </a:r>
          </a:p>
        </p:txBody>
      </p:sp>
    </p:spTree>
    <p:extLst>
      <p:ext uri="{BB962C8B-B14F-4D97-AF65-F5344CB8AC3E}">
        <p14:creationId xmlns:p14="http://schemas.microsoft.com/office/powerpoint/2010/main" val="37364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>
            <a:hlinkClick r:id="rId2" action="ppaction://hlinkpres?slideindex=1&amp;slidetitle="/>
          </p:cNvPr>
          <p:cNvSpPr txBox="1"/>
          <p:nvPr/>
        </p:nvSpPr>
        <p:spPr>
          <a:xfrm>
            <a:off x="4216573" y="2944180"/>
            <a:ext cx="3786214" cy="5232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0" tIns="45715" rIns="91430" bIns="45715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Example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4289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Step 5: Monitoring: Google alerts and trends</a:t>
            </a:r>
            <a:endParaRPr lang="en-U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Built alerts with keywords from your competitors: Brand and product.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Analyze with google trends: Brand and product.</a:t>
            </a:r>
            <a:endParaRPr lang="en-US" sz="24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E57D2CF-31CE-4EA9-B9FC-0B17E754633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1655" y="3039295"/>
            <a:ext cx="3406200" cy="308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634" y="2943497"/>
            <a:ext cx="5128966" cy="278347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020154" y="6460421"/>
            <a:ext cx="23040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Prof: José R. Porto. February 2018</a:t>
            </a:r>
          </a:p>
        </p:txBody>
      </p:sp>
    </p:spTree>
    <p:extLst>
      <p:ext uri="{BB962C8B-B14F-4D97-AF65-F5344CB8AC3E}">
        <p14:creationId xmlns:p14="http://schemas.microsoft.com/office/powerpoint/2010/main" val="181510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/>
              <a:t>Example</a:t>
            </a: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538" y="1196754"/>
            <a:ext cx="8424937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664" y="3861048"/>
            <a:ext cx="60388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2"/>
          <p:cNvSpPr/>
          <p:nvPr/>
        </p:nvSpPr>
        <p:spPr>
          <a:xfrm>
            <a:off x="5161668" y="6477838"/>
            <a:ext cx="23040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Prof: José R. Porto. February 2018</a:t>
            </a:r>
          </a:p>
        </p:txBody>
      </p:sp>
    </p:spTree>
    <p:extLst>
      <p:ext uri="{BB962C8B-B14F-4D97-AF65-F5344CB8AC3E}">
        <p14:creationId xmlns:p14="http://schemas.microsoft.com/office/powerpoint/2010/main" val="233319652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7913" y="265546"/>
            <a:ext cx="7596188" cy="603112"/>
          </a:xfrm>
        </p:spPr>
        <p:txBody>
          <a:bodyPr>
            <a:normAutofit/>
          </a:bodyPr>
          <a:lstStyle/>
          <a:p>
            <a:r>
              <a:rPr lang="en-US" dirty="0" smtClean="0"/>
              <a:t>Technology adoption</a:t>
            </a:r>
            <a:endParaRPr lang="en-US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2067720" y="3032414"/>
            <a:ext cx="2808287" cy="14789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Business models are changing. Why?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6515100" y="2451100"/>
            <a:ext cx="3894282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/>
              <a:t>Internet</a:t>
            </a:r>
            <a:r>
              <a:rPr lang="en-US" sz="2400" dirty="0" smtClean="0"/>
              <a:t> makes information accessible with one click.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b="1" dirty="0" smtClean="0"/>
              <a:t>Mobile </a:t>
            </a:r>
            <a:r>
              <a:rPr lang="en-US" sz="2400" dirty="0" smtClean="0"/>
              <a:t>connects you 24x7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/>
              <a:t>Cloud computing capacity and analysis at a low price</a:t>
            </a:r>
            <a:endParaRPr lang="en-US" sz="2400" dirty="0"/>
          </a:p>
        </p:txBody>
      </p:sp>
      <p:sp>
        <p:nvSpPr>
          <p:cNvPr id="3" name="Flecha: a la derecha 2"/>
          <p:cNvSpPr/>
          <p:nvPr/>
        </p:nvSpPr>
        <p:spPr>
          <a:xfrm>
            <a:off x="5257800" y="3276600"/>
            <a:ext cx="10668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4836733" y="6051119"/>
            <a:ext cx="2382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1200" dirty="0">
                <a:solidFill>
                  <a:prstClr val="black">
                    <a:tint val="75000"/>
                  </a:prstClr>
                </a:solidFill>
              </a:rPr>
              <a:t>Prof: José R. Porto. </a:t>
            </a:r>
            <a:r>
              <a:rPr lang="pt-BR" sz="1200" dirty="0" err="1">
                <a:solidFill>
                  <a:prstClr val="black">
                    <a:tint val="75000"/>
                  </a:prstClr>
                </a:solidFill>
              </a:rPr>
              <a:t>February</a:t>
            </a:r>
            <a:r>
              <a:rPr lang="pt-BR" sz="1200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pt-BR" sz="1200" dirty="0" smtClean="0">
                <a:solidFill>
                  <a:prstClr val="black">
                    <a:tint val="75000"/>
                  </a:prstClr>
                </a:solidFill>
              </a:rPr>
              <a:t>2019</a:t>
            </a:r>
            <a:endParaRPr lang="es-E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5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ortar rectángulo de esquina sencilla"/>
          <p:cNvSpPr/>
          <p:nvPr/>
        </p:nvSpPr>
        <p:spPr>
          <a:xfrm>
            <a:off x="3024166" y="3929068"/>
            <a:ext cx="6143668" cy="918839"/>
          </a:xfrm>
          <a:prstGeom prst="snip1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es-ES" sz="1400"/>
          </a:p>
        </p:txBody>
      </p:sp>
      <p:sp>
        <p:nvSpPr>
          <p:cNvPr id="7" name="6 Flecha derecha"/>
          <p:cNvSpPr/>
          <p:nvPr/>
        </p:nvSpPr>
        <p:spPr>
          <a:xfrm>
            <a:off x="3791744" y="1844825"/>
            <a:ext cx="4572032" cy="164307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3863752" y="2420888"/>
            <a:ext cx="3786214" cy="52321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Exercise</a:t>
            </a:r>
            <a:endParaRPr lang="es-E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791744" y="4016920"/>
            <a:ext cx="4545875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s-ES" sz="2400" dirty="0" err="1" smtClean="0"/>
              <a:t>Built</a:t>
            </a:r>
            <a:r>
              <a:rPr lang="es-ES" sz="2400" dirty="0" smtClean="0"/>
              <a:t> </a:t>
            </a:r>
            <a:r>
              <a:rPr lang="es-ES" sz="2400" dirty="0" err="1" smtClean="0"/>
              <a:t>some</a:t>
            </a:r>
            <a:r>
              <a:rPr lang="es-ES" sz="2400" dirty="0" smtClean="0"/>
              <a:t> </a:t>
            </a:r>
            <a:r>
              <a:rPr lang="es-ES" sz="2400" dirty="0" err="1" smtClean="0"/>
              <a:t>alerts</a:t>
            </a:r>
            <a:endParaRPr lang="es-ES" sz="1200" dirty="0"/>
          </a:p>
        </p:txBody>
      </p:sp>
      <p:sp>
        <p:nvSpPr>
          <p:cNvPr id="2" name="Rectángulo 1"/>
          <p:cNvSpPr/>
          <p:nvPr/>
        </p:nvSpPr>
        <p:spPr>
          <a:xfrm>
            <a:off x="5135542" y="6382044"/>
            <a:ext cx="23040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Prof: José R. Porto. February 2018</a:t>
            </a:r>
          </a:p>
        </p:txBody>
      </p:sp>
    </p:spTree>
    <p:extLst>
      <p:ext uri="{BB962C8B-B14F-4D97-AF65-F5344CB8AC3E}">
        <p14:creationId xmlns:p14="http://schemas.microsoft.com/office/powerpoint/2010/main" val="365945229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63291" y="2849708"/>
            <a:ext cx="4140200" cy="662781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PEST Analysis</a:t>
            </a:r>
            <a:endParaRPr lang="en-US" sz="44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Prof: José R. Porto. February 2018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B0DCB9A-819A-41FC-A88C-C193B77A3F00}" type="slidenum">
              <a:rPr lang="es-ES" smtClean="0"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34487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19536" y="0"/>
            <a:ext cx="6131024" cy="850106"/>
          </a:xfrm>
        </p:spPr>
        <p:txBody>
          <a:bodyPr/>
          <a:lstStyle/>
          <a:p>
            <a:r>
              <a:rPr lang="en-US"/>
              <a:t>Pest Analysis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B1CF525-5DB2-467B-BE83-6D98804D5A0E}" type="slidenum">
              <a:rPr lang="es-ES" smtClean="0"/>
              <a:pPr/>
              <a:t>42</a:t>
            </a:fld>
            <a:endParaRPr lang="es-ES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585" y="666750"/>
            <a:ext cx="564832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24898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Broad environment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B1CF525-5DB2-467B-BE83-6D98804D5A0E}" type="slidenum">
              <a:rPr lang="es-ES" smtClean="0"/>
              <a:pPr/>
              <a:t>43</a:t>
            </a:fld>
            <a:endParaRPr lang="es-ES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536" y="1412776"/>
            <a:ext cx="840936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2"/>
          <p:cNvSpPr/>
          <p:nvPr/>
        </p:nvSpPr>
        <p:spPr>
          <a:xfrm>
            <a:off x="5344548" y="6359892"/>
            <a:ext cx="23040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Prof: José R. Porto. February 2018</a:t>
            </a:r>
          </a:p>
        </p:txBody>
      </p:sp>
    </p:spTree>
    <p:extLst>
      <p:ext uri="{BB962C8B-B14F-4D97-AF65-F5344CB8AC3E}">
        <p14:creationId xmlns:p14="http://schemas.microsoft.com/office/powerpoint/2010/main" val="18674734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Basic information </a:t>
            </a:r>
            <a:r>
              <a:rPr lang="en-US" sz="2200" dirty="0" smtClean="0"/>
              <a:t>system: Monitoring</a:t>
            </a:r>
            <a:endParaRPr lang="en-US" sz="22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289FACE-987B-408E-9380-5BF9282CFB0C}" type="slidenum">
              <a:rPr lang="es-ES" smtClean="0"/>
              <a:pPr/>
              <a:t>44</a:t>
            </a:fld>
            <a:endParaRPr lang="es-ES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1991545" y="762015"/>
          <a:ext cx="8226721" cy="5919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6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54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85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5892">
                <a:tc>
                  <a:txBody>
                    <a:bodyPr/>
                    <a:lstStyle/>
                    <a:p>
                      <a:pPr algn="ctr"/>
                      <a:r>
                        <a:rPr lang="en-US" sz="1500" noProof="0" dirty="0"/>
                        <a:t>Monitoring 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noProof="0"/>
                        <a:t>Tool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noProof="0"/>
                        <a:t>Keywords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noProof="0"/>
                        <a:t>Timing</a:t>
                      </a:r>
                    </a:p>
                  </a:txBody>
                  <a:tcPr marL="82944" marR="82944" marT="41476" marB="4147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765"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Competitors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/>
                        <a:t>Google alerts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Competitors names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Weekly</a:t>
                      </a:r>
                    </a:p>
                  </a:txBody>
                  <a:tcPr marL="82944" marR="82944" marT="41476" marB="4147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5367">
                <a:tc>
                  <a:txBody>
                    <a:bodyPr/>
                    <a:lstStyle/>
                    <a:p>
                      <a:endParaRPr lang="en-US" sz="1500" noProof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Competitor web pages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500" noProof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Monthly</a:t>
                      </a:r>
                    </a:p>
                  </a:txBody>
                  <a:tcPr marL="82944" marR="82944" marT="41476" marB="4147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5892">
                <a:tc>
                  <a:txBody>
                    <a:bodyPr/>
                    <a:lstStyle/>
                    <a:p>
                      <a:endParaRPr lang="en-US" sz="1500" noProof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/>
                        <a:t>Semrush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500" noProof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/>
                        <a:t>Intensivo</a:t>
                      </a:r>
                    </a:p>
                  </a:txBody>
                  <a:tcPr marL="82944" marR="82944" marT="41476" marB="4147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2500"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Company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noProof="0"/>
                        <a:t>Google alerts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Company</a:t>
                      </a:r>
                      <a:r>
                        <a:rPr lang="en-US" sz="1500" baseline="0" noProof="0" dirty="0"/>
                        <a:t> name</a:t>
                      </a:r>
                      <a:r>
                        <a:rPr lang="en-US" sz="1500" noProof="0" dirty="0"/>
                        <a:t> Positioning. 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Weekly</a:t>
                      </a:r>
                    </a:p>
                  </a:txBody>
                  <a:tcPr marL="82944" marR="82944" marT="41476" marB="4147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2500">
                <a:tc>
                  <a:txBody>
                    <a:bodyPr/>
                    <a:lstStyle/>
                    <a:p>
                      <a:endParaRPr lang="en-US" sz="1500" noProof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noProof="0"/>
                        <a:t>Google Analytics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Positioning</a:t>
                      </a:r>
                    </a:p>
                    <a:p>
                      <a:r>
                        <a:rPr lang="en-US" sz="1500" noProof="0" dirty="0"/>
                        <a:t>Search engine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Weekly</a:t>
                      </a:r>
                    </a:p>
                  </a:txBody>
                  <a:tcPr marL="82944" marR="82944" marT="41476" marB="41476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2500">
                <a:tc>
                  <a:txBody>
                    <a:bodyPr/>
                    <a:lstStyle/>
                    <a:p>
                      <a:r>
                        <a:rPr lang="en-US" sz="1500" noProof="0"/>
                        <a:t>Comportamiento</a:t>
                      </a:r>
                      <a:r>
                        <a:rPr lang="en-US" sz="1500" baseline="0" noProof="0"/>
                        <a:t> del consumidor</a:t>
                      </a:r>
                      <a:endParaRPr lang="en-US" sz="1500" noProof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/>
                        <a:t>Google Analytics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500" noProof="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Weekly</a:t>
                      </a:r>
                    </a:p>
                  </a:txBody>
                  <a:tcPr marL="82944" marR="82944" marT="41476" marB="41476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2500">
                <a:tc>
                  <a:txBody>
                    <a:bodyPr/>
                    <a:lstStyle/>
                    <a:p>
                      <a:r>
                        <a:rPr lang="en-US" sz="1500" noProof="0"/>
                        <a:t>Mercado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/>
                        <a:t>Google alerts. 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Selected in previous analysis.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Monthly</a:t>
                      </a:r>
                    </a:p>
                  </a:txBody>
                  <a:tcPr marL="82944" marR="82944" marT="41476" marB="41476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62500">
                <a:tc>
                  <a:txBody>
                    <a:bodyPr/>
                    <a:lstStyle/>
                    <a:p>
                      <a:endParaRPr lang="en-US" sz="1500" noProof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/>
                        <a:t>Adwords/Keywordplanner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Selected in previous analysis.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Monthly</a:t>
                      </a:r>
                    </a:p>
                  </a:txBody>
                  <a:tcPr marL="82944" marR="82944" marT="41476" marB="41476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5892">
                <a:tc>
                  <a:txBody>
                    <a:bodyPr/>
                    <a:lstStyle/>
                    <a:p>
                      <a:r>
                        <a:rPr lang="en-US" sz="1500" noProof="0"/>
                        <a:t>Demanda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/>
                        <a:t>Google Trends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Positioning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Monthly</a:t>
                      </a:r>
                    </a:p>
                  </a:txBody>
                  <a:tcPr marL="82944" marR="82944" marT="41476" marB="41476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5892">
                <a:tc>
                  <a:txBody>
                    <a:bodyPr/>
                    <a:lstStyle/>
                    <a:p>
                      <a:endParaRPr lang="en-US" sz="1500" noProof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/>
                        <a:t>Google</a:t>
                      </a:r>
                      <a:r>
                        <a:rPr lang="en-US" sz="1500" baseline="0" noProof="0"/>
                        <a:t> Analytics</a:t>
                      </a:r>
                      <a:endParaRPr lang="en-US" sz="1500" noProof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Search engine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Monthly</a:t>
                      </a:r>
                    </a:p>
                  </a:txBody>
                  <a:tcPr marL="82944" marR="82944" marT="41476" marB="41476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25367">
                <a:tc>
                  <a:txBody>
                    <a:bodyPr/>
                    <a:lstStyle/>
                    <a:p>
                      <a:endParaRPr lang="en-US" sz="1500" noProof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/>
                        <a:t>Adwords/Keyword</a:t>
                      </a:r>
                      <a:r>
                        <a:rPr lang="en-US" sz="1500" baseline="0" noProof="0"/>
                        <a:t>planner</a:t>
                      </a:r>
                      <a:endParaRPr lang="en-US" sz="1500" noProof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Positioning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Monthly</a:t>
                      </a:r>
                    </a:p>
                  </a:txBody>
                  <a:tcPr marL="82944" marR="82944" marT="41476" marB="41476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94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noProof="0"/>
                        <a:t>Fuente: José R. Porto. 2014</a:t>
                      </a:r>
                    </a:p>
                    <a:p>
                      <a:endParaRPr lang="en-US" sz="900" noProof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900" noProof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900" noProof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900" noProof="0" dirty="0"/>
                    </a:p>
                  </a:txBody>
                  <a:tcPr marL="82944" marR="82944" marT="41476" marB="41476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0165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37509" y="2838359"/>
            <a:ext cx="8621486" cy="1325563"/>
          </a:xfrm>
        </p:spPr>
        <p:txBody>
          <a:bodyPr>
            <a:normAutofit/>
          </a:bodyPr>
          <a:lstStyle/>
          <a:p>
            <a:r>
              <a:rPr lang="en-US" sz="4800" dirty="0"/>
              <a:t>Primary data</a:t>
            </a:r>
          </a:p>
        </p:txBody>
      </p:sp>
    </p:spTree>
    <p:extLst>
      <p:ext uri="{BB962C8B-B14F-4D97-AF65-F5344CB8AC3E}">
        <p14:creationId xmlns:p14="http://schemas.microsoft.com/office/powerpoint/2010/main" val="18574874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/>
              <a:t>Online discussion group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0"/>
          </p:nvPr>
        </p:nvSpPr>
        <p:spPr>
          <a:xfrm>
            <a:off x="1907176" y="1714490"/>
            <a:ext cx="9427611" cy="4071965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Max. between 5 and 8 persons.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Moderator and persons from the group </a:t>
            </a:r>
            <a:r>
              <a:rPr lang="en-US" sz="2400" dirty="0" smtClean="0"/>
              <a:t>doesn't </a:t>
            </a:r>
            <a:r>
              <a:rPr lang="en-US" sz="2400" dirty="0"/>
              <a:t>know before.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Homogeneity between persons in the group.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Respect opinions and turns.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Record the discussion.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Give a present or cash.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4" name="Rectángulo 3"/>
          <p:cNvSpPr/>
          <p:nvPr/>
        </p:nvSpPr>
        <p:spPr>
          <a:xfrm>
            <a:off x="5361965" y="6512673"/>
            <a:ext cx="23040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Prof: José R. Porto. February 2018</a:t>
            </a:r>
          </a:p>
        </p:txBody>
      </p:sp>
    </p:spTree>
    <p:extLst>
      <p:ext uri="{BB962C8B-B14F-4D97-AF65-F5344CB8AC3E}">
        <p14:creationId xmlns:p14="http://schemas.microsoft.com/office/powerpoint/2010/main" val="6430343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0"/>
              <a:t>Personal interviews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err="1"/>
              <a:t>Máx</a:t>
            </a:r>
            <a:r>
              <a:rPr lang="en-US" sz="3600" dirty="0"/>
              <a:t>: 1 hour and a half.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Define profiles to select persons.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High cost in time and money.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Record interview with mobile if possible.</a:t>
            </a:r>
          </a:p>
          <a:p>
            <a:pPr>
              <a:buFont typeface="Arial" pitchFamily="34" charset="0"/>
              <a:buChar char="•"/>
            </a:pPr>
            <a:endParaRPr lang="en-US" sz="3600" dirty="0"/>
          </a:p>
          <a:p>
            <a:pPr>
              <a:buFont typeface="Arial" pitchFamily="34" charset="0"/>
              <a:buChar char="•"/>
            </a:pPr>
            <a:endParaRPr lang="en-US" sz="3600" dirty="0"/>
          </a:p>
        </p:txBody>
      </p:sp>
      <p:sp>
        <p:nvSpPr>
          <p:cNvPr id="4" name="Rectángulo 3"/>
          <p:cNvSpPr/>
          <p:nvPr/>
        </p:nvSpPr>
        <p:spPr>
          <a:xfrm>
            <a:off x="5065874" y="6451713"/>
            <a:ext cx="23040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Prof: José R. Porto. February 2018</a:t>
            </a:r>
          </a:p>
        </p:txBody>
      </p:sp>
    </p:spTree>
    <p:extLst>
      <p:ext uri="{BB962C8B-B14F-4D97-AF65-F5344CB8AC3E}">
        <p14:creationId xmlns:p14="http://schemas.microsoft.com/office/powerpoint/2010/main" val="20972150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/>
              <a:t>Personal interview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0"/>
          </p:nvPr>
        </p:nvSpPr>
        <p:spPr>
          <a:xfrm>
            <a:off x="1333468" y="1483581"/>
            <a:ext cx="10001320" cy="4071965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/>
              <a:t>Make and script.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Try to interview the person gradually.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Do not interrupt the person.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Do easy and understandable questions.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Don't talk about personal issues if it's not the objective.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Try to be spontaneous and honest.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410" y="6446071"/>
            <a:ext cx="2286198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551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0"/>
              <a:t>Direct observation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0"/>
          </p:nvPr>
        </p:nvSpPr>
        <p:spPr>
          <a:xfrm>
            <a:off x="1213395" y="1437399"/>
            <a:ext cx="10001320" cy="4071965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Which information do you want to get?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Which profile do you want to study?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Study the place before.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Select the best procedure to make the observation.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Example: Adolfo </a:t>
            </a:r>
            <a:r>
              <a:rPr lang="en-US" dirty="0" err="1"/>
              <a:t>Domínguez</a:t>
            </a:r>
            <a:r>
              <a:rPr lang="en-US" dirty="0"/>
              <a:t> Madrid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5248754" y="6443138"/>
            <a:ext cx="23040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Prof: José R. Porto. February 2018</a:t>
            </a:r>
          </a:p>
        </p:txBody>
      </p:sp>
    </p:spTree>
    <p:extLst>
      <p:ext uri="{BB962C8B-B14F-4D97-AF65-F5344CB8AC3E}">
        <p14:creationId xmlns:p14="http://schemas.microsoft.com/office/powerpoint/2010/main" val="1893811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 technology trends</a:t>
            </a:r>
            <a:endParaRPr lang="en-US" dirty="0"/>
          </a:p>
        </p:txBody>
      </p:sp>
      <p:pic>
        <p:nvPicPr>
          <p:cNvPr id="5" name="Picture 2" descr="http://smmart.es/wp-content/uploads/2014/03/moviles-chinos-barat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5560" y="2276872"/>
            <a:ext cx="2645192" cy="1512168"/>
          </a:xfrm>
          <a:prstGeom prst="rect">
            <a:avLst/>
          </a:prstGeom>
          <a:noFill/>
        </p:spPr>
      </p:pic>
      <p:pic>
        <p:nvPicPr>
          <p:cNvPr id="6" name="Picture 6" descr="http://miguelangelcervera.es/wp-content/uploads/2013/12/TheIntern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9896" y="2276873"/>
            <a:ext cx="2032472" cy="1219483"/>
          </a:xfrm>
          <a:prstGeom prst="rect">
            <a:avLst/>
          </a:prstGeom>
          <a:noFill/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9747" y="2276873"/>
            <a:ext cx="2340278" cy="121948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913351" y="1765679"/>
            <a:ext cx="171976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smtClean="0"/>
              <a:t>SPECIALIZATION</a:t>
            </a:r>
            <a:endParaRPr lang="es-ES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897" y="3496355"/>
            <a:ext cx="2096687" cy="2029772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766789" y="1765679"/>
            <a:ext cx="68172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smtClean="0"/>
              <a:t>DATA</a:t>
            </a:r>
            <a:endParaRPr lang="es-ES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048814" y="1750288"/>
            <a:ext cx="94288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smtClean="0"/>
              <a:t>MOBILE</a:t>
            </a:r>
            <a:endParaRPr lang="es-ES" b="1" dirty="0"/>
          </a:p>
        </p:txBody>
      </p:sp>
      <p:sp>
        <p:nvSpPr>
          <p:cNvPr id="4" name="Rectángulo 3"/>
          <p:cNvSpPr/>
          <p:nvPr/>
        </p:nvSpPr>
        <p:spPr>
          <a:xfrm>
            <a:off x="5016920" y="6103369"/>
            <a:ext cx="2382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1200" dirty="0">
                <a:solidFill>
                  <a:prstClr val="black">
                    <a:tint val="75000"/>
                  </a:prstClr>
                </a:solidFill>
              </a:rPr>
              <a:t>Prof: José R. Porto. </a:t>
            </a:r>
            <a:r>
              <a:rPr lang="pt-BR" sz="1200" dirty="0" err="1">
                <a:solidFill>
                  <a:prstClr val="black">
                    <a:tint val="75000"/>
                  </a:prstClr>
                </a:solidFill>
              </a:rPr>
              <a:t>February</a:t>
            </a:r>
            <a:r>
              <a:rPr lang="pt-BR" sz="1200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pt-BR" sz="1200" dirty="0" smtClean="0">
                <a:solidFill>
                  <a:prstClr val="black">
                    <a:tint val="75000"/>
                  </a:prstClr>
                </a:solidFill>
              </a:rPr>
              <a:t>2019</a:t>
            </a:r>
            <a:endParaRPr lang="es-E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6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0"/>
              <a:t>Mystery shopping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0"/>
          </p:nvPr>
        </p:nvSpPr>
        <p:spPr>
          <a:xfrm>
            <a:off x="1690255" y="1165931"/>
            <a:ext cx="8903854" cy="551196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en-US" sz="2800" dirty="0"/>
              <a:t>It's a good way to measure service quality.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en-US" sz="2800" dirty="0"/>
              <a:t>Concentrate in timing, do not extend a lot.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en-US" sz="2800" dirty="0"/>
              <a:t>Must be done by persons with no relation with the company.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en-US" sz="2800" dirty="0"/>
              <a:t>Training of those persons is mandatory.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en-US" sz="2800" dirty="0"/>
              <a:t>Visit the store in different hours.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endParaRPr lang="en-US" sz="2800" dirty="0"/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endParaRPr lang="en-US" sz="2800" dirty="0"/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4" name="Rectángulo 3"/>
          <p:cNvSpPr/>
          <p:nvPr/>
        </p:nvSpPr>
        <p:spPr>
          <a:xfrm>
            <a:off x="5501302" y="6539391"/>
            <a:ext cx="23040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Prof: José R. Porto. February 2018</a:t>
            </a:r>
          </a:p>
        </p:txBody>
      </p:sp>
    </p:spTree>
    <p:extLst>
      <p:ext uri="{BB962C8B-B14F-4D97-AF65-F5344CB8AC3E}">
        <p14:creationId xmlns:p14="http://schemas.microsoft.com/office/powerpoint/2010/main" val="4101438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/>
              <a:t>Mystery shopping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/>
              <a:t>Report  cover many aspects.</a:t>
            </a:r>
          </a:p>
          <a:p>
            <a:pPr>
              <a:buFont typeface="Arial" pitchFamily="34" charset="0"/>
              <a:buChar char="•"/>
            </a:pPr>
            <a:r>
              <a:rPr lang="en-US" sz="2800"/>
              <a:t>The person can act as different roles.</a:t>
            </a:r>
          </a:p>
          <a:p>
            <a:pPr>
              <a:buFont typeface="Arial" pitchFamily="34" charset="0"/>
              <a:buChar char="•"/>
            </a:pPr>
            <a:r>
              <a:rPr lang="en-US" sz="2800"/>
              <a:t>You can analyze competitors.</a:t>
            </a:r>
          </a:p>
          <a:p>
            <a:pPr>
              <a:buFont typeface="Arial" pitchFamily="34" charset="0"/>
              <a:buChar char="•"/>
            </a:pPr>
            <a:r>
              <a:rPr lang="en-US" sz="2800"/>
              <a:t>You can analyze aspects that you want to optimize.</a:t>
            </a:r>
          </a:p>
          <a:p>
            <a:pPr>
              <a:buFont typeface="Arial" pitchFamily="34" charset="0"/>
              <a:buChar char="•"/>
            </a:pPr>
            <a:r>
              <a:rPr lang="en-US" sz="2800"/>
              <a:t>High Cost: Training is mandatory.</a:t>
            </a:r>
          </a:p>
          <a:p>
            <a:pPr>
              <a:buFont typeface="Arial" pitchFamily="34" charset="0"/>
              <a:buChar char="•"/>
            </a:pPr>
            <a:endParaRPr lang="en-US" sz="2800"/>
          </a:p>
          <a:p>
            <a:pPr>
              <a:buFont typeface="Arial" pitchFamily="34" charset="0"/>
              <a:buChar char="•"/>
            </a:pPr>
            <a:endParaRPr lang="en-US" sz="2800"/>
          </a:p>
          <a:p>
            <a:pPr>
              <a:buFont typeface="Arial" pitchFamily="34" charset="0"/>
              <a:buChar char="•"/>
            </a:pPr>
            <a:endParaRPr lang="en-US" sz="2800"/>
          </a:p>
        </p:txBody>
      </p:sp>
      <p:sp>
        <p:nvSpPr>
          <p:cNvPr id="4" name="Rectángulo 3"/>
          <p:cNvSpPr/>
          <p:nvPr/>
        </p:nvSpPr>
        <p:spPr>
          <a:xfrm>
            <a:off x="4961371" y="6512672"/>
            <a:ext cx="23040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Prof: José R. Porto. February 2018</a:t>
            </a:r>
          </a:p>
        </p:txBody>
      </p:sp>
    </p:spTree>
    <p:extLst>
      <p:ext uri="{BB962C8B-B14F-4D97-AF65-F5344CB8AC3E}">
        <p14:creationId xmlns:p14="http://schemas.microsoft.com/office/powerpoint/2010/main" val="697281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Understand  the results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7009" y="1469270"/>
            <a:ext cx="8405191" cy="4626731"/>
          </a:xfrm>
        </p:spPr>
        <p:txBody>
          <a:bodyPr>
            <a:noAutofit/>
          </a:bodyPr>
          <a:lstStyle/>
          <a:p>
            <a:pPr marL="10287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/>
              <a:t> Results are not “The Bible”. But they probably help you make better decisions.</a:t>
            </a:r>
          </a:p>
          <a:p>
            <a:pPr marL="1028700" lvl="1" indent="-342900" algn="just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2000"/>
          </a:p>
          <a:p>
            <a:pPr marL="10287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/>
              <a:t>Apply your common sense to the results before taken decisions.</a:t>
            </a:r>
          </a:p>
          <a:p>
            <a:pPr marL="1028700" lvl="1" indent="-342900" algn="just"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2000"/>
          </a:p>
          <a:p>
            <a:pPr marL="10287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/>
              <a:t> Results will be useful if we took decisions, plan solutions and implement them.</a:t>
            </a:r>
          </a:p>
          <a:p>
            <a:pPr marL="10287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2000"/>
          </a:p>
          <a:p>
            <a:pPr marL="10287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/>
              <a:t>Never read results and file the report. Work with it and think about it. </a:t>
            </a:r>
          </a:p>
          <a:p>
            <a:pPr marL="1028700" lvl="1" indent="-342900" algn="just"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2000"/>
          </a:p>
          <a:p>
            <a:pPr marL="10287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/>
              <a:t> Market research doesn't finish with report , remember markets are dynamic.</a:t>
            </a:r>
          </a:p>
          <a:p>
            <a:pPr marL="10287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2000"/>
          </a:p>
        </p:txBody>
      </p:sp>
      <p:sp>
        <p:nvSpPr>
          <p:cNvPr id="2" name="Rectángulo 1"/>
          <p:cNvSpPr/>
          <p:nvPr/>
        </p:nvSpPr>
        <p:spPr>
          <a:xfrm>
            <a:off x="5309714" y="6469130"/>
            <a:ext cx="23040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Prof: José R. Porto. February 2018</a:t>
            </a:r>
          </a:p>
        </p:txBody>
      </p:sp>
    </p:spTree>
    <p:extLst>
      <p:ext uri="{BB962C8B-B14F-4D97-AF65-F5344CB8AC3E}">
        <p14:creationId xmlns:p14="http://schemas.microsoft.com/office/powerpoint/2010/main" val="501025461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24298" y="365126"/>
            <a:ext cx="7149736" cy="897618"/>
          </a:xfrm>
        </p:spPr>
        <p:txBody>
          <a:bodyPr>
            <a:normAutofit/>
          </a:bodyPr>
          <a:lstStyle/>
          <a:p>
            <a:r>
              <a:rPr lang="en-US" dirty="0"/>
              <a:t>The cheapest market research?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  <a:p>
            <a:pPr>
              <a:buFont typeface="Wingdings" pitchFamily="2" charset="2"/>
              <a:buNone/>
            </a:pPr>
            <a:endParaRPr lang="es-ES"/>
          </a:p>
        </p:txBody>
      </p:sp>
      <p:sp>
        <p:nvSpPr>
          <p:cNvPr id="242692" name="Text Box 4"/>
          <p:cNvSpPr txBox="1">
            <a:spLocks noChangeArrowheads="1"/>
          </p:cNvSpPr>
          <p:nvPr/>
        </p:nvSpPr>
        <p:spPr bwMode="auto">
          <a:xfrm>
            <a:off x="3417982" y="2449135"/>
            <a:ext cx="5630346" cy="76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¡ Customer complains!</a:t>
            </a:r>
          </a:p>
        </p:txBody>
      </p:sp>
      <p:pic>
        <p:nvPicPr>
          <p:cNvPr id="11266" name="Picture 2" descr="http://sergimateo.com/wp-content/2011/01/enoja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1864" y="3501008"/>
            <a:ext cx="28575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4830839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Customer complains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1" y="1338621"/>
            <a:ext cx="8229600" cy="475738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/>
              <a:t>Only 27% complain.</a:t>
            </a:r>
          </a:p>
          <a:p>
            <a:pPr>
              <a:buFont typeface="Arial" pitchFamily="34" charset="0"/>
              <a:buChar char="•"/>
            </a:pPr>
            <a:r>
              <a:rPr lang="en-US" sz="3200"/>
              <a:t>How to manage it:</a:t>
            </a:r>
          </a:p>
          <a:p>
            <a:pPr lvl="1">
              <a:buFont typeface="Arial" pitchFamily="34" charset="0"/>
              <a:buChar char="•"/>
            </a:pPr>
            <a:r>
              <a:rPr lang="en-US" sz="2800"/>
              <a:t>Say thanks for the opportunity to improve.</a:t>
            </a:r>
          </a:p>
          <a:p>
            <a:pPr lvl="1">
              <a:buFont typeface="Arial" pitchFamily="34" charset="0"/>
              <a:buChar char="•"/>
            </a:pPr>
            <a:r>
              <a:rPr lang="en-US" sz="2800"/>
              <a:t>Explain why your complain is important for us.</a:t>
            </a:r>
          </a:p>
          <a:p>
            <a:pPr lvl="1">
              <a:buFont typeface="Arial" pitchFamily="34" charset="0"/>
              <a:buChar char="•"/>
            </a:pPr>
            <a:r>
              <a:rPr lang="en-US" sz="2800"/>
              <a:t>Apologize for the error.</a:t>
            </a:r>
          </a:p>
          <a:p>
            <a:pPr lvl="1">
              <a:buFont typeface="Arial" pitchFamily="34" charset="0"/>
              <a:buChar char="•"/>
            </a:pPr>
            <a:r>
              <a:rPr lang="en-US" sz="2800"/>
              <a:t>Compromise to do something  right now to solve the problem.</a:t>
            </a:r>
          </a:p>
          <a:p>
            <a:pPr lvl="1">
              <a:buFont typeface="Arial" pitchFamily="34" charset="0"/>
              <a:buChar char="•"/>
            </a:pPr>
            <a:r>
              <a:rPr lang="en-US" sz="2800"/>
              <a:t>Get information to prevent doing it again.</a:t>
            </a:r>
          </a:p>
          <a:p>
            <a:pPr lvl="1">
              <a:buFont typeface="Arial" pitchFamily="34" charset="0"/>
              <a:buChar char="•"/>
            </a:pPr>
            <a:r>
              <a:rPr lang="en-US" sz="2800"/>
              <a:t>Verify the satisfaction of the customer.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961371" y="6399461"/>
            <a:ext cx="23040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Prof: José R. Porto. February 2018</a:t>
            </a:r>
          </a:p>
        </p:txBody>
      </p:sp>
    </p:spTree>
    <p:extLst>
      <p:ext uri="{BB962C8B-B14F-4D97-AF65-F5344CB8AC3E}">
        <p14:creationId xmlns:p14="http://schemas.microsoft.com/office/powerpoint/2010/main" val="2597750876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4298" y="365125"/>
            <a:ext cx="8621486" cy="854075"/>
          </a:xfrm>
        </p:spPr>
        <p:txBody>
          <a:bodyPr>
            <a:noAutofit/>
          </a:bodyPr>
          <a:lstStyle/>
          <a:p>
            <a:r>
              <a:rPr lang="en-US" sz="3600" dirty="0"/>
              <a:t>Survey</a:t>
            </a:r>
            <a:endParaRPr lang="en-US" sz="4000" dirty="0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n-US" sz="1800"/>
              <a:t>Very important “</a:t>
            </a:r>
            <a:r>
              <a:rPr lang="en-US" sz="1800" b="1" i="1"/>
              <a:t>before sending it please review it as many times as possible, later is not possible to change</a:t>
            </a:r>
            <a:r>
              <a:rPr lang="en-US" sz="1800"/>
              <a:t>”.</a:t>
            </a:r>
          </a:p>
          <a:p>
            <a:pPr algn="just">
              <a:lnSpc>
                <a:spcPct val="30000"/>
              </a:lnSpc>
              <a:spcBef>
                <a:spcPts val="0"/>
              </a:spcBef>
            </a:pPr>
            <a:endParaRPr lang="en-US" sz="1800"/>
          </a:p>
          <a:p>
            <a:pPr algn="just">
              <a:spcBef>
                <a:spcPts val="0"/>
              </a:spcBef>
            </a:pPr>
            <a:r>
              <a:rPr lang="en-US" sz="1800"/>
              <a:t>The survey is the  “</a:t>
            </a:r>
            <a:r>
              <a:rPr lang="en-US" sz="1800" b="1" i="1"/>
              <a:t>script</a:t>
            </a:r>
            <a:r>
              <a:rPr lang="en-US" sz="1800"/>
              <a:t>” you will follow to get the information you need to analyze the problem.</a:t>
            </a:r>
          </a:p>
          <a:p>
            <a:pPr algn="just">
              <a:lnSpc>
                <a:spcPct val="30000"/>
              </a:lnSpc>
              <a:spcBef>
                <a:spcPts val="0"/>
              </a:spcBef>
            </a:pPr>
            <a:endParaRPr lang="en-US" sz="1800"/>
          </a:p>
          <a:p>
            <a:pPr algn="just">
              <a:spcBef>
                <a:spcPts val="0"/>
              </a:spcBef>
            </a:pPr>
            <a:r>
              <a:rPr lang="en-US" sz="2000" b="1">
                <a:solidFill>
                  <a:srgbClr val="FF0000"/>
                </a:solidFill>
              </a:rPr>
              <a:t>Suggestions</a:t>
            </a:r>
            <a:r>
              <a:rPr lang="en-US" sz="2000"/>
              <a:t>: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1800"/>
              <a:t>Questions in easy and natural language, and as short as possible.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1800"/>
              <a:t>Questions should be neutral.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1800"/>
              <a:t>Don't ask for difficult issues or questions that need to make calculations.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1800"/>
              <a:t>Exclude questions with sensible meanings.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1800"/>
              <a:t>Questions  compositions should help to answer.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1800"/>
              <a:t>Use a filter or control question.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1800"/>
              <a:t>Be careful with the first question, something easy to answer.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1800"/>
              <a:t>Personal data at the end of the survey?</a:t>
            </a:r>
            <a:endParaRPr lang="en-US" sz="3600"/>
          </a:p>
        </p:txBody>
      </p:sp>
      <p:sp>
        <p:nvSpPr>
          <p:cNvPr id="2" name="Rectángulo 1"/>
          <p:cNvSpPr/>
          <p:nvPr/>
        </p:nvSpPr>
        <p:spPr>
          <a:xfrm>
            <a:off x="5318422" y="6486547"/>
            <a:ext cx="23040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Prof: José R. Porto. February 2018</a:t>
            </a:r>
          </a:p>
        </p:txBody>
      </p:sp>
    </p:spTree>
    <p:extLst>
      <p:ext uri="{BB962C8B-B14F-4D97-AF65-F5344CB8AC3E}">
        <p14:creationId xmlns:p14="http://schemas.microsoft.com/office/powerpoint/2010/main" val="1484543633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/>
              <a:t>Statistical sample</a:t>
            </a:r>
            <a:endParaRPr lang="en-US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9096" y="1341120"/>
            <a:ext cx="9324703" cy="4835843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1633"/>
              </a:spcBef>
              <a:spcAft>
                <a:spcPts val="1633"/>
              </a:spcAft>
              <a:buFont typeface="Wingdings" pitchFamily="2" charset="2"/>
              <a:buChar char="q"/>
            </a:pPr>
            <a:r>
              <a:rPr lang="en-US" sz="2200" dirty="0"/>
              <a:t>Representative of the sample you want to study.</a:t>
            </a:r>
          </a:p>
          <a:p>
            <a:pPr algn="just">
              <a:spcBef>
                <a:spcPts val="1633"/>
              </a:spcBef>
              <a:spcAft>
                <a:spcPts val="1633"/>
              </a:spcAft>
              <a:buFont typeface="Wingdings" pitchFamily="2" charset="2"/>
              <a:buChar char="q"/>
            </a:pPr>
            <a:r>
              <a:rPr lang="en-US" sz="2200" dirty="0"/>
              <a:t>Customer acquisition: Right persons for the study you need. </a:t>
            </a:r>
          </a:p>
          <a:p>
            <a:pPr algn="just">
              <a:spcBef>
                <a:spcPts val="1633"/>
              </a:spcBef>
              <a:spcAft>
                <a:spcPts val="1633"/>
              </a:spcAft>
              <a:buFont typeface="Wingdings" pitchFamily="2" charset="2"/>
              <a:buChar char="q"/>
            </a:pPr>
            <a:r>
              <a:rPr lang="en-US" sz="2200" dirty="0"/>
              <a:t>Statistical calculation. No lineal.</a:t>
            </a:r>
          </a:p>
          <a:p>
            <a:pPr lvl="1" algn="just">
              <a:spcBef>
                <a:spcPts val="1633"/>
              </a:spcBef>
              <a:spcAft>
                <a:spcPts val="1633"/>
              </a:spcAft>
              <a:buFont typeface="Wingdings" pitchFamily="2" charset="2"/>
              <a:buChar char="q"/>
            </a:pPr>
            <a:r>
              <a:rPr lang="en-US" sz="2200" dirty="0"/>
              <a:t>10.000 residents you need  persons. </a:t>
            </a:r>
          </a:p>
          <a:p>
            <a:pPr lvl="1" algn="just">
              <a:spcBef>
                <a:spcPts val="1633"/>
              </a:spcBef>
              <a:spcAft>
                <a:spcPts val="1633"/>
              </a:spcAft>
              <a:buFont typeface="Wingdings" pitchFamily="2" charset="2"/>
              <a:buChar char="q"/>
            </a:pPr>
            <a:r>
              <a:rPr lang="en-US" sz="2200" dirty="0"/>
              <a:t>100.000 residents you need 400 persons.</a:t>
            </a:r>
          </a:p>
          <a:p>
            <a:pPr algn="just">
              <a:spcBef>
                <a:spcPts val="1633"/>
              </a:spcBef>
              <a:spcAft>
                <a:spcPts val="1633"/>
              </a:spcAft>
              <a:buFont typeface="Wingdings" pitchFamily="2" charset="2"/>
              <a:buChar char="q"/>
            </a:pPr>
            <a:r>
              <a:rPr lang="en-US" sz="2200" dirty="0"/>
              <a:t>Statistical programs.</a:t>
            </a:r>
          </a:p>
          <a:p>
            <a:pPr algn="just">
              <a:spcBef>
                <a:spcPts val="1633"/>
              </a:spcBef>
              <a:spcAft>
                <a:spcPts val="1633"/>
              </a:spcAft>
              <a:buFont typeface="Wingdings" pitchFamily="2" charset="2"/>
              <a:buChar char="q"/>
            </a:pPr>
            <a:r>
              <a:rPr lang="en-US" sz="2200" dirty="0"/>
              <a:t>Maximum acceptable error 5%.</a:t>
            </a:r>
            <a:endParaRPr lang="en-US" sz="2200" b="1" dirty="0"/>
          </a:p>
          <a:p>
            <a:pPr>
              <a:spcBef>
                <a:spcPts val="1633"/>
              </a:spcBef>
              <a:spcAft>
                <a:spcPts val="1633"/>
              </a:spcAft>
              <a:buFont typeface="Wingdings" pitchFamily="2" charset="2"/>
              <a:buChar char="q"/>
            </a:pPr>
            <a:endParaRPr lang="en-US" sz="2200" b="1" dirty="0"/>
          </a:p>
          <a:p>
            <a:pPr>
              <a:spcBef>
                <a:spcPts val="1633"/>
              </a:spcBef>
              <a:spcAft>
                <a:spcPts val="1633"/>
              </a:spcAft>
              <a:buFont typeface="Wingdings" pitchFamily="2" charset="2"/>
              <a:buChar char="q"/>
            </a:pPr>
            <a:endParaRPr lang="en-US" sz="2200" dirty="0"/>
          </a:p>
          <a:p>
            <a:pPr>
              <a:spcBef>
                <a:spcPts val="1633"/>
              </a:spcBef>
              <a:spcAft>
                <a:spcPts val="1633"/>
              </a:spcAft>
              <a:buFont typeface="Wingdings" pitchFamily="2" charset="2"/>
              <a:buChar char="q"/>
            </a:pPr>
            <a:endParaRPr lang="en-US" sz="2200" dirty="0"/>
          </a:p>
          <a:p>
            <a:pPr>
              <a:spcBef>
                <a:spcPts val="1633"/>
              </a:spcBef>
              <a:spcAft>
                <a:spcPts val="1633"/>
              </a:spcAft>
              <a:buFont typeface="Wingdings" pitchFamily="2" charset="2"/>
              <a:buChar char="q"/>
            </a:pPr>
            <a:endParaRPr lang="en-US" sz="2200" dirty="0"/>
          </a:p>
        </p:txBody>
      </p:sp>
      <p:sp>
        <p:nvSpPr>
          <p:cNvPr id="2" name="Rectángulo 1"/>
          <p:cNvSpPr/>
          <p:nvPr/>
        </p:nvSpPr>
        <p:spPr>
          <a:xfrm>
            <a:off x="5449051" y="6486546"/>
            <a:ext cx="23040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Prof: José R. Porto. February 2018</a:t>
            </a:r>
          </a:p>
        </p:txBody>
      </p:sp>
    </p:spTree>
    <p:extLst>
      <p:ext uri="{BB962C8B-B14F-4D97-AF65-F5344CB8AC3E}">
        <p14:creationId xmlns:p14="http://schemas.microsoft.com/office/powerpoint/2010/main" val="2200531535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524000" y="6110288"/>
            <a:ext cx="236220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algn="ctr"/>
            <a:r>
              <a:rPr lang="es-ES_tradnl" b="1" i="1">
                <a:solidFill>
                  <a:schemeClr val="bg1"/>
                </a:solidFill>
              </a:rPr>
              <a:t>www.append.es</a:t>
            </a:r>
            <a:endParaRPr lang="es-E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"/>
              <a:t>Sample error you choose define size of the sample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3962401" y="1524001"/>
            <a:ext cx="6019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just">
              <a:buFont typeface="Monotype Sorts" pitchFamily="2" charset="2"/>
              <a:buNone/>
            </a:pPr>
            <a:endParaRPr lang="es-ES"/>
          </a:p>
        </p:txBody>
      </p:sp>
      <p:graphicFrame>
        <p:nvGraphicFramePr>
          <p:cNvPr id="69645" name="Object 13"/>
          <p:cNvGraphicFramePr>
            <a:graphicFrameLocks noChangeAspect="1"/>
          </p:cNvGraphicFramePr>
          <p:nvPr/>
        </p:nvGraphicFramePr>
        <p:xfrm>
          <a:off x="2452662" y="1152984"/>
          <a:ext cx="7562387" cy="4742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Hoja de cálculo" r:id="rId4" imgW="6257160" imgH="3611880" progId="Excel.Sheet.8">
                  <p:embed/>
                </p:oleObj>
              </mc:Choice>
              <mc:Fallback>
                <p:oleObj name="Hoja de cálculo" r:id="rId4" imgW="6257160" imgH="3611880" progId="Excel.Sheet.8">
                  <p:embed/>
                  <p:pic>
                    <p:nvPicPr>
                      <p:cNvPr id="6964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62" y="1152984"/>
                        <a:ext cx="7562387" cy="4742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/>
          <p:cNvSpPr/>
          <p:nvPr/>
        </p:nvSpPr>
        <p:spPr>
          <a:xfrm>
            <a:off x="5405509" y="6418619"/>
            <a:ext cx="23040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Prof: José R. Porto. February 2018</a:t>
            </a:r>
          </a:p>
        </p:txBody>
      </p:sp>
    </p:spTree>
    <p:extLst>
      <p:ext uri="{BB962C8B-B14F-4D97-AF65-F5344CB8AC3E}">
        <p14:creationId xmlns:p14="http://schemas.microsoft.com/office/powerpoint/2010/main" val="1782440033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/>
              <a:t>Before research online think if…</a:t>
            </a:r>
            <a:endParaRPr lang="en-US" sz="240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153" indent="-457153">
              <a:spcBef>
                <a:spcPts val="18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600"/>
              <a:t>If your study leave out population that has no </a:t>
            </a:r>
            <a:r>
              <a:rPr lang="en-US" sz="3600" b="1"/>
              <a:t>access to internet</a:t>
            </a:r>
            <a:r>
              <a:rPr lang="en-US" sz="3600"/>
              <a:t>.</a:t>
            </a:r>
          </a:p>
          <a:p>
            <a:pPr marL="457153" indent="-457153">
              <a:spcBef>
                <a:spcPts val="18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600"/>
              <a:t>If you </a:t>
            </a:r>
            <a:r>
              <a:rPr lang="en-US" sz="3600" b="1"/>
              <a:t>trust</a:t>
            </a:r>
            <a:r>
              <a:rPr lang="en-US" sz="3600"/>
              <a:t> in quality sample. (who is really answering to the survey.)</a:t>
            </a:r>
          </a:p>
          <a:p>
            <a:pPr marL="457153" indent="-457153">
              <a:spcBef>
                <a:spcPts val="18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600"/>
              <a:t>Technical limitations with speed when loading the survey. (If it's to low persons leave it.)</a:t>
            </a:r>
          </a:p>
          <a:p>
            <a:pPr marL="457153" indent="-457153">
              <a:spcBef>
                <a:spcPts val="1800"/>
              </a:spcBef>
              <a:spcAft>
                <a:spcPts val="1200"/>
              </a:spcAft>
              <a:buFont typeface="+mj-lt"/>
              <a:buAutoNum type="arabicPeriod"/>
            </a:pPr>
            <a:endParaRPr lang="en-US" sz="360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11504024" y="6351134"/>
            <a:ext cx="446314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45E447E-B50A-45A5-8F2A-02FE1F160580}" type="slidenum">
              <a:rPr lang="gl-ES" smtClean="0"/>
              <a:pPr>
                <a:defRPr/>
              </a:pPr>
              <a:t>58</a:t>
            </a:fld>
            <a:endParaRPr lang="gl-ES" dirty="0"/>
          </a:p>
        </p:txBody>
      </p:sp>
      <p:sp>
        <p:nvSpPr>
          <p:cNvPr id="5" name="Rectángulo 4"/>
          <p:cNvSpPr/>
          <p:nvPr/>
        </p:nvSpPr>
        <p:spPr>
          <a:xfrm>
            <a:off x="4822034" y="6531335"/>
            <a:ext cx="23040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Prof: José R. Porto. February 2018</a:t>
            </a:r>
          </a:p>
        </p:txBody>
      </p:sp>
    </p:spTree>
    <p:extLst>
      <p:ext uri="{BB962C8B-B14F-4D97-AF65-F5344CB8AC3E}">
        <p14:creationId xmlns:p14="http://schemas.microsoft.com/office/powerpoint/2010/main" val="123948661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0960"/>
            <a:ext cx="6768752" cy="682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541343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/>
              <a:t>Culture and social communication Change 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78182" y="2085059"/>
            <a:ext cx="6465455" cy="420933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s-ES" sz="5400" dirty="0" err="1" smtClean="0"/>
              <a:t>Send</a:t>
            </a:r>
            <a:r>
              <a:rPr lang="es-ES" sz="5400" dirty="0" smtClean="0"/>
              <a:t> a </a:t>
            </a:r>
            <a:r>
              <a:rPr lang="es-ES" sz="5400" dirty="0" err="1"/>
              <a:t>whatsapp</a:t>
            </a:r>
            <a:r>
              <a:rPr lang="es-ES" sz="5400" dirty="0"/>
              <a:t> </a:t>
            </a:r>
            <a:r>
              <a:rPr lang="es-ES" sz="5400" dirty="0" smtClean="0"/>
              <a:t>to Peter, </a:t>
            </a:r>
            <a:r>
              <a:rPr lang="es-ES" sz="5400" dirty="0" err="1" smtClean="0"/>
              <a:t>tell</a:t>
            </a:r>
            <a:r>
              <a:rPr lang="es-ES" sz="5400" dirty="0" smtClean="0"/>
              <a:t> </a:t>
            </a:r>
            <a:r>
              <a:rPr lang="es-ES" sz="5400" dirty="0" err="1" smtClean="0"/>
              <a:t>him</a:t>
            </a:r>
            <a:r>
              <a:rPr lang="es-ES" sz="5400" dirty="0" smtClean="0"/>
              <a:t> to look in Instagram and </a:t>
            </a:r>
            <a:r>
              <a:rPr lang="es-ES" sz="5400" dirty="0" err="1" smtClean="0"/>
              <a:t>send</a:t>
            </a:r>
            <a:r>
              <a:rPr lang="es-ES" sz="5400" dirty="0" smtClean="0"/>
              <a:t> </a:t>
            </a:r>
            <a:r>
              <a:rPr lang="es-ES" sz="5400" dirty="0" err="1" smtClean="0"/>
              <a:t>us</a:t>
            </a:r>
            <a:r>
              <a:rPr lang="es-ES" sz="5400" dirty="0" smtClean="0"/>
              <a:t> a  </a:t>
            </a:r>
            <a:r>
              <a:rPr lang="es-ES" sz="5400" dirty="0"/>
              <a:t>tuit </a:t>
            </a:r>
            <a:r>
              <a:rPr lang="es-ES" sz="5400" dirty="0" err="1" smtClean="0"/>
              <a:t>with</a:t>
            </a:r>
            <a:r>
              <a:rPr lang="es-ES" sz="5400" dirty="0" smtClean="0"/>
              <a:t> </a:t>
            </a:r>
            <a:r>
              <a:rPr lang="es-ES" sz="5400" dirty="0" err="1" smtClean="0"/>
              <a:t>the</a:t>
            </a:r>
            <a:r>
              <a:rPr lang="es-ES" sz="5400" dirty="0" smtClean="0"/>
              <a:t> </a:t>
            </a:r>
            <a:r>
              <a:rPr lang="es-ES" sz="5400" dirty="0" err="1" smtClean="0"/>
              <a:t>youtube</a:t>
            </a:r>
            <a:r>
              <a:rPr lang="es-ES" sz="5400" dirty="0" smtClean="0"/>
              <a:t> link.</a:t>
            </a:r>
            <a:endParaRPr lang="es-ES" sz="5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8696997" y="2385404"/>
            <a:ext cx="652723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s-ES" b="1"/>
              <a:t>2009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696997" y="3817248"/>
            <a:ext cx="652723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s-ES" b="1"/>
              <a:t>2010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696997" y="5041384"/>
            <a:ext cx="652723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s-ES" b="1"/>
              <a:t>2006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8696997" y="4465321"/>
            <a:ext cx="652723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s-ES" b="1"/>
              <a:t>2006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009183" y="6294390"/>
            <a:ext cx="2382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1200" dirty="0">
                <a:solidFill>
                  <a:prstClr val="black">
                    <a:tint val="75000"/>
                  </a:prstClr>
                </a:solidFill>
              </a:rPr>
              <a:t>Prof: José R. Porto. </a:t>
            </a:r>
            <a:r>
              <a:rPr lang="pt-BR" sz="1200" dirty="0" err="1">
                <a:solidFill>
                  <a:prstClr val="black">
                    <a:tint val="75000"/>
                  </a:prstClr>
                </a:solidFill>
              </a:rPr>
              <a:t>February</a:t>
            </a:r>
            <a:r>
              <a:rPr lang="pt-BR" sz="1200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pt-BR" sz="1200" dirty="0" smtClean="0">
                <a:solidFill>
                  <a:prstClr val="black">
                    <a:tint val="75000"/>
                  </a:prstClr>
                </a:solidFill>
              </a:rPr>
              <a:t>2019</a:t>
            </a:r>
            <a:endParaRPr lang="es-E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429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18996" y="269332"/>
            <a:ext cx="8621486" cy="3663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7739" y="968645"/>
            <a:ext cx="9144000" cy="588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836048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44894"/>
            <a:ext cx="9144000" cy="603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1"/>
          <p:cNvSpPr/>
          <p:nvPr/>
        </p:nvSpPr>
        <p:spPr>
          <a:xfrm>
            <a:off x="5083291" y="6581001"/>
            <a:ext cx="23040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Prof: José R. Porto. February 2018</a:t>
            </a:r>
          </a:p>
        </p:txBody>
      </p:sp>
    </p:spTree>
    <p:extLst>
      <p:ext uri="{BB962C8B-B14F-4D97-AF65-F5344CB8AC3E}">
        <p14:creationId xmlns:p14="http://schemas.microsoft.com/office/powerpoint/2010/main" val="4273092379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easy programs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403835" y="2160597"/>
            <a:ext cx="3764173" cy="129754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1800" u="sng" dirty="0">
                <a:hlinkClick r:id="rId3"/>
              </a:rPr>
              <a:t>http://es.surveymonkey.com</a:t>
            </a:r>
            <a:endParaRPr lang="es-ES" sz="1800" dirty="0"/>
          </a:p>
          <a:p>
            <a:pPr>
              <a:buNone/>
            </a:pPr>
            <a:r>
              <a:rPr lang="es-ES" sz="1800" dirty="0"/>
              <a:t> </a:t>
            </a:r>
          </a:p>
          <a:p>
            <a:pPr>
              <a:buFont typeface="Wingdings" pitchFamily="2" charset="2"/>
              <a:buChar char="ü"/>
            </a:pPr>
            <a:r>
              <a:rPr lang="es-ES" sz="1800" u="sng" dirty="0" smtClean="0">
                <a:hlinkClick r:id="rId4"/>
              </a:rPr>
              <a:t>http</a:t>
            </a:r>
            <a:r>
              <a:rPr lang="es-ES" sz="1800" u="sng" dirty="0">
                <a:hlinkClick r:id="rId4"/>
              </a:rPr>
              <a:t>://www.4qsurvey.com</a:t>
            </a:r>
            <a:r>
              <a:rPr lang="es-ES" sz="1800" u="sng" dirty="0" smtClean="0">
                <a:hlinkClick r:id="rId4"/>
              </a:rPr>
              <a:t>/</a:t>
            </a:r>
            <a:endParaRPr lang="es-ES" sz="1800" u="sng" dirty="0"/>
          </a:p>
        </p:txBody>
      </p:sp>
      <p:sp>
        <p:nvSpPr>
          <p:cNvPr id="6" name="5 CuadroTexto"/>
          <p:cNvSpPr txBox="1"/>
          <p:nvPr/>
        </p:nvSpPr>
        <p:spPr>
          <a:xfrm>
            <a:off x="4871865" y="4221089"/>
            <a:ext cx="3456384" cy="369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 rtlCol="0">
            <a:spAutoFit/>
          </a:bodyPr>
          <a:lstStyle/>
          <a:p>
            <a:r>
              <a:rPr lang="es-ES"/>
              <a:t>Easy program for small companies</a:t>
            </a:r>
          </a:p>
        </p:txBody>
      </p:sp>
      <p:sp>
        <p:nvSpPr>
          <p:cNvPr id="8" name="7 Cerrar llave"/>
          <p:cNvSpPr/>
          <p:nvPr/>
        </p:nvSpPr>
        <p:spPr>
          <a:xfrm>
            <a:off x="6168008" y="1916832"/>
            <a:ext cx="432048" cy="1541313"/>
          </a:xfrm>
          <a:prstGeom prst="rightBrace">
            <a:avLst>
              <a:gd name="adj1" fmla="val 11516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7039124" y="2155324"/>
            <a:ext cx="1865683" cy="923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30" tIns="45715" rIns="91430" bIns="45715" rtlCol="0">
            <a:spAutoFit/>
          </a:bodyPr>
          <a:lstStyle/>
          <a:p>
            <a:r>
              <a:rPr lang="en-US"/>
              <a:t>Limit 100 surveys.</a:t>
            </a:r>
          </a:p>
          <a:p>
            <a:r>
              <a:rPr lang="en-US"/>
              <a:t>Limit in analysis.</a:t>
            </a:r>
          </a:p>
          <a:p>
            <a:r>
              <a:rPr lang="en-US"/>
              <a:t>Básic.</a:t>
            </a:r>
          </a:p>
        </p:txBody>
      </p:sp>
      <p:pic>
        <p:nvPicPr>
          <p:cNvPr id="10" name="Picture 2" descr="http://blogs.lainformacion.com/legal-e-digital/files/2012/04/google_driv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9977" y="5013176"/>
            <a:ext cx="1392813" cy="941090"/>
          </a:xfrm>
          <a:prstGeom prst="rect">
            <a:avLst/>
          </a:prstGeom>
          <a:noFill/>
        </p:spPr>
      </p:pic>
      <p:sp>
        <p:nvSpPr>
          <p:cNvPr id="3" name="Rectángulo 2"/>
          <p:cNvSpPr/>
          <p:nvPr/>
        </p:nvSpPr>
        <p:spPr>
          <a:xfrm>
            <a:off x="5597097" y="6443004"/>
            <a:ext cx="23040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Prof: José R. Porto. February 2018</a:t>
            </a:r>
          </a:p>
        </p:txBody>
      </p:sp>
    </p:spTree>
    <p:extLst>
      <p:ext uri="{BB962C8B-B14F-4D97-AF65-F5344CB8AC3E}">
        <p14:creationId xmlns:p14="http://schemas.microsoft.com/office/powerpoint/2010/main" val="1300051561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How to make surveys with Google drive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51585" y="1341440"/>
            <a:ext cx="7870329" cy="4789487"/>
          </a:xfrm>
        </p:spPr>
        <p:txBody>
          <a:bodyPr>
            <a:normAutofit/>
          </a:bodyPr>
          <a:lstStyle/>
          <a:p>
            <a:pPr marL="514297" indent="-514297">
              <a:spcBef>
                <a:spcPts val="1089"/>
              </a:spcBef>
              <a:spcAft>
                <a:spcPts val="1089"/>
              </a:spcAft>
              <a:buFont typeface="+mj-lt"/>
              <a:buAutoNum type="arabicPeriod"/>
            </a:pPr>
            <a:r>
              <a:rPr lang="en-US"/>
              <a:t>Register in Google drive.</a:t>
            </a:r>
          </a:p>
          <a:p>
            <a:pPr marL="514297" indent="-514297">
              <a:spcBef>
                <a:spcPts val="1089"/>
              </a:spcBef>
              <a:spcAft>
                <a:spcPts val="1089"/>
              </a:spcAft>
              <a:buFont typeface="+mj-lt"/>
              <a:buAutoNum type="arabicPeriod"/>
            </a:pPr>
            <a:r>
              <a:rPr lang="en-US"/>
              <a:t>Go to Google Drive.</a:t>
            </a:r>
          </a:p>
          <a:p>
            <a:pPr marL="514297" indent="-514297">
              <a:spcBef>
                <a:spcPts val="1089"/>
              </a:spcBef>
              <a:spcAft>
                <a:spcPts val="1089"/>
              </a:spcAft>
              <a:buFont typeface="+mj-lt"/>
              <a:buAutoNum type="arabicPeriod"/>
            </a:pPr>
            <a:r>
              <a:rPr lang="en-US"/>
              <a:t>Click in new.</a:t>
            </a:r>
          </a:p>
          <a:p>
            <a:pPr marL="514297" indent="-514297">
              <a:spcBef>
                <a:spcPts val="1089"/>
              </a:spcBef>
              <a:spcAft>
                <a:spcPts val="1089"/>
              </a:spcAft>
              <a:buFont typeface="+mj-lt"/>
              <a:buAutoNum type="arabicPeriod"/>
            </a:pPr>
            <a:r>
              <a:rPr lang="en-US"/>
              <a:t>Select survey .</a:t>
            </a:r>
          </a:p>
          <a:p>
            <a:pPr marL="514297" indent="-514297">
              <a:spcBef>
                <a:spcPts val="1089"/>
              </a:spcBef>
              <a:spcAft>
                <a:spcPts val="1089"/>
              </a:spcAft>
              <a:buFont typeface="+mj-lt"/>
              <a:buAutoNum type="arabicPeriod"/>
            </a:pPr>
            <a:r>
              <a:rPr lang="en-US"/>
              <a:t>Select a survey template </a:t>
            </a:r>
          </a:p>
          <a:p>
            <a:pPr marL="514297" indent="-514297">
              <a:spcBef>
                <a:spcPts val="1089"/>
              </a:spcBef>
              <a:spcAft>
                <a:spcPts val="1089"/>
              </a:spcAft>
              <a:buFont typeface="+mj-lt"/>
              <a:buAutoNum type="arabicPeriod"/>
            </a:pPr>
            <a:r>
              <a:rPr lang="en-US"/>
              <a:t>Write a title.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414216" y="6451712"/>
            <a:ext cx="23040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Prof: José R. Porto. February 2018</a:t>
            </a:r>
          </a:p>
        </p:txBody>
      </p:sp>
    </p:spTree>
    <p:extLst>
      <p:ext uri="{BB962C8B-B14F-4D97-AF65-F5344CB8AC3E}">
        <p14:creationId xmlns:p14="http://schemas.microsoft.com/office/powerpoint/2010/main" val="2809090884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Write questions in Google drive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79577" y="1341440"/>
            <a:ext cx="7942337" cy="4789487"/>
          </a:xfrm>
        </p:spPr>
        <p:txBody>
          <a:bodyPr>
            <a:normAutofit fontScale="92500" lnSpcReduction="10000"/>
          </a:bodyPr>
          <a:lstStyle/>
          <a:p>
            <a:pPr marL="514297" indent="-514297">
              <a:buFont typeface="+mj-lt"/>
              <a:buAutoNum type="arabicPeriod"/>
            </a:pPr>
            <a:r>
              <a:rPr lang="en-US" sz="2400" dirty="0"/>
              <a:t>Write a title question.</a:t>
            </a:r>
          </a:p>
          <a:p>
            <a:pPr marL="514297" indent="-514297">
              <a:buFont typeface="+mj-lt"/>
              <a:buAutoNum type="arabicPeriod"/>
            </a:pPr>
            <a:r>
              <a:rPr lang="en-US" sz="2400" dirty="0"/>
              <a:t>Write a help text if needed.</a:t>
            </a:r>
          </a:p>
          <a:p>
            <a:pPr marL="514297" indent="-514297">
              <a:buFont typeface="+mj-lt"/>
              <a:buAutoNum type="arabicPeriod"/>
            </a:pPr>
            <a:r>
              <a:rPr lang="en-US" sz="2400" dirty="0"/>
              <a:t>Choose a question type :</a:t>
            </a:r>
          </a:p>
          <a:p>
            <a:pPr marL="914305" lvl="1" indent="-457153">
              <a:buFont typeface="+mj-lt"/>
              <a:buAutoNum type="arabicPeriod"/>
            </a:pPr>
            <a:r>
              <a:rPr lang="en-US" sz="2000" dirty="0" smtClean="0"/>
              <a:t>Text.</a:t>
            </a:r>
            <a:endParaRPr lang="en-US" sz="2000" dirty="0"/>
          </a:p>
          <a:p>
            <a:pPr marL="914305" lvl="1" indent="-457153">
              <a:buFont typeface="+mj-lt"/>
              <a:buAutoNum type="arabicPeriod"/>
            </a:pPr>
            <a:r>
              <a:rPr lang="en-US" sz="2000" dirty="0" smtClean="0"/>
              <a:t>Text in paragraph.</a:t>
            </a:r>
            <a:endParaRPr lang="en-US" sz="2000" dirty="0"/>
          </a:p>
          <a:p>
            <a:pPr marL="914305" lvl="1" indent="-457153">
              <a:buFont typeface="+mj-lt"/>
              <a:buAutoNum type="arabicPeriod"/>
            </a:pPr>
            <a:r>
              <a:rPr lang="en-US" sz="2000" dirty="0" smtClean="0"/>
              <a:t>Test.</a:t>
            </a:r>
            <a:endParaRPr lang="en-US" sz="2000" dirty="0"/>
          </a:p>
          <a:p>
            <a:pPr marL="914305" lvl="1" indent="-457153">
              <a:buFont typeface="+mj-lt"/>
              <a:buAutoNum type="arabicPeriod"/>
            </a:pPr>
            <a:r>
              <a:rPr lang="en-US" sz="2000" dirty="0" smtClean="0"/>
              <a:t>Verification.</a:t>
            </a:r>
            <a:endParaRPr lang="en-US" sz="2000" dirty="0"/>
          </a:p>
          <a:p>
            <a:pPr marL="914305" lvl="1" indent="-457153">
              <a:buFont typeface="+mj-lt"/>
              <a:buAutoNum type="arabicPeriod"/>
            </a:pPr>
            <a:r>
              <a:rPr lang="en-US" sz="2000" dirty="0" smtClean="0"/>
              <a:t>Choose from a list.</a:t>
            </a:r>
            <a:endParaRPr lang="en-US" sz="2000" dirty="0"/>
          </a:p>
          <a:p>
            <a:pPr marL="914305" lvl="1" indent="-457153">
              <a:buFont typeface="+mj-lt"/>
              <a:buAutoNum type="arabicPeriod"/>
            </a:pPr>
            <a:r>
              <a:rPr lang="en-US" sz="2000" dirty="0" smtClean="0"/>
              <a:t>Scales.</a:t>
            </a:r>
            <a:endParaRPr lang="en-US" sz="2000" dirty="0"/>
          </a:p>
          <a:p>
            <a:pPr marL="914305" lvl="1" indent="-457153">
              <a:buFont typeface="+mj-lt"/>
              <a:buAutoNum type="arabicPeriod"/>
            </a:pPr>
            <a:r>
              <a:rPr lang="en-US" sz="2000" dirty="0" smtClean="0"/>
              <a:t>Matrix.</a:t>
            </a:r>
            <a:endParaRPr lang="en-US" sz="2000" dirty="0"/>
          </a:p>
          <a:p>
            <a:pPr marL="514297" indent="-457153">
              <a:buFont typeface="+mj-lt"/>
              <a:buAutoNum type="arabicPeriod"/>
            </a:pPr>
            <a:r>
              <a:rPr lang="en-US" dirty="0"/>
              <a:t>Check if its obligatory.</a:t>
            </a:r>
          </a:p>
          <a:p>
            <a:pPr marL="514297" indent="-457153">
              <a:buFont typeface="+mj-lt"/>
              <a:buAutoNum type="arabicPeriod"/>
            </a:pPr>
            <a:r>
              <a:rPr lang="en-US" dirty="0"/>
              <a:t>Add next question.</a:t>
            </a:r>
          </a:p>
          <a:p>
            <a:pPr marL="514297" indent="-457153">
              <a:buFont typeface="+mj-lt"/>
              <a:buAutoNum type="arabicPeriod"/>
            </a:pPr>
            <a:r>
              <a:rPr lang="en-US" dirty="0"/>
              <a:t>Confirmation message: “Thank you very much”</a:t>
            </a:r>
          </a:p>
          <a:p>
            <a:pPr marL="514297" indent="-514297">
              <a:buFont typeface="+mj-lt"/>
              <a:buAutoNum type="arabicPeriod"/>
            </a:pPr>
            <a:endParaRPr lang="en-US" sz="2400" dirty="0"/>
          </a:p>
          <a:p>
            <a:pPr marL="514297" indent="-514297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Rectángulo 3"/>
          <p:cNvSpPr/>
          <p:nvPr/>
        </p:nvSpPr>
        <p:spPr>
          <a:xfrm>
            <a:off x="5248754" y="6416878"/>
            <a:ext cx="23040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Prof: José R. Porto. February 2018</a:t>
            </a:r>
          </a:p>
        </p:txBody>
      </p:sp>
    </p:spTree>
    <p:extLst>
      <p:ext uri="{BB962C8B-B14F-4D97-AF65-F5344CB8AC3E}">
        <p14:creationId xmlns:p14="http://schemas.microsoft.com/office/powerpoint/2010/main" val="988232854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Publish survey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2603863"/>
            <a:ext cx="10515600" cy="35731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/>
              <a:t>Insert in blog or web, just paste URL, select option  “Insert” from “</a:t>
            </a:r>
            <a:r>
              <a:rPr lang="en-US" dirty="0" err="1"/>
              <a:t>Formularios</a:t>
            </a:r>
            <a:r>
              <a:rPr lang="en-US" dirty="0"/>
              <a:t>”.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Send by e-mail. Click in option “Send this survey by email” from “</a:t>
            </a:r>
            <a:r>
              <a:rPr lang="en-US" dirty="0" err="1"/>
              <a:t>Formularios</a:t>
            </a:r>
            <a:r>
              <a:rPr lang="en-US" dirty="0"/>
              <a:t>”.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5152243" y="6311900"/>
            <a:ext cx="26538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" dirty="0">
                <a:solidFill>
                  <a:prstClr val="black">
                    <a:tint val="75000"/>
                  </a:prstClr>
                </a:solidFill>
              </a:rPr>
              <a:t>Prof: José R. Porto. February 2018</a:t>
            </a:r>
          </a:p>
        </p:txBody>
      </p:sp>
    </p:spTree>
    <p:extLst>
      <p:ext uri="{BB962C8B-B14F-4D97-AF65-F5344CB8AC3E}">
        <p14:creationId xmlns:p14="http://schemas.microsoft.com/office/powerpoint/2010/main" val="1697933697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Receive and analyze data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92313" y="1772818"/>
            <a:ext cx="8229600" cy="435810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1633"/>
              </a:spcBef>
              <a:spcAft>
                <a:spcPts val="1633"/>
              </a:spcAft>
              <a:buFont typeface="Wingdings" pitchFamily="2" charset="2"/>
              <a:buChar char="ü"/>
            </a:pPr>
            <a:r>
              <a:rPr lang="en-US" dirty="0"/>
              <a:t>Responses come to a spreadsheet.</a:t>
            </a:r>
          </a:p>
          <a:p>
            <a:pPr>
              <a:lnSpc>
                <a:spcPct val="200000"/>
              </a:lnSpc>
              <a:spcBef>
                <a:spcPts val="1633"/>
              </a:spcBef>
              <a:spcAft>
                <a:spcPts val="1633"/>
              </a:spcAft>
              <a:buFont typeface="Wingdings" pitchFamily="2" charset="2"/>
              <a:buChar char="ü"/>
            </a:pPr>
            <a:r>
              <a:rPr lang="en-US" dirty="0"/>
              <a:t>Similar to Excel. </a:t>
            </a:r>
          </a:p>
          <a:p>
            <a:pPr>
              <a:lnSpc>
                <a:spcPct val="200000"/>
              </a:lnSpc>
              <a:spcBef>
                <a:spcPts val="1633"/>
              </a:spcBef>
              <a:spcAft>
                <a:spcPts val="1633"/>
              </a:spcAft>
              <a:buFont typeface="Wingdings" pitchFamily="2" charset="2"/>
              <a:buChar char="ü"/>
            </a:pPr>
            <a:r>
              <a:rPr lang="en-US" dirty="0"/>
              <a:t>You can export to SPSS.</a:t>
            </a:r>
          </a:p>
          <a:p>
            <a:pPr>
              <a:lnSpc>
                <a:spcPct val="200000"/>
              </a:lnSpc>
              <a:spcBef>
                <a:spcPts val="1633"/>
              </a:spcBef>
              <a:spcAft>
                <a:spcPts val="1633"/>
              </a:spcAft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5379383" y="6399461"/>
            <a:ext cx="23040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Prof: José R. Porto. February 2018</a:t>
            </a:r>
          </a:p>
        </p:txBody>
      </p:sp>
    </p:spTree>
    <p:extLst>
      <p:ext uri="{BB962C8B-B14F-4D97-AF65-F5344CB8AC3E}">
        <p14:creationId xmlns:p14="http://schemas.microsoft.com/office/powerpoint/2010/main" val="2754221306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309" y="365125"/>
            <a:ext cx="6270172" cy="872277"/>
          </a:xfrm>
        </p:spPr>
        <p:txBody>
          <a:bodyPr/>
          <a:lstStyle/>
          <a:p>
            <a:r>
              <a:rPr lang="en-US" dirty="0" smtClean="0"/>
              <a:t>Analysis results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764A52E-8AFA-43EB-98DB-5AE120431599}" type="slidenum">
              <a:rPr lang="es-ES" smtClean="0"/>
              <a:pPr/>
              <a:t>67</a:t>
            </a:fld>
            <a:endParaRPr lang="es-ES"/>
          </a:p>
        </p:txBody>
      </p:sp>
      <p:sp>
        <p:nvSpPr>
          <p:cNvPr id="5" name="5 Elipse"/>
          <p:cNvSpPr/>
          <p:nvPr/>
        </p:nvSpPr>
        <p:spPr>
          <a:xfrm>
            <a:off x="6023992" y="1556792"/>
            <a:ext cx="4320480" cy="4176464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4 Elipse"/>
          <p:cNvSpPr/>
          <p:nvPr/>
        </p:nvSpPr>
        <p:spPr>
          <a:xfrm>
            <a:off x="6888088" y="2420888"/>
            <a:ext cx="2448272" cy="2520280"/>
          </a:xfrm>
          <a:prstGeom prst="ellipse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Elipse"/>
          <p:cNvSpPr/>
          <p:nvPr/>
        </p:nvSpPr>
        <p:spPr>
          <a:xfrm>
            <a:off x="7536160" y="3068960"/>
            <a:ext cx="1224136" cy="1224136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6 CuadroTexto"/>
          <p:cNvSpPr txBox="1"/>
          <p:nvPr/>
        </p:nvSpPr>
        <p:spPr>
          <a:xfrm>
            <a:off x="2207568" y="2492896"/>
            <a:ext cx="201622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we do right</a:t>
            </a:r>
            <a:endParaRPr lang="en-US" dirty="0"/>
          </a:p>
        </p:txBody>
      </p:sp>
      <p:sp>
        <p:nvSpPr>
          <p:cNvPr id="9" name="7 CuadroTexto"/>
          <p:cNvSpPr txBox="1"/>
          <p:nvPr/>
        </p:nvSpPr>
        <p:spPr>
          <a:xfrm>
            <a:off x="2207568" y="3789040"/>
            <a:ext cx="20162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we do wrong</a:t>
            </a:r>
            <a:endParaRPr lang="en-US" dirty="0"/>
          </a:p>
        </p:txBody>
      </p:sp>
      <p:sp>
        <p:nvSpPr>
          <p:cNvPr id="10" name="8 CuadroTexto"/>
          <p:cNvSpPr txBox="1"/>
          <p:nvPr/>
        </p:nvSpPr>
        <p:spPr>
          <a:xfrm>
            <a:off x="2207568" y="2996952"/>
            <a:ext cx="201622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11" name="9 CuadroTexto"/>
          <p:cNvSpPr txBox="1"/>
          <p:nvPr/>
        </p:nvSpPr>
        <p:spPr>
          <a:xfrm>
            <a:off x="2207568" y="4293096"/>
            <a:ext cx="20162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Threats</a:t>
            </a:r>
            <a:endParaRPr lang="en-US" dirty="0"/>
          </a:p>
        </p:txBody>
      </p:sp>
      <p:cxnSp>
        <p:nvCxnSpPr>
          <p:cNvPr id="12" name="13 Conector recto de flecha"/>
          <p:cNvCxnSpPr>
            <a:endCxn id="10" idx="3"/>
          </p:cNvCxnSpPr>
          <p:nvPr/>
        </p:nvCxnSpPr>
        <p:spPr>
          <a:xfrm flipH="1">
            <a:off x="4223792" y="2708920"/>
            <a:ext cx="2016224" cy="4726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5 Conector recto de flecha"/>
          <p:cNvCxnSpPr>
            <a:endCxn id="11" idx="3"/>
          </p:cNvCxnSpPr>
          <p:nvPr/>
        </p:nvCxnSpPr>
        <p:spPr>
          <a:xfrm flipH="1" flipV="1">
            <a:off x="4223792" y="4477762"/>
            <a:ext cx="2232248" cy="463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7 Conector recto de flecha"/>
          <p:cNvCxnSpPr>
            <a:endCxn id="10" idx="3"/>
          </p:cNvCxnSpPr>
          <p:nvPr/>
        </p:nvCxnSpPr>
        <p:spPr>
          <a:xfrm flipH="1">
            <a:off x="4223792" y="3140968"/>
            <a:ext cx="2808312" cy="40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9 Conector recto de flecha"/>
          <p:cNvCxnSpPr>
            <a:endCxn id="11" idx="3"/>
          </p:cNvCxnSpPr>
          <p:nvPr/>
        </p:nvCxnSpPr>
        <p:spPr>
          <a:xfrm flipH="1">
            <a:off x="4223792" y="4293096"/>
            <a:ext cx="2808312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21 Conector recto de flecha"/>
          <p:cNvCxnSpPr>
            <a:endCxn id="8" idx="3"/>
          </p:cNvCxnSpPr>
          <p:nvPr/>
        </p:nvCxnSpPr>
        <p:spPr>
          <a:xfrm flipH="1" flipV="1">
            <a:off x="4223792" y="2677562"/>
            <a:ext cx="3384376" cy="823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23 Conector recto de flecha"/>
          <p:cNvCxnSpPr>
            <a:endCxn id="9" idx="3"/>
          </p:cNvCxnSpPr>
          <p:nvPr/>
        </p:nvCxnSpPr>
        <p:spPr>
          <a:xfrm flipH="1">
            <a:off x="4223792" y="3861048"/>
            <a:ext cx="3312368" cy="1126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24 CuadroTexto"/>
          <p:cNvSpPr txBox="1"/>
          <p:nvPr/>
        </p:nvSpPr>
        <p:spPr>
          <a:xfrm>
            <a:off x="7680177" y="3356993"/>
            <a:ext cx="923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Internal analysis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9" name="25 CuadroTexto"/>
          <p:cNvSpPr txBox="1"/>
          <p:nvPr/>
        </p:nvSpPr>
        <p:spPr>
          <a:xfrm>
            <a:off x="7760862" y="2622942"/>
            <a:ext cx="730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92D050"/>
                </a:solidFill>
              </a:rPr>
              <a:t>Micro</a:t>
            </a:r>
            <a:endParaRPr lang="es-ES" dirty="0">
              <a:solidFill>
                <a:srgbClr val="92D050"/>
              </a:solidFill>
            </a:endParaRPr>
          </a:p>
        </p:txBody>
      </p:sp>
      <p:sp>
        <p:nvSpPr>
          <p:cNvPr id="20" name="26 CuadroTexto"/>
          <p:cNvSpPr txBox="1"/>
          <p:nvPr/>
        </p:nvSpPr>
        <p:spPr>
          <a:xfrm>
            <a:off x="7732008" y="1844824"/>
            <a:ext cx="788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Macro</a:t>
            </a:r>
            <a:endParaRPr lang="es-ES" dirty="0">
              <a:solidFill>
                <a:srgbClr val="0070C0"/>
              </a:solidFill>
            </a:endParaRPr>
          </a:p>
        </p:txBody>
      </p:sp>
      <p:cxnSp>
        <p:nvCxnSpPr>
          <p:cNvPr id="21" name="22 Conector recto de flecha"/>
          <p:cNvCxnSpPr/>
          <p:nvPr/>
        </p:nvCxnSpPr>
        <p:spPr>
          <a:xfrm flipV="1">
            <a:off x="9264352" y="2636912"/>
            <a:ext cx="792088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28 Conector recto de flecha"/>
          <p:cNvCxnSpPr/>
          <p:nvPr/>
        </p:nvCxnSpPr>
        <p:spPr>
          <a:xfrm>
            <a:off x="8688288" y="3933056"/>
            <a:ext cx="432048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31 CuadroTexto"/>
          <p:cNvSpPr txBox="1"/>
          <p:nvPr/>
        </p:nvSpPr>
        <p:spPr>
          <a:xfrm>
            <a:off x="2855640" y="1844824"/>
            <a:ext cx="71301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/>
              <a:t>DAFO</a:t>
            </a:r>
          </a:p>
        </p:txBody>
      </p:sp>
      <p:cxnSp>
        <p:nvCxnSpPr>
          <p:cNvPr id="24" name="27 Conector recto de flecha"/>
          <p:cNvCxnSpPr>
            <a:endCxn id="5" idx="6"/>
          </p:cNvCxnSpPr>
          <p:nvPr/>
        </p:nvCxnSpPr>
        <p:spPr>
          <a:xfrm>
            <a:off x="8760296" y="3636640"/>
            <a:ext cx="1584176" cy="83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2207568" y="5373216"/>
            <a:ext cx="256140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Write as many as you can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6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89564" y="274638"/>
            <a:ext cx="7121236" cy="114300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SWOT</a:t>
            </a:r>
            <a:endParaRPr lang="es-ES" sz="3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3087859" y="1671710"/>
            <a:ext cx="3048000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WEAKNESSES</a:t>
            </a:r>
          </a:p>
          <a:p>
            <a:r>
              <a:rPr lang="en-US" dirty="0" smtClean="0"/>
              <a:t>1.-</a:t>
            </a:r>
          </a:p>
          <a:p>
            <a:r>
              <a:rPr lang="en-US" dirty="0" smtClean="0"/>
              <a:t>2.-</a:t>
            </a:r>
          </a:p>
          <a:p>
            <a:r>
              <a:rPr lang="en-US" dirty="0" smtClean="0"/>
              <a:t>3.-</a:t>
            </a:r>
          </a:p>
          <a:p>
            <a:r>
              <a:rPr lang="en-US" dirty="0" smtClean="0"/>
              <a:t>4.-</a:t>
            </a:r>
          </a:p>
          <a:p>
            <a:r>
              <a:rPr lang="en-US" dirty="0" smtClean="0"/>
              <a:t>5.-</a:t>
            </a:r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6842441" y="1671710"/>
            <a:ext cx="3048000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THREATS</a:t>
            </a:r>
            <a:endParaRPr lang="es-ES" dirty="0"/>
          </a:p>
          <a:p>
            <a:r>
              <a:rPr lang="es-ES" dirty="0"/>
              <a:t>1.-</a:t>
            </a:r>
          </a:p>
          <a:p>
            <a:r>
              <a:rPr lang="es-ES" dirty="0"/>
              <a:t>2.-</a:t>
            </a:r>
          </a:p>
          <a:p>
            <a:r>
              <a:rPr lang="es-ES" dirty="0"/>
              <a:t>3.-</a:t>
            </a:r>
          </a:p>
          <a:p>
            <a:r>
              <a:rPr lang="es-ES" dirty="0"/>
              <a:t>4.-</a:t>
            </a:r>
          </a:p>
          <a:p>
            <a:r>
              <a:rPr lang="es-ES" dirty="0"/>
              <a:t>5.-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087859" y="4082401"/>
            <a:ext cx="3048000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STRENGTHS</a:t>
            </a:r>
          </a:p>
          <a:p>
            <a:r>
              <a:rPr lang="en-US" dirty="0" smtClean="0"/>
              <a:t>1.- Differentiation</a:t>
            </a:r>
          </a:p>
          <a:p>
            <a:r>
              <a:rPr lang="en-US" dirty="0" smtClean="0"/>
              <a:t>2.-</a:t>
            </a:r>
          </a:p>
          <a:p>
            <a:r>
              <a:rPr lang="en-US" dirty="0" smtClean="0"/>
              <a:t>3.-</a:t>
            </a:r>
          </a:p>
          <a:p>
            <a:r>
              <a:rPr lang="en-US" dirty="0" smtClean="0"/>
              <a:t>4.-</a:t>
            </a:r>
          </a:p>
          <a:p>
            <a:r>
              <a:rPr lang="en-US" dirty="0" smtClean="0"/>
              <a:t>5.-</a:t>
            </a:r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6842441" y="4082401"/>
            <a:ext cx="3048000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OPORTUNITIES</a:t>
            </a:r>
            <a:endParaRPr lang="es-ES" dirty="0"/>
          </a:p>
          <a:p>
            <a:r>
              <a:rPr lang="es-ES" dirty="0"/>
              <a:t>1.-</a:t>
            </a:r>
          </a:p>
          <a:p>
            <a:r>
              <a:rPr lang="es-ES" dirty="0"/>
              <a:t>2.-</a:t>
            </a:r>
          </a:p>
          <a:p>
            <a:r>
              <a:rPr lang="es-ES" dirty="0"/>
              <a:t>3.-</a:t>
            </a:r>
          </a:p>
          <a:p>
            <a:r>
              <a:rPr lang="es-ES" dirty="0"/>
              <a:t>4.-</a:t>
            </a:r>
          </a:p>
          <a:p>
            <a:r>
              <a:rPr lang="es-ES" dirty="0"/>
              <a:t>5.-</a:t>
            </a:r>
          </a:p>
        </p:txBody>
      </p:sp>
      <p:sp>
        <p:nvSpPr>
          <p:cNvPr id="9" name="Flecha: a la derecha 8"/>
          <p:cNvSpPr/>
          <p:nvPr/>
        </p:nvSpPr>
        <p:spPr>
          <a:xfrm>
            <a:off x="1522295" y="2170475"/>
            <a:ext cx="1565564" cy="6650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PRIORIZADO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271208" y="4082401"/>
            <a:ext cx="181665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What we do right</a:t>
            </a:r>
            <a:endParaRPr lang="en-U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115716" y="1671710"/>
            <a:ext cx="197214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What we do wrong</a:t>
            </a:r>
            <a:endParaRPr lang="en-U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093587" y="1048306"/>
            <a:ext cx="112082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INTERNAL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822521" y="1066338"/>
            <a:ext cx="114646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EXTERNAL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4611859" y="3556998"/>
            <a:ext cx="413812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Each result comes from previous analysis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305077" y="642978"/>
            <a:ext cx="1773242" cy="36933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Select main 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4701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/>
              <a:t>Basic information system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289FACE-987B-408E-9380-5BF9282CFB0C}" type="slidenum">
              <a:rPr lang="es-ES" smtClean="0"/>
              <a:pPr/>
              <a:t>69</a:t>
            </a:fld>
            <a:endParaRPr lang="es-ES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1991545" y="762015"/>
          <a:ext cx="8226721" cy="5919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6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54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85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5892">
                <a:tc>
                  <a:txBody>
                    <a:bodyPr/>
                    <a:lstStyle/>
                    <a:p>
                      <a:pPr algn="ctr"/>
                      <a:r>
                        <a:rPr lang="en-US" sz="1500" noProof="0" dirty="0"/>
                        <a:t>Monitoring 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noProof="0"/>
                        <a:t>Tool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noProof="0"/>
                        <a:t>Keywords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noProof="0"/>
                        <a:t>Timing</a:t>
                      </a:r>
                    </a:p>
                  </a:txBody>
                  <a:tcPr marL="82944" marR="82944" marT="41476" marB="4147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765"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Competitors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/>
                        <a:t>Google alerts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Competitors names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Weekly</a:t>
                      </a:r>
                    </a:p>
                  </a:txBody>
                  <a:tcPr marL="82944" marR="82944" marT="41476" marB="4147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5367">
                <a:tc>
                  <a:txBody>
                    <a:bodyPr/>
                    <a:lstStyle/>
                    <a:p>
                      <a:endParaRPr lang="en-US" sz="1500" noProof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Competitor web pages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500" noProof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Monthly</a:t>
                      </a:r>
                    </a:p>
                  </a:txBody>
                  <a:tcPr marL="82944" marR="82944" marT="41476" marB="4147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5892">
                <a:tc>
                  <a:txBody>
                    <a:bodyPr/>
                    <a:lstStyle/>
                    <a:p>
                      <a:endParaRPr lang="en-US" sz="1500" noProof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/>
                        <a:t>Semrush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500" noProof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/>
                        <a:t>Intensivo</a:t>
                      </a:r>
                    </a:p>
                  </a:txBody>
                  <a:tcPr marL="82944" marR="82944" marT="41476" marB="4147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2500"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Company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noProof="0"/>
                        <a:t>Google alerts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Company</a:t>
                      </a:r>
                      <a:r>
                        <a:rPr lang="en-US" sz="1500" baseline="0" noProof="0" dirty="0"/>
                        <a:t> name</a:t>
                      </a:r>
                      <a:r>
                        <a:rPr lang="en-US" sz="1500" noProof="0" dirty="0"/>
                        <a:t> Positioning. 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Weekly</a:t>
                      </a:r>
                    </a:p>
                  </a:txBody>
                  <a:tcPr marL="82944" marR="82944" marT="41476" marB="4147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2500">
                <a:tc>
                  <a:txBody>
                    <a:bodyPr/>
                    <a:lstStyle/>
                    <a:p>
                      <a:endParaRPr lang="en-US" sz="1500" noProof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noProof="0"/>
                        <a:t>Google Analytics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Positioning</a:t>
                      </a:r>
                    </a:p>
                    <a:p>
                      <a:r>
                        <a:rPr lang="en-US" sz="1500" noProof="0" dirty="0"/>
                        <a:t>Search engine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Weekly</a:t>
                      </a:r>
                    </a:p>
                  </a:txBody>
                  <a:tcPr marL="82944" marR="82944" marT="41476" marB="41476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2500">
                <a:tc>
                  <a:txBody>
                    <a:bodyPr/>
                    <a:lstStyle/>
                    <a:p>
                      <a:r>
                        <a:rPr lang="en-US" sz="1500" noProof="0"/>
                        <a:t>Comportamiento</a:t>
                      </a:r>
                      <a:r>
                        <a:rPr lang="en-US" sz="1500" baseline="0" noProof="0"/>
                        <a:t> del consumidor</a:t>
                      </a:r>
                      <a:endParaRPr lang="en-US" sz="1500" noProof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/>
                        <a:t>Google Analytics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500" noProof="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Weekly</a:t>
                      </a:r>
                    </a:p>
                  </a:txBody>
                  <a:tcPr marL="82944" marR="82944" marT="41476" marB="41476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2500">
                <a:tc>
                  <a:txBody>
                    <a:bodyPr/>
                    <a:lstStyle/>
                    <a:p>
                      <a:r>
                        <a:rPr lang="en-US" sz="1500" noProof="0"/>
                        <a:t>Mercado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/>
                        <a:t>Google alerts. 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Selected in previous analysis.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Monthly</a:t>
                      </a:r>
                    </a:p>
                  </a:txBody>
                  <a:tcPr marL="82944" marR="82944" marT="41476" marB="41476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62500">
                <a:tc>
                  <a:txBody>
                    <a:bodyPr/>
                    <a:lstStyle/>
                    <a:p>
                      <a:endParaRPr lang="en-US" sz="1500" noProof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/>
                        <a:t>Adwords/Keywordplanner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Selected in previous analysis.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Monthly</a:t>
                      </a:r>
                    </a:p>
                  </a:txBody>
                  <a:tcPr marL="82944" marR="82944" marT="41476" marB="41476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5892">
                <a:tc>
                  <a:txBody>
                    <a:bodyPr/>
                    <a:lstStyle/>
                    <a:p>
                      <a:r>
                        <a:rPr lang="en-US" sz="1500" noProof="0"/>
                        <a:t>Demanda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/>
                        <a:t>Google Trends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Positioning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Monthly</a:t>
                      </a:r>
                    </a:p>
                  </a:txBody>
                  <a:tcPr marL="82944" marR="82944" marT="41476" marB="41476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5892">
                <a:tc>
                  <a:txBody>
                    <a:bodyPr/>
                    <a:lstStyle/>
                    <a:p>
                      <a:endParaRPr lang="en-US" sz="1500" noProof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/>
                        <a:t>Google</a:t>
                      </a:r>
                      <a:r>
                        <a:rPr lang="en-US" sz="1500" baseline="0" noProof="0"/>
                        <a:t> Analytics</a:t>
                      </a:r>
                      <a:endParaRPr lang="en-US" sz="1500" noProof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Search engine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Monthly</a:t>
                      </a:r>
                    </a:p>
                  </a:txBody>
                  <a:tcPr marL="82944" marR="82944" marT="41476" marB="41476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25367">
                <a:tc>
                  <a:txBody>
                    <a:bodyPr/>
                    <a:lstStyle/>
                    <a:p>
                      <a:endParaRPr lang="en-US" sz="1500" noProof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/>
                        <a:t>Adwords/Keyword</a:t>
                      </a:r>
                      <a:r>
                        <a:rPr lang="en-US" sz="1500" baseline="0" noProof="0"/>
                        <a:t>planner</a:t>
                      </a:r>
                      <a:endParaRPr lang="en-US" sz="1500" noProof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Positioning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500" noProof="0" dirty="0"/>
                        <a:t>Monthly</a:t>
                      </a:r>
                    </a:p>
                  </a:txBody>
                  <a:tcPr marL="82944" marR="82944" marT="41476" marB="41476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94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noProof="0"/>
                        <a:t>Fuente: José R. Porto. 2014</a:t>
                      </a:r>
                    </a:p>
                    <a:p>
                      <a:endParaRPr lang="en-US" sz="900" noProof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900" noProof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900" noProof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900" noProof="0" dirty="0"/>
                    </a:p>
                  </a:txBody>
                  <a:tcPr marL="82944" marR="82944" marT="41476" marB="41476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709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83432" y="238634"/>
            <a:ext cx="5184576" cy="922114"/>
          </a:xfrm>
        </p:spPr>
        <p:txBody>
          <a:bodyPr>
            <a:normAutofit/>
          </a:bodyPr>
          <a:lstStyle/>
          <a:p>
            <a:r>
              <a:rPr lang="en-US" sz="2200" dirty="0"/>
              <a:t>New consumer behavior models</a:t>
            </a:r>
            <a:br>
              <a:rPr lang="en-US" sz="2200" dirty="0"/>
            </a:br>
            <a:r>
              <a:rPr lang="en-US" sz="2200" dirty="0"/>
              <a:t>“</a:t>
            </a:r>
            <a:r>
              <a:rPr lang="en-US" sz="2200" dirty="0" err="1"/>
              <a:t>I,m</a:t>
            </a:r>
            <a:r>
              <a:rPr lang="en-US" sz="2200" dirty="0"/>
              <a:t> going to </a:t>
            </a:r>
            <a:r>
              <a:rPr lang="en-US" sz="2200" dirty="0" smtClean="0"/>
              <a:t>buy </a:t>
            </a:r>
            <a:r>
              <a:rPr lang="en-US" sz="2200" dirty="0"/>
              <a:t>tennis shoes”</a:t>
            </a:r>
          </a:p>
        </p:txBody>
      </p:sp>
      <p:pic>
        <p:nvPicPr>
          <p:cNvPr id="11" name="Picture 2" descr="http://sdg1.suelasdegomacom.netdna-cdn.com/wp-content/uploads/2013/10/5-consejos-compra-zapatillas-2-650x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8152" y="1566084"/>
            <a:ext cx="2494838" cy="1665784"/>
          </a:xfrm>
          <a:prstGeom prst="rect">
            <a:avLst/>
          </a:prstGeom>
          <a:noFill/>
        </p:spPr>
      </p:pic>
      <p:pic>
        <p:nvPicPr>
          <p:cNvPr id="12" name="Picture 4" descr="http://myfashionidea20.files.wordpress.com/2012/12/aokanqpd-13161588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6581" y="1574038"/>
            <a:ext cx="2368861" cy="1584176"/>
          </a:xfrm>
          <a:prstGeom prst="rect">
            <a:avLst/>
          </a:prstGeom>
          <a:noFill/>
        </p:spPr>
      </p:pic>
      <p:pic>
        <p:nvPicPr>
          <p:cNvPr id="13" name="Picture 6" descr="http://3.bp.blogspot.com/-lyAs3219_gk/T4-3cl7n1wI/AAAAAAAAAVY/j_DWLjeOWJ8/s1600/beckham-adidas-climaco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1790" y="1566084"/>
            <a:ext cx="1296144" cy="1944216"/>
          </a:xfrm>
          <a:prstGeom prst="rect">
            <a:avLst/>
          </a:prstGeom>
          <a:noFill/>
        </p:spPr>
      </p:pic>
      <p:pic>
        <p:nvPicPr>
          <p:cNvPr id="14" name="Picture 8" descr="http://s0.uvnimg.com/univisionhouston/fotos/photo/2012-10-16/adolescentes-tomando_590x3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4424" y="1566084"/>
            <a:ext cx="2187238" cy="1464337"/>
          </a:xfrm>
          <a:prstGeom prst="rect">
            <a:avLst/>
          </a:prstGeom>
          <a:noFill/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8479" y="4407966"/>
            <a:ext cx="4393840" cy="221235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2565" y="4521158"/>
            <a:ext cx="3540474" cy="1803712"/>
          </a:xfrm>
          <a:prstGeom prst="rect">
            <a:avLst/>
          </a:prstGeom>
        </p:spPr>
      </p:pic>
      <p:cxnSp>
        <p:nvCxnSpPr>
          <p:cNvPr id="17" name="Conector recto de flecha 16"/>
          <p:cNvCxnSpPr/>
          <p:nvPr/>
        </p:nvCxnSpPr>
        <p:spPr>
          <a:xfrm flipV="1">
            <a:off x="4062192" y="3443564"/>
            <a:ext cx="2255959" cy="679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endCxn id="23" idx="1"/>
          </p:cNvCxnSpPr>
          <p:nvPr/>
        </p:nvCxnSpPr>
        <p:spPr>
          <a:xfrm>
            <a:off x="6759125" y="3443564"/>
            <a:ext cx="1488244" cy="863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3774327" y="1419334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5173365" y="1419334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7590751" y="1419334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e 21"/>
          <p:cNvSpPr/>
          <p:nvPr/>
        </p:nvSpPr>
        <p:spPr>
          <a:xfrm>
            <a:off x="8233582" y="4151458"/>
            <a:ext cx="329260" cy="2852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/>
          <p:cNvSpPr txBox="1"/>
          <p:nvPr/>
        </p:nvSpPr>
        <p:spPr>
          <a:xfrm>
            <a:off x="8247369" y="41228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3</a:t>
            </a:r>
          </a:p>
        </p:txBody>
      </p:sp>
      <p:sp>
        <p:nvSpPr>
          <p:cNvPr id="24" name="Elipse 23"/>
          <p:cNvSpPr/>
          <p:nvPr/>
        </p:nvSpPr>
        <p:spPr>
          <a:xfrm>
            <a:off x="3706927" y="4073188"/>
            <a:ext cx="329260" cy="2852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CuadroTexto 24"/>
          <p:cNvSpPr txBox="1"/>
          <p:nvPr/>
        </p:nvSpPr>
        <p:spPr>
          <a:xfrm>
            <a:off x="3720714" y="40445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</a:t>
            </a:r>
            <a:endParaRPr lang="es-ES" dirty="0"/>
          </a:p>
        </p:txBody>
      </p:sp>
      <p:sp>
        <p:nvSpPr>
          <p:cNvPr id="26" name="Elipse 25"/>
          <p:cNvSpPr/>
          <p:nvPr/>
        </p:nvSpPr>
        <p:spPr>
          <a:xfrm>
            <a:off x="2969810" y="1231464"/>
            <a:ext cx="329260" cy="2852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/>
          <p:cNvSpPr txBox="1"/>
          <p:nvPr/>
        </p:nvSpPr>
        <p:spPr>
          <a:xfrm>
            <a:off x="2983597" y="12028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</a:t>
            </a:r>
            <a:endParaRPr lang="es-ES" dirty="0"/>
          </a:p>
        </p:txBody>
      </p:sp>
      <p:sp>
        <p:nvSpPr>
          <p:cNvPr id="28" name="Elipse 27"/>
          <p:cNvSpPr/>
          <p:nvPr/>
        </p:nvSpPr>
        <p:spPr>
          <a:xfrm>
            <a:off x="4669410" y="1207762"/>
            <a:ext cx="329260" cy="2852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adroTexto 28"/>
          <p:cNvSpPr txBox="1"/>
          <p:nvPr/>
        </p:nvSpPr>
        <p:spPr>
          <a:xfrm>
            <a:off x="4683197" y="11791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2</a:t>
            </a:r>
          </a:p>
        </p:txBody>
      </p:sp>
      <p:sp>
        <p:nvSpPr>
          <p:cNvPr id="30" name="Elipse 29"/>
          <p:cNvSpPr/>
          <p:nvPr/>
        </p:nvSpPr>
        <p:spPr>
          <a:xfrm>
            <a:off x="6591136" y="1202765"/>
            <a:ext cx="329260" cy="2852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CuadroTexto 30"/>
          <p:cNvSpPr txBox="1"/>
          <p:nvPr/>
        </p:nvSpPr>
        <p:spPr>
          <a:xfrm>
            <a:off x="6604923" y="11741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3</a:t>
            </a:r>
          </a:p>
        </p:txBody>
      </p:sp>
      <p:sp>
        <p:nvSpPr>
          <p:cNvPr id="32" name="Elipse 31"/>
          <p:cNvSpPr/>
          <p:nvPr/>
        </p:nvSpPr>
        <p:spPr>
          <a:xfrm>
            <a:off x="9017124" y="1189377"/>
            <a:ext cx="329260" cy="2852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/>
          <p:cNvSpPr txBox="1"/>
          <p:nvPr/>
        </p:nvSpPr>
        <p:spPr>
          <a:xfrm>
            <a:off x="9030911" y="11607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4</a:t>
            </a:r>
            <a:endParaRPr lang="es-ES" dirty="0"/>
          </a:p>
        </p:txBody>
      </p:sp>
      <p:sp>
        <p:nvSpPr>
          <p:cNvPr id="34" name="Elipse 33"/>
          <p:cNvSpPr/>
          <p:nvPr/>
        </p:nvSpPr>
        <p:spPr>
          <a:xfrm>
            <a:off x="6370686" y="3264154"/>
            <a:ext cx="329260" cy="2852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CuadroTexto 34"/>
          <p:cNvSpPr txBox="1"/>
          <p:nvPr/>
        </p:nvSpPr>
        <p:spPr>
          <a:xfrm>
            <a:off x="6384473" y="32355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2</a:t>
            </a: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4221" y="3567697"/>
            <a:ext cx="539413" cy="96652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331412" y="6577356"/>
            <a:ext cx="2382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1200" dirty="0">
                <a:solidFill>
                  <a:prstClr val="black">
                    <a:tint val="75000"/>
                  </a:prstClr>
                </a:solidFill>
              </a:rPr>
              <a:t>Prof: José R. Porto. </a:t>
            </a:r>
            <a:r>
              <a:rPr lang="pt-BR" sz="1200" dirty="0" err="1">
                <a:solidFill>
                  <a:prstClr val="black">
                    <a:tint val="75000"/>
                  </a:prstClr>
                </a:solidFill>
              </a:rPr>
              <a:t>February</a:t>
            </a:r>
            <a:r>
              <a:rPr lang="pt-BR" sz="1200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pt-BR" sz="1200" dirty="0" smtClean="0">
                <a:solidFill>
                  <a:prstClr val="black">
                    <a:tint val="75000"/>
                  </a:prstClr>
                </a:solidFill>
              </a:rPr>
              <a:t>2019</a:t>
            </a:r>
            <a:endParaRPr lang="es-E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68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/>
      <p:bldP spid="34" grpId="0" animBg="1"/>
      <p:bldP spid="3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 have a SWOT and now?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B0DCB9A-819A-41FC-A88C-C193B77A3F00}" type="slidenum">
              <a:rPr lang="es-ES" smtClean="0"/>
              <a:t>70</a:t>
            </a:fld>
            <a:endParaRPr lang="es-ES"/>
          </a:p>
        </p:txBody>
      </p:sp>
      <p:sp>
        <p:nvSpPr>
          <p:cNvPr id="6" name="3 CuadroTexto"/>
          <p:cNvSpPr txBox="1"/>
          <p:nvPr/>
        </p:nvSpPr>
        <p:spPr>
          <a:xfrm>
            <a:off x="6819331" y="1828231"/>
            <a:ext cx="3125338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400"/>
              <a:t>Objetives</a:t>
            </a:r>
          </a:p>
        </p:txBody>
      </p:sp>
      <p:sp>
        <p:nvSpPr>
          <p:cNvPr id="7" name="5 CuadroTexto"/>
          <p:cNvSpPr txBox="1"/>
          <p:nvPr/>
        </p:nvSpPr>
        <p:spPr>
          <a:xfrm>
            <a:off x="2436695" y="3223019"/>
            <a:ext cx="10175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/>
              <a:t>PRESENT</a:t>
            </a:r>
          </a:p>
        </p:txBody>
      </p:sp>
      <p:sp>
        <p:nvSpPr>
          <p:cNvPr id="8" name="6 CuadroTexto"/>
          <p:cNvSpPr txBox="1"/>
          <p:nvPr/>
        </p:nvSpPr>
        <p:spPr>
          <a:xfrm>
            <a:off x="7763301" y="1232972"/>
            <a:ext cx="93487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/>
              <a:t>FUTURE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237" y="3830891"/>
            <a:ext cx="3350711" cy="264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1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¿How objectives should be?</a:t>
            </a:r>
          </a:p>
        </p:txBody>
      </p:sp>
      <p:sp>
        <p:nvSpPr>
          <p:cNvPr id="6" name="5 Flecha derecha"/>
          <p:cNvSpPr/>
          <p:nvPr/>
        </p:nvSpPr>
        <p:spPr>
          <a:xfrm>
            <a:off x="7571403" y="3533192"/>
            <a:ext cx="396805" cy="327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s-ES"/>
          </a:p>
        </p:txBody>
      </p:sp>
      <p:pic>
        <p:nvPicPr>
          <p:cNvPr id="1028" name="Picture 4" descr="http://www.impulsatusventas.com/wp-uploads/2013/05/coaching-ejecuti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967" y="2863406"/>
            <a:ext cx="2362035" cy="157370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2552" y="1445622"/>
            <a:ext cx="4961267" cy="473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4119569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4298" y="365125"/>
            <a:ext cx="8621486" cy="543595"/>
          </a:xfrm>
        </p:spPr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Prof: José R. Porto. February 2018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B0DCB9A-819A-41FC-A88C-C193B77A3F00}" type="slidenum">
              <a:rPr lang="es-ES" smtClean="0"/>
              <a:t>72</a:t>
            </a:fld>
            <a:endParaRPr lang="es-ES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807968" y="1052736"/>
            <a:ext cx="2664296" cy="5879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>
                <a:solidFill>
                  <a:schemeClr val="tx1"/>
                </a:solidFill>
              </a:rPr>
              <a:t>OBJECTIVES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7" name="4 Conector recto de flecha"/>
          <p:cNvCxnSpPr/>
          <p:nvPr/>
        </p:nvCxnSpPr>
        <p:spPr>
          <a:xfrm flipV="1">
            <a:off x="3287688" y="1628800"/>
            <a:ext cx="2448272" cy="23762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6 Conector recto de flecha"/>
          <p:cNvCxnSpPr/>
          <p:nvPr/>
        </p:nvCxnSpPr>
        <p:spPr>
          <a:xfrm flipV="1">
            <a:off x="3935760" y="1700808"/>
            <a:ext cx="1800200" cy="27363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V="1">
            <a:off x="4079776" y="1700808"/>
            <a:ext cx="3240360" cy="30963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10 Conector angular"/>
          <p:cNvCxnSpPr/>
          <p:nvPr/>
        </p:nvCxnSpPr>
        <p:spPr>
          <a:xfrm flipV="1">
            <a:off x="2567608" y="1340768"/>
            <a:ext cx="2952328" cy="2880320"/>
          </a:xfrm>
          <a:prstGeom prst="bentConnector3">
            <a:avLst>
              <a:gd name="adj1" fmla="val 14726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4 Conector recto de flecha"/>
          <p:cNvCxnSpPr/>
          <p:nvPr/>
        </p:nvCxnSpPr>
        <p:spPr>
          <a:xfrm flipV="1">
            <a:off x="3863752" y="1700808"/>
            <a:ext cx="4104456" cy="34563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6 Conector recto de flecha"/>
          <p:cNvCxnSpPr/>
          <p:nvPr/>
        </p:nvCxnSpPr>
        <p:spPr>
          <a:xfrm flipV="1">
            <a:off x="4079776" y="1700808"/>
            <a:ext cx="2448272" cy="29523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61" y="4005064"/>
            <a:ext cx="3350711" cy="264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5578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0090" y="1825625"/>
            <a:ext cx="9533709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Corporative strategies.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Competitive strategies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Marketing mix strategies: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Product strategies.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Price strategies.</a:t>
            </a:r>
            <a:endParaRPr lang="en-US" dirty="0" smtClean="0"/>
          </a:p>
          <a:p>
            <a:pPr lvl="2">
              <a:lnSpc>
                <a:spcPct val="150000"/>
              </a:lnSpc>
            </a:pPr>
            <a:r>
              <a:rPr lang="en-US" dirty="0"/>
              <a:t>Place strategies.</a:t>
            </a:r>
            <a:endParaRPr lang="en-US" dirty="0" smtClean="0"/>
          </a:p>
          <a:p>
            <a:pPr lvl="2">
              <a:lnSpc>
                <a:spcPct val="150000"/>
              </a:lnSpc>
            </a:pPr>
            <a:r>
              <a:rPr lang="en-US" dirty="0"/>
              <a:t>Promotion strategies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ACFF1D5-8352-4BEB-8BE3-ADF073D1FCFF}" type="slidenum">
              <a:rPr lang="es-ES" altLang="es-ES" smtClean="0"/>
              <a:pPr/>
              <a:t>73</a:t>
            </a:fld>
            <a:endParaRPr lang="es-ES" altLang="es-ES"/>
          </a:p>
        </p:txBody>
      </p:sp>
      <p:sp>
        <p:nvSpPr>
          <p:cNvPr id="5" name="Flecha abajo 4"/>
          <p:cNvSpPr/>
          <p:nvPr/>
        </p:nvSpPr>
        <p:spPr>
          <a:xfrm>
            <a:off x="940526" y="2151016"/>
            <a:ext cx="627017" cy="18984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7541623" y="3840824"/>
            <a:ext cx="2093715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Long term</a:t>
            </a:r>
            <a:endParaRPr lang="en-US" sz="3600" dirty="0"/>
          </a:p>
        </p:txBody>
      </p:sp>
      <p:sp>
        <p:nvSpPr>
          <p:cNvPr id="7" name="Cerrar llave 6"/>
          <p:cNvSpPr/>
          <p:nvPr/>
        </p:nvSpPr>
        <p:spPr>
          <a:xfrm>
            <a:off x="6191794" y="2151017"/>
            <a:ext cx="470263" cy="40259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475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24298" y="365125"/>
            <a:ext cx="8621486" cy="880201"/>
          </a:xfrm>
        </p:spPr>
        <p:txBody>
          <a:bodyPr/>
          <a:lstStyle/>
          <a:p>
            <a:r>
              <a:rPr lang="en-US" dirty="0" smtClean="0"/>
              <a:t>Competitive strategies</a:t>
            </a:r>
            <a:endParaRPr lang="en-US" dirty="0"/>
          </a:p>
        </p:txBody>
      </p:sp>
      <p:pic>
        <p:nvPicPr>
          <p:cNvPr id="7" name="6 Imagen" descr="Business strateg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9717" y="1320363"/>
            <a:ext cx="729615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8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Prof: José R. Porto. February 2018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B0DCB9A-819A-41FC-A88C-C193B77A3F00}" type="slidenum">
              <a:rPr lang="es-ES" smtClean="0"/>
              <a:t>75</a:t>
            </a:fld>
            <a:endParaRPr lang="es-ES"/>
          </a:p>
        </p:txBody>
      </p:sp>
      <p:pic>
        <p:nvPicPr>
          <p:cNvPr id="6" name="Picture 2" descr="http://es.geocities.com/georgerioslopez/oyc/Foro/MercadeoInteractivo_archivos/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9920" y="1785927"/>
            <a:ext cx="5724525" cy="3286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721307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4298" y="365125"/>
            <a:ext cx="8621486" cy="746127"/>
          </a:xfrm>
        </p:spPr>
        <p:txBody>
          <a:bodyPr/>
          <a:lstStyle/>
          <a:p>
            <a:r>
              <a:rPr lang="en-US" dirty="0" smtClean="0"/>
              <a:t>Consumers are all different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Prof: José R. Porto. February 2018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B0DCB9A-819A-41FC-A88C-C193B77A3F00}" type="slidenum">
              <a:rPr lang="es-ES" smtClean="0"/>
              <a:t>76</a:t>
            </a:fld>
            <a:endParaRPr lang="es-ES"/>
          </a:p>
        </p:txBody>
      </p:sp>
      <p:graphicFrame>
        <p:nvGraphicFramePr>
          <p:cNvPr id="9" name="5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2438400" y="1752601"/>
          <a:ext cx="7239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52231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4298" y="365126"/>
            <a:ext cx="8621486" cy="550496"/>
          </a:xfrm>
        </p:spPr>
        <p:txBody>
          <a:bodyPr/>
          <a:lstStyle/>
          <a:p>
            <a:r>
              <a:rPr lang="en-US" dirty="0"/>
              <a:t>Market segmentation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50121" y="6504664"/>
            <a:ext cx="4114800" cy="365125"/>
          </a:xfrm>
        </p:spPr>
        <p:txBody>
          <a:bodyPr/>
          <a:lstStyle/>
          <a:p>
            <a:pPr lvl="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Prof: José R. Porto. February 2018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B0DCB9A-819A-41FC-A88C-C193B77A3F00}" type="slidenum">
              <a:rPr lang="es-ES" smtClean="0"/>
              <a:t>77</a:t>
            </a:fld>
            <a:endParaRPr lang="es-ES"/>
          </a:p>
        </p:txBody>
      </p:sp>
      <p:sp>
        <p:nvSpPr>
          <p:cNvPr id="6" name="3 CuadroTexto"/>
          <p:cNvSpPr txBox="1"/>
          <p:nvPr/>
        </p:nvSpPr>
        <p:spPr>
          <a:xfrm>
            <a:off x="2568855" y="1011999"/>
            <a:ext cx="3657780" cy="984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2900"/>
              <a:t>Consumers are different</a:t>
            </a:r>
          </a:p>
        </p:txBody>
      </p:sp>
      <p:sp>
        <p:nvSpPr>
          <p:cNvPr id="7" name="4 CuadroTexto">
            <a:hlinkClick r:id="rId2" action="ppaction://hlinkfile"/>
          </p:cNvPr>
          <p:cNvSpPr txBox="1"/>
          <p:nvPr/>
        </p:nvSpPr>
        <p:spPr>
          <a:xfrm>
            <a:off x="4007769" y="5661249"/>
            <a:ext cx="3975749" cy="8309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2400" dirty="0"/>
              <a:t>We cannot get all the customers the same way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338048" y="2212073"/>
            <a:ext cx="1547107" cy="6002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82" tIns="40321" rIns="82082" bIns="40321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Homogeny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preferences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822120" y="5279595"/>
            <a:ext cx="751761" cy="298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82" tIns="40321" rIns="82082" bIns="40321">
            <a:spAutoFit/>
          </a:bodyPr>
          <a:lstStyle/>
          <a:p>
            <a:pPr algn="ctr" eaLnBrk="0" hangingPunct="0">
              <a:lnSpc>
                <a:spcPct val="75000"/>
              </a:lnSpc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Sweet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 rot="16200000">
            <a:off x="1519305" y="3914309"/>
            <a:ext cx="1072106" cy="298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82" tIns="40321" rIns="82082" bIns="40321">
            <a:spAutoFit/>
          </a:bodyPr>
          <a:lstStyle/>
          <a:p>
            <a:pPr algn="ctr" eaLnBrk="0" hangingPunct="0">
              <a:lnSpc>
                <a:spcPct val="75000"/>
              </a:lnSpc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Creaming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2285760" y="2903347"/>
            <a:ext cx="1929600" cy="2376249"/>
          </a:xfrm>
          <a:prstGeom prst="cube">
            <a:avLst>
              <a:gd name="adj" fmla="val 4995"/>
            </a:avLst>
          </a:prstGeom>
          <a:solidFill>
            <a:srgbClr val="AFA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82" tIns="40321" rIns="82082" bIns="40321"/>
          <a:lstStyle/>
          <a:p>
            <a:pPr>
              <a:defRPr/>
            </a:pPr>
            <a:endParaRPr lang="es-ES_tradnl"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7351748" y="2212074"/>
            <a:ext cx="1840596" cy="5892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2082" tIns="40321" rIns="82082" bIns="40321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Diffuse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preferences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 rot="16200000">
            <a:off x="4009065" y="4006479"/>
            <a:ext cx="1072106" cy="298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82" tIns="40321" rIns="82082" bIns="40321">
            <a:spAutoFit/>
          </a:bodyPr>
          <a:lstStyle/>
          <a:p>
            <a:pPr algn="ctr" eaLnBrk="0" hangingPunct="0">
              <a:lnSpc>
                <a:spcPct val="75000"/>
              </a:lnSpc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Creaming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7697240" y="5279595"/>
            <a:ext cx="751761" cy="29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82" tIns="40321" rIns="82082" bIns="40321">
            <a:spAutoFit/>
          </a:bodyPr>
          <a:lstStyle/>
          <a:p>
            <a:pPr algn="ctr" eaLnBrk="0" hangingPunct="0">
              <a:lnSpc>
                <a:spcPct val="75000"/>
              </a:lnSpc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Sweet</a:t>
            </a: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3051841" y="3505329"/>
            <a:ext cx="66240" cy="61927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3247681" y="3689668"/>
            <a:ext cx="66240" cy="63367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3443521" y="3875447"/>
            <a:ext cx="66240" cy="61926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3116640" y="3875447"/>
            <a:ext cx="66240" cy="61926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3247681" y="3565815"/>
            <a:ext cx="66240" cy="63367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20" name="Oval 22"/>
          <p:cNvSpPr>
            <a:spLocks noChangeArrowheads="1"/>
          </p:cNvSpPr>
          <p:nvPr/>
        </p:nvSpPr>
        <p:spPr bwMode="auto">
          <a:xfrm>
            <a:off x="3118081" y="3629182"/>
            <a:ext cx="66240" cy="61927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/>
        </p:nvSpPr>
        <p:spPr bwMode="auto">
          <a:xfrm>
            <a:off x="2987040" y="3629182"/>
            <a:ext cx="66240" cy="61927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22" name="Oval 24"/>
          <p:cNvSpPr>
            <a:spLocks noChangeArrowheads="1"/>
          </p:cNvSpPr>
          <p:nvPr/>
        </p:nvSpPr>
        <p:spPr bwMode="auto">
          <a:xfrm>
            <a:off x="3051841" y="3753035"/>
            <a:ext cx="66240" cy="61927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23" name="Oval 25"/>
          <p:cNvSpPr>
            <a:spLocks noChangeArrowheads="1"/>
          </p:cNvSpPr>
          <p:nvPr/>
        </p:nvSpPr>
        <p:spPr bwMode="auto">
          <a:xfrm>
            <a:off x="3247681" y="3813521"/>
            <a:ext cx="66240" cy="63367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24" name="Oval 26"/>
          <p:cNvSpPr>
            <a:spLocks noChangeArrowheads="1"/>
          </p:cNvSpPr>
          <p:nvPr/>
        </p:nvSpPr>
        <p:spPr bwMode="auto">
          <a:xfrm>
            <a:off x="3378720" y="3629182"/>
            <a:ext cx="66240" cy="61927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25" name="Oval 27"/>
          <p:cNvSpPr>
            <a:spLocks noChangeArrowheads="1"/>
          </p:cNvSpPr>
          <p:nvPr/>
        </p:nvSpPr>
        <p:spPr bwMode="auto">
          <a:xfrm>
            <a:off x="3378720" y="3753035"/>
            <a:ext cx="66240" cy="61927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26" name="Oval 28"/>
          <p:cNvSpPr>
            <a:spLocks noChangeArrowheads="1"/>
          </p:cNvSpPr>
          <p:nvPr/>
        </p:nvSpPr>
        <p:spPr bwMode="auto">
          <a:xfrm>
            <a:off x="3312480" y="3937374"/>
            <a:ext cx="66240" cy="63367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27" name="Oval 29"/>
          <p:cNvSpPr>
            <a:spLocks noChangeArrowheads="1"/>
          </p:cNvSpPr>
          <p:nvPr/>
        </p:nvSpPr>
        <p:spPr bwMode="auto">
          <a:xfrm>
            <a:off x="3247681" y="3999300"/>
            <a:ext cx="66240" cy="61926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28" name="Oval 30"/>
          <p:cNvSpPr>
            <a:spLocks noChangeArrowheads="1"/>
          </p:cNvSpPr>
          <p:nvPr/>
        </p:nvSpPr>
        <p:spPr bwMode="auto">
          <a:xfrm>
            <a:off x="2987040" y="3875447"/>
            <a:ext cx="66240" cy="61926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29" name="Oval 31"/>
          <p:cNvSpPr>
            <a:spLocks noChangeArrowheads="1"/>
          </p:cNvSpPr>
          <p:nvPr/>
        </p:nvSpPr>
        <p:spPr bwMode="auto">
          <a:xfrm>
            <a:off x="3118081" y="3999300"/>
            <a:ext cx="66240" cy="61926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30" name="Oval 32"/>
          <p:cNvSpPr>
            <a:spLocks noChangeArrowheads="1"/>
          </p:cNvSpPr>
          <p:nvPr/>
        </p:nvSpPr>
        <p:spPr bwMode="auto">
          <a:xfrm>
            <a:off x="3247681" y="3443403"/>
            <a:ext cx="66240" cy="63367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31" name="Oval 33"/>
          <p:cNvSpPr>
            <a:spLocks noChangeArrowheads="1"/>
          </p:cNvSpPr>
          <p:nvPr/>
        </p:nvSpPr>
        <p:spPr bwMode="auto">
          <a:xfrm>
            <a:off x="3443521" y="3505329"/>
            <a:ext cx="66240" cy="61927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32" name="Oval 34"/>
          <p:cNvSpPr>
            <a:spLocks noChangeArrowheads="1"/>
          </p:cNvSpPr>
          <p:nvPr/>
        </p:nvSpPr>
        <p:spPr bwMode="auto">
          <a:xfrm>
            <a:off x="3574560" y="3689668"/>
            <a:ext cx="66240" cy="63367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33" name="Oval 35"/>
          <p:cNvSpPr>
            <a:spLocks noChangeArrowheads="1"/>
          </p:cNvSpPr>
          <p:nvPr/>
        </p:nvSpPr>
        <p:spPr bwMode="auto">
          <a:xfrm>
            <a:off x="3574560" y="3813521"/>
            <a:ext cx="66240" cy="63367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34" name="Oval 36"/>
          <p:cNvSpPr>
            <a:spLocks noChangeArrowheads="1"/>
          </p:cNvSpPr>
          <p:nvPr/>
        </p:nvSpPr>
        <p:spPr bwMode="auto">
          <a:xfrm>
            <a:off x="3444960" y="3999300"/>
            <a:ext cx="66240" cy="61926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35" name="Oval 37"/>
          <p:cNvSpPr>
            <a:spLocks noChangeArrowheads="1"/>
          </p:cNvSpPr>
          <p:nvPr/>
        </p:nvSpPr>
        <p:spPr bwMode="auto">
          <a:xfrm>
            <a:off x="3574560" y="3999300"/>
            <a:ext cx="66240" cy="61926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36" name="Oval 38"/>
          <p:cNvSpPr>
            <a:spLocks noChangeArrowheads="1"/>
          </p:cNvSpPr>
          <p:nvPr/>
        </p:nvSpPr>
        <p:spPr bwMode="auto">
          <a:xfrm>
            <a:off x="3247681" y="4123153"/>
            <a:ext cx="66240" cy="61926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37" name="Oval 39"/>
          <p:cNvSpPr>
            <a:spLocks noChangeArrowheads="1"/>
          </p:cNvSpPr>
          <p:nvPr/>
        </p:nvSpPr>
        <p:spPr bwMode="auto">
          <a:xfrm>
            <a:off x="3508320" y="3629182"/>
            <a:ext cx="66240" cy="61927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grpSp>
        <p:nvGrpSpPr>
          <p:cNvPr id="38" name="Group 100"/>
          <p:cNvGrpSpPr>
            <a:grpSpLocks/>
          </p:cNvGrpSpPr>
          <p:nvPr/>
        </p:nvGrpSpPr>
        <p:grpSpPr bwMode="auto">
          <a:xfrm>
            <a:off x="7193280" y="2903346"/>
            <a:ext cx="2054880" cy="2370489"/>
            <a:chOff x="3937" y="1824"/>
            <a:chExt cx="1427" cy="1838"/>
          </a:xfrm>
        </p:grpSpPr>
        <p:sp>
          <p:nvSpPr>
            <p:cNvPr id="39" name="AutoShape 16"/>
            <p:cNvSpPr>
              <a:spLocks noChangeArrowheads="1"/>
            </p:cNvSpPr>
            <p:nvPr/>
          </p:nvSpPr>
          <p:spPr bwMode="auto">
            <a:xfrm>
              <a:off x="3937" y="1824"/>
              <a:ext cx="1427" cy="1838"/>
            </a:xfrm>
            <a:prstGeom prst="cube">
              <a:avLst>
                <a:gd name="adj" fmla="val 4694"/>
              </a:avLst>
            </a:prstGeom>
            <a:solidFill>
              <a:srgbClr val="BAC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/>
            <a:lstStyle/>
            <a:p>
              <a:pPr>
                <a:defRPr/>
              </a:pPr>
              <a:endParaRPr lang="es-ES_tradnl">
                <a:latin typeface="Calibri" pitchFamily="34" charset="0"/>
                <a:ea typeface="ＭＳ Ｐゴシック" charset="-128"/>
                <a:cs typeface="Calibri" pitchFamily="34" charset="0"/>
              </a:endParaRPr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 flipH="1" flipV="1">
              <a:off x="4233" y="2042"/>
              <a:ext cx="48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s-ES_tradnl">
                <a:latin typeface="Calibri" pitchFamily="34" charset="0"/>
              </a:endParaRPr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 flipH="1" flipV="1">
              <a:off x="4369" y="2940"/>
              <a:ext cx="48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s-ES_tradnl">
                <a:latin typeface="Calibri" pitchFamily="34" charset="0"/>
              </a:endParaRPr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 flipH="1" flipV="1">
              <a:off x="4912" y="2170"/>
              <a:ext cx="48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s-ES_tradnl">
                <a:latin typeface="Calibri" pitchFamily="34" charset="0"/>
              </a:endParaRPr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 flipH="1" flipV="1">
              <a:off x="5048" y="2727"/>
              <a:ext cx="48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s-ES_tradnl">
                <a:latin typeface="Calibri" pitchFamily="34" charset="0"/>
              </a:endParaRPr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 flipH="1" flipV="1">
              <a:off x="5140" y="3198"/>
              <a:ext cx="48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s-ES_tradnl">
                <a:latin typeface="Calibri" pitchFamily="34" charset="0"/>
              </a:endParaRPr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auto">
            <a:xfrm flipH="1" flipV="1">
              <a:off x="4550" y="3327"/>
              <a:ext cx="48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s-ES_tradnl">
                <a:latin typeface="Calibri" pitchFamily="34" charset="0"/>
              </a:endParaRPr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 flipH="1" flipV="1">
              <a:off x="4912" y="3455"/>
              <a:ext cx="48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s-ES_tradnl">
                <a:latin typeface="Calibri" pitchFamily="34" charset="0"/>
              </a:endParaRPr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 flipH="1" flipV="1">
              <a:off x="4686" y="2470"/>
              <a:ext cx="48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s-ES_tradnl">
                <a:latin typeface="Calibri" pitchFamily="34" charset="0"/>
              </a:endParaRPr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 flipH="1" flipV="1">
              <a:off x="4777" y="2940"/>
              <a:ext cx="48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s-ES_tradnl">
                <a:latin typeface="Calibri" pitchFamily="34" charset="0"/>
              </a:endParaRPr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auto">
            <a:xfrm flipH="1" flipV="1">
              <a:off x="4142" y="3413"/>
              <a:ext cx="48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s-ES_tradnl">
                <a:latin typeface="Calibri" pitchFamily="34" charset="0"/>
              </a:endParaRPr>
            </a:p>
          </p:txBody>
        </p:sp>
        <p:sp>
          <p:nvSpPr>
            <p:cNvPr id="50" name="Oval 50"/>
            <p:cNvSpPr>
              <a:spLocks noChangeArrowheads="1"/>
            </p:cNvSpPr>
            <p:nvPr/>
          </p:nvSpPr>
          <p:spPr bwMode="auto">
            <a:xfrm flipH="1" flipV="1">
              <a:off x="4776" y="1912"/>
              <a:ext cx="48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s-ES_tradnl">
                <a:latin typeface="Calibri" pitchFamily="34" charset="0"/>
              </a:endParaRPr>
            </a:p>
          </p:txBody>
        </p:sp>
      </p:grp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4634400" y="2212073"/>
            <a:ext cx="2004480" cy="60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82" tIns="40321" rIns="82082" bIns="40321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Group preferences</a:t>
            </a:r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 rot="16200000">
            <a:off x="6428266" y="3941672"/>
            <a:ext cx="1072106" cy="298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82" tIns="40321" rIns="82082" bIns="40321">
            <a:spAutoFit/>
          </a:bodyPr>
          <a:lstStyle/>
          <a:p>
            <a:pPr algn="ctr" eaLnBrk="0" hangingPunct="0">
              <a:lnSpc>
                <a:spcPct val="75000"/>
              </a:lnSpc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Creaming</a:t>
            </a:r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5204600" y="5279595"/>
            <a:ext cx="751761" cy="298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82" tIns="40321" rIns="82082" bIns="40321">
            <a:spAutoFit/>
          </a:bodyPr>
          <a:lstStyle/>
          <a:p>
            <a:pPr algn="ctr" eaLnBrk="0" hangingPunct="0">
              <a:lnSpc>
                <a:spcPct val="75000"/>
              </a:lnSpc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Sweet</a:t>
            </a:r>
          </a:p>
        </p:txBody>
      </p:sp>
      <p:sp>
        <p:nvSpPr>
          <p:cNvPr id="54" name="51 Elipse"/>
          <p:cNvSpPr/>
          <p:nvPr/>
        </p:nvSpPr>
        <p:spPr>
          <a:xfrm>
            <a:off x="4843200" y="3172655"/>
            <a:ext cx="622080" cy="6437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s-ES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AutoShape 12"/>
          <p:cNvSpPr>
            <a:spLocks noChangeArrowheads="1"/>
          </p:cNvSpPr>
          <p:nvPr/>
        </p:nvSpPr>
        <p:spPr bwMode="auto">
          <a:xfrm>
            <a:off x="4704960" y="2903346"/>
            <a:ext cx="1929600" cy="2370489"/>
          </a:xfrm>
          <a:prstGeom prst="cube">
            <a:avLst>
              <a:gd name="adj" fmla="val 4995"/>
            </a:avLst>
          </a:prstGeom>
          <a:solidFill>
            <a:srgbClr val="E6D8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EC9B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pPr algn="ctr"/>
            <a:endParaRPr lang="es-ES" sz="2200" dirty="0">
              <a:latin typeface="Calibri" pitchFamily="34" charset="0"/>
            </a:endParaRPr>
          </a:p>
        </p:txBody>
      </p:sp>
      <p:sp>
        <p:nvSpPr>
          <p:cNvPr id="56" name="Oval 51"/>
          <p:cNvSpPr>
            <a:spLocks noChangeArrowheads="1"/>
          </p:cNvSpPr>
          <p:nvPr/>
        </p:nvSpPr>
        <p:spPr bwMode="auto">
          <a:xfrm>
            <a:off x="4997280" y="3355552"/>
            <a:ext cx="66240" cy="57606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57" name="Oval 52"/>
          <p:cNvSpPr>
            <a:spLocks noChangeArrowheads="1"/>
          </p:cNvSpPr>
          <p:nvPr/>
        </p:nvSpPr>
        <p:spPr bwMode="auto">
          <a:xfrm>
            <a:off x="5193120" y="3413159"/>
            <a:ext cx="66240" cy="54726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58" name="Oval 53"/>
          <p:cNvSpPr>
            <a:spLocks noChangeArrowheads="1"/>
          </p:cNvSpPr>
          <p:nvPr/>
        </p:nvSpPr>
        <p:spPr bwMode="auto">
          <a:xfrm>
            <a:off x="5128321" y="3466444"/>
            <a:ext cx="66240" cy="57606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59" name="Oval 54"/>
          <p:cNvSpPr>
            <a:spLocks noChangeArrowheads="1"/>
          </p:cNvSpPr>
          <p:nvPr/>
        </p:nvSpPr>
        <p:spPr bwMode="auto">
          <a:xfrm>
            <a:off x="4998721" y="3524051"/>
            <a:ext cx="66240" cy="54726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60" name="Oval 55"/>
          <p:cNvSpPr>
            <a:spLocks noChangeArrowheads="1"/>
          </p:cNvSpPr>
          <p:nvPr/>
        </p:nvSpPr>
        <p:spPr bwMode="auto">
          <a:xfrm>
            <a:off x="5194561" y="3577336"/>
            <a:ext cx="66240" cy="57606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61" name="Oval 56"/>
          <p:cNvSpPr>
            <a:spLocks noChangeArrowheads="1"/>
          </p:cNvSpPr>
          <p:nvPr/>
        </p:nvSpPr>
        <p:spPr bwMode="auto">
          <a:xfrm>
            <a:off x="5063520" y="3633502"/>
            <a:ext cx="66240" cy="54726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62" name="Oval 57"/>
          <p:cNvSpPr>
            <a:spLocks noChangeArrowheads="1"/>
          </p:cNvSpPr>
          <p:nvPr/>
        </p:nvSpPr>
        <p:spPr bwMode="auto">
          <a:xfrm>
            <a:off x="5911681" y="3799119"/>
            <a:ext cx="66240" cy="56166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63" name="Oval 58"/>
          <p:cNvSpPr>
            <a:spLocks noChangeArrowheads="1"/>
          </p:cNvSpPr>
          <p:nvPr/>
        </p:nvSpPr>
        <p:spPr bwMode="auto">
          <a:xfrm>
            <a:off x="6107521" y="3855286"/>
            <a:ext cx="66240" cy="54726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64" name="Oval 59"/>
          <p:cNvSpPr>
            <a:spLocks noChangeArrowheads="1"/>
          </p:cNvSpPr>
          <p:nvPr/>
        </p:nvSpPr>
        <p:spPr bwMode="auto">
          <a:xfrm>
            <a:off x="6108960" y="4020902"/>
            <a:ext cx="66240" cy="54726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65" name="Oval 60"/>
          <p:cNvSpPr>
            <a:spLocks noChangeArrowheads="1"/>
          </p:cNvSpPr>
          <p:nvPr/>
        </p:nvSpPr>
        <p:spPr bwMode="auto">
          <a:xfrm>
            <a:off x="6108960" y="4186521"/>
            <a:ext cx="66240" cy="56165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66" name="Oval 61"/>
          <p:cNvSpPr>
            <a:spLocks noChangeArrowheads="1"/>
          </p:cNvSpPr>
          <p:nvPr/>
        </p:nvSpPr>
        <p:spPr bwMode="auto">
          <a:xfrm>
            <a:off x="5977921" y="4186521"/>
            <a:ext cx="66240" cy="56165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67" name="Oval 62"/>
          <p:cNvSpPr>
            <a:spLocks noChangeArrowheads="1"/>
          </p:cNvSpPr>
          <p:nvPr/>
        </p:nvSpPr>
        <p:spPr bwMode="auto">
          <a:xfrm>
            <a:off x="5780640" y="4186521"/>
            <a:ext cx="66240" cy="56165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68" name="Oval 63"/>
          <p:cNvSpPr>
            <a:spLocks noChangeArrowheads="1"/>
          </p:cNvSpPr>
          <p:nvPr/>
        </p:nvSpPr>
        <p:spPr bwMode="auto">
          <a:xfrm>
            <a:off x="5651040" y="4075629"/>
            <a:ext cx="66240" cy="56166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69" name="Oval 64"/>
          <p:cNvSpPr>
            <a:spLocks noChangeArrowheads="1"/>
          </p:cNvSpPr>
          <p:nvPr/>
        </p:nvSpPr>
        <p:spPr bwMode="auto">
          <a:xfrm>
            <a:off x="5651040" y="3966177"/>
            <a:ext cx="66240" cy="54726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70" name="Oval 65"/>
          <p:cNvSpPr>
            <a:spLocks noChangeArrowheads="1"/>
          </p:cNvSpPr>
          <p:nvPr/>
        </p:nvSpPr>
        <p:spPr bwMode="auto">
          <a:xfrm>
            <a:off x="5782081" y="3799119"/>
            <a:ext cx="66240" cy="56166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71" name="Oval 66"/>
          <p:cNvSpPr>
            <a:spLocks noChangeArrowheads="1"/>
          </p:cNvSpPr>
          <p:nvPr/>
        </p:nvSpPr>
        <p:spPr bwMode="auto">
          <a:xfrm>
            <a:off x="5846880" y="3964738"/>
            <a:ext cx="66240" cy="56165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72" name="Oval 67"/>
          <p:cNvSpPr>
            <a:spLocks noChangeArrowheads="1"/>
          </p:cNvSpPr>
          <p:nvPr/>
        </p:nvSpPr>
        <p:spPr bwMode="auto">
          <a:xfrm>
            <a:off x="6042720" y="3966177"/>
            <a:ext cx="66240" cy="54726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73" name="Oval 68"/>
          <p:cNvSpPr>
            <a:spLocks noChangeArrowheads="1"/>
          </p:cNvSpPr>
          <p:nvPr/>
        </p:nvSpPr>
        <p:spPr bwMode="auto">
          <a:xfrm>
            <a:off x="6042720" y="4075629"/>
            <a:ext cx="66240" cy="56166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74" name="Oval 69"/>
          <p:cNvSpPr>
            <a:spLocks noChangeArrowheads="1"/>
          </p:cNvSpPr>
          <p:nvPr/>
        </p:nvSpPr>
        <p:spPr bwMode="auto">
          <a:xfrm>
            <a:off x="5782081" y="4075629"/>
            <a:ext cx="66240" cy="56166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75" name="Oval 70"/>
          <p:cNvSpPr>
            <a:spLocks noChangeArrowheads="1"/>
          </p:cNvSpPr>
          <p:nvPr/>
        </p:nvSpPr>
        <p:spPr bwMode="auto">
          <a:xfrm>
            <a:off x="5913120" y="4075629"/>
            <a:ext cx="66240" cy="56166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76" name="Oval 71"/>
          <p:cNvSpPr>
            <a:spLocks noChangeArrowheads="1"/>
          </p:cNvSpPr>
          <p:nvPr/>
        </p:nvSpPr>
        <p:spPr bwMode="auto">
          <a:xfrm>
            <a:off x="5913120" y="3910012"/>
            <a:ext cx="66240" cy="56165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77" name="Oval 72"/>
          <p:cNvSpPr>
            <a:spLocks noChangeArrowheads="1"/>
          </p:cNvSpPr>
          <p:nvPr/>
        </p:nvSpPr>
        <p:spPr bwMode="auto">
          <a:xfrm>
            <a:off x="5782081" y="3910012"/>
            <a:ext cx="66240" cy="56165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78" name="Oval 73"/>
          <p:cNvSpPr>
            <a:spLocks noChangeArrowheads="1"/>
          </p:cNvSpPr>
          <p:nvPr/>
        </p:nvSpPr>
        <p:spPr bwMode="auto">
          <a:xfrm>
            <a:off x="5913120" y="4241247"/>
            <a:ext cx="66240" cy="56165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79" name="Oval 74"/>
          <p:cNvSpPr>
            <a:spLocks noChangeArrowheads="1"/>
          </p:cNvSpPr>
          <p:nvPr/>
        </p:nvSpPr>
        <p:spPr bwMode="auto">
          <a:xfrm>
            <a:off x="5063520" y="3413159"/>
            <a:ext cx="66240" cy="54726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80" name="Oval 75"/>
          <p:cNvSpPr>
            <a:spLocks noChangeArrowheads="1"/>
          </p:cNvSpPr>
          <p:nvPr/>
        </p:nvSpPr>
        <p:spPr bwMode="auto">
          <a:xfrm>
            <a:off x="5063520" y="3524051"/>
            <a:ext cx="66240" cy="54726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81" name="Oval 76"/>
          <p:cNvSpPr>
            <a:spLocks noChangeArrowheads="1"/>
          </p:cNvSpPr>
          <p:nvPr/>
        </p:nvSpPr>
        <p:spPr bwMode="auto">
          <a:xfrm>
            <a:off x="5259360" y="4683372"/>
            <a:ext cx="66240" cy="54726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82" name="Oval 77"/>
          <p:cNvSpPr>
            <a:spLocks noChangeArrowheads="1"/>
          </p:cNvSpPr>
          <p:nvPr/>
        </p:nvSpPr>
        <p:spPr bwMode="auto">
          <a:xfrm>
            <a:off x="5390401" y="4738097"/>
            <a:ext cx="66240" cy="57606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83" name="Oval 78"/>
          <p:cNvSpPr>
            <a:spLocks noChangeArrowheads="1"/>
          </p:cNvSpPr>
          <p:nvPr/>
        </p:nvSpPr>
        <p:spPr bwMode="auto">
          <a:xfrm>
            <a:off x="5520001" y="4848991"/>
            <a:ext cx="66240" cy="56165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84" name="Oval 79"/>
          <p:cNvSpPr>
            <a:spLocks noChangeArrowheads="1"/>
          </p:cNvSpPr>
          <p:nvPr/>
        </p:nvSpPr>
        <p:spPr bwMode="auto">
          <a:xfrm>
            <a:off x="5455200" y="4959881"/>
            <a:ext cx="66240" cy="56166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85" name="Oval 80"/>
          <p:cNvSpPr>
            <a:spLocks noChangeArrowheads="1"/>
          </p:cNvSpPr>
          <p:nvPr/>
        </p:nvSpPr>
        <p:spPr bwMode="auto">
          <a:xfrm>
            <a:off x="5390401" y="5014607"/>
            <a:ext cx="66240" cy="56166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86" name="Oval 81"/>
          <p:cNvSpPr>
            <a:spLocks noChangeArrowheads="1"/>
          </p:cNvSpPr>
          <p:nvPr/>
        </p:nvSpPr>
        <p:spPr bwMode="auto">
          <a:xfrm>
            <a:off x="5259360" y="5014607"/>
            <a:ext cx="66240" cy="56166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87" name="Oval 82"/>
          <p:cNvSpPr>
            <a:spLocks noChangeArrowheads="1"/>
          </p:cNvSpPr>
          <p:nvPr/>
        </p:nvSpPr>
        <p:spPr bwMode="auto">
          <a:xfrm>
            <a:off x="5194561" y="4959881"/>
            <a:ext cx="66240" cy="56166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88" name="Oval 83"/>
          <p:cNvSpPr>
            <a:spLocks noChangeArrowheads="1"/>
          </p:cNvSpPr>
          <p:nvPr/>
        </p:nvSpPr>
        <p:spPr bwMode="auto">
          <a:xfrm>
            <a:off x="5063520" y="4848991"/>
            <a:ext cx="66240" cy="56165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89" name="Oval 84"/>
          <p:cNvSpPr>
            <a:spLocks noChangeArrowheads="1"/>
          </p:cNvSpPr>
          <p:nvPr/>
        </p:nvSpPr>
        <p:spPr bwMode="auto">
          <a:xfrm>
            <a:off x="5128321" y="4794264"/>
            <a:ext cx="66240" cy="54726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90" name="Oval 85"/>
          <p:cNvSpPr>
            <a:spLocks noChangeArrowheads="1"/>
          </p:cNvSpPr>
          <p:nvPr/>
        </p:nvSpPr>
        <p:spPr bwMode="auto">
          <a:xfrm>
            <a:off x="5324161" y="4794264"/>
            <a:ext cx="66240" cy="54726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91" name="Oval 86"/>
          <p:cNvSpPr>
            <a:spLocks noChangeArrowheads="1"/>
          </p:cNvSpPr>
          <p:nvPr/>
        </p:nvSpPr>
        <p:spPr bwMode="auto">
          <a:xfrm>
            <a:off x="5390401" y="4905155"/>
            <a:ext cx="66240" cy="54726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92" name="Oval 87"/>
          <p:cNvSpPr>
            <a:spLocks noChangeArrowheads="1"/>
          </p:cNvSpPr>
          <p:nvPr/>
        </p:nvSpPr>
        <p:spPr bwMode="auto">
          <a:xfrm>
            <a:off x="5259360" y="4848991"/>
            <a:ext cx="66240" cy="56165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93" name="Oval 88"/>
          <p:cNvSpPr>
            <a:spLocks noChangeArrowheads="1"/>
          </p:cNvSpPr>
          <p:nvPr/>
        </p:nvSpPr>
        <p:spPr bwMode="auto">
          <a:xfrm>
            <a:off x="5324161" y="4959881"/>
            <a:ext cx="66240" cy="56166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94" name="Oval 89"/>
          <p:cNvSpPr>
            <a:spLocks noChangeArrowheads="1"/>
          </p:cNvSpPr>
          <p:nvPr/>
        </p:nvSpPr>
        <p:spPr bwMode="auto">
          <a:xfrm>
            <a:off x="5455200" y="4848991"/>
            <a:ext cx="66240" cy="56165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95" name="Oval 90"/>
          <p:cNvSpPr>
            <a:spLocks noChangeArrowheads="1"/>
          </p:cNvSpPr>
          <p:nvPr/>
        </p:nvSpPr>
        <p:spPr bwMode="auto">
          <a:xfrm>
            <a:off x="5063520" y="4959881"/>
            <a:ext cx="66240" cy="56166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96" name="Oval 91"/>
          <p:cNvSpPr>
            <a:spLocks noChangeArrowheads="1"/>
          </p:cNvSpPr>
          <p:nvPr/>
        </p:nvSpPr>
        <p:spPr bwMode="auto">
          <a:xfrm>
            <a:off x="5651040" y="5014607"/>
            <a:ext cx="66240" cy="56166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97" name="94 Elipse"/>
          <p:cNvSpPr/>
          <p:nvPr/>
        </p:nvSpPr>
        <p:spPr>
          <a:xfrm>
            <a:off x="4843200" y="3172655"/>
            <a:ext cx="552960" cy="643747"/>
          </a:xfrm>
          <a:prstGeom prst="ellipse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s-ES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8" name="95 Elipse"/>
          <p:cNvSpPr/>
          <p:nvPr/>
        </p:nvSpPr>
        <p:spPr>
          <a:xfrm>
            <a:off x="5603520" y="3699749"/>
            <a:ext cx="691200" cy="702794"/>
          </a:xfrm>
          <a:prstGeom prst="ellipse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s-ES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9" name="96 Elipse"/>
          <p:cNvSpPr/>
          <p:nvPr/>
        </p:nvSpPr>
        <p:spPr>
          <a:xfrm>
            <a:off x="4912320" y="4635848"/>
            <a:ext cx="967680" cy="525655"/>
          </a:xfrm>
          <a:prstGeom prst="ellipse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s-ES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" name="97 Elipse"/>
          <p:cNvSpPr/>
          <p:nvPr/>
        </p:nvSpPr>
        <p:spPr>
          <a:xfrm>
            <a:off x="2769600" y="3254743"/>
            <a:ext cx="1036800" cy="1175163"/>
          </a:xfrm>
          <a:prstGeom prst="ellipse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s-ES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1" name="99 CuadroTexto"/>
          <p:cNvSpPr txBox="1"/>
          <p:nvPr/>
        </p:nvSpPr>
        <p:spPr>
          <a:xfrm flipH="1">
            <a:off x="7402350" y="1273297"/>
            <a:ext cx="2309959" cy="3607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/>
              <a:t>Different needs</a:t>
            </a:r>
          </a:p>
        </p:txBody>
      </p:sp>
      <p:sp>
        <p:nvSpPr>
          <p:cNvPr id="102" name="100 Flecha derecha"/>
          <p:cNvSpPr/>
          <p:nvPr/>
        </p:nvSpPr>
        <p:spPr bwMode="auto">
          <a:xfrm>
            <a:off x="6553223" y="1207973"/>
            <a:ext cx="653175" cy="522595"/>
          </a:xfrm>
          <a:prstGeom prst="rightArrow">
            <a:avLst/>
          </a:prstGeom>
          <a:solidFill>
            <a:srgbClr val="004586"/>
          </a:solidFill>
          <a:ln w="9525" cap="flat">
            <a:solidFill>
              <a:srgbClr val="004586"/>
            </a:solidFill>
            <a:round/>
            <a:headEnd/>
            <a:tailEnd/>
          </a:ln>
          <a:effectLst/>
        </p:spPr>
        <p:txBody>
          <a:bodyPr wrap="none" lIns="82945" tIns="41473" rIns="82945" bIns="41473"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336911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advantages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Prof: José R. Porto. February 2018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B0DCB9A-819A-41FC-A88C-C193B77A3F00}" type="slidenum">
              <a:rPr lang="es-ES" smtClean="0"/>
              <a:t>78</a:t>
            </a:fld>
            <a:endParaRPr lang="es-E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514600" y="1752600"/>
            <a:ext cx="3048000" cy="18288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Detects opportunities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in the market</a:t>
            </a:r>
            <a:endParaRPr lang="es-E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6400800" y="1752600"/>
            <a:ext cx="3200400" cy="1828800"/>
          </a:xfrm>
          <a:prstGeom prst="roundRect">
            <a:avLst>
              <a:gd name="adj" fmla="val 16667"/>
            </a:avLst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Helps adjusting offers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of products or services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based on specific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customers needs</a:t>
            </a:r>
            <a:endParaRPr lang="es-E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590800" y="3962400"/>
            <a:ext cx="3119438" cy="175260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Helps establish priorities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6400800" y="3962400"/>
            <a:ext cx="3124200" cy="1752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dirty="0">
              <a:latin typeface="Calibri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Helps with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competitors analysis</a:t>
            </a:r>
          </a:p>
        </p:txBody>
      </p:sp>
    </p:spTree>
    <p:extLst>
      <p:ext uri="{BB962C8B-B14F-4D97-AF65-F5344CB8AC3E}">
        <p14:creationId xmlns:p14="http://schemas.microsoft.com/office/powerpoint/2010/main" val="265941076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 disadvantages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Prof: José R. Porto. February 2018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B0DCB9A-819A-41FC-A88C-C193B77A3F00}" type="slidenum">
              <a:rPr lang="es-ES" smtClean="0"/>
              <a:t>79</a:t>
            </a:fld>
            <a:endParaRPr lang="es-ES"/>
          </a:p>
        </p:txBody>
      </p:sp>
      <p:graphicFrame>
        <p:nvGraphicFramePr>
          <p:cNvPr id="9" name="5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2286000" y="1447801"/>
          <a:ext cx="7467601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2484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5527" y="311727"/>
            <a:ext cx="73914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New consumer behavior with technology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764A52E-8AFA-43EB-98DB-5AE120431599}" type="slidenum">
              <a:rPr lang="es-ES" smtClean="0"/>
              <a:pPr/>
              <a:t>8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4" y="1700809"/>
            <a:ext cx="4248472" cy="283535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080" y="1844824"/>
            <a:ext cx="3583874" cy="237626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3053" y="4365105"/>
            <a:ext cx="3169929" cy="178308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895971" y="6355918"/>
            <a:ext cx="2382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1200" dirty="0">
                <a:solidFill>
                  <a:prstClr val="black">
                    <a:tint val="75000"/>
                  </a:prstClr>
                </a:solidFill>
              </a:rPr>
              <a:t>Prof: José R. Porto. </a:t>
            </a:r>
            <a:r>
              <a:rPr lang="pt-BR" sz="1200" dirty="0" err="1">
                <a:solidFill>
                  <a:prstClr val="black">
                    <a:tint val="75000"/>
                  </a:prstClr>
                </a:solidFill>
              </a:rPr>
              <a:t>February</a:t>
            </a:r>
            <a:r>
              <a:rPr lang="pt-BR" sz="1200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pt-BR" sz="1200" dirty="0" smtClean="0">
                <a:solidFill>
                  <a:prstClr val="black">
                    <a:tint val="75000"/>
                  </a:prstClr>
                </a:solidFill>
              </a:rPr>
              <a:t>2019</a:t>
            </a:r>
            <a:endParaRPr lang="es-E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7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a segmentation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Prof: José R. Porto. February 2018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B0DCB9A-819A-41FC-A88C-C193B77A3F00}" type="slidenum">
              <a:rPr lang="es-ES" smtClean="0"/>
              <a:t>80</a:t>
            </a:fld>
            <a:endParaRPr lang="es-ES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Analyze </a:t>
            </a:r>
            <a:r>
              <a:rPr lang="en-US" dirty="0"/>
              <a:t>your </a:t>
            </a:r>
            <a:r>
              <a:rPr lang="en-US" dirty="0" smtClean="0"/>
              <a:t>actual customers </a:t>
            </a:r>
            <a:r>
              <a:rPr lang="en-US" dirty="0"/>
              <a:t>data.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Develop </a:t>
            </a:r>
            <a:r>
              <a:rPr lang="en-US" u="sng" dirty="0"/>
              <a:t>segments</a:t>
            </a:r>
            <a:r>
              <a:rPr lang="en-US" dirty="0"/>
              <a:t> and </a:t>
            </a:r>
            <a:r>
              <a:rPr lang="en-US" u="sng" dirty="0"/>
              <a:t>profiles</a:t>
            </a:r>
            <a:r>
              <a:rPr lang="en-US" dirty="0"/>
              <a:t>. </a:t>
            </a:r>
          </a:p>
          <a:p>
            <a:pPr marL="1371600" lvl="2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Demographic data. DB customers.</a:t>
            </a:r>
          </a:p>
          <a:p>
            <a:pPr marL="1371600" lvl="2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Behavior data. Analytics. 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Classify </a:t>
            </a:r>
            <a:r>
              <a:rPr lang="en-US" dirty="0" smtClean="0"/>
              <a:t>potential customers </a:t>
            </a:r>
            <a:r>
              <a:rPr lang="en-US" dirty="0"/>
              <a:t>in those segments and </a:t>
            </a:r>
            <a:r>
              <a:rPr lang="en-US" dirty="0" smtClean="0"/>
              <a:t>profiles.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Select </a:t>
            </a:r>
            <a:r>
              <a:rPr lang="en-US" u="sng" dirty="0" smtClean="0"/>
              <a:t>target</a:t>
            </a:r>
            <a:r>
              <a:rPr lang="en-US" dirty="0" smtClean="0"/>
              <a:t> segment.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/>
              <a:t>Keep it simple: Start with 2 or 3 segments.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896711" y="2756913"/>
            <a:ext cx="232984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Secondary data</a:t>
            </a:r>
          </a:p>
          <a:p>
            <a:pPr algn="ctr"/>
            <a:r>
              <a:rPr lang="en-US" dirty="0"/>
              <a:t>Specific use  surveys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9618260" y="2895412"/>
            <a:ext cx="1933414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Progressive profile</a:t>
            </a:r>
          </a:p>
        </p:txBody>
      </p:sp>
    </p:spTree>
    <p:extLst>
      <p:ext uri="{BB962C8B-B14F-4D97-AF65-F5344CB8AC3E}">
        <p14:creationId xmlns:p14="http://schemas.microsoft.com/office/powerpoint/2010/main" val="126566841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to take </a:t>
            </a:r>
            <a:r>
              <a:rPr lang="en-US" dirty="0" smtClean="0"/>
              <a:t>care about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Prof: José R. Porto. February 2018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B0DCB9A-819A-41FC-A88C-C193B77A3F00}" type="slidenum">
              <a:rPr lang="es-ES" smtClean="0"/>
              <a:t>81</a:t>
            </a:fld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872343"/>
            <a:ext cx="6456218" cy="430462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Segments should be easy to identify.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Buy potential should be measurable.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Accessible</a:t>
            </a:r>
            <a:r>
              <a:rPr lang="en-US" sz="1600" dirty="0"/>
              <a:t>.(Know where they buy, communication media,...)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Substantial</a:t>
            </a:r>
            <a:r>
              <a:rPr lang="en-US" sz="1600" dirty="0"/>
              <a:t>.(Should earn money)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Really different.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Resources</a:t>
            </a:r>
            <a:r>
              <a:rPr lang="en-US" sz="1600" dirty="0"/>
              <a:t>.(Company resources to make differentiation)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Profitable </a:t>
            </a:r>
            <a:r>
              <a:rPr lang="en-US" dirty="0" err="1">
                <a:solidFill>
                  <a:schemeClr val="tx1"/>
                </a:solidFill>
              </a:rPr>
              <a:t>vs</a:t>
            </a:r>
            <a:r>
              <a:rPr lang="en-US" dirty="0">
                <a:solidFill>
                  <a:schemeClr val="tx1"/>
                </a:solidFill>
              </a:rPr>
              <a:t> competitors</a:t>
            </a:r>
          </a:p>
        </p:txBody>
      </p:sp>
    </p:spTree>
    <p:extLst>
      <p:ext uri="{BB962C8B-B14F-4D97-AF65-F5344CB8AC3E}">
        <p14:creationId xmlns:p14="http://schemas.microsoft.com/office/powerpoint/2010/main" val="380718196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implement it?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Prof: José R. Porto. February 2018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B0DCB9A-819A-41FC-A88C-C193B77A3F00}" type="slidenum">
              <a:rPr lang="es-ES" smtClean="0"/>
              <a:t>82</a:t>
            </a:fld>
            <a:endParaRPr lang="es-E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23931" y="2057401"/>
            <a:ext cx="2750060" cy="369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Company</a:t>
            </a:r>
            <a:r>
              <a:rPr lang="es-ES" dirty="0"/>
              <a:t> Marketing- </a:t>
            </a:r>
            <a:r>
              <a:rPr lang="es-ES" dirty="0" err="1"/>
              <a:t>mix</a:t>
            </a:r>
            <a:endParaRPr lang="es-E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858000" y="2057401"/>
            <a:ext cx="2286000" cy="369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Market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95600" y="3200400"/>
            <a:ext cx="2286000" cy="369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Marketing-mix 1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895600" y="3657601"/>
            <a:ext cx="2286000" cy="369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Marketing-</a:t>
            </a:r>
            <a:r>
              <a:rPr lang="es-ES" dirty="0" err="1"/>
              <a:t>mix</a:t>
            </a:r>
            <a:r>
              <a:rPr lang="es-ES" dirty="0"/>
              <a:t> 2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895600" y="4114800"/>
            <a:ext cx="2286000" cy="369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Marketing-</a:t>
            </a:r>
            <a:r>
              <a:rPr lang="es-ES" dirty="0" err="1"/>
              <a:t>mix</a:t>
            </a:r>
            <a:r>
              <a:rPr lang="es-ES" dirty="0"/>
              <a:t> 3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858000" y="3276601"/>
            <a:ext cx="2286000" cy="369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Segment 1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858000" y="3733800"/>
            <a:ext cx="2286000" cy="369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Segment 2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858000" y="4191000"/>
            <a:ext cx="2286000" cy="369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Segment 3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716696" y="5105402"/>
            <a:ext cx="2541104" cy="369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Company Marketing- mix 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858000" y="4800601"/>
            <a:ext cx="2286000" cy="369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Segment 1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858000" y="5257801"/>
            <a:ext cx="2286000" cy="369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Segment 2</a:t>
            </a: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5486400" y="2286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430" tIns="45715" rIns="91430" bIns="45715"/>
          <a:lstStyle/>
          <a:p>
            <a:endParaRPr lang="es-ES" sz="2400" dirty="0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5486400" y="4267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430" tIns="45715" rIns="91430" bIns="45715"/>
          <a:lstStyle/>
          <a:p>
            <a:endParaRPr lang="es-ES" sz="2400" dirty="0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5486400" y="3886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430" tIns="45715" rIns="91430" bIns="45715"/>
          <a:lstStyle/>
          <a:p>
            <a:endParaRPr lang="es-ES" sz="2400" dirty="0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5410200" y="3429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430" tIns="45715" rIns="91430" bIns="45715"/>
          <a:lstStyle/>
          <a:p>
            <a:endParaRPr lang="es-ES" sz="2400" dirty="0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5486400" y="5410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430" tIns="45715" rIns="91430" bIns="45715"/>
          <a:lstStyle/>
          <a:p>
            <a:endParaRPr lang="es-ES" sz="2400" dirty="0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879726" y="1611313"/>
            <a:ext cx="2702515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algn="l"/>
            <a:r>
              <a:rPr lang="es-ES" dirty="0"/>
              <a:t>INDIFERENCIATE STRATEGY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2895601" y="2743200"/>
            <a:ext cx="2495728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algn="l"/>
            <a:r>
              <a:rPr lang="es-ES" dirty="0"/>
              <a:t>DIFERENCIATE STRATEGY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2819401" y="4648201"/>
            <a:ext cx="255459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r>
              <a:rPr lang="es-ES" dirty="0"/>
              <a:t>CONCENTRATE STRATEGY</a:t>
            </a:r>
          </a:p>
        </p:txBody>
      </p:sp>
      <p:cxnSp>
        <p:nvCxnSpPr>
          <p:cNvPr id="26" name="27 Conector recto"/>
          <p:cNvCxnSpPr/>
          <p:nvPr/>
        </p:nvCxnSpPr>
        <p:spPr>
          <a:xfrm>
            <a:off x="7536160" y="4725144"/>
            <a:ext cx="108012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9 Conector recto"/>
          <p:cNvCxnSpPr/>
          <p:nvPr/>
        </p:nvCxnSpPr>
        <p:spPr>
          <a:xfrm flipV="1">
            <a:off x="7536160" y="4725144"/>
            <a:ext cx="72008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03969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4298" y="365125"/>
            <a:ext cx="8621486" cy="543595"/>
          </a:xfrm>
        </p:spPr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Prof: José R. Porto. February 2018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B0DCB9A-819A-41FC-A88C-C193B77A3F00}" type="slidenum">
              <a:rPr lang="es-ES" smtClean="0"/>
              <a:t>83</a:t>
            </a:fld>
            <a:endParaRPr lang="es-ES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807968" y="1052736"/>
            <a:ext cx="2664296" cy="5879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200">
                <a:solidFill>
                  <a:schemeClr val="tx1"/>
                </a:solidFill>
              </a:rPr>
              <a:t>OBJECTIVES</a:t>
            </a:r>
            <a:endParaRPr lang="es-ES" sz="3200" dirty="0">
              <a:solidFill>
                <a:schemeClr val="tx1"/>
              </a:solidFill>
            </a:endParaRPr>
          </a:p>
        </p:txBody>
      </p:sp>
      <p:cxnSp>
        <p:nvCxnSpPr>
          <p:cNvPr id="7" name="4 Conector recto de flecha"/>
          <p:cNvCxnSpPr/>
          <p:nvPr/>
        </p:nvCxnSpPr>
        <p:spPr>
          <a:xfrm flipV="1">
            <a:off x="3287688" y="1628800"/>
            <a:ext cx="2448272" cy="23762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6 Conector recto de flecha"/>
          <p:cNvCxnSpPr/>
          <p:nvPr/>
        </p:nvCxnSpPr>
        <p:spPr>
          <a:xfrm flipV="1">
            <a:off x="3935760" y="1700808"/>
            <a:ext cx="1800200" cy="27363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V="1">
            <a:off x="4079776" y="1700808"/>
            <a:ext cx="3240360" cy="30963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10 Conector angular"/>
          <p:cNvCxnSpPr/>
          <p:nvPr/>
        </p:nvCxnSpPr>
        <p:spPr>
          <a:xfrm flipV="1">
            <a:off x="2567608" y="1340768"/>
            <a:ext cx="2952328" cy="2880320"/>
          </a:xfrm>
          <a:prstGeom prst="bentConnector3">
            <a:avLst>
              <a:gd name="adj1" fmla="val 14726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4 Conector recto de flecha"/>
          <p:cNvCxnSpPr/>
          <p:nvPr/>
        </p:nvCxnSpPr>
        <p:spPr>
          <a:xfrm flipV="1">
            <a:off x="3863752" y="1700808"/>
            <a:ext cx="4104456" cy="34563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6 Conector recto de flecha"/>
          <p:cNvCxnSpPr/>
          <p:nvPr/>
        </p:nvCxnSpPr>
        <p:spPr>
          <a:xfrm flipV="1">
            <a:off x="4079776" y="1700808"/>
            <a:ext cx="2448272" cy="29523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1 CuadroTexto"/>
          <p:cNvSpPr txBox="1"/>
          <p:nvPr/>
        </p:nvSpPr>
        <p:spPr>
          <a:xfrm>
            <a:off x="6312025" y="3284984"/>
            <a:ext cx="357097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STRATEGY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Segmentation: Target</a:t>
            </a:r>
            <a:endParaRPr lang="en-US" sz="2800" dirty="0"/>
          </a:p>
        </p:txBody>
      </p:sp>
      <p:sp>
        <p:nvSpPr>
          <p:cNvPr id="14" name="15 CuadroTexto"/>
          <p:cNvSpPr txBox="1"/>
          <p:nvPr/>
        </p:nvSpPr>
        <p:spPr>
          <a:xfrm>
            <a:off x="6384032" y="2132856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5" name="17 CuadroTexto"/>
          <p:cNvSpPr txBox="1"/>
          <p:nvPr/>
        </p:nvSpPr>
        <p:spPr>
          <a:xfrm>
            <a:off x="6672064" y="2276872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6" name="18 CuadroTexto"/>
          <p:cNvSpPr txBox="1"/>
          <p:nvPr/>
        </p:nvSpPr>
        <p:spPr>
          <a:xfrm>
            <a:off x="5591944" y="2204864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7" name="19 CuadroTexto"/>
          <p:cNvSpPr txBox="1"/>
          <p:nvPr/>
        </p:nvSpPr>
        <p:spPr>
          <a:xfrm>
            <a:off x="5015880" y="2132856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65" y="4005064"/>
            <a:ext cx="3350711" cy="264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1095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Differentiation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Prof: José R. Porto. February 2018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B0DCB9A-819A-41FC-A88C-C193B77A3F00}" type="slidenum">
              <a:rPr lang="es-ES" smtClean="0"/>
              <a:t>84</a:t>
            </a:fld>
            <a:endParaRPr lang="es-E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565" y="2786064"/>
            <a:ext cx="20859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tbn3.google.com/images?q=tbn:KQLjDET7X8LQNM:http://www.elitista.info/imagenes-productos/ZAPATOS_BLUC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429001"/>
            <a:ext cx="20193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GEOX(BOLET)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90" y="2786063"/>
            <a:ext cx="2071687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9 CuadroTexto"/>
          <p:cNvSpPr txBox="1">
            <a:spLocks noChangeArrowheads="1"/>
          </p:cNvSpPr>
          <p:nvPr/>
        </p:nvSpPr>
        <p:spPr bwMode="auto">
          <a:xfrm>
            <a:off x="2524126" y="1714501"/>
            <a:ext cx="192881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en-US" b="1"/>
              <a:t>Marketing strategy</a:t>
            </a:r>
            <a:endParaRPr lang="en-US"/>
          </a:p>
        </p:txBody>
      </p:sp>
      <p:sp>
        <p:nvSpPr>
          <p:cNvPr id="10" name="10 CuadroTexto"/>
          <p:cNvSpPr txBox="1">
            <a:spLocks noChangeArrowheads="1"/>
          </p:cNvSpPr>
          <p:nvPr/>
        </p:nvSpPr>
        <p:spPr bwMode="auto">
          <a:xfrm>
            <a:off x="7453313" y="1643063"/>
            <a:ext cx="2500312" cy="92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Product should be perceived as unique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11 Flecha derecha"/>
          <p:cNvSpPr/>
          <p:nvPr/>
        </p:nvSpPr>
        <p:spPr>
          <a:xfrm>
            <a:off x="4953000" y="1785938"/>
            <a:ext cx="1714500" cy="85725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2 CuadroTexto"/>
          <p:cNvSpPr txBox="1">
            <a:spLocks noChangeArrowheads="1"/>
          </p:cNvSpPr>
          <p:nvPr/>
        </p:nvSpPr>
        <p:spPr bwMode="auto">
          <a:xfrm>
            <a:off x="4738688" y="5429250"/>
            <a:ext cx="2500312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One concept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93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Differentiation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Prof: José R. Porto. February 2018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B0DCB9A-819A-41FC-A88C-C193B77A3F00}" type="slidenum">
              <a:rPr lang="es-ES" smtClean="0"/>
              <a:t>85</a:t>
            </a:fld>
            <a:endParaRPr lang="es-ES"/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029097" y="4114800"/>
            <a:ext cx="8731855" cy="1708149"/>
            <a:chOff x="576" y="2592"/>
            <a:chExt cx="4656" cy="1296"/>
          </a:xfrm>
        </p:grpSpPr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576" y="2592"/>
              <a:ext cx="4560" cy="1296"/>
            </a:xfrm>
            <a:prstGeom prst="roundRect">
              <a:avLst>
                <a:gd name="adj" fmla="val 16667"/>
              </a:avLst>
            </a:prstGeom>
            <a:solidFill>
              <a:srgbClr val="FFECB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>
                <a:latin typeface="Calibri" pitchFamily="34" charset="0"/>
              </a:endParaRPr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672" y="2640"/>
              <a:ext cx="42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Differentiation </a:t>
              </a:r>
              <a:r>
                <a:rPr lang="en-US" sz="2400" dirty="0">
                  <a:latin typeface="Calibri" pitchFamily="34" charset="0"/>
                </a:rPr>
                <a:t>strategy is effective if a number of consumers :</a:t>
              </a:r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1008" y="2931"/>
              <a:ext cx="4224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1">
                <a:buFont typeface="Wingdings" pitchFamily="2" charset="2"/>
                <a:buChar char="ü"/>
              </a:pPr>
              <a:r>
                <a:rPr lang="en-US" sz="2000" dirty="0">
                  <a:latin typeface="Calibri" pitchFamily="34" charset="0"/>
                </a:rPr>
                <a:t>Perceive product as different: And the believe in it</a:t>
              </a:r>
            </a:p>
            <a:p>
              <a:pPr lvl="1">
                <a:buFont typeface="Wingdings" pitchFamily="2" charset="2"/>
                <a:buChar char="ü"/>
              </a:pPr>
              <a:r>
                <a:rPr lang="en-US" sz="2000" dirty="0">
                  <a:latin typeface="Calibri" pitchFamily="34" charset="0"/>
                </a:rPr>
                <a:t>They give value to that difference </a:t>
              </a:r>
            </a:p>
            <a:p>
              <a:pPr lvl="1">
                <a:buFont typeface="Wingdings" pitchFamily="2" charset="2"/>
                <a:buChar char="ü"/>
              </a:pPr>
              <a:r>
                <a:rPr lang="en-US" sz="2000" dirty="0">
                  <a:latin typeface="Calibri" pitchFamily="34" charset="0"/>
                </a:rPr>
                <a:t>They are willing to pay more for that difference. </a:t>
              </a:r>
            </a:p>
          </p:txBody>
        </p:sp>
      </p:grpSp>
      <p:sp>
        <p:nvSpPr>
          <p:cNvPr id="10" name="AutoShape 17" descr="9k="/>
          <p:cNvSpPr>
            <a:spLocks noChangeAspect="1" noChangeArrowheads="1"/>
          </p:cNvSpPr>
          <p:nvPr/>
        </p:nvSpPr>
        <p:spPr bwMode="auto">
          <a:xfrm>
            <a:off x="5657850" y="3200400"/>
            <a:ext cx="876300" cy="914400"/>
          </a:xfrm>
          <a:prstGeom prst="rect">
            <a:avLst/>
          </a:prstGeom>
          <a:noFill/>
        </p:spPr>
        <p:txBody>
          <a:bodyPr lIns="91430" tIns="45715" rIns="91430" bIns="45715"/>
          <a:lstStyle/>
          <a:p>
            <a:endParaRPr lang="es-ES"/>
          </a:p>
        </p:txBody>
      </p:sp>
      <p:grpSp>
        <p:nvGrpSpPr>
          <p:cNvPr id="11" name="Group 22"/>
          <p:cNvGrpSpPr>
            <a:grpSpLocks/>
          </p:cNvGrpSpPr>
          <p:nvPr/>
        </p:nvGrpSpPr>
        <p:grpSpPr bwMode="auto">
          <a:xfrm>
            <a:off x="3276600" y="1600200"/>
            <a:ext cx="5410200" cy="1981200"/>
            <a:chOff x="816" y="912"/>
            <a:chExt cx="3408" cy="1248"/>
          </a:xfrm>
        </p:grpSpPr>
        <p:grpSp>
          <p:nvGrpSpPr>
            <p:cNvPr id="12" name="Group 21"/>
            <p:cNvGrpSpPr>
              <a:grpSpLocks/>
            </p:cNvGrpSpPr>
            <p:nvPr/>
          </p:nvGrpSpPr>
          <p:grpSpPr bwMode="auto">
            <a:xfrm>
              <a:off x="816" y="912"/>
              <a:ext cx="3408" cy="1248"/>
              <a:chOff x="816" y="912"/>
              <a:chExt cx="3408" cy="1248"/>
            </a:xfrm>
          </p:grpSpPr>
          <p:sp>
            <p:nvSpPr>
              <p:cNvPr id="14" name="AutoShape 12"/>
              <p:cNvSpPr>
                <a:spLocks noChangeArrowheads="1"/>
              </p:cNvSpPr>
              <p:nvPr/>
            </p:nvSpPr>
            <p:spPr bwMode="auto">
              <a:xfrm>
                <a:off x="816" y="912"/>
                <a:ext cx="3408" cy="1248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s-ES" sz="2000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pic>
            <p:nvPicPr>
              <p:cNvPr id="15" name="Picture 19" descr="diferenciacion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12" y="1008"/>
                <a:ext cx="1320" cy="1056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304" y="1008"/>
              <a:ext cx="1872" cy="83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Calibri" pitchFamily="34" charset="0"/>
                </a:rPr>
                <a:t>Company offers a product with different issues and make it more atractive than the standard product</a:t>
              </a:r>
            </a:p>
          </p:txBody>
        </p:sp>
      </p:grpSp>
      <p:sp>
        <p:nvSpPr>
          <p:cNvPr id="16" name="AutoShape 24"/>
          <p:cNvSpPr>
            <a:spLocks noChangeArrowheads="1"/>
          </p:cNvSpPr>
          <p:nvPr/>
        </p:nvSpPr>
        <p:spPr bwMode="auto">
          <a:xfrm>
            <a:off x="5562601" y="3657600"/>
            <a:ext cx="9144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3873033" y="5963756"/>
            <a:ext cx="464960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You can have a differentiation for each segment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21257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4298" y="365125"/>
            <a:ext cx="8621486" cy="596691"/>
          </a:xfrm>
        </p:spPr>
        <p:txBody>
          <a:bodyPr/>
          <a:lstStyle/>
          <a:p>
            <a:r>
              <a:rPr lang="en-US" dirty="0"/>
              <a:t>Positioning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Prof: José R. Porto. February 2018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B0DCB9A-819A-41FC-A88C-C193B77A3F00}" type="slidenum">
              <a:rPr lang="es-ES" smtClean="0"/>
              <a:t>86</a:t>
            </a:fld>
            <a:endParaRPr lang="es-ES"/>
          </a:p>
        </p:txBody>
      </p:sp>
      <p:sp>
        <p:nvSpPr>
          <p:cNvPr id="6" name="Line 2050"/>
          <p:cNvSpPr>
            <a:spLocks noChangeShapeType="1"/>
          </p:cNvSpPr>
          <p:nvPr/>
        </p:nvSpPr>
        <p:spPr bwMode="auto">
          <a:xfrm>
            <a:off x="5867400" y="13716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/>
          <a:lstStyle/>
          <a:p>
            <a:endParaRPr lang="es-ES"/>
          </a:p>
        </p:txBody>
      </p:sp>
      <p:sp>
        <p:nvSpPr>
          <p:cNvPr id="7" name="Line 2051"/>
          <p:cNvSpPr>
            <a:spLocks noChangeShapeType="1"/>
          </p:cNvSpPr>
          <p:nvPr/>
        </p:nvSpPr>
        <p:spPr bwMode="auto">
          <a:xfrm>
            <a:off x="3962401" y="33528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/>
          <a:lstStyle/>
          <a:p>
            <a:endParaRPr lang="es-ES"/>
          </a:p>
        </p:txBody>
      </p:sp>
      <p:sp>
        <p:nvSpPr>
          <p:cNvPr id="8" name="Text Box 2052"/>
          <p:cNvSpPr txBox="1">
            <a:spLocks noChangeArrowheads="1"/>
          </p:cNvSpPr>
          <p:nvPr/>
        </p:nvSpPr>
        <p:spPr bwMode="auto">
          <a:xfrm>
            <a:off x="5410200" y="914399"/>
            <a:ext cx="99060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 smtClean="0"/>
              <a:t>Variable </a:t>
            </a:r>
            <a:r>
              <a:rPr lang="es-ES" sz="1400" dirty="0"/>
              <a:t>1</a:t>
            </a:r>
          </a:p>
        </p:txBody>
      </p:sp>
      <p:sp>
        <p:nvSpPr>
          <p:cNvPr id="9" name="Text Box 2054"/>
          <p:cNvSpPr txBox="1">
            <a:spLocks noChangeArrowheads="1"/>
          </p:cNvSpPr>
          <p:nvPr/>
        </p:nvSpPr>
        <p:spPr bwMode="auto">
          <a:xfrm>
            <a:off x="2743200" y="3200399"/>
            <a:ext cx="99060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 smtClean="0"/>
              <a:t>Variable </a:t>
            </a:r>
            <a:r>
              <a:rPr lang="es-ES" sz="1400" dirty="0"/>
              <a:t>4</a:t>
            </a:r>
          </a:p>
        </p:txBody>
      </p:sp>
      <p:sp>
        <p:nvSpPr>
          <p:cNvPr id="10" name="Text Box 2055"/>
          <p:cNvSpPr txBox="1">
            <a:spLocks noChangeArrowheads="1"/>
          </p:cNvSpPr>
          <p:nvPr/>
        </p:nvSpPr>
        <p:spPr bwMode="auto">
          <a:xfrm>
            <a:off x="5334000" y="5638800"/>
            <a:ext cx="99060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 smtClean="0"/>
              <a:t>Variable </a:t>
            </a:r>
            <a:r>
              <a:rPr lang="es-ES" sz="1400" dirty="0"/>
              <a:t>3</a:t>
            </a:r>
          </a:p>
        </p:txBody>
      </p:sp>
      <p:sp>
        <p:nvSpPr>
          <p:cNvPr id="11" name="Text Box 2056"/>
          <p:cNvSpPr txBox="1">
            <a:spLocks noChangeArrowheads="1"/>
          </p:cNvSpPr>
          <p:nvPr/>
        </p:nvSpPr>
        <p:spPr bwMode="auto">
          <a:xfrm>
            <a:off x="8229600" y="3200399"/>
            <a:ext cx="99060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 smtClean="0"/>
              <a:t>Variable </a:t>
            </a:r>
            <a:r>
              <a:rPr lang="es-ES" sz="1400" dirty="0"/>
              <a:t>2</a:t>
            </a:r>
          </a:p>
        </p:txBody>
      </p:sp>
      <p:sp>
        <p:nvSpPr>
          <p:cNvPr id="12" name="Text Box 2058"/>
          <p:cNvSpPr txBox="1">
            <a:spLocks noChangeArrowheads="1"/>
          </p:cNvSpPr>
          <p:nvPr/>
        </p:nvSpPr>
        <p:spPr bwMode="auto">
          <a:xfrm>
            <a:off x="3810000" y="1371600"/>
            <a:ext cx="83820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 smtClean="0"/>
              <a:t>Brand </a:t>
            </a:r>
            <a:r>
              <a:rPr lang="es-ES" sz="1400" dirty="0"/>
              <a:t>D</a:t>
            </a:r>
          </a:p>
        </p:txBody>
      </p:sp>
      <p:sp>
        <p:nvSpPr>
          <p:cNvPr id="13" name="Text Box 2059"/>
          <p:cNvSpPr txBox="1">
            <a:spLocks noChangeArrowheads="1"/>
          </p:cNvSpPr>
          <p:nvPr/>
        </p:nvSpPr>
        <p:spPr bwMode="auto">
          <a:xfrm>
            <a:off x="4572000" y="3352800"/>
            <a:ext cx="83820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 smtClean="0"/>
              <a:t>Brand </a:t>
            </a:r>
            <a:r>
              <a:rPr lang="es-ES" sz="1400" dirty="0"/>
              <a:t>C</a:t>
            </a:r>
          </a:p>
        </p:txBody>
      </p:sp>
      <p:sp>
        <p:nvSpPr>
          <p:cNvPr id="14" name="Text Box 2060"/>
          <p:cNvSpPr txBox="1">
            <a:spLocks noChangeArrowheads="1"/>
          </p:cNvSpPr>
          <p:nvPr/>
        </p:nvSpPr>
        <p:spPr bwMode="auto">
          <a:xfrm>
            <a:off x="7010400" y="3200399"/>
            <a:ext cx="83820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 smtClean="0"/>
              <a:t>Brand </a:t>
            </a:r>
            <a:r>
              <a:rPr lang="es-ES" sz="1400" dirty="0"/>
              <a:t>B</a:t>
            </a:r>
          </a:p>
        </p:txBody>
      </p:sp>
      <p:sp>
        <p:nvSpPr>
          <p:cNvPr id="15" name="Text Box 2061"/>
          <p:cNvSpPr txBox="1">
            <a:spLocks noChangeArrowheads="1"/>
          </p:cNvSpPr>
          <p:nvPr/>
        </p:nvSpPr>
        <p:spPr bwMode="auto">
          <a:xfrm>
            <a:off x="6096001" y="1371600"/>
            <a:ext cx="83820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 smtClean="0"/>
              <a:t>Brand </a:t>
            </a:r>
            <a:r>
              <a:rPr lang="es-ES" sz="1400" dirty="0"/>
              <a:t>A</a:t>
            </a:r>
          </a:p>
        </p:txBody>
      </p:sp>
      <p:sp>
        <p:nvSpPr>
          <p:cNvPr id="16" name="Text Box 2062"/>
          <p:cNvSpPr txBox="1">
            <a:spLocks noChangeArrowheads="1"/>
          </p:cNvSpPr>
          <p:nvPr/>
        </p:nvSpPr>
        <p:spPr bwMode="auto">
          <a:xfrm>
            <a:off x="5715001" y="4571999"/>
            <a:ext cx="83820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 smtClean="0"/>
              <a:t>Brand </a:t>
            </a:r>
            <a:r>
              <a:rPr lang="es-ES" sz="1400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56725613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 How to position?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dirty="0"/>
              <a:t>Ask customers:</a:t>
            </a:r>
          </a:p>
          <a:p>
            <a:pPr marL="881293" lvl="1" indent="-466567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¿ When you are going to by this product which are the main issues you base your decision on ?</a:t>
            </a:r>
          </a:p>
          <a:p>
            <a:pPr marL="881293" lvl="1" indent="-466567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¿ Evaluate my product on those issues and my competitors?</a:t>
            </a:r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Prof: José R. Porto. February 2018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B0DCB9A-819A-41FC-A88C-C193B77A3F00}" type="slidenum">
              <a:rPr lang="es-ES" smtClean="0"/>
              <a:t>87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489453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4633913" y="2195514"/>
            <a:ext cx="914400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endParaRPr lang="es-ES"/>
          </a:p>
        </p:txBody>
      </p:sp>
      <p:pic>
        <p:nvPicPr>
          <p:cNvPr id="43011" name="Picture 2" descr="http://www.masterdisseny.com/master-net/an/detal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490" y="946674"/>
            <a:ext cx="67056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Line 4"/>
          <p:cNvSpPr>
            <a:spLocks noChangeShapeType="1"/>
          </p:cNvSpPr>
          <p:nvPr/>
        </p:nvSpPr>
        <p:spPr bwMode="auto">
          <a:xfrm flipH="1">
            <a:off x="2133600" y="3962400"/>
            <a:ext cx="1905000" cy="609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91430" tIns="45715" rIns="91430" bIns="45715"/>
          <a:lstStyle/>
          <a:p>
            <a:endParaRPr lang="es-E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8077200" y="3886201"/>
            <a:ext cx="19050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91430" tIns="45715" rIns="91430" bIns="45715"/>
          <a:lstStyle/>
          <a:p>
            <a:endParaRPr lang="es-ES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flipV="1">
            <a:off x="8153400" y="2057400"/>
            <a:ext cx="1905000" cy="685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91430" tIns="45715" rIns="91430" bIns="45715"/>
          <a:lstStyle/>
          <a:p>
            <a:endParaRPr lang="es-E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H="1" flipV="1">
            <a:off x="2209800" y="1752600"/>
            <a:ext cx="1905000" cy="685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91430" tIns="45715" rIns="91430" bIns="45715"/>
          <a:lstStyle/>
          <a:p>
            <a:endParaRPr lang="es-ES"/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1524000" y="1371600"/>
            <a:ext cx="121920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Invest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1524001" y="4724400"/>
            <a:ext cx="167640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Don,t invest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9336360" y="4648202"/>
            <a:ext cx="133164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Eliminate investment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9372600" y="1524001"/>
            <a:ext cx="1115888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Maintain</a:t>
            </a:r>
          </a:p>
        </p:txBody>
      </p:sp>
      <p:sp>
        <p:nvSpPr>
          <p:cNvPr id="13" name="12 Título"/>
          <p:cNvSpPr>
            <a:spLocks noGrp="1"/>
          </p:cNvSpPr>
          <p:nvPr>
            <p:ph type="title" idx="4294967295"/>
          </p:nvPr>
        </p:nvSpPr>
        <p:spPr>
          <a:xfrm>
            <a:off x="2046315" y="358756"/>
            <a:ext cx="5682622" cy="368280"/>
          </a:xfrm>
        </p:spPr>
        <p:txBody>
          <a:bodyPr>
            <a:noAutofit/>
          </a:bodyPr>
          <a:lstStyle/>
          <a:p>
            <a:r>
              <a:rPr lang="en-US" sz="2500" dirty="0"/>
              <a:t>Positioning</a:t>
            </a:r>
          </a:p>
        </p:txBody>
      </p:sp>
    </p:spTree>
    <p:extLst>
      <p:ext uri="{BB962C8B-B14F-4D97-AF65-F5344CB8AC3E}">
        <p14:creationId xmlns:p14="http://schemas.microsoft.com/office/powerpoint/2010/main" val="2919848231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4298" y="365125"/>
            <a:ext cx="8621486" cy="619857"/>
          </a:xfrm>
        </p:spPr>
        <p:txBody>
          <a:bodyPr/>
          <a:lstStyle/>
          <a:p>
            <a:r>
              <a:rPr lang="en-US" dirty="0"/>
              <a:t>Strategy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Prof: José R. Porto. February 2018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B0DCB9A-819A-41FC-A88C-C193B77A3F00}" type="slidenum">
              <a:rPr lang="es-ES" smtClean="0"/>
              <a:t>89</a:t>
            </a:fld>
            <a:endParaRPr lang="es-ES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807968" y="1052736"/>
            <a:ext cx="2664296" cy="5879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200">
                <a:solidFill>
                  <a:schemeClr val="tx1"/>
                </a:solidFill>
              </a:rPr>
              <a:t>OBJECTIVES</a:t>
            </a:r>
            <a:endParaRPr lang="es-ES" sz="3200" dirty="0">
              <a:solidFill>
                <a:schemeClr val="tx1"/>
              </a:solidFill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 flipV="1">
            <a:off x="4079776" y="1700808"/>
            <a:ext cx="3240360" cy="30963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1 CuadroTexto"/>
          <p:cNvSpPr txBox="1"/>
          <p:nvPr/>
        </p:nvSpPr>
        <p:spPr>
          <a:xfrm>
            <a:off x="6312025" y="3284984"/>
            <a:ext cx="3540200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800" dirty="0"/>
              <a:t>STRATEGY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Segmentation: target</a:t>
            </a:r>
            <a:endParaRPr lang="en-US" sz="2800" dirty="0"/>
          </a:p>
          <a:p>
            <a:pPr>
              <a:buFont typeface="Wingdings" pitchFamily="2" charset="2"/>
              <a:buChar char="ü"/>
            </a:pPr>
            <a:r>
              <a:rPr lang="en-US" sz="2800" dirty="0"/>
              <a:t>Differentiation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/>
              <a:t>Positioning</a:t>
            </a:r>
            <a:endParaRPr lang="es-ES" sz="2800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65" y="4005064"/>
            <a:ext cx="3350711" cy="264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18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46316" y="358755"/>
            <a:ext cx="5273821" cy="457270"/>
          </a:xfrm>
        </p:spPr>
        <p:txBody>
          <a:bodyPr>
            <a:normAutofit/>
          </a:bodyPr>
          <a:lstStyle/>
          <a:p>
            <a:r>
              <a:rPr lang="en-US" sz="2200" dirty="0"/>
              <a:t>Online </a:t>
            </a:r>
            <a:r>
              <a:rPr lang="en-US" sz="2200" dirty="0" smtClean="0"/>
              <a:t>Magnitudes</a:t>
            </a:r>
            <a:endParaRPr lang="en-US" sz="2200" dirty="0"/>
          </a:p>
        </p:txBody>
      </p:sp>
      <p:pic>
        <p:nvPicPr>
          <p:cNvPr id="73730" name="Picture 2" descr="http://upload.wikimedia.org/wikipedia/en/2/22/Ad_apple_1984_2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7570" y="2060850"/>
            <a:ext cx="3324225" cy="2457451"/>
          </a:xfrm>
          <a:prstGeom prst="rect">
            <a:avLst/>
          </a:prstGeom>
          <a:noFill/>
        </p:spPr>
      </p:pic>
      <p:pic>
        <p:nvPicPr>
          <p:cNvPr id="73732" name="Picture 4" descr="http://img01.lavanguardia.com/2012/10/15/El-salto-de-Felix-Baumgartner_54352580054_53699622600_601_3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3952" y="1988841"/>
            <a:ext cx="4788024" cy="2716666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5807970" y="4941170"/>
            <a:ext cx="4304773" cy="40009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2000"/>
              <a:t>8 mill persons in youtube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711626" y="4869162"/>
            <a:ext cx="2437827" cy="64632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/>
              <a:t>Objective: 50.000 </a:t>
            </a:r>
            <a:r>
              <a:rPr lang="en-US" dirty="0" smtClean="0"/>
              <a:t>units</a:t>
            </a:r>
            <a:endParaRPr lang="en-US" dirty="0"/>
          </a:p>
          <a:p>
            <a:r>
              <a:rPr lang="en-US" dirty="0"/>
              <a:t>Real: 72.000 </a:t>
            </a:r>
            <a:r>
              <a:rPr lang="en-US" dirty="0" smtClean="0"/>
              <a:t>units</a:t>
            </a:r>
            <a:endParaRPr lang="en-US" dirty="0"/>
          </a:p>
        </p:txBody>
      </p:sp>
      <p:sp>
        <p:nvSpPr>
          <p:cNvPr id="3" name="Rectángulo 2"/>
          <p:cNvSpPr/>
          <p:nvPr/>
        </p:nvSpPr>
        <p:spPr>
          <a:xfrm>
            <a:off x="4839451" y="6216581"/>
            <a:ext cx="23040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 smtClean="0">
                <a:solidFill>
                  <a:prstClr val="black">
                    <a:tint val="75000"/>
                  </a:prstClr>
                </a:solidFill>
              </a:rPr>
              <a:t>Prof: José R. Porto. February 2019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192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the </a:t>
            </a:r>
            <a:r>
              <a:rPr lang="en-US" dirty="0" smtClean="0"/>
              <a:t>marketing mix strategy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Product </a:t>
            </a:r>
            <a:r>
              <a:rPr lang="en-US" sz="3600" dirty="0"/>
              <a:t>strategy</a:t>
            </a:r>
            <a:r>
              <a:rPr lang="en-US" sz="3600" dirty="0" smtClean="0"/>
              <a:t>.</a:t>
            </a:r>
          </a:p>
          <a:p>
            <a:pPr lvl="1"/>
            <a:r>
              <a:rPr lang="en-US" sz="1900" dirty="0" smtClean="0"/>
              <a:t>For example: High quality products</a:t>
            </a:r>
            <a:endParaRPr lang="en-US" sz="1900" dirty="0"/>
          </a:p>
          <a:p>
            <a:r>
              <a:rPr lang="en-US" sz="3600" dirty="0"/>
              <a:t>Price strategy</a:t>
            </a:r>
            <a:r>
              <a:rPr lang="en-US" sz="3600" dirty="0" smtClean="0"/>
              <a:t>.</a:t>
            </a:r>
          </a:p>
          <a:p>
            <a:pPr lvl="1"/>
            <a:r>
              <a:rPr lang="en-US" sz="1900" dirty="0"/>
              <a:t>For example: High </a:t>
            </a:r>
            <a:r>
              <a:rPr lang="en-US" sz="1900" dirty="0" smtClean="0"/>
              <a:t>price.</a:t>
            </a:r>
            <a:endParaRPr lang="en-US" sz="1900" dirty="0"/>
          </a:p>
          <a:p>
            <a:r>
              <a:rPr lang="en-US" sz="3600" dirty="0" smtClean="0"/>
              <a:t>Channel </a:t>
            </a:r>
            <a:r>
              <a:rPr lang="en-US" sz="3600" dirty="0"/>
              <a:t>strategy</a:t>
            </a:r>
            <a:r>
              <a:rPr lang="en-US" sz="3600" dirty="0" smtClean="0"/>
              <a:t>.</a:t>
            </a:r>
          </a:p>
          <a:p>
            <a:pPr marL="685800" lvl="2">
              <a:spcBef>
                <a:spcPts val="1000"/>
              </a:spcBef>
            </a:pPr>
            <a:r>
              <a:rPr lang="en-US" sz="1800" dirty="0"/>
              <a:t>For example: </a:t>
            </a:r>
            <a:r>
              <a:rPr lang="en-US" sz="1800" dirty="0" smtClean="0"/>
              <a:t>Only through 1 selected store per city (100.000 </a:t>
            </a:r>
            <a:r>
              <a:rPr lang="en-US" sz="1800" dirty="0" err="1" smtClean="0"/>
              <a:t>hab</a:t>
            </a:r>
            <a:r>
              <a:rPr lang="en-US" sz="1800" dirty="0" smtClean="0"/>
              <a:t>).</a:t>
            </a:r>
            <a:endParaRPr lang="en-US" sz="4000" dirty="0"/>
          </a:p>
          <a:p>
            <a:r>
              <a:rPr lang="en-US" sz="3600" dirty="0"/>
              <a:t>Communication strategy</a:t>
            </a:r>
            <a:r>
              <a:rPr lang="en-US" sz="3600" dirty="0" smtClean="0"/>
              <a:t>.</a:t>
            </a:r>
          </a:p>
          <a:p>
            <a:pPr lvl="1"/>
            <a:r>
              <a:rPr lang="en-US" sz="1800" dirty="0"/>
              <a:t>For example: </a:t>
            </a:r>
            <a:r>
              <a:rPr lang="en-US" sz="1800" dirty="0" smtClean="0"/>
              <a:t>Only us webpage and </a:t>
            </a:r>
            <a:r>
              <a:rPr lang="en-US" sz="1800" dirty="0" err="1" smtClean="0"/>
              <a:t>facebook</a:t>
            </a:r>
            <a:r>
              <a:rPr lang="en-US" sz="1800" dirty="0" smtClean="0"/>
              <a:t>.</a:t>
            </a:r>
            <a:endParaRPr lang="en-US" sz="1800" dirty="0"/>
          </a:p>
          <a:p>
            <a:pPr lvl="1"/>
            <a:endParaRPr lang="en-US" sz="3200" dirty="0"/>
          </a:p>
          <a:p>
            <a:endParaRPr lang="en-US" sz="36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Prof: José R. Porto. February 2018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B0DCB9A-819A-41FC-A88C-C193B77A3F00}" type="slidenum">
              <a:rPr lang="es-ES" smtClean="0"/>
              <a:t>90</a:t>
            </a:fld>
            <a:endParaRPr lang="es-ES"/>
          </a:p>
        </p:txBody>
      </p:sp>
      <p:sp>
        <p:nvSpPr>
          <p:cNvPr id="6" name="Cerrar llave 5"/>
          <p:cNvSpPr/>
          <p:nvPr/>
        </p:nvSpPr>
        <p:spPr>
          <a:xfrm>
            <a:off x="7595828" y="1602596"/>
            <a:ext cx="504056" cy="35327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8716919" y="1976977"/>
            <a:ext cx="1642105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Based on customer and competitors analysis. </a:t>
            </a:r>
          </a:p>
          <a:p>
            <a:pPr algn="ctr"/>
            <a:r>
              <a:rPr lang="en-US" dirty="0"/>
              <a:t>For a segment with a differentiation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321964" y="4765964"/>
            <a:ext cx="280785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Don't define 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71616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Marketing Plan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Prof: José R. Porto. February 2018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B0DCB9A-819A-41FC-A88C-C193B77A3F00}" type="slidenum">
              <a:rPr lang="es-ES" smtClean="0"/>
              <a:t>91</a:t>
            </a:fld>
            <a:endParaRPr lang="es-ES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2029096" y="1341120"/>
            <a:ext cx="9324703" cy="483584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Objective </a:t>
            </a:r>
            <a:r>
              <a:rPr lang="en-US" dirty="0"/>
              <a:t>1.</a:t>
            </a:r>
          </a:p>
          <a:p>
            <a:pPr lvl="1"/>
            <a:r>
              <a:rPr lang="en-US" dirty="0"/>
              <a:t>Segment 1. </a:t>
            </a:r>
          </a:p>
          <a:p>
            <a:pPr lvl="2"/>
            <a:r>
              <a:rPr lang="en-US" dirty="0" smtClean="0"/>
              <a:t>Action </a:t>
            </a:r>
            <a:r>
              <a:rPr lang="en-US" dirty="0"/>
              <a:t>1.</a:t>
            </a:r>
          </a:p>
          <a:p>
            <a:pPr lvl="2"/>
            <a:r>
              <a:rPr lang="en-US" dirty="0"/>
              <a:t>Action 2.</a:t>
            </a:r>
          </a:p>
          <a:p>
            <a:pPr lvl="2"/>
            <a:r>
              <a:rPr lang="en-US" dirty="0"/>
              <a:t>Action 3.</a:t>
            </a:r>
          </a:p>
          <a:p>
            <a:pPr lvl="1"/>
            <a:r>
              <a:rPr lang="en-US" dirty="0"/>
              <a:t>Segment </a:t>
            </a:r>
            <a:r>
              <a:rPr lang="en-US" dirty="0" smtClean="0"/>
              <a:t>2. </a:t>
            </a:r>
            <a:endParaRPr lang="en-US" dirty="0"/>
          </a:p>
          <a:p>
            <a:pPr lvl="2"/>
            <a:r>
              <a:rPr lang="en-US" dirty="0" smtClean="0"/>
              <a:t>Action 1.</a:t>
            </a:r>
            <a:endParaRPr lang="en-US" dirty="0"/>
          </a:p>
          <a:p>
            <a:r>
              <a:rPr lang="en-US" dirty="0"/>
              <a:t>Objective 2.</a:t>
            </a:r>
          </a:p>
          <a:p>
            <a:pPr lvl="1"/>
            <a:r>
              <a:rPr lang="en-US" dirty="0"/>
              <a:t>Segment 2. </a:t>
            </a:r>
          </a:p>
          <a:p>
            <a:pPr lvl="2"/>
            <a:r>
              <a:rPr lang="en-US" dirty="0" smtClean="0"/>
              <a:t>Action </a:t>
            </a:r>
            <a:r>
              <a:rPr lang="en-US" dirty="0"/>
              <a:t>1.</a:t>
            </a:r>
          </a:p>
          <a:p>
            <a:pPr lvl="2"/>
            <a:r>
              <a:rPr lang="en-US" dirty="0"/>
              <a:t>Action 2.</a:t>
            </a:r>
          </a:p>
          <a:p>
            <a:pPr lvl="1"/>
            <a:r>
              <a:rPr lang="en-US" dirty="0" smtClean="0"/>
              <a:t>………</a:t>
            </a:r>
            <a:endParaRPr lang="en-US" dirty="0"/>
          </a:p>
          <a:p>
            <a:r>
              <a:rPr lang="en-US" dirty="0"/>
              <a:t>Objective 3.</a:t>
            </a:r>
          </a:p>
        </p:txBody>
      </p:sp>
      <p:sp>
        <p:nvSpPr>
          <p:cNvPr id="7" name="3 CuadroTexto"/>
          <p:cNvSpPr txBox="1"/>
          <p:nvPr/>
        </p:nvSpPr>
        <p:spPr>
          <a:xfrm>
            <a:off x="7015870" y="3657433"/>
            <a:ext cx="368586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All actions align with strategy</a:t>
            </a:r>
          </a:p>
        </p:txBody>
      </p:sp>
      <p:sp>
        <p:nvSpPr>
          <p:cNvPr id="8" name="4 Cerrar llave"/>
          <p:cNvSpPr/>
          <p:nvPr/>
        </p:nvSpPr>
        <p:spPr>
          <a:xfrm>
            <a:off x="4439816" y="2060848"/>
            <a:ext cx="216024" cy="14401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5 CuadroTexto"/>
          <p:cNvSpPr txBox="1"/>
          <p:nvPr/>
        </p:nvSpPr>
        <p:spPr>
          <a:xfrm>
            <a:off x="4799856" y="2420889"/>
            <a:ext cx="243914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The number of actions you need to get objectives</a:t>
            </a:r>
          </a:p>
        </p:txBody>
      </p:sp>
    </p:spTree>
    <p:extLst>
      <p:ext uri="{BB962C8B-B14F-4D97-AF65-F5344CB8AC3E}">
        <p14:creationId xmlns:p14="http://schemas.microsoft.com/office/powerpoint/2010/main" val="193862034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Plan implementation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Prof: José R. Porto. February 2018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B0DCB9A-819A-41FC-A88C-C193B77A3F00}" type="slidenum">
              <a:rPr lang="es-ES" smtClean="0"/>
              <a:t>92</a:t>
            </a:fld>
            <a:endParaRPr lang="es-ES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2046514" y="1825625"/>
            <a:ext cx="930728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Objective 1.</a:t>
            </a:r>
          </a:p>
          <a:p>
            <a:pPr lvl="1"/>
            <a:r>
              <a:rPr lang="en-US" dirty="0"/>
              <a:t>Action 1. </a:t>
            </a:r>
            <a:r>
              <a:rPr lang="en-US" i="1" dirty="0"/>
              <a:t>Responsible, budget. Timing</a:t>
            </a:r>
            <a:endParaRPr lang="en-US" dirty="0"/>
          </a:p>
          <a:p>
            <a:pPr lvl="1"/>
            <a:r>
              <a:rPr lang="en-US" dirty="0"/>
              <a:t>Action 2. Responsible, budget. Timing</a:t>
            </a:r>
          </a:p>
          <a:p>
            <a:pPr lvl="1"/>
            <a:r>
              <a:rPr lang="en-US" dirty="0"/>
              <a:t>Action 3. Responsible, budget. Timing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Objective 2.</a:t>
            </a:r>
          </a:p>
          <a:p>
            <a:pPr lvl="1"/>
            <a:r>
              <a:rPr lang="en-US" dirty="0"/>
              <a:t>Action 1. Responsible, budget. Timing</a:t>
            </a:r>
          </a:p>
          <a:p>
            <a:pPr lvl="1"/>
            <a:r>
              <a:rPr lang="en-US" dirty="0"/>
              <a:t>Action 2. Responsible, budget. Timing</a:t>
            </a:r>
          </a:p>
          <a:p>
            <a:pPr lvl="1"/>
            <a:r>
              <a:rPr lang="en-US" dirty="0"/>
              <a:t>Action 3. Responsible, budget. Timing</a:t>
            </a:r>
          </a:p>
          <a:p>
            <a:pPr lvl="1"/>
            <a:r>
              <a:rPr lang="en-US" dirty="0"/>
              <a:t>………</a:t>
            </a:r>
          </a:p>
          <a:p>
            <a:r>
              <a:rPr lang="en-US" dirty="0"/>
              <a:t>Objective 3.</a:t>
            </a:r>
          </a:p>
        </p:txBody>
      </p:sp>
      <p:sp>
        <p:nvSpPr>
          <p:cNvPr id="7" name="3 CuadroTexto"/>
          <p:cNvSpPr txBox="1"/>
          <p:nvPr/>
        </p:nvSpPr>
        <p:spPr>
          <a:xfrm>
            <a:off x="8616280" y="3140969"/>
            <a:ext cx="172819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Just one responsible for each action</a:t>
            </a:r>
          </a:p>
        </p:txBody>
      </p:sp>
    </p:spTree>
    <p:extLst>
      <p:ext uri="{BB962C8B-B14F-4D97-AF65-F5344CB8AC3E}">
        <p14:creationId xmlns:p14="http://schemas.microsoft.com/office/powerpoint/2010/main" val="383769136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Marketing Plan control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Prof: José R. Porto. February 2018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B0DCB9A-819A-41FC-A88C-C193B77A3F00}" type="slidenum">
              <a:rPr lang="es-ES" smtClean="0"/>
              <a:t>93</a:t>
            </a:fld>
            <a:endParaRPr lang="es-ES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Objective 1.</a:t>
            </a:r>
          </a:p>
          <a:p>
            <a:pPr lvl="1"/>
            <a:r>
              <a:rPr lang="en-US" dirty="0"/>
              <a:t>Action 1. Metric offline/online.</a:t>
            </a:r>
          </a:p>
          <a:p>
            <a:pPr lvl="1"/>
            <a:r>
              <a:rPr lang="en-US" dirty="0"/>
              <a:t>Action 2. Metric offline/online</a:t>
            </a:r>
          </a:p>
          <a:p>
            <a:pPr lvl="1"/>
            <a:r>
              <a:rPr lang="en-US" dirty="0"/>
              <a:t>Action 3. Metric offline/online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Objective 2.</a:t>
            </a:r>
          </a:p>
          <a:p>
            <a:pPr lvl="1"/>
            <a:r>
              <a:rPr lang="en-US" dirty="0"/>
              <a:t>Action 1. Metric offline/online</a:t>
            </a:r>
          </a:p>
          <a:p>
            <a:pPr lvl="1"/>
            <a:r>
              <a:rPr lang="en-US" dirty="0"/>
              <a:t>Action 2. Metric offline/online</a:t>
            </a:r>
          </a:p>
          <a:p>
            <a:pPr lvl="1"/>
            <a:r>
              <a:rPr lang="en-US" dirty="0"/>
              <a:t>Action 3. Metric offline/online</a:t>
            </a:r>
          </a:p>
          <a:p>
            <a:pPr lvl="1"/>
            <a:r>
              <a:rPr lang="en-US" dirty="0"/>
              <a:t>………</a:t>
            </a:r>
          </a:p>
          <a:p>
            <a:r>
              <a:rPr lang="en-US" dirty="0"/>
              <a:t>Objective 3.</a:t>
            </a:r>
          </a:p>
        </p:txBody>
      </p:sp>
      <p:sp>
        <p:nvSpPr>
          <p:cNvPr id="8" name="3 CuadroTexto"/>
          <p:cNvSpPr txBox="1"/>
          <p:nvPr/>
        </p:nvSpPr>
        <p:spPr>
          <a:xfrm>
            <a:off x="7320136" y="2276873"/>
            <a:ext cx="2952328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Measure with online tools and make corrections in actions if needed</a:t>
            </a:r>
          </a:p>
        </p:txBody>
      </p:sp>
      <p:sp>
        <p:nvSpPr>
          <p:cNvPr id="9" name="4 CuadroTexto"/>
          <p:cNvSpPr txBox="1"/>
          <p:nvPr/>
        </p:nvSpPr>
        <p:spPr>
          <a:xfrm>
            <a:off x="7392144" y="4149080"/>
            <a:ext cx="273630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Test, get conclusions and correct</a:t>
            </a:r>
          </a:p>
        </p:txBody>
      </p:sp>
    </p:spTree>
    <p:extLst>
      <p:ext uri="{BB962C8B-B14F-4D97-AF65-F5344CB8AC3E}">
        <p14:creationId xmlns:p14="http://schemas.microsoft.com/office/powerpoint/2010/main" val="233304731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200"/>
              <a:t>Market research</a:t>
            </a:r>
            <a:endParaRPr lang="en-US" sz="1300" u="sng"/>
          </a:p>
        </p:txBody>
      </p:sp>
      <p:sp>
        <p:nvSpPr>
          <p:cNvPr id="4" name="3 Recortar rectángulo de esquina sencilla"/>
          <p:cNvSpPr/>
          <p:nvPr/>
        </p:nvSpPr>
        <p:spPr>
          <a:xfrm>
            <a:off x="3024166" y="3929066"/>
            <a:ext cx="6143668" cy="1214446"/>
          </a:xfrm>
          <a:prstGeom prst="snip1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>
            <a:off x="4095736" y="1571612"/>
            <a:ext cx="3071834" cy="164307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4238612" y="2143116"/>
            <a:ext cx="2793492" cy="52321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WORKING CASE</a:t>
            </a:r>
          </a:p>
        </p:txBody>
      </p:sp>
      <p:sp>
        <p:nvSpPr>
          <p:cNvPr id="9" name="8 CuadroTexto">
            <a:hlinkClick r:id="rId3" action="ppaction://hlinkpres?slideindex=1&amp;slidetitle="/>
          </p:cNvPr>
          <p:cNvSpPr txBox="1"/>
          <p:nvPr/>
        </p:nvSpPr>
        <p:spPr>
          <a:xfrm>
            <a:off x="3647728" y="4293096"/>
            <a:ext cx="4500594" cy="47704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s-ES" sz="2500" dirty="0" smtClean="0"/>
              <a:t>OTS Media</a:t>
            </a:r>
            <a:endParaRPr lang="es-ES" sz="2500" dirty="0"/>
          </a:p>
        </p:txBody>
      </p:sp>
      <p:sp>
        <p:nvSpPr>
          <p:cNvPr id="2" name="Rectángulo 1"/>
          <p:cNvSpPr/>
          <p:nvPr/>
        </p:nvSpPr>
        <p:spPr>
          <a:xfrm>
            <a:off x="5316393" y="6222665"/>
            <a:ext cx="23040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Prof: José R. Porto. February 2018</a:t>
            </a:r>
          </a:p>
        </p:txBody>
      </p:sp>
    </p:spTree>
    <p:extLst>
      <p:ext uri="{BB962C8B-B14F-4D97-AF65-F5344CB8AC3E}">
        <p14:creationId xmlns:p14="http://schemas.microsoft.com/office/powerpoint/2010/main" val="2878939436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0424" y="2803525"/>
            <a:ext cx="8621486" cy="1325563"/>
          </a:xfrm>
        </p:spPr>
        <p:txBody>
          <a:bodyPr/>
          <a:lstStyle/>
          <a:p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6556773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Naranja amarill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3317</Words>
  <Application>Microsoft Office PowerPoint</Application>
  <PresentationFormat>Custom</PresentationFormat>
  <Paragraphs>851</Paragraphs>
  <Slides>95</Slides>
  <Notes>58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7" baseType="lpstr">
      <vt:lpstr>Tema de Office</vt:lpstr>
      <vt:lpstr>Hoja de cálculo</vt:lpstr>
      <vt:lpstr>Digital Marketing Process and Planning</vt:lpstr>
      <vt:lpstr>¡Change!</vt:lpstr>
      <vt:lpstr>Technology adoption</vt:lpstr>
      <vt:lpstr>Technology adoption</vt:lpstr>
      <vt:lpstr>Clear technology trends</vt:lpstr>
      <vt:lpstr>Culture and social communication Change .</vt:lpstr>
      <vt:lpstr>New consumer behavior models “I,m going to buy tennis shoes”</vt:lpstr>
      <vt:lpstr>New consumer behavior with technology</vt:lpstr>
      <vt:lpstr>Online Magnitudes</vt:lpstr>
      <vt:lpstr>We can measure almost everything</vt:lpstr>
      <vt:lpstr>Don't, do any marketing action without a marketing plan</vt:lpstr>
      <vt:lpstr>Market Research</vt:lpstr>
      <vt:lpstr>Analysis, analysis and analysis.</vt:lpstr>
      <vt:lpstr>Market analysis</vt:lpstr>
      <vt:lpstr>Internal analysis</vt:lpstr>
      <vt:lpstr>Data analysis</vt:lpstr>
      <vt:lpstr>Internet research</vt:lpstr>
      <vt:lpstr>Actual situation:  Web search engine</vt:lpstr>
      <vt:lpstr>How to search?</vt:lpstr>
      <vt:lpstr>Google advance search</vt:lpstr>
      <vt:lpstr>Secondary data practice</vt:lpstr>
      <vt:lpstr>New consumer behavior models</vt:lpstr>
      <vt:lpstr>Develop Customer Journey model</vt:lpstr>
      <vt:lpstr>External analysis</vt:lpstr>
      <vt:lpstr>Analyze online consumer behavior</vt:lpstr>
      <vt:lpstr>Potential Customers analysis</vt:lpstr>
      <vt:lpstr>Google Trends</vt:lpstr>
      <vt:lpstr>Google Trends</vt:lpstr>
      <vt:lpstr>Answerthepublic</vt:lpstr>
      <vt:lpstr>Competitors analysis</vt:lpstr>
      <vt:lpstr>Analysis objectives</vt:lpstr>
      <vt:lpstr>Competitors analysis</vt:lpstr>
      <vt:lpstr>Step 1: Who they are.</vt:lpstr>
      <vt:lpstr>Step 2: Online analysis.</vt:lpstr>
      <vt:lpstr>Step 3: Offline visit. </vt:lpstr>
      <vt:lpstr>Step 4: Analyze market leader</vt:lpstr>
      <vt:lpstr>PowerPoint Presentation</vt:lpstr>
      <vt:lpstr>Step 5: Monitoring: Google alerts and trends</vt:lpstr>
      <vt:lpstr>Example</vt:lpstr>
      <vt:lpstr>PowerPoint Presentation</vt:lpstr>
      <vt:lpstr>PEST Analysis</vt:lpstr>
      <vt:lpstr>Pest Analysis</vt:lpstr>
      <vt:lpstr>Broad environment</vt:lpstr>
      <vt:lpstr>Basic information system: Monitoring</vt:lpstr>
      <vt:lpstr>Primary data</vt:lpstr>
      <vt:lpstr>Online discussion group</vt:lpstr>
      <vt:lpstr>Personal interviews</vt:lpstr>
      <vt:lpstr>Personal interview</vt:lpstr>
      <vt:lpstr>Direct observation</vt:lpstr>
      <vt:lpstr>Mystery shopping</vt:lpstr>
      <vt:lpstr>Mystery shopping</vt:lpstr>
      <vt:lpstr>Understand  the results</vt:lpstr>
      <vt:lpstr>The cheapest market research?</vt:lpstr>
      <vt:lpstr>Customer complains</vt:lpstr>
      <vt:lpstr>Survey</vt:lpstr>
      <vt:lpstr>Statistical sample</vt:lpstr>
      <vt:lpstr>Sample error you choose define size of the sample</vt:lpstr>
      <vt:lpstr>Before research online think if…</vt:lpstr>
      <vt:lpstr>PowerPoint Presentation</vt:lpstr>
      <vt:lpstr>Example</vt:lpstr>
      <vt:lpstr>PowerPoint Presentation</vt:lpstr>
      <vt:lpstr>Some easy programs</vt:lpstr>
      <vt:lpstr>How to make surveys with Google drive</vt:lpstr>
      <vt:lpstr>Write questions in Google drive</vt:lpstr>
      <vt:lpstr>Publish survey</vt:lpstr>
      <vt:lpstr>Receive and analyze data</vt:lpstr>
      <vt:lpstr>Analysis results</vt:lpstr>
      <vt:lpstr>SWOT</vt:lpstr>
      <vt:lpstr>Basic information system</vt:lpstr>
      <vt:lpstr>We have a SWOT and now?</vt:lpstr>
      <vt:lpstr>¿How objectives should be?</vt:lpstr>
      <vt:lpstr>Strategy</vt:lpstr>
      <vt:lpstr>Strategies</vt:lpstr>
      <vt:lpstr>Competitive strategies</vt:lpstr>
      <vt:lpstr>Segmentation</vt:lpstr>
      <vt:lpstr>Consumers are all different</vt:lpstr>
      <vt:lpstr>Market segmentation</vt:lpstr>
      <vt:lpstr>Segmentation advantages</vt:lpstr>
      <vt:lpstr>Segmentation disadvantages</vt:lpstr>
      <vt:lpstr>How to make a segmentation</vt:lpstr>
      <vt:lpstr>Issues to take care about</vt:lpstr>
      <vt:lpstr>How to implement it?</vt:lpstr>
      <vt:lpstr>Strategy</vt:lpstr>
      <vt:lpstr>Differentiation</vt:lpstr>
      <vt:lpstr>Differentiation</vt:lpstr>
      <vt:lpstr>Positioning</vt:lpstr>
      <vt:lpstr>¿ How to position?</vt:lpstr>
      <vt:lpstr>Positioning</vt:lpstr>
      <vt:lpstr>Strategy</vt:lpstr>
      <vt:lpstr>Define the marketing mix strategy</vt:lpstr>
      <vt:lpstr>Marketing Plan</vt:lpstr>
      <vt:lpstr>Marketing Plan implementation</vt:lpstr>
      <vt:lpstr>Marketing Plan control</vt:lpstr>
      <vt:lpstr>Market research</vt:lpstr>
      <vt:lpstr>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Turismo Urbano e Xestión de Empresas Turísticas</dc:title>
  <dc:creator>Marta Fernández</dc:creator>
  <cp:lastModifiedBy>Murat GULMEZ</cp:lastModifiedBy>
  <cp:revision>55</cp:revision>
  <dcterms:created xsi:type="dcterms:W3CDTF">2017-11-28T16:19:39Z</dcterms:created>
  <dcterms:modified xsi:type="dcterms:W3CDTF">2019-02-20T08:08:54Z</dcterms:modified>
</cp:coreProperties>
</file>