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54"/>
  </p:notesMasterIdLst>
  <p:handoutMasterIdLst>
    <p:handoutMasterId r:id="rId55"/>
  </p:handoutMasterIdLst>
  <p:sldIdLst>
    <p:sldId id="334" r:id="rId3"/>
    <p:sldId id="257" r:id="rId4"/>
    <p:sldId id="297" r:id="rId5"/>
    <p:sldId id="298" r:id="rId6"/>
    <p:sldId id="300" r:id="rId7"/>
    <p:sldId id="301" r:id="rId8"/>
    <p:sldId id="302" r:id="rId9"/>
    <p:sldId id="303" r:id="rId10"/>
    <p:sldId id="304" r:id="rId11"/>
    <p:sldId id="305" r:id="rId12"/>
    <p:sldId id="338" r:id="rId13"/>
    <p:sldId id="306" r:id="rId14"/>
    <p:sldId id="339" r:id="rId15"/>
    <p:sldId id="307" r:id="rId16"/>
    <p:sldId id="308" r:id="rId17"/>
    <p:sldId id="309" r:id="rId18"/>
    <p:sldId id="310" r:id="rId19"/>
    <p:sldId id="311" r:id="rId20"/>
    <p:sldId id="312" r:id="rId21"/>
    <p:sldId id="313" r:id="rId22"/>
    <p:sldId id="314" r:id="rId23"/>
    <p:sldId id="315" r:id="rId24"/>
    <p:sldId id="316" r:id="rId25"/>
    <p:sldId id="317" r:id="rId26"/>
    <p:sldId id="318" r:id="rId27"/>
    <p:sldId id="319" r:id="rId28"/>
    <p:sldId id="340" r:id="rId29"/>
    <p:sldId id="320" r:id="rId30"/>
    <p:sldId id="321" r:id="rId31"/>
    <p:sldId id="322" r:id="rId32"/>
    <p:sldId id="323" r:id="rId33"/>
    <p:sldId id="324" r:id="rId34"/>
    <p:sldId id="325" r:id="rId35"/>
    <p:sldId id="326" r:id="rId36"/>
    <p:sldId id="341" r:id="rId37"/>
    <p:sldId id="342" r:id="rId38"/>
    <p:sldId id="327" r:id="rId39"/>
    <p:sldId id="343" r:id="rId40"/>
    <p:sldId id="328" r:id="rId41"/>
    <p:sldId id="344" r:id="rId42"/>
    <p:sldId id="329" r:id="rId43"/>
    <p:sldId id="345" r:id="rId44"/>
    <p:sldId id="346" r:id="rId45"/>
    <p:sldId id="330" r:id="rId46"/>
    <p:sldId id="347" r:id="rId47"/>
    <p:sldId id="348" r:id="rId48"/>
    <p:sldId id="331" r:id="rId49"/>
    <p:sldId id="332" r:id="rId50"/>
    <p:sldId id="349" r:id="rId51"/>
    <p:sldId id="333" r:id="rId52"/>
    <p:sldId id="296" r:id="rId5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arsayılan Bölüm" id="{94EC5E11-4DDB-4492-AE77-439FD65557FA}">
          <p14:sldIdLst>
            <p14:sldId id="334"/>
            <p14:sldId id="257"/>
            <p14:sldId id="297"/>
            <p14:sldId id="298"/>
            <p14:sldId id="300"/>
            <p14:sldId id="301"/>
            <p14:sldId id="302"/>
            <p14:sldId id="303"/>
            <p14:sldId id="304"/>
            <p14:sldId id="305"/>
          </p14:sldIdLst>
        </p14:section>
        <p14:section name="Başlıksız Bölüm" id="{F760D549-FC88-40D4-82C7-CF74A0D6C6D8}">
          <p14:sldIdLst>
            <p14:sldId id="338"/>
            <p14:sldId id="306"/>
            <p14:sldId id="339"/>
            <p14:sldId id="307"/>
            <p14:sldId id="308"/>
            <p14:sldId id="309"/>
            <p14:sldId id="310"/>
            <p14:sldId id="311"/>
            <p14:sldId id="312"/>
            <p14:sldId id="313"/>
            <p14:sldId id="314"/>
            <p14:sldId id="315"/>
            <p14:sldId id="316"/>
            <p14:sldId id="317"/>
            <p14:sldId id="318"/>
            <p14:sldId id="319"/>
            <p14:sldId id="340"/>
            <p14:sldId id="320"/>
            <p14:sldId id="321"/>
            <p14:sldId id="322"/>
            <p14:sldId id="323"/>
            <p14:sldId id="324"/>
            <p14:sldId id="325"/>
            <p14:sldId id="326"/>
            <p14:sldId id="341"/>
            <p14:sldId id="342"/>
            <p14:sldId id="327"/>
            <p14:sldId id="343"/>
            <p14:sldId id="328"/>
            <p14:sldId id="344"/>
            <p14:sldId id="329"/>
            <p14:sldId id="345"/>
            <p14:sldId id="346"/>
            <p14:sldId id="330"/>
            <p14:sldId id="347"/>
            <p14:sldId id="348"/>
            <p14:sldId id="331"/>
            <p14:sldId id="332"/>
            <p14:sldId id="349"/>
            <p14:sldId id="333"/>
            <p14:sldId id="296"/>
          </p14:sldIdLst>
        </p14:section>
      </p14:sectionLst>
    </p:ext>
    <p:ext uri="{EFAFB233-063F-42B5-8137-9DF3F51BA10A}">
      <p15:sldGuideLst xmlns:p15="http://schemas.microsoft.com/office/powerpoint/2012/main">
        <p15:guide id="1" orient="horz" pos="4117">
          <p15:clr>
            <a:srgbClr val="A4A3A4"/>
          </p15:clr>
        </p15:guide>
        <p15:guide id="2" pos="5759">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hruthi V Kumar" initials="SVK" lastIdx="1" clrIdx="0"/>
  <p:cmAuthor id="1" name="QA 3" initials="RDC" lastIdx="1" clrIdx="1"/>
  <p:cmAuthor id="2" name="DHL Express Worldwide" initials="DEW" lastIdx="1" clrIdx="2">
    <p:extLst>
      <p:ext uri="{19B8F6BF-5375-455C-9EA6-DF929625EA0E}">
        <p15:presenceInfo xmlns:p15="http://schemas.microsoft.com/office/powerpoint/2012/main" userId="984edd342f26a91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7140D"/>
    <a:srgbClr val="FEDF14"/>
    <a:srgbClr val="EED700"/>
    <a:srgbClr val="29279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797" autoAdjust="0"/>
  </p:normalViewPr>
  <p:slideViewPr>
    <p:cSldViewPr snapToGrid="0" snapToObjects="1">
      <p:cViewPr varScale="1">
        <p:scale>
          <a:sx n="72" d="100"/>
          <a:sy n="72" d="100"/>
        </p:scale>
        <p:origin x="1042" y="58"/>
      </p:cViewPr>
      <p:guideLst>
        <p:guide orient="horz" pos="4117"/>
        <p:guide pos="5759"/>
      </p:guideLst>
    </p:cSldViewPr>
  </p:slideViewPr>
  <p:notesTextViewPr>
    <p:cViewPr>
      <p:scale>
        <a:sx n="100" d="100"/>
        <a:sy n="100" d="100"/>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0-11-27T14:47:22.425" idx="1">
    <p:pos x="10" y="10"/>
    <p:text/>
    <p:extLst>
      <p:ext uri="{C676402C-5697-4E1C-873F-D02D1690AC5C}">
        <p15:threadingInfo xmlns:p15="http://schemas.microsoft.com/office/powerpoint/2012/main" timeZoneBias="-18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B626918-3064-6E42-A299-7FE56F86057C}" type="datetimeFigureOut">
              <a:rPr lang="en-US" smtClean="0"/>
              <a:pPr/>
              <a:t>11/29/2020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6F06C38-1D6E-7044-A0C7-B473B6D46E6D}" type="slidenum">
              <a:rPr lang="en-US" smtClean="0"/>
              <a:pPr/>
              <a:t>‹#›</a:t>
            </a:fld>
            <a:endParaRPr lang="en-US" dirty="0"/>
          </a:p>
        </p:txBody>
      </p:sp>
    </p:spTree>
    <p:extLst>
      <p:ext uri="{BB962C8B-B14F-4D97-AF65-F5344CB8AC3E}">
        <p14:creationId xmlns:p14="http://schemas.microsoft.com/office/powerpoint/2010/main" val="260329728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2DC17F-833C-2641-98B2-840A6B3BA077}" type="datetimeFigureOut">
              <a:rPr lang="en-US" smtClean="0"/>
              <a:pPr/>
              <a:t>11/29/2020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FB5DB8A-4D92-6940-A47A-36AE24402E4A}" type="slidenum">
              <a:rPr lang="en-US" smtClean="0"/>
              <a:pPr/>
              <a:t>‹#›</a:t>
            </a:fld>
            <a:endParaRPr lang="en-US" dirty="0"/>
          </a:p>
        </p:txBody>
      </p:sp>
    </p:spTree>
    <p:extLst>
      <p:ext uri="{BB962C8B-B14F-4D97-AF65-F5344CB8AC3E}">
        <p14:creationId xmlns:p14="http://schemas.microsoft.com/office/powerpoint/2010/main" val="182733272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Boone16ePT.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3975099" y="1975436"/>
            <a:ext cx="4761261" cy="3188356"/>
          </a:xfrm>
        </p:spPr>
        <p:txBody>
          <a:bodyPr anchor="t">
            <a:noAutofit/>
          </a:bodyPr>
          <a:lstStyle>
            <a:lvl1pPr>
              <a:lnSpc>
                <a:spcPts val="5160"/>
              </a:lnSpc>
              <a:defRPr sz="5400" cap="all" spc="-100"/>
            </a:lvl1pPr>
          </a:lstStyle>
          <a:p>
            <a:r>
              <a:rPr lang="en-US" dirty="0"/>
              <a:t>Click to edit Master title style</a:t>
            </a:r>
          </a:p>
        </p:txBody>
      </p:sp>
      <p:sp>
        <p:nvSpPr>
          <p:cNvPr id="3" name="Subtitle 2"/>
          <p:cNvSpPr>
            <a:spLocks noGrp="1"/>
          </p:cNvSpPr>
          <p:nvPr>
            <p:ph type="subTitle" idx="1"/>
          </p:nvPr>
        </p:nvSpPr>
        <p:spPr>
          <a:xfrm>
            <a:off x="3975099" y="4846320"/>
            <a:ext cx="4571023" cy="1398172"/>
          </a:xfrm>
        </p:spPr>
        <p:txBody>
          <a:bodyPr>
            <a:normAutofit/>
          </a:bodyPr>
          <a:lstStyle>
            <a:lvl1pPr marL="0" indent="0" algn="l">
              <a:buNone/>
              <a:defRPr sz="3600" b="0" i="0" spc="0">
                <a:solidFill>
                  <a:schemeClr val="tx1"/>
                </a:solidFill>
                <a:latin typeface="Trebuchet MS Bold"/>
                <a:cs typeface="Trebuchet MS Bold"/>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4560F547-DEBC-894D-9785-9AEA5A664622}" type="datetime1">
              <a:rPr lang="en-US" smtClean="0"/>
              <a:pPr/>
              <a:t>11/29/2020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B896723-57CD-594F-A552-1F057032A5F7}" type="slidenum">
              <a:rPr lang="en-US" smtClean="0"/>
              <a:pPr/>
              <a:t>‹#›</a:t>
            </a:fld>
            <a:endParaRPr lang="en-US" dirty="0"/>
          </a:p>
        </p:txBody>
      </p:sp>
      <p:sp>
        <p:nvSpPr>
          <p:cNvPr id="10" name="TextBox 9"/>
          <p:cNvSpPr txBox="1"/>
          <p:nvPr userDrawn="1"/>
        </p:nvSpPr>
        <p:spPr>
          <a:xfrm>
            <a:off x="3975099" y="1098956"/>
            <a:ext cx="2533474" cy="584776"/>
          </a:xfrm>
          <a:prstGeom prst="rect">
            <a:avLst/>
          </a:prstGeom>
          <a:noFill/>
        </p:spPr>
        <p:txBody>
          <a:bodyPr wrap="square" rtlCol="0">
            <a:spAutoFit/>
          </a:bodyPr>
          <a:lstStyle/>
          <a:p>
            <a:r>
              <a:rPr lang="en-US" sz="3200" b="1" i="0" dirty="0">
                <a:solidFill>
                  <a:schemeClr val="tx1"/>
                </a:solidFill>
                <a:latin typeface="Calibri"/>
                <a:cs typeface="Calibri"/>
              </a:rPr>
              <a:t>Chapter 12</a:t>
            </a:r>
          </a:p>
        </p:txBody>
      </p:sp>
      <p:sp>
        <p:nvSpPr>
          <p:cNvPr id="12" name="TextBox 11"/>
          <p:cNvSpPr txBox="1"/>
          <p:nvPr userDrawn="1"/>
        </p:nvSpPr>
        <p:spPr>
          <a:xfrm>
            <a:off x="95281" y="6268721"/>
            <a:ext cx="3150839" cy="553998"/>
          </a:xfrm>
          <a:prstGeom prst="rect">
            <a:avLst/>
          </a:prstGeom>
          <a:noFill/>
        </p:spPr>
        <p:txBody>
          <a:bodyPr wrap="square" rtlCol="0">
            <a:spAutoFit/>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000" dirty="0">
                <a:solidFill>
                  <a:srgbClr val="FFFFFF"/>
                </a:solidFill>
                <a:latin typeface="Cambria"/>
                <a:cs typeface="Cambria"/>
              </a:rPr>
              <a:t>© 2014 Cengage Learning.  All Rights Reserved.  May not be scanned, copied or duplicated, or posted to a publicly accessible website, in whole or in part.</a:t>
            </a:r>
          </a:p>
        </p:txBody>
      </p:sp>
    </p:spTree>
    <p:extLst>
      <p:ext uri="{BB962C8B-B14F-4D97-AF65-F5344CB8AC3E}">
        <p14:creationId xmlns:p14="http://schemas.microsoft.com/office/powerpoint/2010/main" val="28817979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A42BE06-E95B-B245-9118-D6D34FC4A6FA}" type="datetime1">
              <a:rPr lang="en-US" smtClean="0"/>
              <a:pPr/>
              <a:t>11/29/2020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B896723-57CD-594F-A552-1F057032A5F7}" type="slidenum">
              <a:rPr lang="en-US" smtClean="0"/>
              <a:pPr/>
              <a:t>‹#›</a:t>
            </a:fld>
            <a:endParaRPr lang="en-US" dirty="0"/>
          </a:p>
        </p:txBody>
      </p:sp>
    </p:spTree>
    <p:extLst>
      <p:ext uri="{BB962C8B-B14F-4D97-AF65-F5344CB8AC3E}">
        <p14:creationId xmlns:p14="http://schemas.microsoft.com/office/powerpoint/2010/main" val="1615330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9282EE-3329-6649-8BED-C620C1CCFA52}" type="datetime1">
              <a:rPr lang="en-US" smtClean="0"/>
              <a:pPr/>
              <a:t>11/29/2020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B896723-57CD-594F-A552-1F057032A5F7}" type="slidenum">
              <a:rPr lang="en-US" smtClean="0"/>
              <a:pPr/>
              <a:t>‹#›</a:t>
            </a:fld>
            <a:endParaRPr lang="en-US" dirty="0"/>
          </a:p>
        </p:txBody>
      </p:sp>
    </p:spTree>
    <p:extLst>
      <p:ext uri="{BB962C8B-B14F-4D97-AF65-F5344CB8AC3E}">
        <p14:creationId xmlns:p14="http://schemas.microsoft.com/office/powerpoint/2010/main" val="26914911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3AD73B-1C6E-C942-8619-30E5F64124A4}" type="datetime1">
              <a:rPr lang="en-US" smtClean="0"/>
              <a:pPr/>
              <a:t>11/29/2020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B896723-57CD-594F-A552-1F057032A5F7}" type="slidenum">
              <a:rPr lang="en-US" smtClean="0"/>
              <a:pPr/>
              <a:t>‹#›</a:t>
            </a:fld>
            <a:endParaRPr lang="en-US" dirty="0"/>
          </a:p>
        </p:txBody>
      </p:sp>
    </p:spTree>
    <p:extLst>
      <p:ext uri="{BB962C8B-B14F-4D97-AF65-F5344CB8AC3E}">
        <p14:creationId xmlns:p14="http://schemas.microsoft.com/office/powerpoint/2010/main" val="9704942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3" name="Picture 12" descr="Boone16ePT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3975099" y="1975436"/>
            <a:ext cx="4761261" cy="3188356"/>
          </a:xfrm>
        </p:spPr>
        <p:txBody>
          <a:bodyPr anchor="t">
            <a:noAutofit/>
          </a:bodyPr>
          <a:lstStyle>
            <a:lvl1pPr>
              <a:lnSpc>
                <a:spcPts val="5160"/>
              </a:lnSpc>
              <a:defRPr sz="5400" cap="all" spc="-100" baseline="0"/>
            </a:lvl1pPr>
          </a:lstStyle>
          <a:p>
            <a:r>
              <a:rPr lang="en-US" dirty="0"/>
              <a:t>Product and Services Strategies</a:t>
            </a:r>
          </a:p>
        </p:txBody>
      </p:sp>
      <p:sp>
        <p:nvSpPr>
          <p:cNvPr id="3" name="Subtitle 2"/>
          <p:cNvSpPr>
            <a:spLocks noGrp="1"/>
          </p:cNvSpPr>
          <p:nvPr>
            <p:ph type="subTitle" idx="1"/>
          </p:nvPr>
        </p:nvSpPr>
        <p:spPr>
          <a:xfrm>
            <a:off x="3975099" y="4846320"/>
            <a:ext cx="4571023" cy="1398172"/>
          </a:xfrm>
        </p:spPr>
        <p:txBody>
          <a:bodyPr>
            <a:normAutofit/>
          </a:bodyPr>
          <a:lstStyle>
            <a:lvl1pPr marL="0" indent="0" algn="l">
              <a:buNone/>
              <a:defRPr sz="3600" b="0" i="0" spc="0">
                <a:solidFill>
                  <a:schemeClr val="tx1"/>
                </a:solidFill>
                <a:latin typeface="Trebuchet MS Bold"/>
                <a:cs typeface="Trebuchet MS Bold"/>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4560F547-DEBC-894D-9785-9AEA5A664622}" type="datetime1">
              <a:rPr lang="en-US" smtClean="0">
                <a:solidFill>
                  <a:prstClr val="black">
                    <a:tint val="75000"/>
                  </a:prstClr>
                </a:solidFill>
              </a:rPr>
              <a:pPr/>
              <a:t>11/29/2020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B896723-57CD-594F-A552-1F057032A5F7}" type="slidenum">
              <a:rPr lang="en-US" smtClean="0">
                <a:solidFill>
                  <a:prstClr val="white"/>
                </a:solidFill>
              </a:rPr>
              <a:pPr/>
              <a:t>‹#›</a:t>
            </a:fld>
            <a:endParaRPr lang="en-US" dirty="0">
              <a:solidFill>
                <a:prstClr val="white"/>
              </a:solidFill>
            </a:endParaRPr>
          </a:p>
        </p:txBody>
      </p:sp>
      <p:sp>
        <p:nvSpPr>
          <p:cNvPr id="10" name="TextBox 9"/>
          <p:cNvSpPr txBox="1"/>
          <p:nvPr userDrawn="1"/>
        </p:nvSpPr>
        <p:spPr>
          <a:xfrm>
            <a:off x="3975099" y="1098956"/>
            <a:ext cx="2533474" cy="584776"/>
          </a:xfrm>
          <a:prstGeom prst="rect">
            <a:avLst/>
          </a:prstGeom>
          <a:noFill/>
        </p:spPr>
        <p:txBody>
          <a:bodyPr wrap="square" rtlCol="0">
            <a:spAutoFit/>
          </a:bodyPr>
          <a:lstStyle/>
          <a:p>
            <a:r>
              <a:rPr lang="en-US" sz="3200" b="1" dirty="0">
                <a:solidFill>
                  <a:prstClr val="black"/>
                </a:solidFill>
                <a:cs typeface="Calibri"/>
              </a:rPr>
              <a:t>Chapter 12</a:t>
            </a:r>
          </a:p>
        </p:txBody>
      </p:sp>
      <p:sp>
        <p:nvSpPr>
          <p:cNvPr id="12" name="TextBox 11"/>
          <p:cNvSpPr txBox="1"/>
          <p:nvPr userDrawn="1"/>
        </p:nvSpPr>
        <p:spPr>
          <a:xfrm>
            <a:off x="95281" y="6200985"/>
            <a:ext cx="3150839" cy="584776"/>
          </a:xfrm>
          <a:prstGeom prst="rect">
            <a:avLst/>
          </a:prstGeom>
          <a:noFill/>
        </p:spPr>
        <p:txBody>
          <a:bodyPr wrap="square" rtlCol="0">
            <a:spAutoFit/>
          </a:bodyPr>
          <a:lstStyle/>
          <a:p>
            <a:pPr defTabSz="914400" fontAlgn="base">
              <a:spcBef>
                <a:spcPct val="0"/>
              </a:spcBef>
              <a:spcAft>
                <a:spcPct val="0"/>
              </a:spcAft>
              <a:defRPr/>
            </a:pPr>
            <a:r>
              <a:rPr lang="en-US" sz="800" dirty="0">
                <a:solidFill>
                  <a:srgbClr val="FFFFFF"/>
                </a:solidFill>
                <a:latin typeface="Cambria"/>
                <a:cs typeface="Cambria"/>
              </a:rPr>
              <a:t>© 2016 Cengage Learning. All</a:t>
            </a:r>
            <a:r>
              <a:rPr lang="en-US" sz="800" baseline="0" dirty="0">
                <a:solidFill>
                  <a:srgbClr val="FFFFFF"/>
                </a:solidFill>
                <a:latin typeface="Cambria"/>
                <a:cs typeface="Cambria"/>
              </a:rPr>
              <a:t> Rights Reserved. May not be copied, scanned, or duplicated, in whole or in part, except for use as permitted in a license distributed with a certain product or service or otherwise on a password-protected website for classroom use.</a:t>
            </a:r>
            <a:endParaRPr lang="en-US" sz="800" dirty="0">
              <a:solidFill>
                <a:srgbClr val="FFFFFF"/>
              </a:solidFill>
              <a:latin typeface="Cambria"/>
              <a:cs typeface="Cambria"/>
            </a:endParaRPr>
          </a:p>
        </p:txBody>
      </p:sp>
      <p:pic>
        <p:nvPicPr>
          <p:cNvPr id="11" name="Picture 10" descr="9781305075368.jpg"/>
          <p:cNvPicPr>
            <a:picLocks noChangeAspect="1"/>
          </p:cNvPicPr>
          <p:nvPr userDrawn="1"/>
        </p:nvPicPr>
        <p:blipFill>
          <a:blip r:embed="rId3"/>
          <a:stretch>
            <a:fillRect/>
          </a:stretch>
        </p:blipFill>
        <p:spPr>
          <a:xfrm>
            <a:off x="95281" y="177800"/>
            <a:ext cx="2495519" cy="2848825"/>
          </a:xfrm>
          <a:prstGeom prst="rect">
            <a:avLst/>
          </a:prstGeom>
        </p:spPr>
      </p:pic>
    </p:spTree>
    <p:extLst>
      <p:ext uri="{BB962C8B-B14F-4D97-AF65-F5344CB8AC3E}">
        <p14:creationId xmlns:p14="http://schemas.microsoft.com/office/powerpoint/2010/main" val="9125610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Boone16e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254920"/>
            <a:ext cx="8229600" cy="47149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481D884-57D7-D74B-B7C2-0BF96B4ABCF3}" type="datetime1">
              <a:rPr lang="en-US" smtClean="0">
                <a:solidFill>
                  <a:prstClr val="black">
                    <a:tint val="75000"/>
                  </a:prstClr>
                </a:solidFill>
              </a:rPr>
              <a:pPr/>
              <a:t>11/29/2020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6945270" y="6497478"/>
            <a:ext cx="2133600" cy="365125"/>
          </a:xfrm>
        </p:spPr>
        <p:txBody>
          <a:bodyPr/>
          <a:lstStyle/>
          <a:p>
            <a:fld id="{4B896723-57CD-594F-A552-1F057032A5F7}" type="slidenum">
              <a:rPr lang="en-US" smtClean="0">
                <a:solidFill>
                  <a:prstClr val="white"/>
                </a:solidFill>
              </a:rPr>
              <a:pPr/>
              <a:t>‹#›</a:t>
            </a:fld>
            <a:endParaRPr lang="en-US" dirty="0">
              <a:solidFill>
                <a:prstClr val="white"/>
              </a:solidFill>
            </a:endParaRPr>
          </a:p>
        </p:txBody>
      </p:sp>
      <p:sp>
        <p:nvSpPr>
          <p:cNvPr id="9" name="TextBox 8"/>
          <p:cNvSpPr txBox="1"/>
          <p:nvPr userDrawn="1"/>
        </p:nvSpPr>
        <p:spPr>
          <a:xfrm>
            <a:off x="-26639" y="6611779"/>
            <a:ext cx="8763000" cy="246221"/>
          </a:xfrm>
          <a:prstGeom prst="rect">
            <a:avLst/>
          </a:prstGeom>
          <a:noFill/>
        </p:spPr>
        <p:txBody>
          <a:bodyPr wrap="square" rtlCol="0">
            <a:spAutoFit/>
          </a:bodyPr>
          <a:lstStyle/>
          <a:p>
            <a:pPr defTabSz="914400" fontAlgn="base">
              <a:spcBef>
                <a:spcPct val="0"/>
              </a:spcBef>
              <a:spcAft>
                <a:spcPct val="0"/>
              </a:spcAft>
              <a:defRPr/>
            </a:pPr>
            <a:r>
              <a:rPr lang="en-US" sz="1000" dirty="0">
                <a:solidFill>
                  <a:srgbClr val="FAC090"/>
                </a:solidFill>
                <a:latin typeface="Cambria"/>
                <a:cs typeface="Cambria"/>
              </a:rPr>
              <a:t>© 2014 Cengage Learning.  All Rights Reserved.  May not be scanned, copied or duplicated, or posted to a publicly accessible website, in whole or in part.</a:t>
            </a:r>
          </a:p>
        </p:txBody>
      </p:sp>
      <p:sp>
        <p:nvSpPr>
          <p:cNvPr id="10" name="TextBox 9"/>
          <p:cNvSpPr txBox="1"/>
          <p:nvPr userDrawn="1"/>
        </p:nvSpPr>
        <p:spPr>
          <a:xfrm>
            <a:off x="2084101" y="9769"/>
            <a:ext cx="6854745" cy="307777"/>
          </a:xfrm>
          <a:prstGeom prst="rect">
            <a:avLst/>
          </a:prstGeom>
          <a:noFill/>
        </p:spPr>
        <p:txBody>
          <a:bodyPr wrap="square" rtlCol="0">
            <a:spAutoFit/>
          </a:bodyPr>
          <a:lstStyle/>
          <a:p>
            <a:pPr algn="r"/>
            <a:r>
              <a:rPr lang="en-US" sz="1400" dirty="0">
                <a:solidFill>
                  <a:prstClr val="white">
                    <a:lumMod val="50000"/>
                  </a:prstClr>
                </a:solidFill>
              </a:rPr>
              <a:t>Chapter 8  Marketing Research and Sales Forecasting</a:t>
            </a:r>
          </a:p>
        </p:txBody>
      </p:sp>
    </p:spTree>
    <p:extLst>
      <p:ext uri="{BB962C8B-B14F-4D97-AF65-F5344CB8AC3E}">
        <p14:creationId xmlns:p14="http://schemas.microsoft.com/office/powerpoint/2010/main" val="35457052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descr="Boone16eOBJ.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249076" y="274638"/>
            <a:ext cx="7377723" cy="973751"/>
          </a:xfrm>
          <a:effectLst>
            <a:outerShdw blurRad="50800" dist="38100" dir="2700000" sx="97000" sy="97000" algn="tl" rotWithShape="0">
              <a:prstClr val="black">
                <a:alpha val="47000"/>
              </a:prstClr>
            </a:outerShdw>
          </a:effectLst>
        </p:spPr>
        <p:txBody>
          <a:bodyPr/>
          <a:lstStyle>
            <a:lvl1pPr>
              <a:defRPr>
                <a:solidFill>
                  <a:srgbClr val="292795"/>
                </a:solidFill>
              </a:defRPr>
            </a:lvl1pPr>
          </a:lstStyle>
          <a:p>
            <a:r>
              <a:rPr lang="en-US" dirty="0"/>
              <a:t>Click to edit Master title style</a:t>
            </a:r>
          </a:p>
        </p:txBody>
      </p:sp>
      <p:sp>
        <p:nvSpPr>
          <p:cNvPr id="3" name="Content Placeholder 2"/>
          <p:cNvSpPr>
            <a:spLocks noGrp="1"/>
          </p:cNvSpPr>
          <p:nvPr>
            <p:ph idx="1"/>
          </p:nvPr>
        </p:nvSpPr>
        <p:spPr>
          <a:xfrm>
            <a:off x="732692" y="1264689"/>
            <a:ext cx="7954108" cy="4714940"/>
          </a:xfrm>
        </p:spPr>
        <p:txBody>
          <a:bodyPr/>
          <a:lstStyle>
            <a:lvl1pPr marL="514350" indent="-514350">
              <a:buClr>
                <a:srgbClr val="FF0000"/>
              </a:buClr>
              <a:buSzPct val="120000"/>
              <a:buFont typeface="Wingdings" charset="2"/>
              <a:buAutoNum type="arabicPlain"/>
              <a:defRPr b="0" i="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481D884-57D7-D74B-B7C2-0BF96B4ABCF3}" type="datetime1">
              <a:rPr lang="en-US" smtClean="0">
                <a:solidFill>
                  <a:prstClr val="black">
                    <a:tint val="75000"/>
                  </a:prstClr>
                </a:solidFill>
              </a:rPr>
              <a:pPr/>
              <a:t>11/29/2020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6945270" y="6497478"/>
            <a:ext cx="2133600" cy="365125"/>
          </a:xfrm>
        </p:spPr>
        <p:txBody>
          <a:bodyPr/>
          <a:lstStyle/>
          <a:p>
            <a:fld id="{4B896723-57CD-594F-A552-1F057032A5F7}" type="slidenum">
              <a:rPr lang="en-US" smtClean="0">
                <a:solidFill>
                  <a:prstClr val="white"/>
                </a:solidFill>
              </a:rPr>
              <a:pPr/>
              <a:t>‹#›</a:t>
            </a:fld>
            <a:endParaRPr lang="en-US" dirty="0">
              <a:solidFill>
                <a:prstClr val="white"/>
              </a:solidFill>
            </a:endParaRPr>
          </a:p>
        </p:txBody>
      </p:sp>
      <p:sp>
        <p:nvSpPr>
          <p:cNvPr id="9" name="TextBox 8"/>
          <p:cNvSpPr txBox="1"/>
          <p:nvPr userDrawn="1"/>
        </p:nvSpPr>
        <p:spPr>
          <a:xfrm>
            <a:off x="-26639" y="6611779"/>
            <a:ext cx="8763000" cy="246221"/>
          </a:xfrm>
          <a:prstGeom prst="rect">
            <a:avLst/>
          </a:prstGeom>
          <a:noFill/>
        </p:spPr>
        <p:txBody>
          <a:bodyPr wrap="square" rtlCol="0">
            <a:spAutoFit/>
          </a:bodyPr>
          <a:lstStyle/>
          <a:p>
            <a:pPr defTabSz="914400" fontAlgn="base">
              <a:spcBef>
                <a:spcPct val="0"/>
              </a:spcBef>
              <a:spcAft>
                <a:spcPct val="0"/>
              </a:spcAft>
              <a:defRPr/>
            </a:pPr>
            <a:r>
              <a:rPr lang="en-US" sz="1000" dirty="0">
                <a:solidFill>
                  <a:prstClr val="white">
                    <a:lumMod val="85000"/>
                  </a:prstClr>
                </a:solidFill>
                <a:latin typeface="Cambria"/>
                <a:cs typeface="Cambria"/>
              </a:rPr>
              <a:t>© 2014 Cengage Learning.  All Rights Reserved.  May not be scanned, copied or duplicated, or posted to a publicly accessible website, in whole or in part.</a:t>
            </a:r>
          </a:p>
        </p:txBody>
      </p:sp>
      <p:sp>
        <p:nvSpPr>
          <p:cNvPr id="10" name="TextBox 9"/>
          <p:cNvSpPr txBox="1"/>
          <p:nvPr userDrawn="1"/>
        </p:nvSpPr>
        <p:spPr>
          <a:xfrm>
            <a:off x="2084101" y="9769"/>
            <a:ext cx="6854745" cy="307777"/>
          </a:xfrm>
          <a:prstGeom prst="rect">
            <a:avLst/>
          </a:prstGeom>
          <a:noFill/>
        </p:spPr>
        <p:txBody>
          <a:bodyPr wrap="square" rtlCol="0">
            <a:spAutoFit/>
          </a:bodyPr>
          <a:lstStyle/>
          <a:p>
            <a:pPr algn="r"/>
            <a:r>
              <a:rPr lang="en-US" sz="1400" dirty="0">
                <a:solidFill>
                  <a:prstClr val="white">
                    <a:lumMod val="50000"/>
                  </a:prstClr>
                </a:solidFill>
              </a:rPr>
              <a:t>Chapter 8  Marketing Research and Sales Forecasting</a:t>
            </a:r>
          </a:p>
        </p:txBody>
      </p:sp>
    </p:spTree>
    <p:extLst>
      <p:ext uri="{BB962C8B-B14F-4D97-AF65-F5344CB8AC3E}">
        <p14:creationId xmlns:p14="http://schemas.microsoft.com/office/powerpoint/2010/main" val="42595370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502232F-257B-DA4F-B1B9-674BBEDDAC5B}" type="datetime1">
              <a:rPr lang="en-US" smtClean="0">
                <a:solidFill>
                  <a:prstClr val="black">
                    <a:tint val="75000"/>
                  </a:prstClr>
                </a:solidFill>
              </a:rPr>
              <a:pPr/>
              <a:t>11/29/2020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B896723-57CD-594F-A552-1F057032A5F7}"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6985488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CAF83C4-AB2C-874B-81C9-C24BB68FD701}" type="datetime1">
              <a:rPr lang="en-US" smtClean="0">
                <a:solidFill>
                  <a:prstClr val="black">
                    <a:tint val="75000"/>
                  </a:prstClr>
                </a:solidFill>
              </a:rPr>
              <a:pPr/>
              <a:t>11/29/2020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B896723-57CD-594F-A552-1F057032A5F7}"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439656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FDFA60B-AB7F-3044-ACFE-C83A52ECA41E}" type="datetime1">
              <a:rPr lang="en-US" smtClean="0">
                <a:solidFill>
                  <a:prstClr val="black">
                    <a:tint val="75000"/>
                  </a:prstClr>
                </a:solidFill>
              </a:rPr>
              <a:pPr/>
              <a:t>11/29/2020</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B896723-57CD-594F-A552-1F057032A5F7}"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7578848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7F6A2D4-A7D8-804A-A695-68B39F9B933C}" type="datetime1">
              <a:rPr lang="en-US" smtClean="0">
                <a:solidFill>
                  <a:prstClr val="black">
                    <a:tint val="75000"/>
                  </a:prstClr>
                </a:solidFill>
              </a:rPr>
              <a:pPr/>
              <a:t>11/29/2020</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B896723-57CD-594F-A552-1F057032A5F7}"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1517759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Boone16e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254920"/>
            <a:ext cx="8229600" cy="47149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481D884-57D7-D74B-B7C2-0BF96B4ABCF3}" type="datetime1">
              <a:rPr lang="en-US" smtClean="0"/>
              <a:pPr/>
              <a:t>11/29/2020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945270" y="6497478"/>
            <a:ext cx="2133600" cy="365125"/>
          </a:xfrm>
        </p:spPr>
        <p:txBody>
          <a:bodyPr/>
          <a:lstStyle/>
          <a:p>
            <a:fld id="{4B896723-57CD-594F-A552-1F057032A5F7}" type="slidenum">
              <a:rPr lang="en-US" smtClean="0"/>
              <a:pPr/>
              <a:t>‹#›</a:t>
            </a:fld>
            <a:endParaRPr lang="en-US" dirty="0"/>
          </a:p>
        </p:txBody>
      </p:sp>
      <p:sp>
        <p:nvSpPr>
          <p:cNvPr id="9" name="TextBox 8"/>
          <p:cNvSpPr txBox="1"/>
          <p:nvPr userDrawn="1"/>
        </p:nvSpPr>
        <p:spPr>
          <a:xfrm>
            <a:off x="-26639" y="6573703"/>
            <a:ext cx="8763000" cy="338554"/>
          </a:xfrm>
          <a:prstGeom prst="rect">
            <a:avLst/>
          </a:prstGeom>
          <a:noFill/>
        </p:spPr>
        <p:txBody>
          <a:bodyPr wrap="square" rtlCol="0">
            <a:spAutoFit/>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800" dirty="0">
                <a:solidFill>
                  <a:schemeClr val="bg1"/>
                </a:solidFill>
                <a:latin typeface="Cambria"/>
                <a:cs typeface="Cambria"/>
              </a:rPr>
              <a:t>© 2016 Cengage Learning. All Rights Reserved. May</a:t>
            </a:r>
            <a:r>
              <a:rPr lang="en-US" sz="800" baseline="0" dirty="0">
                <a:solidFill>
                  <a:schemeClr val="bg1"/>
                </a:solidFill>
                <a:latin typeface="Cambria"/>
                <a:cs typeface="Cambria"/>
              </a:rPr>
              <a:t> not be copied, scanned, or duplicated, in whole or in part, except for use as permitted in a license distributed with a certain product or </a:t>
            </a:r>
          </a:p>
          <a:p>
            <a:pPr marL="0" marR="0" indent="0" algn="l" defTabSz="914400" rtl="0" eaLnBrk="1" fontAlgn="base" latinLnBrk="0" hangingPunct="1">
              <a:lnSpc>
                <a:spcPct val="100000"/>
              </a:lnSpc>
              <a:spcBef>
                <a:spcPct val="0"/>
              </a:spcBef>
              <a:spcAft>
                <a:spcPct val="0"/>
              </a:spcAft>
              <a:buClrTx/>
              <a:buSzTx/>
              <a:buFontTx/>
              <a:buNone/>
              <a:tabLst/>
              <a:defRPr/>
            </a:pPr>
            <a:r>
              <a:rPr lang="en-US" sz="800" baseline="0" dirty="0">
                <a:solidFill>
                  <a:schemeClr val="bg1"/>
                </a:solidFill>
                <a:latin typeface="Cambria"/>
                <a:cs typeface="Cambria"/>
              </a:rPr>
              <a:t>service or otherwise on a password-protected website for classroom use.</a:t>
            </a:r>
            <a:endParaRPr lang="en-US" sz="800" dirty="0">
              <a:solidFill>
                <a:schemeClr val="bg1"/>
              </a:solidFill>
              <a:latin typeface="Cambria"/>
              <a:cs typeface="Cambria"/>
            </a:endParaRPr>
          </a:p>
        </p:txBody>
      </p:sp>
      <p:sp>
        <p:nvSpPr>
          <p:cNvPr id="10" name="TextBox 9"/>
          <p:cNvSpPr txBox="1"/>
          <p:nvPr userDrawn="1"/>
        </p:nvSpPr>
        <p:spPr>
          <a:xfrm>
            <a:off x="2084101" y="9769"/>
            <a:ext cx="6854745" cy="307777"/>
          </a:xfrm>
          <a:prstGeom prst="rect">
            <a:avLst/>
          </a:prstGeom>
          <a:noFill/>
        </p:spPr>
        <p:txBody>
          <a:bodyPr wrap="square" rtlCol="0">
            <a:spAutoFit/>
          </a:bodyPr>
          <a:lstStyle/>
          <a:p>
            <a:pPr algn="r"/>
            <a:r>
              <a:rPr lang="en-IN" sz="1400" dirty="0">
                <a:solidFill>
                  <a:schemeClr val="bg1">
                    <a:lumMod val="50000"/>
                  </a:schemeClr>
                </a:solidFill>
              </a:rPr>
              <a:t>Chapter 12  </a:t>
            </a:r>
            <a:r>
              <a:rPr lang="en-US" sz="1400" kern="1200" dirty="0">
                <a:solidFill>
                  <a:schemeClr val="bg1">
                    <a:lumMod val="50000"/>
                  </a:schemeClr>
                </a:solidFill>
                <a:latin typeface="+mn-lt"/>
                <a:ea typeface="+mn-ea"/>
                <a:cs typeface="+mn-cs"/>
              </a:rPr>
              <a:t>Product and Service Strategies</a:t>
            </a:r>
            <a:endParaRPr lang="en-IN" sz="1400" kern="1200" dirty="0">
              <a:solidFill>
                <a:schemeClr val="bg1">
                  <a:lumMod val="50000"/>
                </a:schemeClr>
              </a:solidFill>
              <a:latin typeface="+mn-lt"/>
              <a:ea typeface="+mn-ea"/>
              <a:cs typeface="+mn-cs"/>
            </a:endParaRPr>
          </a:p>
        </p:txBody>
      </p:sp>
    </p:spTree>
    <p:extLst>
      <p:ext uri="{BB962C8B-B14F-4D97-AF65-F5344CB8AC3E}">
        <p14:creationId xmlns:p14="http://schemas.microsoft.com/office/powerpoint/2010/main" val="12668592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27C3B8-9DBA-8D4C-9AAA-258604806F9D}" type="datetime1">
              <a:rPr lang="en-US" smtClean="0">
                <a:solidFill>
                  <a:prstClr val="black">
                    <a:tint val="75000"/>
                  </a:prstClr>
                </a:solidFill>
              </a:rPr>
              <a:pPr/>
              <a:t>11/29/2020</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B896723-57CD-594F-A552-1F057032A5F7}"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7976440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5F2680-8D42-BB42-94AF-BA68EB201D9A}" type="datetime1">
              <a:rPr lang="en-US" smtClean="0">
                <a:solidFill>
                  <a:prstClr val="black">
                    <a:tint val="75000"/>
                  </a:prstClr>
                </a:solidFill>
              </a:rPr>
              <a:pPr/>
              <a:t>11/29/2020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B896723-57CD-594F-A552-1F057032A5F7}"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9596174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A42BE06-E95B-B245-9118-D6D34FC4A6FA}" type="datetime1">
              <a:rPr lang="en-US" smtClean="0">
                <a:solidFill>
                  <a:prstClr val="black">
                    <a:tint val="75000"/>
                  </a:prstClr>
                </a:solidFill>
              </a:rPr>
              <a:pPr/>
              <a:t>11/29/2020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B896723-57CD-594F-A552-1F057032A5F7}"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9353036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9282EE-3329-6649-8BED-C620C1CCFA52}" type="datetime1">
              <a:rPr lang="en-US" smtClean="0">
                <a:solidFill>
                  <a:prstClr val="black">
                    <a:tint val="75000"/>
                  </a:prstClr>
                </a:solidFill>
              </a:rPr>
              <a:pPr/>
              <a:t>11/29/2020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B896723-57CD-594F-A552-1F057032A5F7}"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0413085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3AD73B-1C6E-C942-8619-30E5F64124A4}" type="datetime1">
              <a:rPr lang="en-US" smtClean="0">
                <a:solidFill>
                  <a:prstClr val="black">
                    <a:tint val="75000"/>
                  </a:prstClr>
                </a:solidFill>
              </a:rPr>
              <a:pPr/>
              <a:t>11/29/2020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B896723-57CD-594F-A552-1F057032A5F7}"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839438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descr="Boone16eOBJ.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249076" y="274638"/>
            <a:ext cx="7377723" cy="973751"/>
          </a:xfrm>
          <a:effectLst>
            <a:outerShdw blurRad="50800" dist="38100" dir="2700000" sx="97000" sy="97000" algn="tl" rotWithShape="0">
              <a:prstClr val="black">
                <a:alpha val="47000"/>
              </a:prstClr>
            </a:outerShdw>
          </a:effectLst>
        </p:spPr>
        <p:txBody>
          <a:bodyPr/>
          <a:lstStyle>
            <a:lvl1pPr>
              <a:defRPr>
                <a:solidFill>
                  <a:srgbClr val="292795"/>
                </a:solidFill>
              </a:defRPr>
            </a:lvl1pPr>
          </a:lstStyle>
          <a:p>
            <a:r>
              <a:rPr lang="en-US" dirty="0"/>
              <a:t>Click to edit Master title style</a:t>
            </a:r>
          </a:p>
        </p:txBody>
      </p:sp>
      <p:sp>
        <p:nvSpPr>
          <p:cNvPr id="3" name="Content Placeholder 2"/>
          <p:cNvSpPr>
            <a:spLocks noGrp="1"/>
          </p:cNvSpPr>
          <p:nvPr>
            <p:ph idx="1"/>
          </p:nvPr>
        </p:nvSpPr>
        <p:spPr>
          <a:xfrm>
            <a:off x="732692" y="1264689"/>
            <a:ext cx="7954108" cy="4714940"/>
          </a:xfrm>
        </p:spPr>
        <p:txBody>
          <a:bodyPr/>
          <a:lstStyle>
            <a:lvl1pPr marL="514350" indent="-514350">
              <a:buClr>
                <a:srgbClr val="FF0000"/>
              </a:buClr>
              <a:buSzPct val="120000"/>
              <a:buFont typeface="Wingdings" charset="2"/>
              <a:buAutoNum type="arabicPlain"/>
              <a:defRPr b="0" i="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481D884-57D7-D74B-B7C2-0BF96B4ABCF3}" type="datetime1">
              <a:rPr lang="en-US" smtClean="0"/>
              <a:pPr/>
              <a:t>11/29/2020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945270" y="6497478"/>
            <a:ext cx="2133600" cy="365125"/>
          </a:xfrm>
        </p:spPr>
        <p:txBody>
          <a:bodyPr/>
          <a:lstStyle/>
          <a:p>
            <a:fld id="{4B896723-57CD-594F-A552-1F057032A5F7}" type="slidenum">
              <a:rPr lang="en-US" smtClean="0"/>
              <a:pPr/>
              <a:t>‹#›</a:t>
            </a:fld>
            <a:endParaRPr lang="en-US" dirty="0"/>
          </a:p>
        </p:txBody>
      </p:sp>
      <p:sp>
        <p:nvSpPr>
          <p:cNvPr id="9" name="TextBox 8"/>
          <p:cNvSpPr txBox="1"/>
          <p:nvPr userDrawn="1"/>
        </p:nvSpPr>
        <p:spPr>
          <a:xfrm>
            <a:off x="-26639" y="6569444"/>
            <a:ext cx="8763000" cy="338554"/>
          </a:xfrm>
          <a:prstGeom prst="rect">
            <a:avLst/>
          </a:prstGeom>
          <a:noFill/>
        </p:spPr>
        <p:txBody>
          <a:bodyPr wrap="square" rtlCol="0">
            <a:spAutoFit/>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800" dirty="0">
                <a:solidFill>
                  <a:schemeClr val="bg1"/>
                </a:solidFill>
                <a:latin typeface="Cambria"/>
                <a:cs typeface="Cambria"/>
              </a:rPr>
              <a:t>© 2016 Cengage Learning. All Rights Reserved. May not be copied, scanned, or duplicated, in whole or in part, except for use as permitted in a license distributed with a certain product or </a:t>
            </a:r>
          </a:p>
          <a:p>
            <a:pPr marL="0" marR="0" indent="0" algn="l" defTabSz="914400" rtl="0" eaLnBrk="1" fontAlgn="base" latinLnBrk="0" hangingPunct="1">
              <a:lnSpc>
                <a:spcPct val="100000"/>
              </a:lnSpc>
              <a:spcBef>
                <a:spcPct val="0"/>
              </a:spcBef>
              <a:spcAft>
                <a:spcPct val="0"/>
              </a:spcAft>
              <a:buClrTx/>
              <a:buSzTx/>
              <a:buFontTx/>
              <a:buNone/>
              <a:tabLst/>
              <a:defRPr/>
            </a:pPr>
            <a:r>
              <a:rPr lang="en-US" sz="800" dirty="0">
                <a:solidFill>
                  <a:schemeClr val="bg1"/>
                </a:solidFill>
                <a:latin typeface="Cambria"/>
                <a:cs typeface="Cambria"/>
              </a:rPr>
              <a:t>service or otherwise on a password-protected website for classroom use.</a:t>
            </a:r>
          </a:p>
        </p:txBody>
      </p:sp>
      <p:sp>
        <p:nvSpPr>
          <p:cNvPr id="10" name="TextBox 9"/>
          <p:cNvSpPr txBox="1"/>
          <p:nvPr userDrawn="1"/>
        </p:nvSpPr>
        <p:spPr>
          <a:xfrm>
            <a:off x="2084101" y="9769"/>
            <a:ext cx="6854745" cy="307777"/>
          </a:xfrm>
          <a:prstGeom prst="rect">
            <a:avLst/>
          </a:prstGeom>
          <a:noFill/>
        </p:spPr>
        <p:txBody>
          <a:bodyPr wrap="square" rtlCol="0">
            <a:spAutoFit/>
          </a:bodyPr>
          <a:lstStyle/>
          <a:p>
            <a:pPr algn="r"/>
            <a:r>
              <a:rPr lang="en-IN" sz="1400" dirty="0">
                <a:solidFill>
                  <a:schemeClr val="bg1">
                    <a:lumMod val="50000"/>
                  </a:schemeClr>
                </a:solidFill>
              </a:rPr>
              <a:t>Chapter 12  </a:t>
            </a:r>
            <a:r>
              <a:rPr lang="en-US" sz="1400" kern="1200" dirty="0">
                <a:solidFill>
                  <a:schemeClr val="bg1">
                    <a:lumMod val="50000"/>
                  </a:schemeClr>
                </a:solidFill>
                <a:latin typeface="+mn-lt"/>
                <a:ea typeface="+mn-ea"/>
                <a:cs typeface="+mn-cs"/>
              </a:rPr>
              <a:t>Product and Service Strategies</a:t>
            </a:r>
            <a:endParaRPr lang="en-IN" sz="1400" kern="1200" dirty="0">
              <a:solidFill>
                <a:schemeClr val="bg1">
                  <a:lumMod val="50000"/>
                </a:schemeClr>
              </a:solidFill>
              <a:latin typeface="+mn-lt"/>
              <a:ea typeface="+mn-ea"/>
              <a:cs typeface="+mn-cs"/>
            </a:endParaRPr>
          </a:p>
        </p:txBody>
      </p:sp>
    </p:spTree>
    <p:extLst>
      <p:ext uri="{BB962C8B-B14F-4D97-AF65-F5344CB8AC3E}">
        <p14:creationId xmlns:p14="http://schemas.microsoft.com/office/powerpoint/2010/main" val="3711275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502232F-257B-DA4F-B1B9-674BBEDDAC5B}" type="datetime1">
              <a:rPr lang="en-US" smtClean="0"/>
              <a:pPr/>
              <a:t>11/29/2020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B896723-57CD-594F-A552-1F057032A5F7}" type="slidenum">
              <a:rPr lang="en-US" smtClean="0"/>
              <a:pPr/>
              <a:t>‹#›</a:t>
            </a:fld>
            <a:endParaRPr lang="en-US" dirty="0"/>
          </a:p>
        </p:txBody>
      </p:sp>
    </p:spTree>
    <p:extLst>
      <p:ext uri="{BB962C8B-B14F-4D97-AF65-F5344CB8AC3E}">
        <p14:creationId xmlns:p14="http://schemas.microsoft.com/office/powerpoint/2010/main" val="20538994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CAF83C4-AB2C-874B-81C9-C24BB68FD701}" type="datetime1">
              <a:rPr lang="en-US" smtClean="0"/>
              <a:pPr/>
              <a:t>11/29/2020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B896723-57CD-594F-A552-1F057032A5F7}" type="slidenum">
              <a:rPr lang="en-US" smtClean="0"/>
              <a:pPr/>
              <a:t>‹#›</a:t>
            </a:fld>
            <a:endParaRPr lang="en-US" dirty="0"/>
          </a:p>
        </p:txBody>
      </p:sp>
    </p:spTree>
    <p:extLst>
      <p:ext uri="{BB962C8B-B14F-4D97-AF65-F5344CB8AC3E}">
        <p14:creationId xmlns:p14="http://schemas.microsoft.com/office/powerpoint/2010/main" val="35481648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FDFA60B-AB7F-3044-ACFE-C83A52ECA41E}" type="datetime1">
              <a:rPr lang="en-US" smtClean="0"/>
              <a:pPr/>
              <a:t>11/29/2020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B896723-57CD-594F-A552-1F057032A5F7}" type="slidenum">
              <a:rPr lang="en-US" smtClean="0"/>
              <a:pPr/>
              <a:t>‹#›</a:t>
            </a:fld>
            <a:endParaRPr lang="en-US" dirty="0"/>
          </a:p>
        </p:txBody>
      </p:sp>
    </p:spTree>
    <p:extLst>
      <p:ext uri="{BB962C8B-B14F-4D97-AF65-F5344CB8AC3E}">
        <p14:creationId xmlns:p14="http://schemas.microsoft.com/office/powerpoint/2010/main" val="42803625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7F6A2D4-A7D8-804A-A695-68B39F9B933C}" type="datetime1">
              <a:rPr lang="en-US" smtClean="0"/>
              <a:pPr/>
              <a:t>11/29/2020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B896723-57CD-594F-A552-1F057032A5F7}" type="slidenum">
              <a:rPr lang="en-US" smtClean="0"/>
              <a:pPr/>
              <a:t>‹#›</a:t>
            </a:fld>
            <a:endParaRPr lang="en-US" dirty="0"/>
          </a:p>
        </p:txBody>
      </p:sp>
    </p:spTree>
    <p:extLst>
      <p:ext uri="{BB962C8B-B14F-4D97-AF65-F5344CB8AC3E}">
        <p14:creationId xmlns:p14="http://schemas.microsoft.com/office/powerpoint/2010/main" val="29784684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27C3B8-9DBA-8D4C-9AAA-258604806F9D}" type="datetime1">
              <a:rPr lang="en-US" smtClean="0"/>
              <a:pPr/>
              <a:t>11/29/2020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B896723-57CD-594F-A552-1F057032A5F7}" type="slidenum">
              <a:rPr lang="en-US" smtClean="0"/>
              <a:pPr/>
              <a:t>‹#›</a:t>
            </a:fld>
            <a:endParaRPr lang="en-US" dirty="0"/>
          </a:p>
        </p:txBody>
      </p:sp>
    </p:spTree>
    <p:extLst>
      <p:ext uri="{BB962C8B-B14F-4D97-AF65-F5344CB8AC3E}">
        <p14:creationId xmlns:p14="http://schemas.microsoft.com/office/powerpoint/2010/main" val="8637529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5F2680-8D42-BB42-94AF-BA68EB201D9A}" type="datetime1">
              <a:rPr lang="en-US" smtClean="0"/>
              <a:pPr/>
              <a:t>11/29/2020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B896723-57CD-594F-A552-1F057032A5F7}" type="slidenum">
              <a:rPr lang="en-US" smtClean="0"/>
              <a:pPr/>
              <a:t>‹#›</a:t>
            </a:fld>
            <a:endParaRPr lang="en-US" dirty="0"/>
          </a:p>
        </p:txBody>
      </p:sp>
    </p:spTree>
    <p:extLst>
      <p:ext uri="{BB962C8B-B14F-4D97-AF65-F5344CB8AC3E}">
        <p14:creationId xmlns:p14="http://schemas.microsoft.com/office/powerpoint/2010/main" val="593129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973751"/>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333072"/>
            <a:ext cx="8229600" cy="471494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94EBA9-6EBF-F841-954A-92830B4900F0}" type="datetime1">
              <a:rPr lang="en-US" smtClean="0"/>
              <a:pPr/>
              <a:t>11/29/2020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7010400" y="6492875"/>
            <a:ext cx="2133600" cy="365125"/>
          </a:xfrm>
          <a:prstGeom prst="rect">
            <a:avLst/>
          </a:prstGeom>
        </p:spPr>
        <p:txBody>
          <a:bodyPr vert="horz" lIns="91440" tIns="45720" rIns="91440" bIns="45720" rtlCol="0" anchor="ctr"/>
          <a:lstStyle>
            <a:lvl1pPr algn="r">
              <a:defRPr sz="1200">
                <a:solidFill>
                  <a:schemeClr val="bg1"/>
                </a:solidFill>
              </a:defRPr>
            </a:lvl1pPr>
          </a:lstStyle>
          <a:p>
            <a:fld id="{4B896723-57CD-594F-A552-1F057032A5F7}" type="slidenum">
              <a:rPr lang="en-US" smtClean="0"/>
              <a:pPr/>
              <a:t>‹#›</a:t>
            </a:fld>
            <a:endParaRPr lang="en-US" dirty="0"/>
          </a:p>
        </p:txBody>
      </p:sp>
      <p:sp>
        <p:nvSpPr>
          <p:cNvPr id="8" name="TextBox 7"/>
          <p:cNvSpPr txBox="1"/>
          <p:nvPr userDrawn="1"/>
        </p:nvSpPr>
        <p:spPr>
          <a:xfrm>
            <a:off x="9335320" y="5937991"/>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1813249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ftr="0" dt="0"/>
  <p:txStyles>
    <p:titleStyle>
      <a:lvl1pPr algn="l" defTabSz="457200" rtl="0" eaLnBrk="1" latinLnBrk="0" hangingPunct="1">
        <a:spcBef>
          <a:spcPct val="0"/>
        </a:spcBef>
        <a:buNone/>
        <a:defRPr sz="3400" b="1" i="0" kern="1200">
          <a:solidFill>
            <a:schemeClr val="tx1"/>
          </a:solidFill>
          <a:latin typeface="Trebuchet MS Bold"/>
          <a:ea typeface="+mj-ea"/>
          <a:cs typeface="Trebuchet MS Bold"/>
        </a:defRPr>
      </a:lvl1pPr>
    </p:titleStyle>
    <p:bodyStyle>
      <a:lvl1pPr marL="347472" indent="-347472" algn="l" defTabSz="457200" rtl="0" eaLnBrk="1" latinLnBrk="0" hangingPunct="1">
        <a:spcBef>
          <a:spcPct val="20000"/>
        </a:spcBef>
        <a:buClr>
          <a:srgbClr val="292795"/>
        </a:buClr>
        <a:buSzPct val="101000"/>
        <a:buFont typeface="Lucida Grande"/>
        <a:buChar char="▮"/>
        <a:defRPr sz="3200" kern="1200">
          <a:solidFill>
            <a:schemeClr val="tx1"/>
          </a:solidFill>
          <a:latin typeface="Cambria"/>
          <a:ea typeface="+mn-ea"/>
          <a:cs typeface="Cambria"/>
        </a:defRPr>
      </a:lvl1pPr>
      <a:lvl2pPr marL="742950" indent="-285750" algn="l" defTabSz="457200" rtl="0" eaLnBrk="1" latinLnBrk="0" hangingPunct="1">
        <a:spcBef>
          <a:spcPct val="20000"/>
        </a:spcBef>
        <a:buFont typeface="Arial"/>
        <a:buChar char="•"/>
        <a:defRPr sz="2800" kern="1200">
          <a:solidFill>
            <a:schemeClr val="tx1"/>
          </a:solidFill>
          <a:latin typeface="Cambria"/>
          <a:ea typeface="+mn-ea"/>
          <a:cs typeface="Cambria"/>
        </a:defRPr>
      </a:lvl2pPr>
      <a:lvl3pPr marL="1143000" indent="-228600" algn="l" defTabSz="457200" rtl="0" eaLnBrk="1" latinLnBrk="0" hangingPunct="1">
        <a:spcBef>
          <a:spcPct val="20000"/>
        </a:spcBef>
        <a:buFont typeface="Arial"/>
        <a:buChar char="•"/>
        <a:defRPr sz="2400" kern="1200">
          <a:solidFill>
            <a:schemeClr val="tx1"/>
          </a:solidFill>
          <a:latin typeface="Cambria"/>
          <a:ea typeface="+mn-ea"/>
          <a:cs typeface="Cambria"/>
        </a:defRPr>
      </a:lvl3pPr>
      <a:lvl4pPr marL="1600200" indent="-228600" algn="l" defTabSz="457200" rtl="0" eaLnBrk="1" latinLnBrk="0" hangingPunct="1">
        <a:spcBef>
          <a:spcPct val="20000"/>
        </a:spcBef>
        <a:buFont typeface="Arial"/>
        <a:buChar char="–"/>
        <a:defRPr sz="2000" kern="1200">
          <a:solidFill>
            <a:schemeClr val="tx1"/>
          </a:solidFill>
          <a:latin typeface="Cambria"/>
          <a:ea typeface="+mn-ea"/>
          <a:cs typeface="Cambria"/>
        </a:defRPr>
      </a:lvl4pPr>
      <a:lvl5pPr marL="2057400" indent="-228600" algn="l" defTabSz="457200" rtl="0" eaLnBrk="1" latinLnBrk="0" hangingPunct="1">
        <a:spcBef>
          <a:spcPct val="20000"/>
        </a:spcBef>
        <a:buFont typeface="Arial"/>
        <a:buChar char="»"/>
        <a:defRPr sz="2000" kern="1200">
          <a:solidFill>
            <a:schemeClr val="tx1"/>
          </a:solidFill>
          <a:latin typeface="Cambria"/>
          <a:ea typeface="+mn-ea"/>
          <a:cs typeface="Cambr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973751"/>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333072"/>
            <a:ext cx="8229600" cy="471494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94EBA9-6EBF-F841-954A-92830B4900F0}" type="datetime1">
              <a:rPr lang="en-US" smtClean="0">
                <a:solidFill>
                  <a:prstClr val="black">
                    <a:tint val="75000"/>
                  </a:prstClr>
                </a:solidFill>
              </a:rPr>
              <a:pPr/>
              <a:t>11/29/2020</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7010400" y="6492875"/>
            <a:ext cx="2133600" cy="365125"/>
          </a:xfrm>
          <a:prstGeom prst="rect">
            <a:avLst/>
          </a:prstGeom>
        </p:spPr>
        <p:txBody>
          <a:bodyPr vert="horz" lIns="91440" tIns="45720" rIns="91440" bIns="45720" rtlCol="0" anchor="ctr"/>
          <a:lstStyle>
            <a:lvl1pPr algn="r">
              <a:defRPr sz="1200">
                <a:solidFill>
                  <a:schemeClr val="bg1"/>
                </a:solidFill>
              </a:defRPr>
            </a:lvl1pPr>
          </a:lstStyle>
          <a:p>
            <a:fld id="{4B896723-57CD-594F-A552-1F057032A5F7}" type="slidenum">
              <a:rPr lang="en-US" smtClean="0">
                <a:solidFill>
                  <a:prstClr val="white"/>
                </a:solidFill>
              </a:rPr>
              <a:pPr/>
              <a:t>‹#›</a:t>
            </a:fld>
            <a:endParaRPr lang="en-US" dirty="0">
              <a:solidFill>
                <a:prstClr val="white"/>
              </a:solidFill>
            </a:endParaRPr>
          </a:p>
        </p:txBody>
      </p:sp>
      <p:sp>
        <p:nvSpPr>
          <p:cNvPr id="8" name="TextBox 7"/>
          <p:cNvSpPr txBox="1"/>
          <p:nvPr userDrawn="1"/>
        </p:nvSpPr>
        <p:spPr>
          <a:xfrm>
            <a:off x="9335320" y="5937991"/>
            <a:ext cx="184666" cy="369332"/>
          </a:xfrm>
          <a:prstGeom prst="rect">
            <a:avLst/>
          </a:prstGeom>
          <a:noFill/>
        </p:spPr>
        <p:txBody>
          <a:bodyPr wrap="none" rtlCol="0">
            <a:spAutoFit/>
          </a:bodyPr>
          <a:lstStyle/>
          <a:p>
            <a:endParaRPr lang="en-US" dirty="0">
              <a:solidFill>
                <a:prstClr val="black"/>
              </a:solidFill>
            </a:endParaRPr>
          </a:p>
        </p:txBody>
      </p:sp>
    </p:spTree>
    <p:extLst>
      <p:ext uri="{BB962C8B-B14F-4D97-AF65-F5344CB8AC3E}">
        <p14:creationId xmlns:p14="http://schemas.microsoft.com/office/powerpoint/2010/main" val="384035285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hdr="0" ftr="0" dt="0"/>
  <p:txStyles>
    <p:titleStyle>
      <a:lvl1pPr algn="l" defTabSz="457200" rtl="0" eaLnBrk="1" latinLnBrk="0" hangingPunct="1">
        <a:spcBef>
          <a:spcPct val="0"/>
        </a:spcBef>
        <a:buNone/>
        <a:defRPr sz="3400" b="1" i="0" kern="1200">
          <a:solidFill>
            <a:schemeClr val="tx1"/>
          </a:solidFill>
          <a:latin typeface="Trebuchet MS Bold"/>
          <a:ea typeface="+mj-ea"/>
          <a:cs typeface="Trebuchet MS Bold"/>
        </a:defRPr>
      </a:lvl1pPr>
    </p:titleStyle>
    <p:bodyStyle>
      <a:lvl1pPr marL="347472" indent="-347472" algn="l" defTabSz="457200" rtl="0" eaLnBrk="1" latinLnBrk="0" hangingPunct="1">
        <a:spcBef>
          <a:spcPct val="20000"/>
        </a:spcBef>
        <a:buClr>
          <a:srgbClr val="292795"/>
        </a:buClr>
        <a:buSzPct val="101000"/>
        <a:buFont typeface="Lucida Grande"/>
        <a:buChar char="▮"/>
        <a:defRPr sz="3200" kern="1200">
          <a:solidFill>
            <a:schemeClr val="tx1"/>
          </a:solidFill>
          <a:latin typeface="Cambria"/>
          <a:ea typeface="+mn-ea"/>
          <a:cs typeface="Cambria"/>
        </a:defRPr>
      </a:lvl1pPr>
      <a:lvl2pPr marL="742950" indent="-285750" algn="l" defTabSz="457200" rtl="0" eaLnBrk="1" latinLnBrk="0" hangingPunct="1">
        <a:spcBef>
          <a:spcPct val="20000"/>
        </a:spcBef>
        <a:buFont typeface="Arial"/>
        <a:buChar char="•"/>
        <a:defRPr sz="2800" kern="1200">
          <a:solidFill>
            <a:schemeClr val="tx1"/>
          </a:solidFill>
          <a:latin typeface="Cambria"/>
          <a:ea typeface="+mn-ea"/>
          <a:cs typeface="Cambria"/>
        </a:defRPr>
      </a:lvl2pPr>
      <a:lvl3pPr marL="1143000" indent="-228600" algn="l" defTabSz="457200" rtl="0" eaLnBrk="1" latinLnBrk="0" hangingPunct="1">
        <a:spcBef>
          <a:spcPct val="20000"/>
        </a:spcBef>
        <a:buFont typeface="Arial"/>
        <a:buChar char="•"/>
        <a:defRPr sz="2400" kern="1200">
          <a:solidFill>
            <a:schemeClr val="tx1"/>
          </a:solidFill>
          <a:latin typeface="Cambria"/>
          <a:ea typeface="+mn-ea"/>
          <a:cs typeface="Cambria"/>
        </a:defRPr>
      </a:lvl3pPr>
      <a:lvl4pPr marL="1600200" indent="-228600" algn="l" defTabSz="457200" rtl="0" eaLnBrk="1" latinLnBrk="0" hangingPunct="1">
        <a:spcBef>
          <a:spcPct val="20000"/>
        </a:spcBef>
        <a:buFont typeface="Arial"/>
        <a:buChar char="–"/>
        <a:defRPr sz="2000" kern="1200">
          <a:solidFill>
            <a:schemeClr val="tx1"/>
          </a:solidFill>
          <a:latin typeface="Cambria"/>
          <a:ea typeface="+mn-ea"/>
          <a:cs typeface="Cambria"/>
        </a:defRPr>
      </a:lvl4pPr>
      <a:lvl5pPr marL="2057400" indent="-228600" algn="l" defTabSz="457200" rtl="0" eaLnBrk="1" latinLnBrk="0" hangingPunct="1">
        <a:spcBef>
          <a:spcPct val="20000"/>
        </a:spcBef>
        <a:buFont typeface="Arial"/>
        <a:buChar char="»"/>
        <a:defRPr sz="2000" kern="1200">
          <a:solidFill>
            <a:schemeClr val="tx1"/>
          </a:solidFill>
          <a:latin typeface="Cambria"/>
          <a:ea typeface="+mn-ea"/>
          <a:cs typeface="Cambr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comments" Target="../comments/commen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tatisticstimes.com/economy/countries-by-gdp-sector-composition.php" TargetMode="External"/><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s://www.iso.org/home.html"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asq.org/quality-resources/benchmarking" TargetMode="External"/><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s://www.ncbi.nlm.nih.gov/pmc/articles/PMC5800231/#:~:text=Service%20encounter%20is%20generally%20defined,to%20a%20core%20service%20offering%E2%80%9D"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hyperlink" Target="http://www.cengage.com/marketing/book_content/boone_9781133628460/videos/ch12.html"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Product and Service Strategies</a:t>
            </a:r>
          </a:p>
        </p:txBody>
      </p:sp>
      <p:sp>
        <p:nvSpPr>
          <p:cNvPr id="4" name="Slide Number Placeholder 3"/>
          <p:cNvSpPr>
            <a:spLocks noGrp="1"/>
          </p:cNvSpPr>
          <p:nvPr>
            <p:ph type="sldNum" sz="quarter" idx="12"/>
          </p:nvPr>
        </p:nvSpPr>
        <p:spPr/>
        <p:txBody>
          <a:bodyPr/>
          <a:lstStyle/>
          <a:p>
            <a:fld id="{4B896723-57CD-594F-A552-1F057032A5F7}" type="slidenum">
              <a:rPr lang="en-US" smtClean="0">
                <a:solidFill>
                  <a:prstClr val="white"/>
                </a:solidFill>
              </a:rPr>
              <a:pPr/>
              <a:t>1</a:t>
            </a:fld>
            <a:endParaRPr lang="en-US" dirty="0">
              <a:solidFill>
                <a:prstClr val="white"/>
              </a:solidFill>
            </a:endParaRPr>
          </a:p>
        </p:txBody>
      </p:sp>
    </p:spTree>
    <p:extLst>
      <p:ext uri="{BB962C8B-B14F-4D97-AF65-F5344CB8AC3E}">
        <p14:creationId xmlns:p14="http://schemas.microsoft.com/office/powerpoint/2010/main" val="42853569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73751"/>
          </a:xfrm>
        </p:spPr>
        <p:txBody>
          <a:bodyPr vert="horz" lIns="91440" tIns="45720" rIns="91440" bIns="45720" rtlCol="0" anchor="ctr">
            <a:normAutofit/>
          </a:bodyPr>
          <a:lstStyle/>
          <a:p>
            <a:pPr>
              <a:lnSpc>
                <a:spcPct val="90000"/>
              </a:lnSpc>
            </a:pPr>
            <a:r>
              <a:rPr lang="en-US" sz="3100" b="1" i="0" kern="1200" dirty="0"/>
              <a:t>Figure 12.2 – World’s Most Admired Companies</a:t>
            </a:r>
            <a:r>
              <a:rPr lang="tr-TR" sz="3100" b="1" i="0" kern="1200" dirty="0"/>
              <a:t> (2014)</a:t>
            </a:r>
            <a:endParaRPr lang="en-US" sz="3100" b="1" i="0" kern="1200" dirty="0"/>
          </a:p>
        </p:txBody>
      </p:sp>
      <p:pic>
        <p:nvPicPr>
          <p:cNvPr id="5" name="Picture 4" descr="F12.2.png"/>
          <p:cNvPicPr>
            <a:picLocks noChangeAspect="1"/>
          </p:cNvPicPr>
          <p:nvPr/>
        </p:nvPicPr>
        <p:blipFill>
          <a:blip r:embed="rId2"/>
          <a:stretch>
            <a:fillRect/>
          </a:stretch>
        </p:blipFill>
        <p:spPr>
          <a:xfrm>
            <a:off x="2353918" y="1254920"/>
            <a:ext cx="4436164" cy="4714940"/>
          </a:xfrm>
          <a:prstGeom prst="rect">
            <a:avLst/>
          </a:prstGeom>
          <a:noFill/>
        </p:spPr>
      </p:pic>
      <p:sp>
        <p:nvSpPr>
          <p:cNvPr id="4" name="Slide Number Placeholder 3"/>
          <p:cNvSpPr>
            <a:spLocks noGrp="1"/>
          </p:cNvSpPr>
          <p:nvPr>
            <p:ph type="sldNum" sz="quarter" idx="12"/>
          </p:nvPr>
        </p:nvSpPr>
        <p:spPr>
          <a:xfrm>
            <a:off x="6945270" y="6497478"/>
            <a:ext cx="2133600" cy="365125"/>
          </a:xfrm>
        </p:spPr>
        <p:txBody>
          <a:bodyPr vert="horz" lIns="91440" tIns="45720" rIns="91440" bIns="45720" rtlCol="0" anchor="ctr">
            <a:normAutofit/>
          </a:bodyPr>
          <a:lstStyle/>
          <a:p>
            <a:pPr>
              <a:spcAft>
                <a:spcPts val="600"/>
              </a:spcAft>
            </a:pPr>
            <a:fld id="{4B896723-57CD-594F-A552-1F057032A5F7}" type="slidenum">
              <a:rPr lang="en-US" smtClean="0"/>
              <a:pPr>
                <a:spcAft>
                  <a:spcPts val="600"/>
                </a:spcAft>
              </a:pPr>
              <a:t>10</a:t>
            </a:fld>
            <a:endParaRPr lang="en-US"/>
          </a:p>
        </p:txBody>
      </p:sp>
    </p:spTree>
    <p:extLst>
      <p:ext uri="{BB962C8B-B14F-4D97-AF65-F5344CB8AC3E}">
        <p14:creationId xmlns:p14="http://schemas.microsoft.com/office/powerpoint/2010/main" val="29158228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şlık 8">
            <a:extLst>
              <a:ext uri="{FF2B5EF4-FFF2-40B4-BE49-F238E27FC236}">
                <a16:creationId xmlns:a16="http://schemas.microsoft.com/office/drawing/2014/main" id="{CCA8A62B-2F99-421B-81EB-09DA57285F09}"/>
              </a:ext>
            </a:extLst>
          </p:cNvPr>
          <p:cNvSpPr>
            <a:spLocks noGrp="1"/>
          </p:cNvSpPr>
          <p:nvPr>
            <p:ph type="title"/>
          </p:nvPr>
        </p:nvSpPr>
        <p:spPr/>
        <p:txBody>
          <a:bodyPr>
            <a:normAutofit fontScale="90000"/>
          </a:bodyPr>
          <a:lstStyle/>
          <a:p>
            <a:r>
              <a:rPr lang="en-US" dirty="0"/>
              <a:t>Figure 12.</a:t>
            </a:r>
            <a:r>
              <a:rPr lang="tr-TR" dirty="0"/>
              <a:t>3</a:t>
            </a:r>
            <a:r>
              <a:rPr lang="en-US" dirty="0"/>
              <a:t> – World’s Most Admired Companies</a:t>
            </a:r>
            <a:r>
              <a:rPr lang="tr-TR" dirty="0"/>
              <a:t> (2020)</a:t>
            </a:r>
          </a:p>
        </p:txBody>
      </p:sp>
      <p:pic>
        <p:nvPicPr>
          <p:cNvPr id="5" name="Resim 4">
            <a:extLst>
              <a:ext uri="{FF2B5EF4-FFF2-40B4-BE49-F238E27FC236}">
                <a16:creationId xmlns:a16="http://schemas.microsoft.com/office/drawing/2014/main" id="{E475E608-A437-4F16-913C-BC58D5534BBF}"/>
              </a:ext>
            </a:extLst>
          </p:cNvPr>
          <p:cNvPicPr>
            <a:picLocks noChangeAspect="1"/>
          </p:cNvPicPr>
          <p:nvPr/>
        </p:nvPicPr>
        <p:blipFill>
          <a:blip r:embed="rId2"/>
          <a:stretch>
            <a:fillRect/>
          </a:stretch>
        </p:blipFill>
        <p:spPr>
          <a:xfrm>
            <a:off x="4638413" y="1477744"/>
            <a:ext cx="3115326" cy="4785775"/>
          </a:xfrm>
          <a:prstGeom prst="rect">
            <a:avLst/>
          </a:prstGeom>
        </p:spPr>
      </p:pic>
      <p:sp>
        <p:nvSpPr>
          <p:cNvPr id="3" name="Slayt Numarası Yer Tutucusu 2">
            <a:extLst>
              <a:ext uri="{FF2B5EF4-FFF2-40B4-BE49-F238E27FC236}">
                <a16:creationId xmlns:a16="http://schemas.microsoft.com/office/drawing/2014/main" id="{16F516C1-1CB4-4ECC-9F93-DFCE18CC1811}"/>
              </a:ext>
            </a:extLst>
          </p:cNvPr>
          <p:cNvSpPr>
            <a:spLocks noGrp="1"/>
          </p:cNvSpPr>
          <p:nvPr>
            <p:ph type="sldNum" sz="quarter" idx="12"/>
          </p:nvPr>
        </p:nvSpPr>
        <p:spPr/>
        <p:txBody>
          <a:bodyPr/>
          <a:lstStyle/>
          <a:p>
            <a:fld id="{4B896723-57CD-594F-A552-1F057032A5F7}" type="slidenum">
              <a:rPr lang="en-US" smtClean="0"/>
              <a:pPr/>
              <a:t>11</a:t>
            </a:fld>
            <a:endParaRPr lang="en-US" dirty="0"/>
          </a:p>
        </p:txBody>
      </p:sp>
      <p:pic>
        <p:nvPicPr>
          <p:cNvPr id="8" name="Resim 7">
            <a:extLst>
              <a:ext uri="{FF2B5EF4-FFF2-40B4-BE49-F238E27FC236}">
                <a16:creationId xmlns:a16="http://schemas.microsoft.com/office/drawing/2014/main" id="{576E8574-BBE4-4D0A-969A-5D0C4AAD96D6}"/>
              </a:ext>
            </a:extLst>
          </p:cNvPr>
          <p:cNvPicPr>
            <a:picLocks noChangeAspect="1"/>
          </p:cNvPicPr>
          <p:nvPr/>
        </p:nvPicPr>
        <p:blipFill>
          <a:blip r:embed="rId3"/>
          <a:stretch>
            <a:fillRect/>
          </a:stretch>
        </p:blipFill>
        <p:spPr>
          <a:xfrm>
            <a:off x="266116" y="1786021"/>
            <a:ext cx="4151736" cy="3901778"/>
          </a:xfrm>
          <a:prstGeom prst="rect">
            <a:avLst/>
          </a:prstGeom>
        </p:spPr>
      </p:pic>
    </p:spTree>
    <p:extLst>
      <p:ext uri="{BB962C8B-B14F-4D97-AF65-F5344CB8AC3E}">
        <p14:creationId xmlns:p14="http://schemas.microsoft.com/office/powerpoint/2010/main" val="24391178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Importance of the Service Sector</a:t>
            </a:r>
          </a:p>
        </p:txBody>
      </p:sp>
      <p:sp>
        <p:nvSpPr>
          <p:cNvPr id="3" name="Content Placeholder 2"/>
          <p:cNvSpPr>
            <a:spLocks noGrp="1"/>
          </p:cNvSpPr>
          <p:nvPr>
            <p:ph idx="1"/>
          </p:nvPr>
        </p:nvSpPr>
        <p:spPr/>
        <p:txBody>
          <a:bodyPr/>
          <a:lstStyle/>
          <a:p>
            <a:r>
              <a:rPr lang="en-US" dirty="0"/>
              <a:t>The service sector makes up more than three-fourths</a:t>
            </a:r>
            <a:r>
              <a:rPr lang="en-US" b="1" dirty="0"/>
              <a:t> </a:t>
            </a:r>
            <a:r>
              <a:rPr lang="en-US" dirty="0"/>
              <a:t>of the U.S. economy</a:t>
            </a:r>
          </a:p>
          <a:p>
            <a:r>
              <a:rPr lang="en-US" dirty="0"/>
              <a:t>Backshoring - Firms return much of their offshore work to the U.S. to save money and improve customer service efficiency</a:t>
            </a:r>
          </a:p>
          <a:p>
            <a:r>
              <a:rPr lang="en-US" b="1" dirty="0">
                <a:solidFill>
                  <a:srgbClr val="FF0000"/>
                </a:solidFill>
              </a:rPr>
              <a:t>Homeshoring </a:t>
            </a:r>
            <a:r>
              <a:rPr lang="en-US" dirty="0"/>
              <a:t>- Hiring workers to do jobs from their homes</a:t>
            </a:r>
          </a:p>
          <a:p>
            <a:endParaRPr lang="en-US" dirty="0"/>
          </a:p>
        </p:txBody>
      </p:sp>
      <p:sp>
        <p:nvSpPr>
          <p:cNvPr id="4" name="Slide Number Placeholder 3"/>
          <p:cNvSpPr>
            <a:spLocks noGrp="1"/>
          </p:cNvSpPr>
          <p:nvPr>
            <p:ph type="sldNum" sz="quarter" idx="12"/>
          </p:nvPr>
        </p:nvSpPr>
        <p:spPr/>
        <p:txBody>
          <a:bodyPr/>
          <a:lstStyle/>
          <a:p>
            <a:fld id="{4B896723-57CD-594F-A552-1F057032A5F7}" type="slidenum">
              <a:rPr lang="en-US" smtClean="0"/>
              <a:pPr/>
              <a:t>12</a:t>
            </a:fld>
            <a:endParaRPr lang="en-US" dirty="0"/>
          </a:p>
        </p:txBody>
      </p:sp>
    </p:spTree>
    <p:extLst>
      <p:ext uri="{BB962C8B-B14F-4D97-AF65-F5344CB8AC3E}">
        <p14:creationId xmlns:p14="http://schemas.microsoft.com/office/powerpoint/2010/main" val="3901371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harita içeren bir resim&#10;&#10;Açıklama otomatik olarak oluşturuldu">
            <a:extLst>
              <a:ext uri="{FF2B5EF4-FFF2-40B4-BE49-F238E27FC236}">
                <a16:creationId xmlns:a16="http://schemas.microsoft.com/office/drawing/2014/main" id="{18835125-AB16-4742-A2D8-9EA2A2B655A9}"/>
              </a:ext>
            </a:extLst>
          </p:cNvPr>
          <p:cNvPicPr>
            <a:picLocks noChangeAspect="1"/>
          </p:cNvPicPr>
          <p:nvPr/>
        </p:nvPicPr>
        <p:blipFill>
          <a:blip r:embed="rId2"/>
          <a:stretch>
            <a:fillRect/>
          </a:stretch>
        </p:blipFill>
        <p:spPr>
          <a:xfrm>
            <a:off x="90488" y="1098614"/>
            <a:ext cx="8963025" cy="4660773"/>
          </a:xfrm>
          <a:prstGeom prst="rect">
            <a:avLst/>
          </a:prstGeom>
          <a:noFill/>
        </p:spPr>
      </p:pic>
      <p:sp>
        <p:nvSpPr>
          <p:cNvPr id="3" name="Slayt Numarası Yer Tutucusu 2" hidden="1">
            <a:extLst>
              <a:ext uri="{FF2B5EF4-FFF2-40B4-BE49-F238E27FC236}">
                <a16:creationId xmlns:a16="http://schemas.microsoft.com/office/drawing/2014/main" id="{BC394C18-9360-4695-9EC2-E6E12643608F}"/>
              </a:ext>
            </a:extLst>
          </p:cNvPr>
          <p:cNvSpPr>
            <a:spLocks noGrp="1"/>
          </p:cNvSpPr>
          <p:nvPr>
            <p:ph type="sldNum" sz="quarter" idx="12"/>
          </p:nvPr>
        </p:nvSpPr>
        <p:spPr/>
        <p:txBody>
          <a:bodyPr/>
          <a:lstStyle/>
          <a:p>
            <a:pPr>
              <a:spcAft>
                <a:spcPts val="600"/>
              </a:spcAft>
            </a:pPr>
            <a:fld id="{4B896723-57CD-594F-A552-1F057032A5F7}" type="slidenum">
              <a:rPr lang="en-US" smtClean="0"/>
              <a:pPr>
                <a:spcAft>
                  <a:spcPts val="600"/>
                </a:spcAft>
              </a:pPr>
              <a:t>13</a:t>
            </a:fld>
            <a:endParaRPr lang="en-US"/>
          </a:p>
        </p:txBody>
      </p:sp>
      <p:sp>
        <p:nvSpPr>
          <p:cNvPr id="7" name="Metin kutusu 6">
            <a:extLst>
              <a:ext uri="{FF2B5EF4-FFF2-40B4-BE49-F238E27FC236}">
                <a16:creationId xmlns:a16="http://schemas.microsoft.com/office/drawing/2014/main" id="{0D50FA52-EB76-42EB-B5AC-1A6C839A7412}"/>
              </a:ext>
            </a:extLst>
          </p:cNvPr>
          <p:cNvSpPr txBox="1"/>
          <p:nvPr/>
        </p:nvSpPr>
        <p:spPr>
          <a:xfrm>
            <a:off x="849085" y="6029975"/>
            <a:ext cx="7688425" cy="369332"/>
          </a:xfrm>
          <a:prstGeom prst="rect">
            <a:avLst/>
          </a:prstGeom>
          <a:noFill/>
        </p:spPr>
        <p:txBody>
          <a:bodyPr wrap="square">
            <a:spAutoFit/>
          </a:bodyPr>
          <a:lstStyle/>
          <a:p>
            <a:r>
              <a:rPr lang="tr-TR" dirty="0">
                <a:hlinkClick r:id="rId3"/>
              </a:rPr>
              <a:t>http://statisticstimes.com/economy/countries-by-gdp-sector-composition.php</a:t>
            </a:r>
            <a:r>
              <a:rPr lang="tr-TR" dirty="0"/>
              <a:t> </a:t>
            </a:r>
          </a:p>
        </p:txBody>
      </p:sp>
    </p:spTree>
    <p:extLst>
      <p:ext uri="{BB962C8B-B14F-4D97-AF65-F5344CB8AC3E}">
        <p14:creationId xmlns:p14="http://schemas.microsoft.com/office/powerpoint/2010/main" val="18159185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Importance of the Service Sector</a:t>
            </a:r>
          </a:p>
        </p:txBody>
      </p:sp>
      <p:sp>
        <p:nvSpPr>
          <p:cNvPr id="3" name="Content Placeholder 2"/>
          <p:cNvSpPr>
            <a:spLocks noGrp="1"/>
          </p:cNvSpPr>
          <p:nvPr>
            <p:ph idx="1"/>
          </p:nvPr>
        </p:nvSpPr>
        <p:spPr/>
        <p:txBody>
          <a:bodyPr/>
          <a:lstStyle/>
          <a:p>
            <a:r>
              <a:rPr lang="en-US" dirty="0"/>
              <a:t>Most service firms emphasize</a:t>
            </a:r>
            <a:r>
              <a:rPr lang="tr-TR" dirty="0"/>
              <a:t>/</a:t>
            </a:r>
            <a:r>
              <a:rPr lang="tr-TR" dirty="0" err="1"/>
              <a:t>underline</a:t>
            </a:r>
            <a:r>
              <a:rPr lang="en-US" dirty="0"/>
              <a:t> marketing as a significant activity for two reasons</a:t>
            </a:r>
          </a:p>
          <a:p>
            <a:pPr lvl="1"/>
            <a:r>
              <a:rPr lang="en-US" dirty="0"/>
              <a:t>Growth potential of service transactions represents a vast</a:t>
            </a:r>
            <a:r>
              <a:rPr lang="tr-TR" dirty="0"/>
              <a:t>/</a:t>
            </a:r>
            <a:r>
              <a:rPr lang="en-US" dirty="0"/>
              <a:t>enormous marketing opportunity</a:t>
            </a:r>
          </a:p>
          <a:p>
            <a:pPr lvl="1"/>
            <a:r>
              <a:rPr lang="en-US" dirty="0"/>
              <a:t>Environment for services is changing</a:t>
            </a:r>
          </a:p>
          <a:p>
            <a:endParaRPr lang="en-US" dirty="0"/>
          </a:p>
        </p:txBody>
      </p:sp>
      <p:sp>
        <p:nvSpPr>
          <p:cNvPr id="4" name="Slide Number Placeholder 3"/>
          <p:cNvSpPr>
            <a:spLocks noGrp="1"/>
          </p:cNvSpPr>
          <p:nvPr>
            <p:ph type="sldNum" sz="quarter" idx="12"/>
          </p:nvPr>
        </p:nvSpPr>
        <p:spPr/>
        <p:txBody>
          <a:bodyPr/>
          <a:lstStyle/>
          <a:p>
            <a:fld id="{4B896723-57CD-594F-A552-1F057032A5F7}" type="slidenum">
              <a:rPr lang="en-US" smtClean="0"/>
              <a:pPr/>
              <a:t>14</a:t>
            </a:fld>
            <a:endParaRPr lang="en-US" dirty="0"/>
          </a:p>
        </p:txBody>
      </p:sp>
    </p:spTree>
    <p:extLst>
      <p:ext uri="{BB962C8B-B14F-4D97-AF65-F5344CB8AC3E}">
        <p14:creationId xmlns:p14="http://schemas.microsoft.com/office/powerpoint/2010/main" val="37069572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Classifying Goods and Services for </a:t>
            </a:r>
            <a:br>
              <a:rPr lang="en-US" dirty="0"/>
            </a:br>
            <a:r>
              <a:rPr lang="en-US" dirty="0"/>
              <a:t>Consumer and Business Markets</a:t>
            </a:r>
          </a:p>
        </p:txBody>
      </p:sp>
      <p:sp>
        <p:nvSpPr>
          <p:cNvPr id="3" name="Content Placeholder 2"/>
          <p:cNvSpPr>
            <a:spLocks noGrp="1"/>
          </p:cNvSpPr>
          <p:nvPr>
            <p:ph idx="1"/>
          </p:nvPr>
        </p:nvSpPr>
        <p:spPr/>
        <p:txBody>
          <a:bodyPr>
            <a:normAutofit lnSpcReduction="10000"/>
          </a:bodyPr>
          <a:lstStyle/>
          <a:p>
            <a:r>
              <a:rPr lang="en-US" b="1" dirty="0">
                <a:solidFill>
                  <a:srgbClr val="FF0000"/>
                </a:solidFill>
              </a:rPr>
              <a:t>Consumer (B2C) products</a:t>
            </a:r>
            <a:r>
              <a:rPr lang="en-US" dirty="0"/>
              <a:t>  - Product destined</a:t>
            </a:r>
            <a:r>
              <a:rPr lang="tr-TR" dirty="0"/>
              <a:t>/</a:t>
            </a:r>
            <a:r>
              <a:rPr lang="tr-TR" dirty="0" err="1"/>
              <a:t>allocated</a:t>
            </a:r>
            <a:r>
              <a:rPr lang="en-US" dirty="0"/>
              <a:t> for use by ultimate consumers</a:t>
            </a:r>
          </a:p>
          <a:p>
            <a:r>
              <a:rPr lang="en-US" b="1" dirty="0">
                <a:solidFill>
                  <a:srgbClr val="FF0000"/>
                </a:solidFill>
              </a:rPr>
              <a:t>Business (B2B) products</a:t>
            </a:r>
            <a:r>
              <a:rPr lang="en-US" dirty="0"/>
              <a:t>  - Product that contributes directly or indirectly to the output of other products for resale; also called industrial or organizational product</a:t>
            </a:r>
          </a:p>
          <a:p>
            <a:r>
              <a:rPr lang="en-US" dirty="0"/>
              <a:t>Some products fall into both categories</a:t>
            </a:r>
            <a:r>
              <a:rPr lang="tr-TR" dirty="0"/>
              <a:t> –</a:t>
            </a:r>
            <a:r>
              <a:rPr lang="tr-TR" dirty="0" err="1">
                <a:highlight>
                  <a:srgbClr val="FFFF00"/>
                </a:highlight>
              </a:rPr>
              <a:t>depending</a:t>
            </a:r>
            <a:r>
              <a:rPr lang="tr-TR" dirty="0">
                <a:highlight>
                  <a:srgbClr val="FFFF00"/>
                </a:highlight>
              </a:rPr>
              <a:t> on </a:t>
            </a:r>
            <a:r>
              <a:rPr lang="tr-TR" dirty="0" err="1">
                <a:highlight>
                  <a:srgbClr val="FFFF00"/>
                </a:highlight>
              </a:rPr>
              <a:t>the</a:t>
            </a:r>
            <a:r>
              <a:rPr lang="tr-TR" dirty="0">
                <a:highlight>
                  <a:srgbClr val="FFFF00"/>
                </a:highlight>
              </a:rPr>
              <a:t> </a:t>
            </a:r>
            <a:r>
              <a:rPr lang="tr-TR" dirty="0" err="1">
                <a:highlight>
                  <a:srgbClr val="FFFF00"/>
                </a:highlight>
              </a:rPr>
              <a:t>quantity</a:t>
            </a:r>
            <a:r>
              <a:rPr lang="tr-TR" dirty="0">
                <a:highlight>
                  <a:srgbClr val="FFFF00"/>
                </a:highlight>
              </a:rPr>
              <a:t> </a:t>
            </a:r>
            <a:r>
              <a:rPr lang="tr-TR" dirty="0" err="1">
                <a:highlight>
                  <a:srgbClr val="FFFF00"/>
                </a:highlight>
              </a:rPr>
              <a:t>purchased</a:t>
            </a:r>
            <a:r>
              <a:rPr lang="tr-TR" dirty="0">
                <a:highlight>
                  <a:srgbClr val="FFFF00"/>
                </a:highlight>
              </a:rPr>
              <a:t> </a:t>
            </a:r>
            <a:r>
              <a:rPr lang="tr-TR" dirty="0" err="1">
                <a:highlight>
                  <a:srgbClr val="FFFF00"/>
                </a:highlight>
              </a:rPr>
              <a:t>or</a:t>
            </a:r>
            <a:r>
              <a:rPr lang="tr-TR" dirty="0">
                <a:highlight>
                  <a:srgbClr val="FFFF00"/>
                </a:highlight>
              </a:rPr>
              <a:t> </a:t>
            </a:r>
            <a:r>
              <a:rPr lang="tr-TR" dirty="0" err="1">
                <a:highlight>
                  <a:srgbClr val="FFFF00"/>
                </a:highlight>
              </a:rPr>
              <a:t>the</a:t>
            </a:r>
            <a:r>
              <a:rPr lang="tr-TR" dirty="0">
                <a:highlight>
                  <a:srgbClr val="FFFF00"/>
                </a:highlight>
              </a:rPr>
              <a:t> </a:t>
            </a:r>
            <a:r>
              <a:rPr lang="tr-TR" dirty="0" err="1">
                <a:highlight>
                  <a:srgbClr val="FFFF00"/>
                </a:highlight>
              </a:rPr>
              <a:t>purpose</a:t>
            </a:r>
            <a:r>
              <a:rPr lang="tr-TR" dirty="0"/>
              <a:t>.</a:t>
            </a:r>
            <a:endParaRPr lang="en-US" dirty="0"/>
          </a:p>
        </p:txBody>
      </p:sp>
      <p:sp>
        <p:nvSpPr>
          <p:cNvPr id="4" name="Slide Number Placeholder 3"/>
          <p:cNvSpPr>
            <a:spLocks noGrp="1"/>
          </p:cNvSpPr>
          <p:nvPr>
            <p:ph type="sldNum" sz="quarter" idx="12"/>
          </p:nvPr>
        </p:nvSpPr>
        <p:spPr/>
        <p:txBody>
          <a:bodyPr/>
          <a:lstStyle/>
          <a:p>
            <a:fld id="{4B896723-57CD-594F-A552-1F057032A5F7}" type="slidenum">
              <a:rPr lang="en-US" smtClean="0"/>
              <a:pPr/>
              <a:t>15</a:t>
            </a:fld>
            <a:endParaRPr lang="en-US" dirty="0"/>
          </a:p>
        </p:txBody>
      </p:sp>
    </p:spTree>
    <p:extLst>
      <p:ext uri="{BB962C8B-B14F-4D97-AF65-F5344CB8AC3E}">
        <p14:creationId xmlns:p14="http://schemas.microsoft.com/office/powerpoint/2010/main" val="4694567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Figure 12.3 – Classification of Consumer Products</a:t>
            </a:r>
          </a:p>
        </p:txBody>
      </p:sp>
      <p:sp>
        <p:nvSpPr>
          <p:cNvPr id="4" name="Slide Number Placeholder 3"/>
          <p:cNvSpPr>
            <a:spLocks noGrp="1"/>
          </p:cNvSpPr>
          <p:nvPr>
            <p:ph type="sldNum" sz="quarter" idx="12"/>
          </p:nvPr>
        </p:nvSpPr>
        <p:spPr/>
        <p:txBody>
          <a:bodyPr/>
          <a:lstStyle/>
          <a:p>
            <a:fld id="{4B896723-57CD-594F-A552-1F057032A5F7}" type="slidenum">
              <a:rPr lang="en-US" smtClean="0"/>
              <a:pPr/>
              <a:t>16</a:t>
            </a:fld>
            <a:endParaRPr lang="en-US" dirty="0"/>
          </a:p>
        </p:txBody>
      </p:sp>
      <p:pic>
        <p:nvPicPr>
          <p:cNvPr id="5" name="Picture 4" descr="Figure12-3.jpg"/>
          <p:cNvPicPr>
            <a:picLocks noChangeAspect="1"/>
          </p:cNvPicPr>
          <p:nvPr/>
        </p:nvPicPr>
        <p:blipFill>
          <a:blip r:embed="rId2"/>
          <a:stretch>
            <a:fillRect/>
          </a:stretch>
        </p:blipFill>
        <p:spPr>
          <a:xfrm>
            <a:off x="1049867" y="1248389"/>
            <a:ext cx="7027333" cy="4564907"/>
          </a:xfrm>
          <a:prstGeom prst="rect">
            <a:avLst/>
          </a:prstGeom>
        </p:spPr>
      </p:pic>
    </p:spTree>
    <p:extLst>
      <p:ext uri="{BB962C8B-B14F-4D97-AF65-F5344CB8AC3E}">
        <p14:creationId xmlns:p14="http://schemas.microsoft.com/office/powerpoint/2010/main" val="943716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Classifying Consumer Services</a:t>
            </a:r>
          </a:p>
        </p:txBody>
      </p:sp>
      <p:sp>
        <p:nvSpPr>
          <p:cNvPr id="3" name="Content Placeholder 2"/>
          <p:cNvSpPr>
            <a:spLocks noGrp="1"/>
          </p:cNvSpPr>
          <p:nvPr>
            <p:ph idx="1"/>
          </p:nvPr>
        </p:nvSpPr>
        <p:spPr/>
        <p:txBody>
          <a:bodyPr/>
          <a:lstStyle/>
          <a:p>
            <a:r>
              <a:rPr lang="en-US" dirty="0"/>
              <a:t>Marketers rely on five questions to classify services</a:t>
            </a:r>
          </a:p>
          <a:p>
            <a:pPr lvl="1"/>
            <a:r>
              <a:rPr lang="en-US" dirty="0"/>
              <a:t>What is the nature of the service?</a:t>
            </a:r>
          </a:p>
          <a:p>
            <a:pPr lvl="1"/>
            <a:r>
              <a:rPr lang="en-US" dirty="0"/>
              <a:t>What type of relationship does the service organization have with its customers?</a:t>
            </a:r>
          </a:p>
          <a:p>
            <a:pPr lvl="1"/>
            <a:endParaRPr lang="en-US" dirty="0"/>
          </a:p>
        </p:txBody>
      </p:sp>
      <p:sp>
        <p:nvSpPr>
          <p:cNvPr id="4" name="Slide Number Placeholder 3"/>
          <p:cNvSpPr>
            <a:spLocks noGrp="1"/>
          </p:cNvSpPr>
          <p:nvPr>
            <p:ph type="sldNum" sz="quarter" idx="12"/>
          </p:nvPr>
        </p:nvSpPr>
        <p:spPr/>
        <p:txBody>
          <a:bodyPr/>
          <a:lstStyle/>
          <a:p>
            <a:fld id="{4B896723-57CD-594F-A552-1F057032A5F7}" type="slidenum">
              <a:rPr lang="en-US" smtClean="0"/>
              <a:pPr/>
              <a:t>17</a:t>
            </a:fld>
            <a:endParaRPr lang="en-US" dirty="0"/>
          </a:p>
        </p:txBody>
      </p:sp>
    </p:spTree>
    <p:extLst>
      <p:ext uri="{BB962C8B-B14F-4D97-AF65-F5344CB8AC3E}">
        <p14:creationId xmlns:p14="http://schemas.microsoft.com/office/powerpoint/2010/main" val="28025706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Classifying Consumer Services</a:t>
            </a:r>
          </a:p>
        </p:txBody>
      </p:sp>
      <p:sp>
        <p:nvSpPr>
          <p:cNvPr id="3" name="Content Placeholder 2"/>
          <p:cNvSpPr>
            <a:spLocks noGrp="1"/>
          </p:cNvSpPr>
          <p:nvPr>
            <p:ph idx="1"/>
          </p:nvPr>
        </p:nvSpPr>
        <p:spPr/>
        <p:txBody>
          <a:bodyPr/>
          <a:lstStyle/>
          <a:p>
            <a:pPr lvl="1"/>
            <a:r>
              <a:rPr lang="en-US" dirty="0"/>
              <a:t>How much flexibility is there for customization and judgment</a:t>
            </a:r>
            <a:r>
              <a:rPr lang="tr-TR" dirty="0"/>
              <a:t>/</a:t>
            </a:r>
            <a:r>
              <a:rPr lang="tr-TR" dirty="0" err="1"/>
              <a:t>decision</a:t>
            </a:r>
            <a:r>
              <a:rPr lang="tr-TR" dirty="0"/>
              <a:t> </a:t>
            </a:r>
            <a:r>
              <a:rPr lang="tr-TR" dirty="0" err="1"/>
              <a:t>making</a:t>
            </a:r>
            <a:r>
              <a:rPr lang="en-US" dirty="0"/>
              <a:t> on the part of the service provider?</a:t>
            </a:r>
          </a:p>
          <a:p>
            <a:pPr lvl="1"/>
            <a:r>
              <a:rPr lang="en-US" dirty="0"/>
              <a:t>Do demand and supply for the service fluctuate</a:t>
            </a:r>
            <a:r>
              <a:rPr lang="tr-TR" dirty="0"/>
              <a:t>/</a:t>
            </a:r>
            <a:r>
              <a:rPr lang="tr-TR" dirty="0" err="1"/>
              <a:t>undulate</a:t>
            </a:r>
            <a:r>
              <a:rPr lang="en-US" dirty="0"/>
              <a:t>?</a:t>
            </a:r>
          </a:p>
          <a:p>
            <a:pPr lvl="1"/>
            <a:r>
              <a:rPr lang="en-US" dirty="0"/>
              <a:t>How is the service delivered?</a:t>
            </a:r>
          </a:p>
          <a:p>
            <a:endParaRPr lang="en-US" dirty="0"/>
          </a:p>
        </p:txBody>
      </p:sp>
      <p:sp>
        <p:nvSpPr>
          <p:cNvPr id="4" name="Slide Number Placeholder 3"/>
          <p:cNvSpPr>
            <a:spLocks noGrp="1"/>
          </p:cNvSpPr>
          <p:nvPr>
            <p:ph type="sldNum" sz="quarter" idx="12"/>
          </p:nvPr>
        </p:nvSpPr>
        <p:spPr/>
        <p:txBody>
          <a:bodyPr/>
          <a:lstStyle/>
          <a:p>
            <a:fld id="{4B896723-57CD-594F-A552-1F057032A5F7}" type="slidenum">
              <a:rPr lang="en-US" smtClean="0"/>
              <a:pPr/>
              <a:t>18</a:t>
            </a:fld>
            <a:endParaRPr lang="en-US" dirty="0"/>
          </a:p>
        </p:txBody>
      </p:sp>
    </p:spTree>
    <p:extLst>
      <p:ext uri="{BB962C8B-B14F-4D97-AF65-F5344CB8AC3E}">
        <p14:creationId xmlns:p14="http://schemas.microsoft.com/office/powerpoint/2010/main" val="2415500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Applying the Consumer Products Classification System</a:t>
            </a:r>
          </a:p>
        </p:txBody>
      </p:sp>
      <p:sp>
        <p:nvSpPr>
          <p:cNvPr id="3" name="Content Placeholder 2"/>
          <p:cNvSpPr>
            <a:spLocks noGrp="1"/>
          </p:cNvSpPr>
          <p:nvPr>
            <p:ph idx="1"/>
          </p:nvPr>
        </p:nvSpPr>
        <p:spPr/>
        <p:txBody>
          <a:bodyPr>
            <a:normAutofit lnSpcReduction="10000"/>
          </a:bodyPr>
          <a:lstStyle/>
          <a:p>
            <a:r>
              <a:rPr lang="en-US" dirty="0"/>
              <a:t>Classification system poses</a:t>
            </a:r>
            <a:r>
              <a:rPr lang="tr-TR" dirty="0"/>
              <a:t>/</a:t>
            </a:r>
            <a:r>
              <a:rPr lang="tr-TR" dirty="0" err="1"/>
              <a:t>causes</a:t>
            </a:r>
            <a:r>
              <a:rPr lang="en-US" dirty="0"/>
              <a:t> a few problems</a:t>
            </a:r>
            <a:endParaRPr lang="tr-TR" dirty="0"/>
          </a:p>
          <a:p>
            <a:pPr lvl="1"/>
            <a:r>
              <a:rPr lang="en-US" dirty="0"/>
              <a:t>Obstacle</a:t>
            </a:r>
            <a:r>
              <a:rPr lang="tr-TR" dirty="0"/>
              <a:t>/</a:t>
            </a:r>
            <a:r>
              <a:rPr lang="tr-TR" dirty="0" err="1"/>
              <a:t>objection</a:t>
            </a:r>
            <a:r>
              <a:rPr lang="en-US" dirty="0"/>
              <a:t> to implementing</a:t>
            </a:r>
            <a:r>
              <a:rPr lang="tr-TR" dirty="0"/>
              <a:t>/</a:t>
            </a:r>
            <a:r>
              <a:rPr lang="tr-TR" dirty="0" err="1"/>
              <a:t>applying</a:t>
            </a:r>
            <a:r>
              <a:rPr lang="en-US" dirty="0"/>
              <a:t> this system results from the suggestion that all goods and services must fit within one of the three categories:</a:t>
            </a:r>
          </a:p>
          <a:p>
            <a:pPr lvl="2"/>
            <a:r>
              <a:rPr lang="en-US" dirty="0"/>
              <a:t>Convenience goods</a:t>
            </a:r>
          </a:p>
          <a:p>
            <a:pPr lvl="2"/>
            <a:r>
              <a:rPr lang="en-US" dirty="0"/>
              <a:t>Shopping goods</a:t>
            </a:r>
          </a:p>
          <a:p>
            <a:pPr lvl="2"/>
            <a:r>
              <a:rPr lang="en-US" dirty="0"/>
              <a:t>Specialty goods</a:t>
            </a:r>
          </a:p>
          <a:p>
            <a:pPr lvl="1"/>
            <a:r>
              <a:rPr lang="en-US" dirty="0"/>
              <a:t>Problem emerges</a:t>
            </a:r>
            <a:r>
              <a:rPr lang="tr-TR" dirty="0"/>
              <a:t>/</a:t>
            </a:r>
            <a:r>
              <a:rPr lang="tr-TR" dirty="0" err="1"/>
              <a:t>appears</a:t>
            </a:r>
            <a:r>
              <a:rPr lang="en-US" dirty="0"/>
              <a:t> because consumers differ in their buying patterns</a:t>
            </a:r>
          </a:p>
        </p:txBody>
      </p:sp>
      <p:sp>
        <p:nvSpPr>
          <p:cNvPr id="4" name="Slide Number Placeholder 3"/>
          <p:cNvSpPr>
            <a:spLocks noGrp="1"/>
          </p:cNvSpPr>
          <p:nvPr>
            <p:ph type="sldNum" sz="quarter" idx="12"/>
          </p:nvPr>
        </p:nvSpPr>
        <p:spPr/>
        <p:txBody>
          <a:bodyPr/>
          <a:lstStyle/>
          <a:p>
            <a:fld id="{4B896723-57CD-594F-A552-1F057032A5F7}" type="slidenum">
              <a:rPr lang="en-US" smtClean="0"/>
              <a:pPr/>
              <a:t>19</a:t>
            </a:fld>
            <a:endParaRPr lang="en-US" dirty="0"/>
          </a:p>
        </p:txBody>
      </p:sp>
    </p:spTree>
    <p:extLst>
      <p:ext uri="{BB962C8B-B14F-4D97-AF65-F5344CB8AC3E}">
        <p14:creationId xmlns:p14="http://schemas.microsoft.com/office/powerpoint/2010/main" val="19678284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p>
        </p:txBody>
      </p:sp>
      <p:sp>
        <p:nvSpPr>
          <p:cNvPr id="3" name="Content Placeholder 2"/>
          <p:cNvSpPr>
            <a:spLocks noGrp="1"/>
          </p:cNvSpPr>
          <p:nvPr>
            <p:ph idx="1"/>
          </p:nvPr>
        </p:nvSpPr>
        <p:spPr>
          <a:xfrm>
            <a:off x="618067" y="1264689"/>
            <a:ext cx="8068733" cy="4714940"/>
          </a:xfrm>
        </p:spPr>
        <p:txBody>
          <a:bodyPr>
            <a:normAutofit/>
          </a:bodyPr>
          <a:lstStyle/>
          <a:p>
            <a:pPr marL="533400" indent="-533400">
              <a:buFont typeface="Calibri" pitchFamily="34" charset="0"/>
              <a:buAutoNum type="arabicPeriod"/>
            </a:pPr>
            <a:r>
              <a:rPr lang="en-US" dirty="0"/>
              <a:t>Define the term </a:t>
            </a:r>
            <a:r>
              <a:rPr lang="en-US" i="1" dirty="0"/>
              <a:t>product.</a:t>
            </a:r>
            <a:r>
              <a:rPr lang="en-US" dirty="0"/>
              <a:t> </a:t>
            </a:r>
          </a:p>
          <a:p>
            <a:pPr marL="533400" indent="-533400">
              <a:buFont typeface="Calibri" pitchFamily="34" charset="0"/>
              <a:buAutoNum type="arabicPeriod"/>
            </a:pPr>
            <a:r>
              <a:rPr lang="en-US" dirty="0"/>
              <a:t>Distinguish between goods and services and how they relate to the goods–services continuum</a:t>
            </a:r>
            <a:r>
              <a:rPr lang="tr-TR" dirty="0"/>
              <a:t>/</a:t>
            </a:r>
            <a:r>
              <a:rPr lang="tr-TR" dirty="0" err="1"/>
              <a:t>spectrum</a:t>
            </a:r>
            <a:r>
              <a:rPr lang="en-US" dirty="0"/>
              <a:t>.</a:t>
            </a:r>
          </a:p>
          <a:p>
            <a:pPr marL="533400" indent="-533400">
              <a:buFont typeface="Calibri" pitchFamily="34" charset="0"/>
              <a:buAutoNum type="arabicPeriod"/>
            </a:pPr>
            <a:r>
              <a:rPr lang="en-US" dirty="0"/>
              <a:t>Outline the importance of the service sector in today’s marketplace.</a:t>
            </a:r>
          </a:p>
          <a:p>
            <a:pPr marL="533400" indent="-533400">
              <a:buFont typeface="Calibri" pitchFamily="34" charset="0"/>
              <a:buAutoNum type="arabicPeriod"/>
            </a:pPr>
            <a:r>
              <a:rPr lang="en-US" dirty="0"/>
              <a:t>Describe the three classifications of consumer goods and services. </a:t>
            </a:r>
          </a:p>
        </p:txBody>
      </p:sp>
      <p:sp>
        <p:nvSpPr>
          <p:cNvPr id="4" name="Slide Number Placeholder 3"/>
          <p:cNvSpPr>
            <a:spLocks noGrp="1"/>
          </p:cNvSpPr>
          <p:nvPr>
            <p:ph type="sldNum" sz="quarter" idx="12"/>
          </p:nvPr>
        </p:nvSpPr>
        <p:spPr/>
        <p:txBody>
          <a:bodyPr/>
          <a:lstStyle/>
          <a:p>
            <a:fld id="{4B896723-57CD-594F-A552-1F057032A5F7}" type="slidenum">
              <a:rPr lang="en-US" smtClean="0"/>
              <a:pPr/>
              <a:t>2</a:t>
            </a:fld>
            <a:endParaRPr lang="en-US" dirty="0"/>
          </a:p>
        </p:txBody>
      </p:sp>
    </p:spTree>
    <p:extLst>
      <p:ext uri="{BB962C8B-B14F-4D97-AF65-F5344CB8AC3E}">
        <p14:creationId xmlns:p14="http://schemas.microsoft.com/office/powerpoint/2010/main" val="2689006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Table 12.1 – Marketing Impact of the Consumer Products Classification System </a:t>
            </a:r>
          </a:p>
        </p:txBody>
      </p:sp>
      <p:sp>
        <p:nvSpPr>
          <p:cNvPr id="4" name="Slide Number Placeholder 3"/>
          <p:cNvSpPr>
            <a:spLocks noGrp="1"/>
          </p:cNvSpPr>
          <p:nvPr>
            <p:ph type="sldNum" sz="quarter" idx="12"/>
          </p:nvPr>
        </p:nvSpPr>
        <p:spPr/>
        <p:txBody>
          <a:bodyPr/>
          <a:lstStyle/>
          <a:p>
            <a:fld id="{4B896723-57CD-594F-A552-1F057032A5F7}" type="slidenum">
              <a:rPr lang="en-US" smtClean="0"/>
              <a:pPr/>
              <a:t>20</a:t>
            </a:fld>
            <a:endParaRPr lang="en-US" dirty="0"/>
          </a:p>
        </p:txBody>
      </p:sp>
      <p:pic>
        <p:nvPicPr>
          <p:cNvPr id="5" name="Picture 4" descr="T12.1.png"/>
          <p:cNvPicPr>
            <a:picLocks noChangeAspect="1"/>
          </p:cNvPicPr>
          <p:nvPr/>
        </p:nvPicPr>
        <p:blipFill>
          <a:blip r:embed="rId2"/>
          <a:stretch>
            <a:fillRect/>
          </a:stretch>
        </p:blipFill>
        <p:spPr>
          <a:xfrm>
            <a:off x="965200" y="1571522"/>
            <a:ext cx="6595533" cy="3396656"/>
          </a:xfrm>
          <a:prstGeom prst="rect">
            <a:avLst/>
          </a:prstGeom>
        </p:spPr>
      </p:pic>
    </p:spTree>
    <p:extLst>
      <p:ext uri="{BB962C8B-B14F-4D97-AF65-F5344CB8AC3E}">
        <p14:creationId xmlns:p14="http://schemas.microsoft.com/office/powerpoint/2010/main" val="7605604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Figure 12.4 – Classification of Business Products </a:t>
            </a:r>
          </a:p>
        </p:txBody>
      </p:sp>
      <p:sp>
        <p:nvSpPr>
          <p:cNvPr id="4" name="Slide Number Placeholder 3"/>
          <p:cNvSpPr>
            <a:spLocks noGrp="1"/>
          </p:cNvSpPr>
          <p:nvPr>
            <p:ph type="sldNum" sz="quarter" idx="12"/>
          </p:nvPr>
        </p:nvSpPr>
        <p:spPr/>
        <p:txBody>
          <a:bodyPr/>
          <a:lstStyle/>
          <a:p>
            <a:fld id="{4B896723-57CD-594F-A552-1F057032A5F7}" type="slidenum">
              <a:rPr lang="en-US" smtClean="0"/>
              <a:pPr/>
              <a:t>21</a:t>
            </a:fld>
            <a:endParaRPr lang="en-US" dirty="0"/>
          </a:p>
        </p:txBody>
      </p:sp>
      <p:pic>
        <p:nvPicPr>
          <p:cNvPr id="5" name="Picture 4" descr="Fig 12.4.png"/>
          <p:cNvPicPr>
            <a:picLocks noChangeAspect="1"/>
          </p:cNvPicPr>
          <p:nvPr/>
        </p:nvPicPr>
        <p:blipFill>
          <a:blip r:embed="rId2"/>
          <a:stretch>
            <a:fillRect/>
          </a:stretch>
        </p:blipFill>
        <p:spPr>
          <a:xfrm>
            <a:off x="681900" y="1303881"/>
            <a:ext cx="7568491" cy="4842933"/>
          </a:xfrm>
          <a:prstGeom prst="rect">
            <a:avLst/>
          </a:prstGeom>
        </p:spPr>
      </p:pic>
    </p:spTree>
    <p:extLst>
      <p:ext uri="{BB962C8B-B14F-4D97-AF65-F5344CB8AC3E}">
        <p14:creationId xmlns:p14="http://schemas.microsoft.com/office/powerpoint/2010/main" val="3485873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Table 12.2 – Marketing Impact of the Business Products Classification System </a:t>
            </a:r>
          </a:p>
        </p:txBody>
      </p:sp>
      <p:sp>
        <p:nvSpPr>
          <p:cNvPr id="4" name="Slide Number Placeholder 3"/>
          <p:cNvSpPr>
            <a:spLocks noGrp="1"/>
          </p:cNvSpPr>
          <p:nvPr>
            <p:ph type="sldNum" sz="quarter" idx="12"/>
          </p:nvPr>
        </p:nvSpPr>
        <p:spPr/>
        <p:txBody>
          <a:bodyPr/>
          <a:lstStyle/>
          <a:p>
            <a:fld id="{4B896723-57CD-594F-A552-1F057032A5F7}" type="slidenum">
              <a:rPr lang="en-US" smtClean="0"/>
              <a:pPr/>
              <a:t>22</a:t>
            </a:fld>
            <a:endParaRPr lang="en-US" dirty="0"/>
          </a:p>
        </p:txBody>
      </p:sp>
      <p:pic>
        <p:nvPicPr>
          <p:cNvPr id="5" name="Picture 4" descr="T12.2.png"/>
          <p:cNvPicPr>
            <a:picLocks noChangeAspect="1"/>
          </p:cNvPicPr>
          <p:nvPr/>
        </p:nvPicPr>
        <p:blipFill>
          <a:blip r:embed="rId2"/>
          <a:stretch>
            <a:fillRect/>
          </a:stretch>
        </p:blipFill>
        <p:spPr>
          <a:xfrm>
            <a:off x="457200" y="1546233"/>
            <a:ext cx="7890933" cy="3610573"/>
          </a:xfrm>
          <a:prstGeom prst="rect">
            <a:avLst/>
          </a:prstGeom>
        </p:spPr>
      </p:pic>
    </p:spTree>
    <p:extLst>
      <p:ext uri="{BB962C8B-B14F-4D97-AF65-F5344CB8AC3E}">
        <p14:creationId xmlns:p14="http://schemas.microsoft.com/office/powerpoint/2010/main" val="15209924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Quality as a Product Strategy</a:t>
            </a:r>
          </a:p>
        </p:txBody>
      </p:sp>
      <p:sp>
        <p:nvSpPr>
          <p:cNvPr id="3" name="Content Placeholder 2"/>
          <p:cNvSpPr>
            <a:spLocks noGrp="1"/>
          </p:cNvSpPr>
          <p:nvPr>
            <p:ph idx="1"/>
          </p:nvPr>
        </p:nvSpPr>
        <p:spPr/>
        <p:txBody>
          <a:bodyPr/>
          <a:lstStyle/>
          <a:p>
            <a:r>
              <a:rPr lang="en-US" dirty="0"/>
              <a:t>Quality is a key component to a firm’s success in a competitive marketplace</a:t>
            </a:r>
          </a:p>
          <a:p>
            <a:r>
              <a:rPr lang="en-US" b="1" dirty="0">
                <a:solidFill>
                  <a:srgbClr val="FF0000"/>
                </a:solidFill>
              </a:rPr>
              <a:t>Total quality management (TQM) </a:t>
            </a:r>
            <a:r>
              <a:rPr lang="en-US" dirty="0"/>
              <a:t>- Continuous effort to improve products and work processes with the goal of achieving customer satisfaction and world-class</a:t>
            </a:r>
            <a:r>
              <a:rPr lang="tr-TR" dirty="0"/>
              <a:t>/</a:t>
            </a:r>
            <a:r>
              <a:rPr lang="tr-TR" dirty="0" err="1"/>
              <a:t>best</a:t>
            </a:r>
            <a:r>
              <a:rPr lang="en-US" dirty="0"/>
              <a:t> performance</a:t>
            </a:r>
            <a:endParaRPr lang="en-US" b="1" dirty="0">
              <a:solidFill>
                <a:srgbClr val="FF0000"/>
              </a:solidFill>
            </a:endParaRPr>
          </a:p>
          <a:p>
            <a:endParaRPr lang="en-US" dirty="0"/>
          </a:p>
        </p:txBody>
      </p:sp>
      <p:sp>
        <p:nvSpPr>
          <p:cNvPr id="4" name="Slide Number Placeholder 3"/>
          <p:cNvSpPr>
            <a:spLocks noGrp="1"/>
          </p:cNvSpPr>
          <p:nvPr>
            <p:ph type="sldNum" sz="quarter" idx="12"/>
          </p:nvPr>
        </p:nvSpPr>
        <p:spPr/>
        <p:txBody>
          <a:bodyPr/>
          <a:lstStyle/>
          <a:p>
            <a:fld id="{4B896723-57CD-594F-A552-1F057032A5F7}" type="slidenum">
              <a:rPr lang="en-US" smtClean="0"/>
              <a:pPr/>
              <a:t>23</a:t>
            </a:fld>
            <a:endParaRPr lang="en-US" dirty="0"/>
          </a:p>
        </p:txBody>
      </p:sp>
    </p:spTree>
    <p:extLst>
      <p:ext uri="{BB962C8B-B14F-4D97-AF65-F5344CB8AC3E}">
        <p14:creationId xmlns:p14="http://schemas.microsoft.com/office/powerpoint/2010/main" val="19892558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Worldwide Quality Programs</a:t>
            </a:r>
          </a:p>
        </p:txBody>
      </p:sp>
      <p:sp>
        <p:nvSpPr>
          <p:cNvPr id="3" name="Content Placeholder 2"/>
          <p:cNvSpPr>
            <a:spLocks noGrp="1"/>
          </p:cNvSpPr>
          <p:nvPr>
            <p:ph idx="1"/>
          </p:nvPr>
        </p:nvSpPr>
        <p:spPr/>
        <p:txBody>
          <a:bodyPr/>
          <a:lstStyle/>
          <a:p>
            <a:pPr marL="338138" indent="-338138">
              <a:spcBef>
                <a:spcPct val="50000"/>
              </a:spcBef>
              <a:tabLst>
                <a:tab pos="457200" algn="l"/>
              </a:tabLst>
            </a:pPr>
            <a:r>
              <a:rPr lang="en-IN" dirty="0"/>
              <a:t>In the 1980s, the quality revolution picked up speed in U.S. corporations</a:t>
            </a:r>
            <a:endParaRPr lang="en-US" dirty="0"/>
          </a:p>
          <a:p>
            <a:pPr marL="338138" indent="-338138">
              <a:tabLst>
                <a:tab pos="457200" algn="l"/>
              </a:tabLst>
            </a:pPr>
            <a:r>
              <a:rPr lang="en-US" dirty="0"/>
              <a:t>The goal was to better compete with Japanese manufacturers</a:t>
            </a:r>
          </a:p>
          <a:p>
            <a:r>
              <a:rPr lang="en-US" dirty="0"/>
              <a:t>The U.S. Congress established the Malcolm Baldrige National Quality Award to recognize excellence in quality management</a:t>
            </a:r>
          </a:p>
          <a:p>
            <a:endParaRPr lang="en-US" dirty="0"/>
          </a:p>
        </p:txBody>
      </p:sp>
      <p:sp>
        <p:nvSpPr>
          <p:cNvPr id="4" name="Slide Number Placeholder 3"/>
          <p:cNvSpPr>
            <a:spLocks noGrp="1"/>
          </p:cNvSpPr>
          <p:nvPr>
            <p:ph type="sldNum" sz="quarter" idx="12"/>
          </p:nvPr>
        </p:nvSpPr>
        <p:spPr/>
        <p:txBody>
          <a:bodyPr/>
          <a:lstStyle/>
          <a:p>
            <a:fld id="{4B896723-57CD-594F-A552-1F057032A5F7}" type="slidenum">
              <a:rPr lang="en-US" smtClean="0"/>
              <a:pPr/>
              <a:t>24</a:t>
            </a:fld>
            <a:endParaRPr lang="en-US" dirty="0"/>
          </a:p>
        </p:txBody>
      </p:sp>
    </p:spTree>
    <p:extLst>
      <p:ext uri="{BB962C8B-B14F-4D97-AF65-F5344CB8AC3E}">
        <p14:creationId xmlns:p14="http://schemas.microsoft.com/office/powerpoint/2010/main" val="19350025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3262"/>
            <a:ext cx="8229600" cy="453149"/>
          </a:xfrm>
        </p:spPr>
        <p:txBody>
          <a:bodyPr>
            <a:normAutofit fontScale="90000"/>
          </a:bodyPr>
          <a:lstStyle/>
          <a:p>
            <a:pPr algn="ctr"/>
            <a:r>
              <a:rPr lang="en-US" sz="2800" dirty="0"/>
              <a:t>Worldwide Quality Programs</a:t>
            </a:r>
          </a:p>
        </p:txBody>
      </p:sp>
      <p:sp>
        <p:nvSpPr>
          <p:cNvPr id="3" name="Content Placeholder 2"/>
          <p:cNvSpPr>
            <a:spLocks noGrp="1"/>
          </p:cNvSpPr>
          <p:nvPr>
            <p:ph idx="1"/>
          </p:nvPr>
        </p:nvSpPr>
        <p:spPr>
          <a:xfrm>
            <a:off x="289249" y="1101012"/>
            <a:ext cx="8565502" cy="5197151"/>
          </a:xfrm>
        </p:spPr>
        <p:txBody>
          <a:bodyPr>
            <a:normAutofit fontScale="55000" lnSpcReduction="20000"/>
          </a:bodyPr>
          <a:lstStyle/>
          <a:p>
            <a:pPr marL="338138" indent="-338138">
              <a:tabLst>
                <a:tab pos="457200" algn="l"/>
              </a:tabLst>
            </a:pPr>
            <a:r>
              <a:rPr lang="en-US" sz="4400" b="1" dirty="0">
                <a:solidFill>
                  <a:srgbClr val="FF0000"/>
                </a:solidFill>
              </a:rPr>
              <a:t>ISO 9001:2008 </a:t>
            </a:r>
            <a:r>
              <a:rPr lang="en-US" sz="4400" dirty="0"/>
              <a:t>standards implemented by the European Union define international, generic criteria for quality management and assurance</a:t>
            </a:r>
          </a:p>
          <a:p>
            <a:pPr marL="338138" indent="-338138">
              <a:tabLst>
                <a:tab pos="457200" algn="l"/>
              </a:tabLst>
            </a:pPr>
            <a:r>
              <a:rPr lang="en-US" sz="4400" dirty="0"/>
              <a:t>The U.S. member body of ISO is the National Institute of  Standards and  Technology</a:t>
            </a:r>
            <a:endParaRPr lang="tr-TR" sz="4400" dirty="0"/>
          </a:p>
          <a:p>
            <a:pPr marL="0" indent="0">
              <a:buNone/>
              <a:tabLst>
                <a:tab pos="457200" algn="l"/>
              </a:tabLst>
            </a:pPr>
            <a:endParaRPr lang="tr-TR" sz="4400" dirty="0"/>
          </a:p>
          <a:p>
            <a:pPr marL="0" indent="0">
              <a:buNone/>
              <a:tabLst>
                <a:tab pos="457200" algn="l"/>
              </a:tabLst>
            </a:pPr>
            <a:r>
              <a:rPr lang="en-US" sz="4400" dirty="0"/>
              <a:t>ISO</a:t>
            </a:r>
            <a:r>
              <a:rPr lang="tr-TR" sz="4400" dirty="0"/>
              <a:t>-</a:t>
            </a:r>
            <a:r>
              <a:rPr lang="en-US" sz="4400" dirty="0"/>
              <a:t>International Organization for Standardization</a:t>
            </a:r>
            <a:endParaRPr lang="tr-TR" sz="4400" dirty="0"/>
          </a:p>
          <a:p>
            <a:pPr marL="0" indent="0">
              <a:buNone/>
              <a:tabLst>
                <a:tab pos="457200" algn="l"/>
              </a:tabLst>
            </a:pPr>
            <a:r>
              <a:rPr lang="en-US" sz="2800" dirty="0">
                <a:hlinkClick r:id="rId2"/>
              </a:rPr>
              <a:t>https://www.iso.org/home.html</a:t>
            </a:r>
            <a:r>
              <a:rPr lang="tr-TR" sz="2800" dirty="0"/>
              <a:t> </a:t>
            </a:r>
          </a:p>
          <a:p>
            <a:pPr marL="0" indent="0">
              <a:buNone/>
              <a:tabLst>
                <a:tab pos="457200" algn="l"/>
              </a:tabLst>
            </a:pPr>
            <a:endParaRPr lang="tr-TR" dirty="0"/>
          </a:p>
          <a:p>
            <a:pPr marL="0" indent="0">
              <a:buNone/>
              <a:tabLst>
                <a:tab pos="457200" algn="l"/>
              </a:tabLst>
            </a:pPr>
            <a:r>
              <a:rPr lang="en-US" sz="3800" dirty="0"/>
              <a:t>ISO is an independent, non-governmental international organization with a membership of 165 national standards bodies.</a:t>
            </a:r>
            <a:r>
              <a:rPr lang="tr-TR" sz="3800" dirty="0"/>
              <a:t> </a:t>
            </a:r>
            <a:r>
              <a:rPr lang="en-US" sz="3800" dirty="0"/>
              <a:t>ISO TODAY</a:t>
            </a:r>
            <a:r>
              <a:rPr lang="tr-TR" sz="3800" dirty="0"/>
              <a:t>:</a:t>
            </a:r>
            <a:endParaRPr lang="en-US" sz="3800" dirty="0"/>
          </a:p>
          <a:p>
            <a:pPr marL="0" indent="0">
              <a:buNone/>
              <a:tabLst>
                <a:tab pos="457200" algn="l"/>
              </a:tabLst>
            </a:pPr>
            <a:r>
              <a:rPr lang="en-US" sz="3800" b="1" dirty="0">
                <a:solidFill>
                  <a:srgbClr val="FF0000"/>
                </a:solidFill>
              </a:rPr>
              <a:t>23534</a:t>
            </a:r>
            <a:r>
              <a:rPr lang="tr-TR" sz="3800" dirty="0"/>
              <a:t> - </a:t>
            </a:r>
            <a:r>
              <a:rPr lang="en-US" sz="3800" dirty="0"/>
              <a:t>International Standards covering almost all aspects of technology and manufacturing.</a:t>
            </a:r>
          </a:p>
          <a:p>
            <a:pPr marL="0" indent="0">
              <a:buNone/>
              <a:tabLst>
                <a:tab pos="457200" algn="l"/>
              </a:tabLst>
            </a:pPr>
            <a:r>
              <a:rPr lang="en-US" sz="3800" b="1" dirty="0">
                <a:solidFill>
                  <a:srgbClr val="FF0000"/>
                </a:solidFill>
              </a:rPr>
              <a:t>165</a:t>
            </a:r>
            <a:r>
              <a:rPr lang="tr-TR" sz="3800" dirty="0"/>
              <a:t> - </a:t>
            </a:r>
            <a:r>
              <a:rPr lang="en-US" sz="3800" dirty="0"/>
              <a:t>Members representing ISO in  their country. There is only one member per country.</a:t>
            </a:r>
          </a:p>
          <a:p>
            <a:pPr marL="0" indent="0">
              <a:buNone/>
              <a:tabLst>
                <a:tab pos="457200" algn="l"/>
              </a:tabLst>
            </a:pPr>
            <a:r>
              <a:rPr lang="en-US" sz="3800" b="1" dirty="0">
                <a:solidFill>
                  <a:srgbClr val="FF0000"/>
                </a:solidFill>
              </a:rPr>
              <a:t>792</a:t>
            </a:r>
            <a:r>
              <a:rPr lang="tr-TR" sz="3800" dirty="0"/>
              <a:t> - </a:t>
            </a:r>
            <a:r>
              <a:rPr lang="en-US" sz="3800" dirty="0"/>
              <a:t>Technical committees and subcommittees to take care of standards development.</a:t>
            </a:r>
          </a:p>
        </p:txBody>
      </p:sp>
      <p:sp>
        <p:nvSpPr>
          <p:cNvPr id="4" name="Slide Number Placeholder 3"/>
          <p:cNvSpPr>
            <a:spLocks noGrp="1"/>
          </p:cNvSpPr>
          <p:nvPr>
            <p:ph type="sldNum" sz="quarter" idx="12"/>
          </p:nvPr>
        </p:nvSpPr>
        <p:spPr/>
        <p:txBody>
          <a:bodyPr/>
          <a:lstStyle/>
          <a:p>
            <a:fld id="{4B896723-57CD-594F-A552-1F057032A5F7}" type="slidenum">
              <a:rPr lang="en-US" smtClean="0"/>
              <a:pPr/>
              <a:t>25</a:t>
            </a:fld>
            <a:endParaRPr lang="en-US" dirty="0"/>
          </a:p>
        </p:txBody>
      </p:sp>
    </p:spTree>
    <p:extLst>
      <p:ext uri="{BB962C8B-B14F-4D97-AF65-F5344CB8AC3E}">
        <p14:creationId xmlns:p14="http://schemas.microsoft.com/office/powerpoint/2010/main" val="34472113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Benchmarking</a:t>
            </a:r>
            <a:r>
              <a:rPr lang="tr-TR" dirty="0"/>
              <a:t>/Gold Standart</a:t>
            </a:r>
            <a:endParaRPr lang="en-US" dirty="0"/>
          </a:p>
        </p:txBody>
      </p:sp>
      <p:sp>
        <p:nvSpPr>
          <p:cNvPr id="3" name="Content Placeholder 2"/>
          <p:cNvSpPr>
            <a:spLocks noGrp="1"/>
          </p:cNvSpPr>
          <p:nvPr>
            <p:ph idx="1"/>
          </p:nvPr>
        </p:nvSpPr>
        <p:spPr/>
        <p:txBody>
          <a:bodyPr/>
          <a:lstStyle/>
          <a:p>
            <a:r>
              <a:rPr lang="en-US" dirty="0"/>
              <a:t>Measuring quality by comparing performance against industry leaders</a:t>
            </a:r>
          </a:p>
          <a:p>
            <a:r>
              <a:rPr lang="en-US" dirty="0"/>
              <a:t>Involves three main activities</a:t>
            </a:r>
          </a:p>
          <a:p>
            <a:pPr lvl="1"/>
            <a:r>
              <a:rPr lang="en-US" dirty="0"/>
              <a:t>Identifying manufacturing or business processes that need improvement</a:t>
            </a:r>
          </a:p>
          <a:p>
            <a:pPr lvl="1"/>
            <a:r>
              <a:rPr lang="en-US" dirty="0"/>
              <a:t>Comparing internal processes to those of industry leaders</a:t>
            </a:r>
          </a:p>
          <a:p>
            <a:pPr lvl="1"/>
            <a:r>
              <a:rPr lang="en-US" dirty="0"/>
              <a:t>Implementing changes for quality improvement</a:t>
            </a:r>
          </a:p>
          <a:p>
            <a:pPr marL="457200" lvl="1" indent="0">
              <a:buNone/>
            </a:pPr>
            <a:endParaRPr lang="en-US" dirty="0"/>
          </a:p>
        </p:txBody>
      </p:sp>
      <p:sp>
        <p:nvSpPr>
          <p:cNvPr id="4" name="Slide Number Placeholder 3"/>
          <p:cNvSpPr>
            <a:spLocks noGrp="1"/>
          </p:cNvSpPr>
          <p:nvPr>
            <p:ph type="sldNum" sz="quarter" idx="12"/>
          </p:nvPr>
        </p:nvSpPr>
        <p:spPr/>
        <p:txBody>
          <a:bodyPr/>
          <a:lstStyle/>
          <a:p>
            <a:fld id="{4B896723-57CD-594F-A552-1F057032A5F7}" type="slidenum">
              <a:rPr lang="en-US" smtClean="0"/>
              <a:pPr/>
              <a:t>26</a:t>
            </a:fld>
            <a:endParaRPr lang="en-US" dirty="0"/>
          </a:p>
        </p:txBody>
      </p:sp>
    </p:spTree>
    <p:extLst>
      <p:ext uri="{BB962C8B-B14F-4D97-AF65-F5344CB8AC3E}">
        <p14:creationId xmlns:p14="http://schemas.microsoft.com/office/powerpoint/2010/main" val="2819640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D1694C5-5B8A-4AAB-BDD1-BB7CB81AA182}"/>
              </a:ext>
            </a:extLst>
          </p:cNvPr>
          <p:cNvSpPr>
            <a:spLocks noGrp="1"/>
          </p:cNvSpPr>
          <p:nvPr>
            <p:ph type="title"/>
          </p:nvPr>
        </p:nvSpPr>
        <p:spPr>
          <a:xfrm>
            <a:off x="457200" y="274638"/>
            <a:ext cx="8229600" cy="973751"/>
          </a:xfrm>
        </p:spPr>
        <p:txBody>
          <a:bodyPr anchor="ctr">
            <a:normAutofit/>
          </a:bodyPr>
          <a:lstStyle/>
          <a:p>
            <a:r>
              <a:rPr lang="tr-TR"/>
              <a:t>Benchmarking</a:t>
            </a:r>
          </a:p>
        </p:txBody>
      </p:sp>
      <p:pic>
        <p:nvPicPr>
          <p:cNvPr id="5" name="Resim 4">
            <a:extLst>
              <a:ext uri="{FF2B5EF4-FFF2-40B4-BE49-F238E27FC236}">
                <a16:creationId xmlns:a16="http://schemas.microsoft.com/office/drawing/2014/main" id="{1382689E-5995-4AAC-8157-97EC271E63FC}"/>
              </a:ext>
            </a:extLst>
          </p:cNvPr>
          <p:cNvPicPr>
            <a:picLocks noChangeAspect="1"/>
          </p:cNvPicPr>
          <p:nvPr/>
        </p:nvPicPr>
        <p:blipFill>
          <a:blip r:embed="rId2"/>
          <a:stretch>
            <a:fillRect/>
          </a:stretch>
        </p:blipFill>
        <p:spPr>
          <a:xfrm>
            <a:off x="360006" y="1724009"/>
            <a:ext cx="4038600" cy="3140010"/>
          </a:xfrm>
          <a:prstGeom prst="rect">
            <a:avLst/>
          </a:prstGeom>
          <a:noFill/>
        </p:spPr>
      </p:pic>
      <p:sp>
        <p:nvSpPr>
          <p:cNvPr id="3" name="İçerik Yer Tutucusu 2">
            <a:extLst>
              <a:ext uri="{FF2B5EF4-FFF2-40B4-BE49-F238E27FC236}">
                <a16:creationId xmlns:a16="http://schemas.microsoft.com/office/drawing/2014/main" id="{E734F3E6-C1E2-434E-A094-C1E96EBD1DEC}"/>
              </a:ext>
            </a:extLst>
          </p:cNvPr>
          <p:cNvSpPr>
            <a:spLocks noGrp="1"/>
          </p:cNvSpPr>
          <p:nvPr>
            <p:ph sz="half" idx="2"/>
          </p:nvPr>
        </p:nvSpPr>
        <p:spPr>
          <a:xfrm>
            <a:off x="4624874" y="1166018"/>
            <a:ext cx="4038600" cy="4525963"/>
          </a:xfrm>
        </p:spPr>
        <p:txBody>
          <a:bodyPr>
            <a:normAutofit/>
          </a:bodyPr>
          <a:lstStyle/>
          <a:p>
            <a:pPr marL="0" indent="0">
              <a:lnSpc>
                <a:spcPct val="90000"/>
              </a:lnSpc>
              <a:buNone/>
            </a:pPr>
            <a:r>
              <a:rPr lang="en-US" sz="1800"/>
              <a:t>Benchmarking is defined as the process of measuring products, services, and processes against those of organizations known to be leaders in one or more aspects of their operations. Benchmarking provides necessary insights to help you understand how your organization compares with similar organizations, even if they are in a different business or have a different group of customers.</a:t>
            </a:r>
          </a:p>
          <a:p>
            <a:pPr marL="0" indent="0">
              <a:lnSpc>
                <a:spcPct val="90000"/>
              </a:lnSpc>
              <a:buNone/>
            </a:pPr>
            <a:r>
              <a:rPr lang="en-US" sz="1800"/>
              <a:t>Benchmarking can also help organizations identify areas, systems, or processes for improvements—either incremental (continuous) improvements or dramatic (business process re-engineering) improvements.</a:t>
            </a:r>
          </a:p>
          <a:p>
            <a:pPr marL="0" indent="0">
              <a:lnSpc>
                <a:spcPct val="90000"/>
              </a:lnSpc>
              <a:buNone/>
            </a:pPr>
            <a:endParaRPr lang="en-US" sz="1800"/>
          </a:p>
          <a:p>
            <a:pPr marL="0" indent="0">
              <a:lnSpc>
                <a:spcPct val="90000"/>
              </a:lnSpc>
              <a:buNone/>
            </a:pPr>
            <a:endParaRPr lang="tr-TR" sz="1800"/>
          </a:p>
        </p:txBody>
      </p:sp>
      <p:sp>
        <p:nvSpPr>
          <p:cNvPr id="4" name="Slayt Numarası Yer Tutucusu 3">
            <a:extLst>
              <a:ext uri="{FF2B5EF4-FFF2-40B4-BE49-F238E27FC236}">
                <a16:creationId xmlns:a16="http://schemas.microsoft.com/office/drawing/2014/main" id="{851823C0-4F4D-4FC4-BAC8-59F4BCB9A37E}"/>
              </a:ext>
            </a:extLst>
          </p:cNvPr>
          <p:cNvSpPr>
            <a:spLocks noGrp="1"/>
          </p:cNvSpPr>
          <p:nvPr>
            <p:ph type="sldNum" sz="quarter" idx="12"/>
          </p:nvPr>
        </p:nvSpPr>
        <p:spPr>
          <a:xfrm>
            <a:off x="7010400" y="6492875"/>
            <a:ext cx="2133600" cy="365125"/>
          </a:xfrm>
        </p:spPr>
        <p:txBody>
          <a:bodyPr anchor="ctr">
            <a:normAutofit/>
          </a:bodyPr>
          <a:lstStyle/>
          <a:p>
            <a:pPr>
              <a:spcAft>
                <a:spcPts val="600"/>
              </a:spcAft>
            </a:pPr>
            <a:fld id="{4B896723-57CD-594F-A552-1F057032A5F7}" type="slidenum">
              <a:rPr lang="en-US" smtClean="0"/>
              <a:pPr>
                <a:spcAft>
                  <a:spcPts val="600"/>
                </a:spcAft>
              </a:pPr>
              <a:t>27</a:t>
            </a:fld>
            <a:endParaRPr lang="en-US"/>
          </a:p>
        </p:txBody>
      </p:sp>
      <p:sp>
        <p:nvSpPr>
          <p:cNvPr id="7" name="Metin kutusu 6">
            <a:extLst>
              <a:ext uri="{FF2B5EF4-FFF2-40B4-BE49-F238E27FC236}">
                <a16:creationId xmlns:a16="http://schemas.microsoft.com/office/drawing/2014/main" id="{23C1CF17-6F5B-45E3-931B-41EDE3EF7288}"/>
              </a:ext>
            </a:extLst>
          </p:cNvPr>
          <p:cNvSpPr txBox="1"/>
          <p:nvPr/>
        </p:nvSpPr>
        <p:spPr>
          <a:xfrm>
            <a:off x="480526" y="4934634"/>
            <a:ext cx="3797560" cy="646331"/>
          </a:xfrm>
          <a:prstGeom prst="rect">
            <a:avLst/>
          </a:prstGeom>
          <a:noFill/>
        </p:spPr>
        <p:txBody>
          <a:bodyPr wrap="square">
            <a:spAutoFit/>
          </a:bodyPr>
          <a:lstStyle/>
          <a:p>
            <a:r>
              <a:rPr lang="en-US" dirty="0"/>
              <a:t>Incremental Quality Improvement vs Benchmarking Breakthroughs</a:t>
            </a:r>
            <a:r>
              <a:rPr lang="tr-TR" dirty="0"/>
              <a:t>/</a:t>
            </a:r>
            <a:r>
              <a:rPr lang="tr-TR" dirty="0" err="1"/>
              <a:t>Spurts</a:t>
            </a:r>
            <a:endParaRPr lang="tr-TR" dirty="0"/>
          </a:p>
        </p:txBody>
      </p:sp>
      <p:sp>
        <p:nvSpPr>
          <p:cNvPr id="9" name="Metin kutusu 8">
            <a:extLst>
              <a:ext uri="{FF2B5EF4-FFF2-40B4-BE49-F238E27FC236}">
                <a16:creationId xmlns:a16="http://schemas.microsoft.com/office/drawing/2014/main" id="{9861BFF6-0002-4B35-A4F3-64A00F2412EB}"/>
              </a:ext>
            </a:extLst>
          </p:cNvPr>
          <p:cNvSpPr txBox="1"/>
          <p:nvPr/>
        </p:nvSpPr>
        <p:spPr>
          <a:xfrm>
            <a:off x="508518" y="5827446"/>
            <a:ext cx="6918649" cy="369332"/>
          </a:xfrm>
          <a:prstGeom prst="rect">
            <a:avLst/>
          </a:prstGeom>
          <a:noFill/>
        </p:spPr>
        <p:txBody>
          <a:bodyPr wrap="square">
            <a:spAutoFit/>
          </a:bodyPr>
          <a:lstStyle/>
          <a:p>
            <a:r>
              <a:rPr lang="tr-TR" dirty="0">
                <a:hlinkClick r:id="rId3"/>
              </a:rPr>
              <a:t>https://asq.org/quality-resources/benchmarking</a:t>
            </a:r>
            <a:r>
              <a:rPr lang="tr-TR" dirty="0"/>
              <a:t>, </a:t>
            </a:r>
            <a:r>
              <a:rPr lang="tr-TR" dirty="0" err="1"/>
              <a:t>Accessed</a:t>
            </a:r>
            <a:r>
              <a:rPr lang="tr-TR" dirty="0"/>
              <a:t> 11/25/2020</a:t>
            </a:r>
          </a:p>
        </p:txBody>
      </p:sp>
    </p:spTree>
    <p:extLst>
      <p:ext uri="{BB962C8B-B14F-4D97-AF65-F5344CB8AC3E}">
        <p14:creationId xmlns:p14="http://schemas.microsoft.com/office/powerpoint/2010/main" val="13613499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Benchmarking</a:t>
            </a:r>
          </a:p>
        </p:txBody>
      </p:sp>
      <p:sp>
        <p:nvSpPr>
          <p:cNvPr id="3" name="Content Placeholder 2"/>
          <p:cNvSpPr>
            <a:spLocks noGrp="1"/>
          </p:cNvSpPr>
          <p:nvPr>
            <p:ph idx="1"/>
          </p:nvPr>
        </p:nvSpPr>
        <p:spPr/>
        <p:txBody>
          <a:bodyPr/>
          <a:lstStyle/>
          <a:p>
            <a:r>
              <a:rPr lang="en-US" dirty="0"/>
              <a:t>Requires two types of analyses: internal and external</a:t>
            </a:r>
          </a:p>
          <a:p>
            <a:pPr lvl="1"/>
            <a:r>
              <a:rPr lang="en-US" dirty="0"/>
              <a:t>Company must first analyze its own activities to determine strengths and weaknesses</a:t>
            </a:r>
          </a:p>
          <a:p>
            <a:pPr lvl="1"/>
            <a:r>
              <a:rPr lang="en-US" dirty="0"/>
              <a:t>External analysis involves gathering information about the benchmark partner, to find out why the partner is perceived as the industry’s best</a:t>
            </a:r>
          </a:p>
          <a:p>
            <a:endParaRPr lang="en-US" dirty="0"/>
          </a:p>
        </p:txBody>
      </p:sp>
      <p:sp>
        <p:nvSpPr>
          <p:cNvPr id="4" name="Slide Number Placeholder 3"/>
          <p:cNvSpPr>
            <a:spLocks noGrp="1"/>
          </p:cNvSpPr>
          <p:nvPr>
            <p:ph type="sldNum" sz="quarter" idx="12"/>
          </p:nvPr>
        </p:nvSpPr>
        <p:spPr/>
        <p:txBody>
          <a:bodyPr/>
          <a:lstStyle/>
          <a:p>
            <a:fld id="{4B896723-57CD-594F-A552-1F057032A5F7}" type="slidenum">
              <a:rPr lang="en-US" smtClean="0"/>
              <a:pPr/>
              <a:t>28</a:t>
            </a:fld>
            <a:endParaRPr lang="en-US" dirty="0"/>
          </a:p>
        </p:txBody>
      </p:sp>
    </p:spTree>
    <p:extLst>
      <p:ext uri="{BB962C8B-B14F-4D97-AF65-F5344CB8AC3E}">
        <p14:creationId xmlns:p14="http://schemas.microsoft.com/office/powerpoint/2010/main" val="9890889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Quality of Services</a:t>
            </a:r>
          </a:p>
        </p:txBody>
      </p:sp>
      <p:sp>
        <p:nvSpPr>
          <p:cNvPr id="3" name="Content Placeholder 2"/>
          <p:cNvSpPr>
            <a:spLocks noGrp="1"/>
          </p:cNvSpPr>
          <p:nvPr>
            <p:ph idx="1"/>
          </p:nvPr>
        </p:nvSpPr>
        <p:spPr>
          <a:xfrm>
            <a:off x="457200" y="1129004"/>
            <a:ext cx="8229600" cy="4842588"/>
          </a:xfrm>
        </p:spPr>
        <p:txBody>
          <a:bodyPr>
            <a:normAutofit fontScale="85000" lnSpcReduction="10000"/>
          </a:bodyPr>
          <a:lstStyle/>
          <a:p>
            <a:r>
              <a:rPr lang="en-US" b="1" dirty="0">
                <a:solidFill>
                  <a:srgbClr val="FF0000"/>
                </a:solidFill>
              </a:rPr>
              <a:t>Service encounter</a:t>
            </a:r>
            <a:r>
              <a:rPr lang="tr-TR" b="1" dirty="0"/>
              <a:t>*</a:t>
            </a:r>
            <a:r>
              <a:rPr lang="en-US" b="1" dirty="0">
                <a:solidFill>
                  <a:srgbClr val="FF0000"/>
                </a:solidFill>
              </a:rPr>
              <a:t> </a:t>
            </a:r>
            <a:r>
              <a:rPr lang="en-US" dirty="0"/>
              <a:t>- Point at which the customer and service provider interact</a:t>
            </a:r>
          </a:p>
          <a:p>
            <a:r>
              <a:rPr lang="en-US" b="1" dirty="0">
                <a:solidFill>
                  <a:srgbClr val="FF0000"/>
                </a:solidFill>
              </a:rPr>
              <a:t>Service quality </a:t>
            </a:r>
            <a:r>
              <a:rPr lang="en-US" dirty="0"/>
              <a:t>- Expected and perceived quality of a service offering</a:t>
            </a:r>
            <a:endParaRPr lang="tr-TR" dirty="0"/>
          </a:p>
          <a:p>
            <a:pPr marL="0" indent="0">
              <a:buNone/>
            </a:pPr>
            <a:endParaRPr lang="en-US" dirty="0"/>
          </a:p>
          <a:p>
            <a:pPr marL="0" indent="0">
              <a:buNone/>
            </a:pPr>
            <a:r>
              <a:rPr lang="tr-TR" dirty="0"/>
              <a:t>*</a:t>
            </a:r>
            <a:r>
              <a:rPr lang="en-US" sz="2600" dirty="0"/>
              <a:t>Service encounter is generally defined as a consumer's direct contact with a service provider, including both face-to-face interaction and experience. Voorhees et al. defines service encounter as “any discrete interaction between the customer and the service provider relevant to a core service offering”</a:t>
            </a:r>
            <a:r>
              <a:rPr lang="tr-TR" sz="2600" dirty="0"/>
              <a:t> (</a:t>
            </a:r>
            <a:r>
              <a:rPr lang="tr-TR" sz="2600" dirty="0">
                <a:hlinkClick r:id="rId2"/>
              </a:rPr>
              <a:t>https:// www.ncbi.nlm.nih.gov/pmc/articles/ PMC5800231/#: ~:</a:t>
            </a:r>
            <a:r>
              <a:rPr lang="tr-TR" sz="2600" dirty="0" err="1">
                <a:hlinkClick r:id="rId2"/>
              </a:rPr>
              <a:t>text</a:t>
            </a:r>
            <a:r>
              <a:rPr lang="tr-TR" sz="2600" dirty="0">
                <a:hlinkClick r:id="rId2"/>
              </a:rPr>
              <a:t>= Service%20encounter%20is%20generally%20defined,to%20a%20core%20service%20offering%E2%80%9D</a:t>
            </a:r>
            <a:r>
              <a:rPr lang="tr-TR" sz="2600" dirty="0"/>
              <a:t>, </a:t>
            </a:r>
            <a:r>
              <a:rPr lang="tr-TR" sz="2100" dirty="0" err="1"/>
              <a:t>Accessed</a:t>
            </a:r>
            <a:r>
              <a:rPr lang="tr-TR" sz="2100" dirty="0"/>
              <a:t> 11/25/2020).</a:t>
            </a:r>
            <a:endParaRPr lang="en-US" sz="2100" dirty="0"/>
          </a:p>
        </p:txBody>
      </p:sp>
      <p:sp>
        <p:nvSpPr>
          <p:cNvPr id="4" name="Slide Number Placeholder 3"/>
          <p:cNvSpPr>
            <a:spLocks noGrp="1"/>
          </p:cNvSpPr>
          <p:nvPr>
            <p:ph type="sldNum" sz="quarter" idx="12"/>
          </p:nvPr>
        </p:nvSpPr>
        <p:spPr/>
        <p:txBody>
          <a:bodyPr/>
          <a:lstStyle/>
          <a:p>
            <a:fld id="{4B896723-57CD-594F-A552-1F057032A5F7}" type="slidenum">
              <a:rPr lang="en-US" smtClean="0"/>
              <a:pPr/>
              <a:t>29</a:t>
            </a:fld>
            <a:endParaRPr lang="en-US" dirty="0"/>
          </a:p>
        </p:txBody>
      </p:sp>
    </p:spTree>
    <p:extLst>
      <p:ext uri="{BB962C8B-B14F-4D97-AF65-F5344CB8AC3E}">
        <p14:creationId xmlns:p14="http://schemas.microsoft.com/office/powerpoint/2010/main" val="19308528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p>
        </p:txBody>
      </p:sp>
      <p:sp>
        <p:nvSpPr>
          <p:cNvPr id="3" name="Content Placeholder 2"/>
          <p:cNvSpPr>
            <a:spLocks noGrp="1"/>
          </p:cNvSpPr>
          <p:nvPr>
            <p:ph idx="1"/>
          </p:nvPr>
        </p:nvSpPr>
        <p:spPr>
          <a:xfrm>
            <a:off x="626533" y="1264689"/>
            <a:ext cx="8060267" cy="4714940"/>
          </a:xfrm>
        </p:spPr>
        <p:txBody>
          <a:bodyPr>
            <a:normAutofit lnSpcReduction="10000"/>
          </a:bodyPr>
          <a:lstStyle/>
          <a:p>
            <a:pPr>
              <a:buFont typeface="+mj-lt"/>
              <a:buAutoNum type="arabicPeriod" startAt="5"/>
            </a:pPr>
            <a:r>
              <a:rPr lang="en-US" dirty="0"/>
              <a:t>Identify the six types of business goods and services.</a:t>
            </a:r>
          </a:p>
          <a:p>
            <a:pPr marL="533400" indent="-533400">
              <a:buFont typeface="Calibri" pitchFamily="34" charset="0"/>
              <a:buAutoNum type="arabicPeriod" startAt="5"/>
            </a:pPr>
            <a:r>
              <a:rPr lang="en-US" dirty="0"/>
              <a:t>Discuss how marketers use quality as a product strategy.</a:t>
            </a:r>
          </a:p>
          <a:p>
            <a:pPr marL="533400" indent="-533400">
              <a:buFont typeface="Calibri" pitchFamily="34" charset="0"/>
              <a:buAutoNum type="arabicPeriod" startAt="5"/>
            </a:pPr>
            <a:r>
              <a:rPr lang="en-US" dirty="0"/>
              <a:t>Explain why firms develop lines of related products.</a:t>
            </a:r>
          </a:p>
          <a:p>
            <a:pPr marL="533400" indent="-533400">
              <a:buFont typeface="Calibri" pitchFamily="34" charset="0"/>
              <a:buAutoNum type="arabicPeriod" startAt="5"/>
            </a:pPr>
            <a:r>
              <a:rPr lang="en-US" dirty="0"/>
              <a:t>Describe the way marketers typically measure product mixes and make product mix decisions.</a:t>
            </a:r>
          </a:p>
          <a:p>
            <a:pPr>
              <a:buAutoNum type="arabicPeriod" startAt="5"/>
            </a:pPr>
            <a:endParaRPr lang="en-US" dirty="0"/>
          </a:p>
          <a:p>
            <a:pPr>
              <a:buAutoNum type="arabicPeriod" startAt="5"/>
            </a:pPr>
            <a:endParaRPr lang="en-US" dirty="0"/>
          </a:p>
        </p:txBody>
      </p:sp>
      <p:sp>
        <p:nvSpPr>
          <p:cNvPr id="4" name="Slide Number Placeholder 3"/>
          <p:cNvSpPr>
            <a:spLocks noGrp="1"/>
          </p:cNvSpPr>
          <p:nvPr>
            <p:ph type="sldNum" sz="quarter" idx="12"/>
          </p:nvPr>
        </p:nvSpPr>
        <p:spPr/>
        <p:txBody>
          <a:bodyPr/>
          <a:lstStyle/>
          <a:p>
            <a:fld id="{4B896723-57CD-594F-A552-1F057032A5F7}" type="slidenum">
              <a:rPr lang="en-US" smtClean="0"/>
              <a:pPr/>
              <a:t>3</a:t>
            </a:fld>
            <a:endParaRPr lang="en-US" dirty="0"/>
          </a:p>
        </p:txBody>
      </p:sp>
    </p:spTree>
    <p:extLst>
      <p:ext uri="{BB962C8B-B14F-4D97-AF65-F5344CB8AC3E}">
        <p14:creationId xmlns:p14="http://schemas.microsoft.com/office/powerpoint/2010/main" val="17358943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Quality of Services</a:t>
            </a:r>
          </a:p>
        </p:txBody>
      </p:sp>
      <p:sp>
        <p:nvSpPr>
          <p:cNvPr id="3" name="Content Placeholder 2"/>
          <p:cNvSpPr>
            <a:spLocks noGrp="1"/>
          </p:cNvSpPr>
          <p:nvPr>
            <p:ph idx="1"/>
          </p:nvPr>
        </p:nvSpPr>
        <p:spPr/>
        <p:txBody>
          <a:bodyPr>
            <a:normAutofit fontScale="92500" lnSpcReduction="20000"/>
          </a:bodyPr>
          <a:lstStyle/>
          <a:p>
            <a:r>
              <a:rPr lang="en-US" dirty="0"/>
              <a:t>Determined by five variables</a:t>
            </a:r>
          </a:p>
          <a:p>
            <a:pPr lvl="1"/>
            <a:r>
              <a:rPr lang="en-US" dirty="0">
                <a:solidFill>
                  <a:srgbClr val="FF0000"/>
                </a:solidFill>
              </a:rPr>
              <a:t>Tangibles</a:t>
            </a:r>
            <a:r>
              <a:rPr lang="tr-TR" dirty="0">
                <a:solidFill>
                  <a:srgbClr val="FF0000"/>
                </a:solidFill>
              </a:rPr>
              <a:t>/</a:t>
            </a:r>
            <a:r>
              <a:rPr lang="tr-TR" dirty="0" err="1">
                <a:solidFill>
                  <a:srgbClr val="FF0000"/>
                </a:solidFill>
              </a:rPr>
              <a:t>materials</a:t>
            </a:r>
            <a:r>
              <a:rPr lang="en-US" dirty="0"/>
              <a:t>-Appearance of physical facilities, equipment, personnel, and communication materials</a:t>
            </a:r>
          </a:p>
          <a:p>
            <a:pPr lvl="1"/>
            <a:r>
              <a:rPr lang="en-US" dirty="0">
                <a:solidFill>
                  <a:srgbClr val="FF0000"/>
                </a:solidFill>
              </a:rPr>
              <a:t>Reliability</a:t>
            </a:r>
            <a:r>
              <a:rPr lang="tr-TR" dirty="0">
                <a:solidFill>
                  <a:srgbClr val="FF0000"/>
                </a:solidFill>
              </a:rPr>
              <a:t>/</a:t>
            </a:r>
            <a:r>
              <a:rPr lang="tr-TR" dirty="0" err="1">
                <a:solidFill>
                  <a:srgbClr val="FF0000"/>
                </a:solidFill>
              </a:rPr>
              <a:t>responsibility</a:t>
            </a:r>
            <a:r>
              <a:rPr lang="en-US" dirty="0"/>
              <a:t>-Ability to perform the promised service dependably and accurately</a:t>
            </a:r>
          </a:p>
          <a:p>
            <a:pPr lvl="1"/>
            <a:r>
              <a:rPr lang="en-US" dirty="0">
                <a:solidFill>
                  <a:srgbClr val="FF0000"/>
                </a:solidFill>
              </a:rPr>
              <a:t>Responsiveness</a:t>
            </a:r>
            <a:r>
              <a:rPr lang="tr-TR" dirty="0">
                <a:solidFill>
                  <a:srgbClr val="FF0000"/>
                </a:solidFill>
              </a:rPr>
              <a:t>/</a:t>
            </a:r>
            <a:r>
              <a:rPr lang="tr-TR" dirty="0" err="1">
                <a:solidFill>
                  <a:srgbClr val="FF0000"/>
                </a:solidFill>
              </a:rPr>
              <a:t>sensitivity</a:t>
            </a:r>
            <a:r>
              <a:rPr lang="en-US" dirty="0"/>
              <a:t>-Willingness to help customers and provide prompt service</a:t>
            </a:r>
          </a:p>
          <a:p>
            <a:pPr lvl="1"/>
            <a:r>
              <a:rPr lang="en-US" dirty="0">
                <a:solidFill>
                  <a:srgbClr val="FF0000"/>
                </a:solidFill>
              </a:rPr>
              <a:t>Assurance</a:t>
            </a:r>
            <a:r>
              <a:rPr lang="tr-TR" dirty="0">
                <a:solidFill>
                  <a:srgbClr val="FF0000"/>
                </a:solidFill>
              </a:rPr>
              <a:t>/</a:t>
            </a:r>
            <a:r>
              <a:rPr lang="tr-TR" dirty="0" err="1">
                <a:solidFill>
                  <a:srgbClr val="FF0000"/>
                </a:solidFill>
              </a:rPr>
              <a:t>confidence</a:t>
            </a:r>
            <a:r>
              <a:rPr lang="en-US" dirty="0"/>
              <a:t>-Knowledge and courtesy of employees and their ability to convey trust and confidence</a:t>
            </a:r>
          </a:p>
          <a:p>
            <a:pPr lvl="1"/>
            <a:r>
              <a:rPr lang="en-US" dirty="0">
                <a:solidFill>
                  <a:srgbClr val="FF0000"/>
                </a:solidFill>
              </a:rPr>
              <a:t>Empathy</a:t>
            </a:r>
            <a:r>
              <a:rPr lang="tr-TR" dirty="0">
                <a:solidFill>
                  <a:srgbClr val="FF0000"/>
                </a:solidFill>
              </a:rPr>
              <a:t>7understanding</a:t>
            </a:r>
            <a:r>
              <a:rPr lang="en-US" dirty="0"/>
              <a:t>-Caring, individualized attention the firm provides its customers</a:t>
            </a:r>
          </a:p>
        </p:txBody>
      </p:sp>
      <p:sp>
        <p:nvSpPr>
          <p:cNvPr id="4" name="Slide Number Placeholder 3"/>
          <p:cNvSpPr>
            <a:spLocks noGrp="1"/>
          </p:cNvSpPr>
          <p:nvPr>
            <p:ph type="sldNum" sz="quarter" idx="12"/>
          </p:nvPr>
        </p:nvSpPr>
        <p:spPr/>
        <p:txBody>
          <a:bodyPr/>
          <a:lstStyle/>
          <a:p>
            <a:fld id="{4B896723-57CD-594F-A552-1F057032A5F7}" type="slidenum">
              <a:rPr lang="en-US" smtClean="0"/>
              <a:pPr/>
              <a:t>30</a:t>
            </a:fld>
            <a:endParaRPr lang="en-US" dirty="0"/>
          </a:p>
        </p:txBody>
      </p:sp>
    </p:spTree>
    <p:extLst>
      <p:ext uri="{BB962C8B-B14F-4D97-AF65-F5344CB8AC3E}">
        <p14:creationId xmlns:p14="http://schemas.microsoft.com/office/powerpoint/2010/main" val="11543122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73751"/>
          </a:xfrm>
        </p:spPr>
        <p:txBody>
          <a:bodyPr anchor="ctr">
            <a:normAutofit/>
          </a:bodyPr>
          <a:lstStyle/>
          <a:p>
            <a:r>
              <a:rPr lang="en-US" dirty="0"/>
              <a:t>Development of Product Lines</a:t>
            </a:r>
          </a:p>
        </p:txBody>
      </p:sp>
      <p:pic>
        <p:nvPicPr>
          <p:cNvPr id="5" name="Resim 4">
            <a:extLst>
              <a:ext uri="{FF2B5EF4-FFF2-40B4-BE49-F238E27FC236}">
                <a16:creationId xmlns:a16="http://schemas.microsoft.com/office/drawing/2014/main" id="{EF71EBE8-8AB1-4802-B1B9-AD534258D76D}"/>
              </a:ext>
            </a:extLst>
          </p:cNvPr>
          <p:cNvPicPr>
            <a:picLocks noChangeAspect="1"/>
          </p:cNvPicPr>
          <p:nvPr/>
        </p:nvPicPr>
        <p:blipFill>
          <a:blip r:embed="rId2"/>
          <a:stretch>
            <a:fillRect/>
          </a:stretch>
        </p:blipFill>
        <p:spPr>
          <a:xfrm>
            <a:off x="457200" y="2348706"/>
            <a:ext cx="4038600" cy="3028950"/>
          </a:xfrm>
          <a:prstGeom prst="rect">
            <a:avLst/>
          </a:prstGeom>
          <a:noFill/>
        </p:spPr>
      </p:pic>
      <p:sp>
        <p:nvSpPr>
          <p:cNvPr id="3" name="Content Placeholder 2"/>
          <p:cNvSpPr>
            <a:spLocks noGrp="1"/>
          </p:cNvSpPr>
          <p:nvPr>
            <p:ph sz="half" idx="2"/>
          </p:nvPr>
        </p:nvSpPr>
        <p:spPr>
          <a:xfrm>
            <a:off x="4648200" y="1600200"/>
            <a:ext cx="4038600" cy="4525963"/>
          </a:xfrm>
        </p:spPr>
        <p:txBody>
          <a:bodyPr>
            <a:normAutofit/>
          </a:bodyPr>
          <a:lstStyle/>
          <a:p>
            <a:pPr marL="338138" indent="-338138"/>
            <a:r>
              <a:rPr lang="en-US" b="1" dirty="0"/>
              <a:t>Product line - </a:t>
            </a:r>
            <a:r>
              <a:rPr lang="en-US" dirty="0"/>
              <a:t>Series of related products</a:t>
            </a:r>
          </a:p>
          <a:p>
            <a:pPr marL="0" indent="0">
              <a:buNone/>
            </a:pPr>
            <a:r>
              <a:rPr lang="tr-TR" dirty="0" err="1"/>
              <a:t>If</a:t>
            </a:r>
            <a:r>
              <a:rPr lang="tr-TR" dirty="0"/>
              <a:t> </a:t>
            </a:r>
            <a:r>
              <a:rPr lang="tr-TR" dirty="0" err="1"/>
              <a:t>businesses</a:t>
            </a:r>
            <a:r>
              <a:rPr lang="tr-TR" dirty="0"/>
              <a:t> d</a:t>
            </a:r>
            <a:r>
              <a:rPr lang="en-US" dirty="0" err="1"/>
              <a:t>esire</a:t>
            </a:r>
            <a:r>
              <a:rPr lang="en-US" dirty="0"/>
              <a:t> to grow</a:t>
            </a:r>
            <a:r>
              <a:rPr lang="tr-TR" dirty="0"/>
              <a:t>.</a:t>
            </a:r>
          </a:p>
          <a:p>
            <a:pPr marL="0" indent="0">
              <a:buNone/>
            </a:pPr>
            <a:r>
              <a:rPr lang="en-US"/>
              <a:t>Growth potential is limited if a company focuses on a single product</a:t>
            </a:r>
          </a:p>
          <a:p>
            <a:endParaRPr lang="en-US" dirty="0"/>
          </a:p>
        </p:txBody>
      </p:sp>
      <p:sp>
        <p:nvSpPr>
          <p:cNvPr id="4" name="Slide Number Placeholder 3"/>
          <p:cNvSpPr>
            <a:spLocks noGrp="1"/>
          </p:cNvSpPr>
          <p:nvPr>
            <p:ph type="sldNum" sz="quarter" idx="12"/>
          </p:nvPr>
        </p:nvSpPr>
        <p:spPr>
          <a:xfrm>
            <a:off x="7010400" y="6492875"/>
            <a:ext cx="2133600" cy="365125"/>
          </a:xfrm>
        </p:spPr>
        <p:txBody>
          <a:bodyPr anchor="ctr">
            <a:normAutofit/>
          </a:bodyPr>
          <a:lstStyle/>
          <a:p>
            <a:pPr>
              <a:spcAft>
                <a:spcPts val="600"/>
              </a:spcAft>
            </a:pPr>
            <a:fld id="{4B896723-57CD-594F-A552-1F057032A5F7}" type="slidenum">
              <a:rPr lang="en-US" smtClean="0"/>
              <a:pPr>
                <a:spcAft>
                  <a:spcPts val="600"/>
                </a:spcAft>
              </a:pPr>
              <a:t>31</a:t>
            </a:fld>
            <a:endParaRPr lang="en-US"/>
          </a:p>
        </p:txBody>
      </p:sp>
    </p:spTree>
    <p:extLst>
      <p:ext uri="{BB962C8B-B14F-4D97-AF65-F5344CB8AC3E}">
        <p14:creationId xmlns:p14="http://schemas.microsoft.com/office/powerpoint/2010/main" val="38862319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Enhancing the Company’s Market Position</a:t>
            </a:r>
          </a:p>
        </p:txBody>
      </p:sp>
      <p:sp>
        <p:nvSpPr>
          <p:cNvPr id="3" name="Content Placeholder 2"/>
          <p:cNvSpPr>
            <a:spLocks noGrp="1"/>
          </p:cNvSpPr>
          <p:nvPr>
            <p:ph idx="1"/>
          </p:nvPr>
        </p:nvSpPr>
        <p:spPr/>
        <p:txBody>
          <a:bodyPr/>
          <a:lstStyle/>
          <a:p>
            <a:pPr marL="338138" indent="-338138"/>
            <a:r>
              <a:rPr lang="en-US" dirty="0"/>
              <a:t>Entire</a:t>
            </a:r>
            <a:r>
              <a:rPr lang="tr-TR" dirty="0"/>
              <a:t>/</a:t>
            </a:r>
            <a:r>
              <a:rPr lang="tr-TR" dirty="0" err="1"/>
              <a:t>overall</a:t>
            </a:r>
            <a:r>
              <a:rPr lang="en-US" dirty="0"/>
              <a:t> lines of products make a company more important to consumers and marketing intermediaries</a:t>
            </a:r>
            <a:endParaRPr lang="en-US" dirty="0">
              <a:solidFill>
                <a:srgbClr val="000000"/>
              </a:solidFill>
            </a:endParaRPr>
          </a:p>
          <a:p>
            <a:pPr marL="338138" indent="-338138"/>
            <a:r>
              <a:rPr lang="en-US" dirty="0">
                <a:solidFill>
                  <a:srgbClr val="000000"/>
                </a:solidFill>
              </a:rPr>
              <a:t>Servicing the variety of products a company sells can enhance its position in the market</a:t>
            </a:r>
          </a:p>
          <a:p>
            <a:endParaRPr lang="en-US" dirty="0"/>
          </a:p>
        </p:txBody>
      </p:sp>
      <p:sp>
        <p:nvSpPr>
          <p:cNvPr id="4" name="Slide Number Placeholder 3"/>
          <p:cNvSpPr>
            <a:spLocks noGrp="1"/>
          </p:cNvSpPr>
          <p:nvPr>
            <p:ph type="sldNum" sz="quarter" idx="12"/>
          </p:nvPr>
        </p:nvSpPr>
        <p:spPr/>
        <p:txBody>
          <a:bodyPr/>
          <a:lstStyle/>
          <a:p>
            <a:fld id="{4B896723-57CD-594F-A552-1F057032A5F7}" type="slidenum">
              <a:rPr lang="en-US" smtClean="0"/>
              <a:pPr/>
              <a:t>32</a:t>
            </a:fld>
            <a:endParaRPr lang="en-US" dirty="0"/>
          </a:p>
        </p:txBody>
      </p:sp>
    </p:spTree>
    <p:extLst>
      <p:ext uri="{BB962C8B-B14F-4D97-AF65-F5344CB8AC3E}">
        <p14:creationId xmlns:p14="http://schemas.microsoft.com/office/powerpoint/2010/main" val="24754051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Optimal Use of Company Resources</a:t>
            </a:r>
          </a:p>
        </p:txBody>
      </p:sp>
      <p:sp>
        <p:nvSpPr>
          <p:cNvPr id="3" name="Content Placeholder 2"/>
          <p:cNvSpPr>
            <a:spLocks noGrp="1"/>
          </p:cNvSpPr>
          <p:nvPr>
            <p:ph idx="1"/>
          </p:nvPr>
        </p:nvSpPr>
        <p:spPr/>
        <p:txBody>
          <a:bodyPr/>
          <a:lstStyle/>
          <a:p>
            <a:r>
              <a:rPr lang="en-US" dirty="0"/>
              <a:t>Spreading</a:t>
            </a:r>
            <a:r>
              <a:rPr lang="tr-TR" dirty="0"/>
              <a:t>/</a:t>
            </a:r>
            <a:r>
              <a:rPr lang="tr-TR" dirty="0" err="1"/>
              <a:t>distributing</a:t>
            </a:r>
            <a:r>
              <a:rPr lang="en-US" dirty="0"/>
              <a:t> operations costs over a series of product lines reduces the average</a:t>
            </a:r>
            <a:r>
              <a:rPr lang="tr-TR" dirty="0"/>
              <a:t> –</a:t>
            </a:r>
            <a:r>
              <a:rPr lang="tr-TR" dirty="0" err="1"/>
              <a:t>unit</a:t>
            </a:r>
            <a:r>
              <a:rPr lang="tr-TR" dirty="0"/>
              <a:t>– </a:t>
            </a:r>
            <a:r>
              <a:rPr lang="en-US" dirty="0"/>
              <a:t> production and marketing costs of each product</a:t>
            </a:r>
          </a:p>
          <a:p>
            <a:endParaRPr lang="en-US" dirty="0"/>
          </a:p>
        </p:txBody>
      </p:sp>
      <p:sp>
        <p:nvSpPr>
          <p:cNvPr id="4" name="Slide Number Placeholder 3"/>
          <p:cNvSpPr>
            <a:spLocks noGrp="1"/>
          </p:cNvSpPr>
          <p:nvPr>
            <p:ph type="sldNum" sz="quarter" idx="12"/>
          </p:nvPr>
        </p:nvSpPr>
        <p:spPr/>
        <p:txBody>
          <a:bodyPr/>
          <a:lstStyle/>
          <a:p>
            <a:fld id="{4B896723-57CD-594F-A552-1F057032A5F7}" type="slidenum">
              <a:rPr lang="en-US" smtClean="0"/>
              <a:pPr/>
              <a:t>33</a:t>
            </a:fld>
            <a:endParaRPr lang="en-US" dirty="0"/>
          </a:p>
        </p:txBody>
      </p:sp>
    </p:spTree>
    <p:extLst>
      <p:ext uri="{BB962C8B-B14F-4D97-AF65-F5344CB8AC3E}">
        <p14:creationId xmlns:p14="http://schemas.microsoft.com/office/powerpoint/2010/main" val="21828806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Product Mix</a:t>
            </a:r>
            <a:r>
              <a:rPr lang="tr-TR" dirty="0"/>
              <a:t> (</a:t>
            </a:r>
            <a:r>
              <a:rPr lang="tr-TR" dirty="0" err="1"/>
              <a:t>merchandise</a:t>
            </a:r>
            <a:r>
              <a:rPr lang="tr-TR" dirty="0"/>
              <a:t> mix</a:t>
            </a:r>
            <a:endParaRPr lang="en-US" dirty="0"/>
          </a:p>
        </p:txBody>
      </p:sp>
      <p:sp>
        <p:nvSpPr>
          <p:cNvPr id="3" name="Content Placeholder 2"/>
          <p:cNvSpPr>
            <a:spLocks noGrp="1"/>
          </p:cNvSpPr>
          <p:nvPr>
            <p:ph idx="1"/>
          </p:nvPr>
        </p:nvSpPr>
        <p:spPr/>
        <p:txBody>
          <a:bodyPr>
            <a:normAutofit lnSpcReduction="10000"/>
          </a:bodyPr>
          <a:lstStyle/>
          <a:p>
            <a:r>
              <a:rPr lang="en-US" dirty="0"/>
              <a:t>Assortment</a:t>
            </a:r>
            <a:r>
              <a:rPr lang="tr-TR" dirty="0"/>
              <a:t>/</a:t>
            </a:r>
            <a:r>
              <a:rPr lang="tr-TR" dirty="0" err="1"/>
              <a:t>medley</a:t>
            </a:r>
            <a:r>
              <a:rPr lang="tr-TR" dirty="0"/>
              <a:t> (</a:t>
            </a:r>
            <a:r>
              <a:rPr lang="tr-TR" dirty="0" err="1"/>
              <a:t>potpourri</a:t>
            </a:r>
            <a:r>
              <a:rPr lang="tr-TR" dirty="0"/>
              <a:t>)</a:t>
            </a:r>
            <a:r>
              <a:rPr lang="en-US" dirty="0"/>
              <a:t> of product lines and individual product offerings</a:t>
            </a:r>
          </a:p>
          <a:p>
            <a:r>
              <a:rPr lang="en-US" dirty="0"/>
              <a:t>Product mix width</a:t>
            </a:r>
          </a:p>
          <a:p>
            <a:pPr lvl="1"/>
            <a:r>
              <a:rPr lang="en-US" dirty="0"/>
              <a:t>Number of product lines a firm offers</a:t>
            </a:r>
          </a:p>
          <a:p>
            <a:r>
              <a:rPr lang="en-US" dirty="0"/>
              <a:t>Product mix length</a:t>
            </a:r>
          </a:p>
          <a:p>
            <a:pPr lvl="1"/>
            <a:r>
              <a:rPr lang="en-US" dirty="0"/>
              <a:t>Number of different products a firm sells</a:t>
            </a:r>
          </a:p>
          <a:p>
            <a:r>
              <a:rPr lang="en-US" dirty="0"/>
              <a:t>Product mix depth</a:t>
            </a:r>
          </a:p>
          <a:p>
            <a:pPr lvl="1"/>
            <a:r>
              <a:rPr lang="en-US" dirty="0"/>
              <a:t>Variations in each product that the firm </a:t>
            </a:r>
          </a:p>
          <a:p>
            <a:pPr marL="741363" lvl="1" indent="0">
              <a:buNone/>
            </a:pPr>
            <a:r>
              <a:rPr lang="en-US" dirty="0"/>
              <a:t>markets</a:t>
            </a:r>
          </a:p>
        </p:txBody>
      </p:sp>
      <p:sp>
        <p:nvSpPr>
          <p:cNvPr id="4" name="Slide Number Placeholder 3"/>
          <p:cNvSpPr>
            <a:spLocks noGrp="1"/>
          </p:cNvSpPr>
          <p:nvPr>
            <p:ph type="sldNum" sz="quarter" idx="12"/>
          </p:nvPr>
        </p:nvSpPr>
        <p:spPr/>
        <p:txBody>
          <a:bodyPr/>
          <a:lstStyle/>
          <a:p>
            <a:fld id="{4B896723-57CD-594F-A552-1F057032A5F7}" type="slidenum">
              <a:rPr lang="en-US" smtClean="0"/>
              <a:pPr/>
              <a:t>34</a:t>
            </a:fld>
            <a:endParaRPr lang="en-US" dirty="0"/>
          </a:p>
        </p:txBody>
      </p:sp>
    </p:spTree>
    <p:extLst>
      <p:ext uri="{BB962C8B-B14F-4D97-AF65-F5344CB8AC3E}">
        <p14:creationId xmlns:p14="http://schemas.microsoft.com/office/powerpoint/2010/main" val="28033802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a:extLst>
              <a:ext uri="{FF2B5EF4-FFF2-40B4-BE49-F238E27FC236}">
                <a16:creationId xmlns:a16="http://schemas.microsoft.com/office/drawing/2014/main" id="{516B6A07-B0CA-4424-B10B-30326E66D0C2}"/>
              </a:ext>
            </a:extLst>
          </p:cNvPr>
          <p:cNvPicPr>
            <a:picLocks noChangeAspect="1"/>
          </p:cNvPicPr>
          <p:nvPr/>
        </p:nvPicPr>
        <p:blipFill rotWithShape="1">
          <a:blip r:embed="rId2"/>
          <a:srcRect l="3326" r="11008" b="1"/>
          <a:stretch/>
        </p:blipFill>
        <p:spPr>
          <a:xfrm>
            <a:off x="20" y="10"/>
            <a:ext cx="9143980" cy="6857990"/>
          </a:xfrm>
          <a:prstGeom prst="rect">
            <a:avLst/>
          </a:prstGeom>
          <a:noFill/>
        </p:spPr>
      </p:pic>
      <p:sp>
        <p:nvSpPr>
          <p:cNvPr id="3" name="Slayt Numarası Yer Tutucusu 2" hidden="1">
            <a:extLst>
              <a:ext uri="{FF2B5EF4-FFF2-40B4-BE49-F238E27FC236}">
                <a16:creationId xmlns:a16="http://schemas.microsoft.com/office/drawing/2014/main" id="{D4E8C092-4126-4610-9965-CBC3F3DC0C5C}"/>
              </a:ext>
            </a:extLst>
          </p:cNvPr>
          <p:cNvSpPr>
            <a:spLocks noGrp="1"/>
          </p:cNvSpPr>
          <p:nvPr>
            <p:ph type="sldNum" sz="quarter" idx="12"/>
          </p:nvPr>
        </p:nvSpPr>
        <p:spPr/>
        <p:txBody>
          <a:bodyPr/>
          <a:lstStyle/>
          <a:p>
            <a:pPr>
              <a:spcAft>
                <a:spcPts val="600"/>
              </a:spcAft>
            </a:pPr>
            <a:fld id="{4B896723-57CD-594F-A552-1F057032A5F7}" type="slidenum">
              <a:rPr lang="en-US" smtClean="0"/>
              <a:pPr>
                <a:spcAft>
                  <a:spcPts val="600"/>
                </a:spcAft>
              </a:pPr>
              <a:t>35</a:t>
            </a:fld>
            <a:endParaRPr lang="en-US"/>
          </a:p>
        </p:txBody>
      </p:sp>
    </p:spTree>
    <p:extLst>
      <p:ext uri="{BB962C8B-B14F-4D97-AF65-F5344CB8AC3E}">
        <p14:creationId xmlns:p14="http://schemas.microsoft.com/office/powerpoint/2010/main" val="6107552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260AAB75-7C8D-42C7-BF3F-BE4053FF6AE7}"/>
              </a:ext>
            </a:extLst>
          </p:cNvPr>
          <p:cNvPicPr>
            <a:picLocks noChangeAspect="1"/>
          </p:cNvPicPr>
          <p:nvPr/>
        </p:nvPicPr>
        <p:blipFill rotWithShape="1">
          <a:blip r:embed="rId2"/>
          <a:srcRect/>
          <a:stretch/>
        </p:blipFill>
        <p:spPr>
          <a:xfrm>
            <a:off x="20" y="10"/>
            <a:ext cx="9143980" cy="6857990"/>
          </a:xfrm>
          <a:prstGeom prst="rect">
            <a:avLst/>
          </a:prstGeom>
          <a:noFill/>
        </p:spPr>
      </p:pic>
      <p:sp>
        <p:nvSpPr>
          <p:cNvPr id="5" name="Slayt Numarası Yer Tutucusu 4" hidden="1">
            <a:extLst>
              <a:ext uri="{FF2B5EF4-FFF2-40B4-BE49-F238E27FC236}">
                <a16:creationId xmlns:a16="http://schemas.microsoft.com/office/drawing/2014/main" id="{01A4B6EA-24EE-428B-8F1B-CFCA1E8C56E2}"/>
              </a:ext>
            </a:extLst>
          </p:cNvPr>
          <p:cNvSpPr>
            <a:spLocks noGrp="1"/>
          </p:cNvSpPr>
          <p:nvPr>
            <p:ph type="sldNum" sz="quarter" idx="12"/>
          </p:nvPr>
        </p:nvSpPr>
        <p:spPr/>
        <p:txBody>
          <a:bodyPr/>
          <a:lstStyle/>
          <a:p>
            <a:pPr>
              <a:spcAft>
                <a:spcPts val="600"/>
              </a:spcAft>
            </a:pPr>
            <a:fld id="{4B896723-57CD-594F-A552-1F057032A5F7}" type="slidenum">
              <a:rPr lang="en-US" smtClean="0"/>
              <a:pPr>
                <a:spcAft>
                  <a:spcPts val="600"/>
                </a:spcAft>
              </a:pPr>
              <a:t>36</a:t>
            </a:fld>
            <a:endParaRPr lang="en-US"/>
          </a:p>
        </p:txBody>
      </p:sp>
    </p:spTree>
    <p:extLst>
      <p:ext uri="{BB962C8B-B14F-4D97-AF65-F5344CB8AC3E}">
        <p14:creationId xmlns:p14="http://schemas.microsoft.com/office/powerpoint/2010/main" val="21505575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Product Mix Decisions</a:t>
            </a:r>
          </a:p>
        </p:txBody>
      </p:sp>
      <p:sp>
        <p:nvSpPr>
          <p:cNvPr id="3" name="Content Placeholder 2"/>
          <p:cNvSpPr>
            <a:spLocks noGrp="1"/>
          </p:cNvSpPr>
          <p:nvPr>
            <p:ph idx="1"/>
          </p:nvPr>
        </p:nvSpPr>
        <p:spPr/>
        <p:txBody>
          <a:bodyPr>
            <a:normAutofit fontScale="92500" lnSpcReduction="20000"/>
          </a:bodyPr>
          <a:lstStyle/>
          <a:p>
            <a:r>
              <a:rPr lang="en-US" sz="3500" dirty="0"/>
              <a:t>To evaluate a firm’s product mix, marketers look at the effectiveness of its depth, length, and width</a:t>
            </a:r>
          </a:p>
          <a:p>
            <a:r>
              <a:rPr lang="en-US" sz="3500" dirty="0"/>
              <a:t>Firms may decide to add to their mixes by purchasing product lines from other companies</a:t>
            </a:r>
          </a:p>
          <a:p>
            <a:r>
              <a:rPr lang="en-US" sz="3500" b="1" dirty="0">
                <a:solidFill>
                  <a:srgbClr val="FF0000"/>
                </a:solidFill>
              </a:rPr>
              <a:t>Line extension</a:t>
            </a:r>
            <a:r>
              <a:rPr lang="en-US" sz="3500" dirty="0"/>
              <a:t> - Development of individual offerings that appeal to different market segments while remaining closely related </a:t>
            </a:r>
          </a:p>
          <a:p>
            <a:pPr marL="344488" indent="0">
              <a:buNone/>
            </a:pPr>
            <a:r>
              <a:rPr lang="en-US" sz="3500" dirty="0"/>
              <a:t>to the existing product line</a:t>
            </a:r>
          </a:p>
        </p:txBody>
      </p:sp>
      <p:sp>
        <p:nvSpPr>
          <p:cNvPr id="4" name="Slide Number Placeholder 3"/>
          <p:cNvSpPr>
            <a:spLocks noGrp="1"/>
          </p:cNvSpPr>
          <p:nvPr>
            <p:ph type="sldNum" sz="quarter" idx="12"/>
          </p:nvPr>
        </p:nvSpPr>
        <p:spPr/>
        <p:txBody>
          <a:bodyPr/>
          <a:lstStyle/>
          <a:p>
            <a:fld id="{4B896723-57CD-594F-A552-1F057032A5F7}" type="slidenum">
              <a:rPr lang="en-US" smtClean="0"/>
              <a:pPr/>
              <a:t>37</a:t>
            </a:fld>
            <a:endParaRPr lang="en-US" dirty="0"/>
          </a:p>
        </p:txBody>
      </p:sp>
    </p:spTree>
    <p:extLst>
      <p:ext uri="{BB962C8B-B14F-4D97-AF65-F5344CB8AC3E}">
        <p14:creationId xmlns:p14="http://schemas.microsoft.com/office/powerpoint/2010/main" val="35132734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AC8E5236-DE69-4DBE-A8EC-BD3FE59B004C}"/>
              </a:ext>
            </a:extLst>
          </p:cNvPr>
          <p:cNvSpPr>
            <a:spLocks noGrp="1"/>
          </p:cNvSpPr>
          <p:nvPr>
            <p:ph type="sldNum" sz="quarter" idx="12"/>
          </p:nvPr>
        </p:nvSpPr>
        <p:spPr/>
        <p:txBody>
          <a:bodyPr/>
          <a:lstStyle/>
          <a:p>
            <a:fld id="{4B896723-57CD-594F-A552-1F057032A5F7}" type="slidenum">
              <a:rPr lang="en-US" smtClean="0"/>
              <a:pPr/>
              <a:t>38</a:t>
            </a:fld>
            <a:endParaRPr lang="en-US" dirty="0"/>
          </a:p>
        </p:txBody>
      </p:sp>
      <p:pic>
        <p:nvPicPr>
          <p:cNvPr id="5" name="Resim 4">
            <a:extLst>
              <a:ext uri="{FF2B5EF4-FFF2-40B4-BE49-F238E27FC236}">
                <a16:creationId xmlns:a16="http://schemas.microsoft.com/office/drawing/2014/main" id="{B5607AD3-DC62-4EEA-94DE-D7232A70CF65}"/>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8724582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Figure 12.5 – Stages in the Product Lifecycle </a:t>
            </a:r>
          </a:p>
        </p:txBody>
      </p:sp>
      <p:sp>
        <p:nvSpPr>
          <p:cNvPr id="4" name="Slide Number Placeholder 3"/>
          <p:cNvSpPr>
            <a:spLocks noGrp="1"/>
          </p:cNvSpPr>
          <p:nvPr>
            <p:ph type="sldNum" sz="quarter" idx="12"/>
          </p:nvPr>
        </p:nvSpPr>
        <p:spPr/>
        <p:txBody>
          <a:bodyPr/>
          <a:lstStyle/>
          <a:p>
            <a:fld id="{4B896723-57CD-594F-A552-1F057032A5F7}" type="slidenum">
              <a:rPr lang="en-US" smtClean="0"/>
              <a:pPr/>
              <a:t>39</a:t>
            </a:fld>
            <a:endParaRPr lang="en-US" dirty="0"/>
          </a:p>
        </p:txBody>
      </p:sp>
      <p:pic>
        <p:nvPicPr>
          <p:cNvPr id="5" name="Picture 4" descr="Figure12-5.jpg"/>
          <p:cNvPicPr>
            <a:picLocks noChangeAspect="1"/>
          </p:cNvPicPr>
          <p:nvPr/>
        </p:nvPicPr>
        <p:blipFill>
          <a:blip r:embed="rId2"/>
          <a:stretch>
            <a:fillRect/>
          </a:stretch>
        </p:blipFill>
        <p:spPr>
          <a:xfrm>
            <a:off x="564135" y="1574801"/>
            <a:ext cx="7599612" cy="3242732"/>
          </a:xfrm>
          <a:prstGeom prst="rect">
            <a:avLst/>
          </a:prstGeom>
        </p:spPr>
      </p:pic>
    </p:spTree>
    <p:extLst>
      <p:ext uri="{BB962C8B-B14F-4D97-AF65-F5344CB8AC3E}">
        <p14:creationId xmlns:p14="http://schemas.microsoft.com/office/powerpoint/2010/main" val="23566736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p>
        </p:txBody>
      </p:sp>
      <p:sp>
        <p:nvSpPr>
          <p:cNvPr id="3" name="Content Placeholder 2"/>
          <p:cNvSpPr>
            <a:spLocks noGrp="1"/>
          </p:cNvSpPr>
          <p:nvPr>
            <p:ph idx="1"/>
          </p:nvPr>
        </p:nvSpPr>
        <p:spPr>
          <a:xfrm>
            <a:off x="558799" y="1264689"/>
            <a:ext cx="8128001" cy="4714940"/>
          </a:xfrm>
        </p:spPr>
        <p:txBody>
          <a:bodyPr/>
          <a:lstStyle/>
          <a:p>
            <a:pPr>
              <a:buFont typeface="+mj-lt"/>
              <a:buAutoNum type="arabicPeriod" startAt="9"/>
            </a:pPr>
            <a:r>
              <a:rPr lang="en-US" dirty="0"/>
              <a:t>Explain the four stages of the product lifecycle.</a:t>
            </a:r>
          </a:p>
          <a:p>
            <a:pPr marL="533400" indent="-533400">
              <a:buFont typeface="Calibri" pitchFamily="34" charset="0"/>
              <a:buAutoNum type="arabicPeriod" startAt="9"/>
            </a:pPr>
            <a:r>
              <a:rPr lang="en-US" dirty="0"/>
              <a:t>Describe the four strategies for extending a product’s lifecycle and why certain products may be eliminated.</a:t>
            </a:r>
          </a:p>
        </p:txBody>
      </p:sp>
      <p:sp>
        <p:nvSpPr>
          <p:cNvPr id="4" name="Slide Number Placeholder 3"/>
          <p:cNvSpPr>
            <a:spLocks noGrp="1"/>
          </p:cNvSpPr>
          <p:nvPr>
            <p:ph type="sldNum" sz="quarter" idx="12"/>
          </p:nvPr>
        </p:nvSpPr>
        <p:spPr/>
        <p:txBody>
          <a:bodyPr/>
          <a:lstStyle/>
          <a:p>
            <a:fld id="{4B896723-57CD-594F-A552-1F057032A5F7}" type="slidenum">
              <a:rPr lang="en-US" smtClean="0"/>
              <a:pPr/>
              <a:t>4</a:t>
            </a:fld>
            <a:endParaRPr lang="en-US" dirty="0"/>
          </a:p>
        </p:txBody>
      </p:sp>
    </p:spTree>
    <p:extLst>
      <p:ext uri="{BB962C8B-B14F-4D97-AF65-F5344CB8AC3E}">
        <p14:creationId xmlns:p14="http://schemas.microsoft.com/office/powerpoint/2010/main" val="22496765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E3E4E8DA-7C95-47E6-907F-20453E9B2B83}"/>
              </a:ext>
            </a:extLst>
          </p:cNvPr>
          <p:cNvPicPr>
            <a:picLocks noChangeAspect="1"/>
          </p:cNvPicPr>
          <p:nvPr/>
        </p:nvPicPr>
        <p:blipFill rotWithShape="1">
          <a:blip r:embed="rId2"/>
          <a:srcRect/>
          <a:stretch/>
        </p:blipFill>
        <p:spPr>
          <a:xfrm>
            <a:off x="0" y="0"/>
            <a:ext cx="9144000" cy="6858000"/>
          </a:xfrm>
          <a:prstGeom prst="rect">
            <a:avLst/>
          </a:prstGeom>
          <a:noFill/>
        </p:spPr>
      </p:pic>
      <p:sp>
        <p:nvSpPr>
          <p:cNvPr id="2" name="Slayt Numarası Yer Tutucusu 1" hidden="1">
            <a:extLst>
              <a:ext uri="{FF2B5EF4-FFF2-40B4-BE49-F238E27FC236}">
                <a16:creationId xmlns:a16="http://schemas.microsoft.com/office/drawing/2014/main" id="{1F68B0CE-A02A-4F27-98B7-02217C202EDA}"/>
              </a:ext>
            </a:extLst>
          </p:cNvPr>
          <p:cNvSpPr>
            <a:spLocks noGrp="1"/>
          </p:cNvSpPr>
          <p:nvPr>
            <p:ph type="sldNum" sz="quarter" idx="12"/>
          </p:nvPr>
        </p:nvSpPr>
        <p:spPr/>
        <p:txBody>
          <a:bodyPr/>
          <a:lstStyle/>
          <a:p>
            <a:pPr>
              <a:spcAft>
                <a:spcPts val="600"/>
              </a:spcAft>
            </a:pPr>
            <a:fld id="{4B896723-57CD-594F-A552-1F057032A5F7}" type="slidenum">
              <a:rPr lang="en-US" smtClean="0"/>
              <a:pPr>
                <a:spcAft>
                  <a:spcPts val="600"/>
                </a:spcAft>
              </a:pPr>
              <a:t>40</a:t>
            </a:fld>
            <a:endParaRPr lang="en-US"/>
          </a:p>
        </p:txBody>
      </p:sp>
    </p:spTree>
    <p:extLst>
      <p:ext uri="{BB962C8B-B14F-4D97-AF65-F5344CB8AC3E}">
        <p14:creationId xmlns:p14="http://schemas.microsoft.com/office/powerpoint/2010/main" val="4508215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Product Lifecycle</a:t>
            </a:r>
          </a:p>
        </p:txBody>
      </p:sp>
      <p:sp>
        <p:nvSpPr>
          <p:cNvPr id="3" name="Content Placeholder 2"/>
          <p:cNvSpPr>
            <a:spLocks noGrp="1"/>
          </p:cNvSpPr>
          <p:nvPr>
            <p:ph idx="1"/>
          </p:nvPr>
        </p:nvSpPr>
        <p:spPr/>
        <p:txBody>
          <a:bodyPr/>
          <a:lstStyle/>
          <a:p>
            <a:r>
              <a:rPr lang="en-US" dirty="0"/>
              <a:t>Introductory stage</a:t>
            </a:r>
          </a:p>
          <a:p>
            <a:pPr lvl="1"/>
            <a:r>
              <a:rPr lang="en-US" dirty="0"/>
              <a:t>Products in this stage might bring new technology to a product category</a:t>
            </a:r>
          </a:p>
          <a:p>
            <a:pPr lvl="1"/>
            <a:r>
              <a:rPr lang="en-US" dirty="0"/>
              <a:t>Technical problems and financial losses are common</a:t>
            </a:r>
          </a:p>
          <a:p>
            <a:r>
              <a:rPr lang="en-US" dirty="0"/>
              <a:t>Growth stage</a:t>
            </a:r>
          </a:p>
          <a:p>
            <a:pPr lvl="1"/>
            <a:r>
              <a:rPr lang="en-US" dirty="0"/>
              <a:t>Sales volume rises rapidly as new customers make initial purchases and early buyers repurchase the product</a:t>
            </a:r>
          </a:p>
          <a:p>
            <a:endParaRPr lang="en-US" dirty="0"/>
          </a:p>
        </p:txBody>
      </p:sp>
      <p:sp>
        <p:nvSpPr>
          <p:cNvPr id="4" name="Slide Number Placeholder 3"/>
          <p:cNvSpPr>
            <a:spLocks noGrp="1"/>
          </p:cNvSpPr>
          <p:nvPr>
            <p:ph type="sldNum" sz="quarter" idx="12"/>
          </p:nvPr>
        </p:nvSpPr>
        <p:spPr/>
        <p:txBody>
          <a:bodyPr/>
          <a:lstStyle/>
          <a:p>
            <a:fld id="{4B896723-57CD-594F-A552-1F057032A5F7}" type="slidenum">
              <a:rPr lang="en-US" smtClean="0"/>
              <a:pPr/>
              <a:t>41</a:t>
            </a:fld>
            <a:endParaRPr lang="en-US" dirty="0"/>
          </a:p>
        </p:txBody>
      </p:sp>
    </p:spTree>
    <p:extLst>
      <p:ext uri="{BB962C8B-B14F-4D97-AF65-F5344CB8AC3E}">
        <p14:creationId xmlns:p14="http://schemas.microsoft.com/office/powerpoint/2010/main" val="41163416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a:extLst>
              <a:ext uri="{FF2B5EF4-FFF2-40B4-BE49-F238E27FC236}">
                <a16:creationId xmlns:a16="http://schemas.microsoft.com/office/drawing/2014/main" id="{1518D010-9C26-453E-903D-6592466A02B3}"/>
              </a:ext>
            </a:extLst>
          </p:cNvPr>
          <p:cNvPicPr>
            <a:picLocks noChangeAspect="1"/>
          </p:cNvPicPr>
          <p:nvPr/>
        </p:nvPicPr>
        <p:blipFill rotWithShape="1">
          <a:blip r:embed="rId2"/>
          <a:srcRect t="13175" r="2" b="11835"/>
          <a:stretch/>
        </p:blipFill>
        <p:spPr>
          <a:xfrm>
            <a:off x="90488" y="68263"/>
            <a:ext cx="8963025" cy="6721475"/>
          </a:xfrm>
          <a:prstGeom prst="rect">
            <a:avLst/>
          </a:prstGeom>
          <a:noFill/>
        </p:spPr>
      </p:pic>
      <p:sp>
        <p:nvSpPr>
          <p:cNvPr id="4" name="Slayt Numarası Yer Tutucusu 3" hidden="1">
            <a:extLst>
              <a:ext uri="{FF2B5EF4-FFF2-40B4-BE49-F238E27FC236}">
                <a16:creationId xmlns:a16="http://schemas.microsoft.com/office/drawing/2014/main" id="{C2C22CCB-5ACE-4BC9-8349-A5F6D49C6E41}"/>
              </a:ext>
            </a:extLst>
          </p:cNvPr>
          <p:cNvSpPr>
            <a:spLocks noGrp="1"/>
          </p:cNvSpPr>
          <p:nvPr>
            <p:ph type="sldNum" sz="quarter" idx="12"/>
          </p:nvPr>
        </p:nvSpPr>
        <p:spPr/>
        <p:txBody>
          <a:bodyPr/>
          <a:lstStyle/>
          <a:p>
            <a:pPr>
              <a:spcAft>
                <a:spcPts val="600"/>
              </a:spcAft>
            </a:pPr>
            <a:fld id="{4B896723-57CD-594F-A552-1F057032A5F7}" type="slidenum">
              <a:rPr lang="en-US" smtClean="0"/>
              <a:pPr>
                <a:spcAft>
                  <a:spcPts val="600"/>
                </a:spcAft>
              </a:pPr>
              <a:t>42</a:t>
            </a:fld>
            <a:endParaRPr lang="en-US"/>
          </a:p>
        </p:txBody>
      </p:sp>
    </p:spTree>
    <p:extLst>
      <p:ext uri="{BB962C8B-B14F-4D97-AF65-F5344CB8AC3E}">
        <p14:creationId xmlns:p14="http://schemas.microsoft.com/office/powerpoint/2010/main" val="1489081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1CF6D2B7-95A9-4380-8E6A-02D8D40B04FE}"/>
              </a:ext>
            </a:extLst>
          </p:cNvPr>
          <p:cNvPicPr>
            <a:picLocks noChangeAspect="1"/>
          </p:cNvPicPr>
          <p:nvPr/>
        </p:nvPicPr>
        <p:blipFill rotWithShape="1">
          <a:blip r:embed="rId2"/>
          <a:srcRect r="5334" b="1"/>
          <a:stretch/>
        </p:blipFill>
        <p:spPr>
          <a:xfrm>
            <a:off x="20" y="10"/>
            <a:ext cx="9143980" cy="6857990"/>
          </a:xfrm>
          <a:prstGeom prst="rect">
            <a:avLst/>
          </a:prstGeom>
          <a:noFill/>
        </p:spPr>
      </p:pic>
      <p:sp>
        <p:nvSpPr>
          <p:cNvPr id="5" name="Slayt Numarası Yer Tutucusu 4" hidden="1">
            <a:extLst>
              <a:ext uri="{FF2B5EF4-FFF2-40B4-BE49-F238E27FC236}">
                <a16:creationId xmlns:a16="http://schemas.microsoft.com/office/drawing/2014/main" id="{51EE8535-EBE9-4071-A38B-8F8F35523406}"/>
              </a:ext>
            </a:extLst>
          </p:cNvPr>
          <p:cNvSpPr>
            <a:spLocks noGrp="1"/>
          </p:cNvSpPr>
          <p:nvPr>
            <p:ph type="sldNum" sz="quarter" idx="12"/>
          </p:nvPr>
        </p:nvSpPr>
        <p:spPr/>
        <p:txBody>
          <a:bodyPr/>
          <a:lstStyle/>
          <a:p>
            <a:pPr>
              <a:spcAft>
                <a:spcPts val="600"/>
              </a:spcAft>
            </a:pPr>
            <a:fld id="{4B896723-57CD-594F-A552-1F057032A5F7}" type="slidenum">
              <a:rPr lang="en-US" smtClean="0"/>
              <a:pPr>
                <a:spcAft>
                  <a:spcPts val="600"/>
                </a:spcAft>
              </a:pPr>
              <a:t>43</a:t>
            </a:fld>
            <a:endParaRPr lang="en-US"/>
          </a:p>
        </p:txBody>
      </p:sp>
    </p:spTree>
    <p:extLst>
      <p:ext uri="{BB962C8B-B14F-4D97-AF65-F5344CB8AC3E}">
        <p14:creationId xmlns:p14="http://schemas.microsoft.com/office/powerpoint/2010/main" val="40526881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Product Lifecycle</a:t>
            </a:r>
          </a:p>
        </p:txBody>
      </p:sp>
      <p:sp>
        <p:nvSpPr>
          <p:cNvPr id="3" name="Content Placeholder 2"/>
          <p:cNvSpPr>
            <a:spLocks noGrp="1"/>
          </p:cNvSpPr>
          <p:nvPr>
            <p:ph idx="1"/>
          </p:nvPr>
        </p:nvSpPr>
        <p:spPr/>
        <p:txBody>
          <a:bodyPr>
            <a:normAutofit lnSpcReduction="10000"/>
          </a:bodyPr>
          <a:lstStyle/>
          <a:p>
            <a:r>
              <a:rPr lang="en-US" dirty="0"/>
              <a:t>Maturity stage</a:t>
            </a:r>
          </a:p>
          <a:p>
            <a:pPr lvl="1"/>
            <a:r>
              <a:rPr lang="en-US" dirty="0"/>
              <a:t>Sales of a product category continue to grow during the early part of this stage but eventually</a:t>
            </a:r>
            <a:r>
              <a:rPr lang="tr-TR" dirty="0"/>
              <a:t>/in </a:t>
            </a:r>
            <a:r>
              <a:rPr lang="tr-TR" dirty="0" err="1"/>
              <a:t>the</a:t>
            </a:r>
            <a:r>
              <a:rPr lang="tr-TR" dirty="0"/>
              <a:t> </a:t>
            </a:r>
            <a:r>
              <a:rPr lang="tr-TR" dirty="0" err="1"/>
              <a:t>end</a:t>
            </a:r>
            <a:r>
              <a:rPr lang="en-US" dirty="0"/>
              <a:t> reach a plateau</a:t>
            </a:r>
            <a:r>
              <a:rPr lang="tr-TR" dirty="0"/>
              <a:t>/</a:t>
            </a:r>
            <a:r>
              <a:rPr lang="tr-TR" dirty="0" err="1"/>
              <a:t>tableland</a:t>
            </a:r>
            <a:r>
              <a:rPr lang="tr-TR" dirty="0"/>
              <a:t> </a:t>
            </a:r>
            <a:r>
              <a:rPr lang="en-US" dirty="0"/>
              <a:t>as the backlog</a:t>
            </a:r>
            <a:r>
              <a:rPr lang="tr-TR" dirty="0"/>
              <a:t>/</a:t>
            </a:r>
            <a:r>
              <a:rPr lang="tr-TR" dirty="0" err="1"/>
              <a:t>accumulation</a:t>
            </a:r>
            <a:r>
              <a:rPr lang="tr-TR" dirty="0"/>
              <a:t> </a:t>
            </a:r>
            <a:r>
              <a:rPr lang="en-US" dirty="0"/>
              <a:t>of potential customers dwindles</a:t>
            </a:r>
            <a:r>
              <a:rPr lang="tr-TR" dirty="0"/>
              <a:t>/</a:t>
            </a:r>
            <a:r>
              <a:rPr lang="tr-TR" dirty="0" err="1"/>
              <a:t>decreases</a:t>
            </a:r>
            <a:endParaRPr lang="en-US" dirty="0"/>
          </a:p>
          <a:p>
            <a:r>
              <a:rPr lang="en-US" dirty="0"/>
              <a:t>Decline stage</a:t>
            </a:r>
          </a:p>
          <a:p>
            <a:pPr lvl="1"/>
            <a:r>
              <a:rPr lang="en-US" dirty="0"/>
              <a:t>Innovations or shifts in consumer preferences bring about an absolute decline in industry sales</a:t>
            </a:r>
          </a:p>
          <a:p>
            <a:endParaRPr lang="en-US" dirty="0"/>
          </a:p>
        </p:txBody>
      </p:sp>
      <p:sp>
        <p:nvSpPr>
          <p:cNvPr id="4" name="Slide Number Placeholder 3"/>
          <p:cNvSpPr>
            <a:spLocks noGrp="1"/>
          </p:cNvSpPr>
          <p:nvPr>
            <p:ph type="sldNum" sz="quarter" idx="12"/>
          </p:nvPr>
        </p:nvSpPr>
        <p:spPr/>
        <p:txBody>
          <a:bodyPr/>
          <a:lstStyle/>
          <a:p>
            <a:fld id="{4B896723-57CD-594F-A552-1F057032A5F7}" type="slidenum">
              <a:rPr lang="en-US" smtClean="0"/>
              <a:pPr/>
              <a:t>44</a:t>
            </a:fld>
            <a:endParaRPr lang="en-US" dirty="0"/>
          </a:p>
        </p:txBody>
      </p:sp>
    </p:spTree>
    <p:extLst>
      <p:ext uri="{BB962C8B-B14F-4D97-AF65-F5344CB8AC3E}">
        <p14:creationId xmlns:p14="http://schemas.microsoft.com/office/powerpoint/2010/main" val="16064617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4D33076E-2D22-4A2A-AE6F-6022F28E7235}"/>
              </a:ext>
            </a:extLst>
          </p:cNvPr>
          <p:cNvPicPr>
            <a:picLocks noChangeAspect="1"/>
          </p:cNvPicPr>
          <p:nvPr/>
        </p:nvPicPr>
        <p:blipFill>
          <a:blip r:embed="rId2"/>
          <a:stretch>
            <a:fillRect/>
          </a:stretch>
        </p:blipFill>
        <p:spPr>
          <a:xfrm>
            <a:off x="90488" y="583240"/>
            <a:ext cx="8963025" cy="5691520"/>
          </a:xfrm>
          <a:prstGeom prst="rect">
            <a:avLst/>
          </a:prstGeom>
          <a:noFill/>
        </p:spPr>
      </p:pic>
      <p:sp>
        <p:nvSpPr>
          <p:cNvPr id="4" name="Slayt Numarası Yer Tutucusu 3" hidden="1">
            <a:extLst>
              <a:ext uri="{FF2B5EF4-FFF2-40B4-BE49-F238E27FC236}">
                <a16:creationId xmlns:a16="http://schemas.microsoft.com/office/drawing/2014/main" id="{0BD8FAC4-1291-4F1E-A516-9F7C9899467A}"/>
              </a:ext>
            </a:extLst>
          </p:cNvPr>
          <p:cNvSpPr>
            <a:spLocks noGrp="1"/>
          </p:cNvSpPr>
          <p:nvPr>
            <p:ph type="sldNum" sz="quarter" idx="12"/>
          </p:nvPr>
        </p:nvSpPr>
        <p:spPr/>
        <p:txBody>
          <a:bodyPr/>
          <a:lstStyle/>
          <a:p>
            <a:pPr>
              <a:spcAft>
                <a:spcPts val="600"/>
              </a:spcAft>
            </a:pPr>
            <a:fld id="{4B896723-57CD-594F-A552-1F057032A5F7}" type="slidenum">
              <a:rPr lang="en-US" smtClean="0"/>
              <a:pPr>
                <a:spcAft>
                  <a:spcPts val="600"/>
                </a:spcAft>
              </a:pPr>
              <a:t>45</a:t>
            </a:fld>
            <a:endParaRPr lang="en-US"/>
          </a:p>
        </p:txBody>
      </p:sp>
    </p:spTree>
    <p:extLst>
      <p:ext uri="{BB962C8B-B14F-4D97-AF65-F5344CB8AC3E}">
        <p14:creationId xmlns:p14="http://schemas.microsoft.com/office/powerpoint/2010/main" val="9578790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7A534CEF-5CBB-45C6-B23B-99EDEE3A7C60}"/>
              </a:ext>
            </a:extLst>
          </p:cNvPr>
          <p:cNvPicPr>
            <a:picLocks noChangeAspect="1"/>
          </p:cNvPicPr>
          <p:nvPr/>
        </p:nvPicPr>
        <p:blipFill rotWithShape="1">
          <a:blip r:embed="rId2"/>
          <a:srcRect/>
          <a:stretch/>
        </p:blipFill>
        <p:spPr>
          <a:xfrm>
            <a:off x="20" y="10"/>
            <a:ext cx="9143980" cy="6857990"/>
          </a:xfrm>
          <a:prstGeom prst="rect">
            <a:avLst/>
          </a:prstGeom>
          <a:noFill/>
        </p:spPr>
      </p:pic>
      <p:sp>
        <p:nvSpPr>
          <p:cNvPr id="5" name="Slayt Numarası Yer Tutucusu 4" hidden="1">
            <a:extLst>
              <a:ext uri="{FF2B5EF4-FFF2-40B4-BE49-F238E27FC236}">
                <a16:creationId xmlns:a16="http://schemas.microsoft.com/office/drawing/2014/main" id="{08407FEB-FB2C-441C-AD80-451F9A598F92}"/>
              </a:ext>
            </a:extLst>
          </p:cNvPr>
          <p:cNvSpPr>
            <a:spLocks noGrp="1"/>
          </p:cNvSpPr>
          <p:nvPr>
            <p:ph type="sldNum" sz="quarter" idx="12"/>
          </p:nvPr>
        </p:nvSpPr>
        <p:spPr/>
        <p:txBody>
          <a:bodyPr/>
          <a:lstStyle/>
          <a:p>
            <a:pPr>
              <a:spcAft>
                <a:spcPts val="600"/>
              </a:spcAft>
            </a:pPr>
            <a:fld id="{4B896723-57CD-594F-A552-1F057032A5F7}" type="slidenum">
              <a:rPr lang="en-US" smtClean="0"/>
              <a:pPr>
                <a:spcAft>
                  <a:spcPts val="600"/>
                </a:spcAft>
              </a:pPr>
              <a:t>46</a:t>
            </a:fld>
            <a:endParaRPr lang="en-US"/>
          </a:p>
        </p:txBody>
      </p:sp>
    </p:spTree>
    <p:extLst>
      <p:ext uri="{BB962C8B-B14F-4D97-AF65-F5344CB8AC3E}">
        <p14:creationId xmlns:p14="http://schemas.microsoft.com/office/powerpoint/2010/main" val="37023262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Extending the Product Lifecycle</a:t>
            </a:r>
          </a:p>
        </p:txBody>
      </p:sp>
      <p:sp>
        <p:nvSpPr>
          <p:cNvPr id="3" name="Content Placeholder 2"/>
          <p:cNvSpPr>
            <a:spLocks noGrp="1"/>
          </p:cNvSpPr>
          <p:nvPr>
            <p:ph idx="1"/>
          </p:nvPr>
        </p:nvSpPr>
        <p:spPr/>
        <p:txBody>
          <a:bodyPr/>
          <a:lstStyle/>
          <a:p>
            <a:pPr marL="338138" indent="-338138">
              <a:spcBef>
                <a:spcPts val="0"/>
              </a:spcBef>
              <a:tabLst>
                <a:tab pos="339725" algn="l"/>
                <a:tab pos="966788" algn="l"/>
              </a:tabLst>
              <a:defRPr/>
            </a:pPr>
            <a:r>
              <a:rPr lang="en-US" dirty="0"/>
              <a:t>Increasing frequency of use</a:t>
            </a:r>
          </a:p>
          <a:p>
            <a:pPr marL="738188" lvl="1" indent="-338138">
              <a:spcBef>
                <a:spcPts val="0"/>
              </a:spcBef>
              <a:tabLst>
                <a:tab pos="339725" algn="l"/>
                <a:tab pos="966788" algn="l"/>
              </a:tabLst>
              <a:defRPr/>
            </a:pPr>
            <a:r>
              <a:rPr lang="en-US" dirty="0"/>
              <a:t>Convincing current customers to buy a product more frequently boosts total sales even if no new buyers enter the market</a:t>
            </a:r>
          </a:p>
          <a:p>
            <a:pPr>
              <a:spcBef>
                <a:spcPts val="0"/>
              </a:spcBef>
              <a:defRPr/>
            </a:pPr>
            <a:r>
              <a:rPr lang="en-US" dirty="0"/>
              <a:t>Increasing the number of users</a:t>
            </a:r>
          </a:p>
          <a:p>
            <a:pPr lvl="1">
              <a:spcBef>
                <a:spcPts val="0"/>
              </a:spcBef>
              <a:defRPr/>
            </a:pPr>
            <a:r>
              <a:rPr lang="en-US" dirty="0"/>
              <a:t>Attracting new customers who have not previously used the product</a:t>
            </a:r>
          </a:p>
        </p:txBody>
      </p:sp>
      <p:sp>
        <p:nvSpPr>
          <p:cNvPr id="4" name="Slide Number Placeholder 3"/>
          <p:cNvSpPr>
            <a:spLocks noGrp="1"/>
          </p:cNvSpPr>
          <p:nvPr>
            <p:ph type="sldNum" sz="quarter" idx="12"/>
          </p:nvPr>
        </p:nvSpPr>
        <p:spPr/>
        <p:txBody>
          <a:bodyPr/>
          <a:lstStyle/>
          <a:p>
            <a:fld id="{4B896723-57CD-594F-A552-1F057032A5F7}" type="slidenum">
              <a:rPr lang="en-US" smtClean="0"/>
              <a:pPr/>
              <a:t>47</a:t>
            </a:fld>
            <a:endParaRPr lang="en-US" dirty="0"/>
          </a:p>
        </p:txBody>
      </p:sp>
    </p:spTree>
    <p:extLst>
      <p:ext uri="{BB962C8B-B14F-4D97-AF65-F5344CB8AC3E}">
        <p14:creationId xmlns:p14="http://schemas.microsoft.com/office/powerpoint/2010/main" val="39600186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Extending the Product Lifecycle</a:t>
            </a:r>
          </a:p>
        </p:txBody>
      </p:sp>
      <p:sp>
        <p:nvSpPr>
          <p:cNvPr id="3" name="Content Placeholder 2"/>
          <p:cNvSpPr>
            <a:spLocks noGrp="1"/>
          </p:cNvSpPr>
          <p:nvPr>
            <p:ph idx="1"/>
          </p:nvPr>
        </p:nvSpPr>
        <p:spPr/>
        <p:txBody>
          <a:bodyPr/>
          <a:lstStyle/>
          <a:p>
            <a:pPr marL="338138" indent="-338138">
              <a:spcBef>
                <a:spcPts val="0"/>
              </a:spcBef>
              <a:defRPr/>
            </a:pPr>
            <a:r>
              <a:rPr lang="en-US" dirty="0"/>
              <a:t>Finding new uses</a:t>
            </a:r>
          </a:p>
          <a:p>
            <a:pPr marL="738188" lvl="1" indent="-338138">
              <a:spcBef>
                <a:spcPts val="0"/>
              </a:spcBef>
              <a:defRPr/>
            </a:pPr>
            <a:r>
              <a:rPr lang="en-US" dirty="0"/>
              <a:t>New applications extend a product’s lifecycle</a:t>
            </a:r>
          </a:p>
          <a:p>
            <a:pPr>
              <a:spcBef>
                <a:spcPts val="0"/>
              </a:spcBef>
              <a:defRPr/>
            </a:pPr>
            <a:r>
              <a:rPr lang="en-US" dirty="0"/>
              <a:t>Changing package sizes, labels, or product quality</a:t>
            </a:r>
          </a:p>
          <a:p>
            <a:pPr lvl="1">
              <a:spcBef>
                <a:spcPts val="0"/>
              </a:spcBef>
              <a:defRPr/>
            </a:pPr>
            <a:r>
              <a:rPr lang="en-US" dirty="0"/>
              <a:t>New packaging and labels with updated images and slogans can help revitalize</a:t>
            </a:r>
            <a:r>
              <a:rPr lang="tr-TR" dirty="0"/>
              <a:t>/</a:t>
            </a:r>
            <a:r>
              <a:rPr lang="tr-TR" dirty="0" err="1"/>
              <a:t>recreate</a:t>
            </a:r>
            <a:r>
              <a:rPr lang="en-US" dirty="0"/>
              <a:t> a product</a:t>
            </a:r>
          </a:p>
        </p:txBody>
      </p:sp>
      <p:sp>
        <p:nvSpPr>
          <p:cNvPr id="4" name="Slide Number Placeholder 3"/>
          <p:cNvSpPr>
            <a:spLocks noGrp="1"/>
          </p:cNvSpPr>
          <p:nvPr>
            <p:ph type="sldNum" sz="quarter" idx="12"/>
          </p:nvPr>
        </p:nvSpPr>
        <p:spPr/>
        <p:txBody>
          <a:bodyPr/>
          <a:lstStyle/>
          <a:p>
            <a:fld id="{4B896723-57CD-594F-A552-1F057032A5F7}" type="slidenum">
              <a:rPr lang="en-US" smtClean="0"/>
              <a:pPr/>
              <a:t>48</a:t>
            </a:fld>
            <a:endParaRPr lang="en-US" dirty="0"/>
          </a:p>
        </p:txBody>
      </p:sp>
    </p:spTree>
    <p:extLst>
      <p:ext uri="{BB962C8B-B14F-4D97-AF65-F5344CB8AC3E}">
        <p14:creationId xmlns:p14="http://schemas.microsoft.com/office/powerpoint/2010/main" val="33754229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Başlık 9">
            <a:extLst>
              <a:ext uri="{FF2B5EF4-FFF2-40B4-BE49-F238E27FC236}">
                <a16:creationId xmlns:a16="http://schemas.microsoft.com/office/drawing/2014/main" id="{D4E36EBF-95C4-499A-9D7C-D72D114F4698}"/>
              </a:ext>
            </a:extLst>
          </p:cNvPr>
          <p:cNvSpPr>
            <a:spLocks noGrp="1"/>
          </p:cNvSpPr>
          <p:nvPr>
            <p:ph type="title"/>
          </p:nvPr>
        </p:nvSpPr>
        <p:spPr>
          <a:xfrm>
            <a:off x="457200" y="274638"/>
            <a:ext cx="3997842" cy="595927"/>
          </a:xfrm>
        </p:spPr>
        <p:txBody>
          <a:bodyPr>
            <a:normAutofit fontScale="90000"/>
          </a:bodyPr>
          <a:lstStyle/>
          <a:p>
            <a:r>
              <a:rPr lang="tr-TR" dirty="0" err="1"/>
              <a:t>Revitalized</a:t>
            </a:r>
            <a:r>
              <a:rPr lang="tr-TR" dirty="0"/>
              <a:t> </a:t>
            </a:r>
            <a:r>
              <a:rPr lang="tr-TR" dirty="0" err="1"/>
              <a:t>Products</a:t>
            </a:r>
            <a:endParaRPr lang="tr-TR" dirty="0"/>
          </a:p>
        </p:txBody>
      </p:sp>
      <p:sp>
        <p:nvSpPr>
          <p:cNvPr id="4" name="Slayt Numarası Yer Tutucusu 3">
            <a:extLst>
              <a:ext uri="{FF2B5EF4-FFF2-40B4-BE49-F238E27FC236}">
                <a16:creationId xmlns:a16="http://schemas.microsoft.com/office/drawing/2014/main" id="{F548C5DB-89E0-4A89-B25E-8050F897F33B}"/>
              </a:ext>
            </a:extLst>
          </p:cNvPr>
          <p:cNvSpPr>
            <a:spLocks noGrp="1"/>
          </p:cNvSpPr>
          <p:nvPr>
            <p:ph type="sldNum" sz="quarter" idx="12"/>
          </p:nvPr>
        </p:nvSpPr>
        <p:spPr/>
        <p:txBody>
          <a:bodyPr/>
          <a:lstStyle/>
          <a:p>
            <a:fld id="{4B896723-57CD-594F-A552-1F057032A5F7}" type="slidenum">
              <a:rPr lang="en-US" smtClean="0"/>
              <a:pPr/>
              <a:t>49</a:t>
            </a:fld>
            <a:endParaRPr lang="en-US" dirty="0"/>
          </a:p>
        </p:txBody>
      </p:sp>
      <p:pic>
        <p:nvPicPr>
          <p:cNvPr id="5" name="Resim 4">
            <a:extLst>
              <a:ext uri="{FF2B5EF4-FFF2-40B4-BE49-F238E27FC236}">
                <a16:creationId xmlns:a16="http://schemas.microsoft.com/office/drawing/2014/main" id="{35BD2B25-80FB-47E2-AE03-42062AF4AFFE}"/>
              </a:ext>
            </a:extLst>
          </p:cNvPr>
          <p:cNvPicPr>
            <a:picLocks noChangeAspect="1"/>
          </p:cNvPicPr>
          <p:nvPr/>
        </p:nvPicPr>
        <p:blipFill>
          <a:blip r:embed="rId2"/>
          <a:stretch>
            <a:fillRect/>
          </a:stretch>
        </p:blipFill>
        <p:spPr>
          <a:xfrm>
            <a:off x="244549" y="1573619"/>
            <a:ext cx="3785191" cy="3902148"/>
          </a:xfrm>
          <a:prstGeom prst="rect">
            <a:avLst/>
          </a:prstGeom>
        </p:spPr>
      </p:pic>
      <p:pic>
        <p:nvPicPr>
          <p:cNvPr id="9" name="Resim 8">
            <a:extLst>
              <a:ext uri="{FF2B5EF4-FFF2-40B4-BE49-F238E27FC236}">
                <a16:creationId xmlns:a16="http://schemas.microsoft.com/office/drawing/2014/main" id="{5B33ABF9-4BC8-453C-BAE4-F78B1F827940}"/>
              </a:ext>
            </a:extLst>
          </p:cNvPr>
          <p:cNvPicPr>
            <a:picLocks noChangeAspect="1"/>
          </p:cNvPicPr>
          <p:nvPr/>
        </p:nvPicPr>
        <p:blipFill>
          <a:blip r:embed="rId3"/>
          <a:stretch>
            <a:fillRect/>
          </a:stretch>
        </p:blipFill>
        <p:spPr>
          <a:xfrm>
            <a:off x="5011037" y="4086520"/>
            <a:ext cx="3162300" cy="1389247"/>
          </a:xfrm>
          <a:prstGeom prst="rect">
            <a:avLst/>
          </a:prstGeom>
        </p:spPr>
      </p:pic>
      <p:pic>
        <p:nvPicPr>
          <p:cNvPr id="14" name="Resim 13">
            <a:extLst>
              <a:ext uri="{FF2B5EF4-FFF2-40B4-BE49-F238E27FC236}">
                <a16:creationId xmlns:a16="http://schemas.microsoft.com/office/drawing/2014/main" id="{E64A39A8-BDF7-4D5B-9087-CC9920DB72B3}"/>
              </a:ext>
            </a:extLst>
          </p:cNvPr>
          <p:cNvPicPr>
            <a:picLocks noChangeAspect="1"/>
          </p:cNvPicPr>
          <p:nvPr/>
        </p:nvPicPr>
        <p:blipFill>
          <a:blip r:embed="rId4"/>
          <a:stretch>
            <a:fillRect/>
          </a:stretch>
        </p:blipFill>
        <p:spPr>
          <a:xfrm>
            <a:off x="4687187" y="1695450"/>
            <a:ext cx="3810000" cy="1733550"/>
          </a:xfrm>
          <a:prstGeom prst="rect">
            <a:avLst/>
          </a:prstGeom>
        </p:spPr>
      </p:pic>
    </p:spTree>
    <p:extLst>
      <p:ext uri="{BB962C8B-B14F-4D97-AF65-F5344CB8AC3E}">
        <p14:creationId xmlns:p14="http://schemas.microsoft.com/office/powerpoint/2010/main" val="28097749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Marketing Mix</a:t>
            </a:r>
          </a:p>
        </p:txBody>
      </p:sp>
      <p:sp>
        <p:nvSpPr>
          <p:cNvPr id="3" name="Content Placeholder 2"/>
          <p:cNvSpPr>
            <a:spLocks noGrp="1"/>
          </p:cNvSpPr>
          <p:nvPr>
            <p:ph idx="1"/>
          </p:nvPr>
        </p:nvSpPr>
        <p:spPr/>
        <p:txBody>
          <a:bodyPr>
            <a:normAutofit/>
          </a:bodyPr>
          <a:lstStyle/>
          <a:p>
            <a:r>
              <a:rPr lang="en-US" dirty="0"/>
              <a:t>Blending</a:t>
            </a:r>
            <a:r>
              <a:rPr lang="tr-TR" dirty="0"/>
              <a:t>/</a:t>
            </a:r>
            <a:r>
              <a:rPr lang="tr-TR" dirty="0" err="1"/>
              <a:t>combining</a:t>
            </a:r>
            <a:r>
              <a:rPr lang="en-US" dirty="0"/>
              <a:t> of the four strategy elements—product, distribution, promotion, and price—to fit the needs and preferences of a specific target market</a:t>
            </a:r>
          </a:p>
          <a:p>
            <a:r>
              <a:rPr lang="en-US" dirty="0"/>
              <a:t>Marketers develop strategies to sell both tangible goods and intangible services</a:t>
            </a:r>
          </a:p>
        </p:txBody>
      </p:sp>
      <p:sp>
        <p:nvSpPr>
          <p:cNvPr id="4" name="Slide Number Placeholder 3"/>
          <p:cNvSpPr>
            <a:spLocks noGrp="1"/>
          </p:cNvSpPr>
          <p:nvPr>
            <p:ph type="sldNum" sz="quarter" idx="12"/>
          </p:nvPr>
        </p:nvSpPr>
        <p:spPr/>
        <p:txBody>
          <a:bodyPr/>
          <a:lstStyle/>
          <a:p>
            <a:fld id="{4B896723-57CD-594F-A552-1F057032A5F7}" type="slidenum">
              <a:rPr lang="en-US" smtClean="0"/>
              <a:pPr/>
              <a:t>5</a:t>
            </a:fld>
            <a:endParaRPr lang="en-US" dirty="0"/>
          </a:p>
        </p:txBody>
      </p:sp>
    </p:spTree>
    <p:extLst>
      <p:ext uri="{BB962C8B-B14F-4D97-AF65-F5344CB8AC3E}">
        <p14:creationId xmlns:p14="http://schemas.microsoft.com/office/powerpoint/2010/main" val="7187530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Product Deletion Decisions</a:t>
            </a:r>
          </a:p>
        </p:txBody>
      </p:sp>
      <p:sp>
        <p:nvSpPr>
          <p:cNvPr id="3" name="Content Placeholder 2"/>
          <p:cNvSpPr>
            <a:spLocks noGrp="1"/>
          </p:cNvSpPr>
          <p:nvPr>
            <p:ph idx="1"/>
          </p:nvPr>
        </p:nvSpPr>
        <p:spPr/>
        <p:txBody>
          <a:bodyPr>
            <a:normAutofit fontScale="92500"/>
          </a:bodyPr>
          <a:lstStyle/>
          <a:p>
            <a:r>
              <a:rPr lang="en-US" dirty="0"/>
              <a:t>Marketers prune</a:t>
            </a:r>
            <a:r>
              <a:rPr lang="tr-TR" dirty="0"/>
              <a:t>/</a:t>
            </a:r>
            <a:r>
              <a:rPr lang="tr-TR" dirty="0" err="1"/>
              <a:t>trim</a:t>
            </a:r>
            <a:r>
              <a:rPr lang="en-US" dirty="0"/>
              <a:t> product lines and eliminate marginal products to preserve limited resources</a:t>
            </a:r>
          </a:p>
          <a:p>
            <a:r>
              <a:rPr lang="en-US" dirty="0"/>
              <a:t>Firms may carry unprofitable items to carry a complete product line</a:t>
            </a:r>
          </a:p>
          <a:p>
            <a:r>
              <a:rPr lang="en-US" dirty="0"/>
              <a:t>Shortages or raw materials can prompt</a:t>
            </a:r>
            <a:r>
              <a:rPr lang="tr-TR" dirty="0"/>
              <a:t>/</a:t>
            </a:r>
            <a:r>
              <a:rPr lang="tr-TR" dirty="0" err="1"/>
              <a:t>make</a:t>
            </a:r>
            <a:r>
              <a:rPr lang="en-US" dirty="0"/>
              <a:t> a firm to discontinue production</a:t>
            </a:r>
          </a:p>
          <a:p>
            <a:r>
              <a:rPr lang="en-US" dirty="0"/>
              <a:t>Firm may drop products that don’t fit into the direction in which it plans to grow</a:t>
            </a:r>
          </a:p>
        </p:txBody>
      </p:sp>
      <p:sp>
        <p:nvSpPr>
          <p:cNvPr id="4" name="Slide Number Placeholder 3"/>
          <p:cNvSpPr>
            <a:spLocks noGrp="1"/>
          </p:cNvSpPr>
          <p:nvPr>
            <p:ph type="sldNum" sz="quarter" idx="12"/>
          </p:nvPr>
        </p:nvSpPr>
        <p:spPr/>
        <p:txBody>
          <a:bodyPr/>
          <a:lstStyle/>
          <a:p>
            <a:fld id="{4B896723-57CD-594F-A552-1F057032A5F7}" type="slidenum">
              <a:rPr lang="en-US" smtClean="0"/>
              <a:pPr/>
              <a:t>50</a:t>
            </a:fld>
            <a:endParaRPr lang="en-US" dirty="0"/>
          </a:p>
        </p:txBody>
      </p:sp>
    </p:spTree>
    <p:extLst>
      <p:ext uri="{BB962C8B-B14F-4D97-AF65-F5344CB8AC3E}">
        <p14:creationId xmlns:p14="http://schemas.microsoft.com/office/powerpoint/2010/main" val="14647730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BoltBus</a:t>
            </a:r>
            <a:r>
              <a:rPr lang="en-US" dirty="0"/>
              <a:t> Video</a:t>
            </a:r>
          </a:p>
        </p:txBody>
      </p:sp>
      <p:sp>
        <p:nvSpPr>
          <p:cNvPr id="4" name="Slide Number Placeholder 3"/>
          <p:cNvSpPr>
            <a:spLocks noGrp="1"/>
          </p:cNvSpPr>
          <p:nvPr>
            <p:ph type="sldNum" sz="quarter" idx="12"/>
          </p:nvPr>
        </p:nvSpPr>
        <p:spPr/>
        <p:txBody>
          <a:bodyPr/>
          <a:lstStyle/>
          <a:p>
            <a:fld id="{4B896723-57CD-594F-A552-1F057032A5F7}" type="slidenum">
              <a:rPr lang="en-US" smtClean="0"/>
              <a:pPr/>
              <a:t>51</a:t>
            </a:fld>
            <a:endParaRPr lang="en-US" dirty="0"/>
          </a:p>
        </p:txBody>
      </p:sp>
      <p:sp>
        <p:nvSpPr>
          <p:cNvPr id="5" name="TextBox 4"/>
          <p:cNvSpPr txBox="1"/>
          <p:nvPr/>
        </p:nvSpPr>
        <p:spPr>
          <a:xfrm>
            <a:off x="662609" y="2284487"/>
            <a:ext cx="7341704" cy="923330"/>
          </a:xfrm>
          <a:prstGeom prst="rect">
            <a:avLst/>
          </a:prstGeom>
          <a:noFill/>
        </p:spPr>
        <p:txBody>
          <a:bodyPr wrap="square" rtlCol="0">
            <a:spAutoFit/>
          </a:bodyPr>
          <a:lstStyle/>
          <a:p>
            <a:r>
              <a:rPr lang="en-US" u="sng" dirty="0">
                <a:hlinkClick r:id="rId2"/>
              </a:rPr>
              <a:t>http</a:t>
            </a:r>
            <a:r>
              <a:rPr lang="en-US" u="sng">
                <a:hlinkClick r:id="rId2"/>
              </a:rPr>
              <a:t>://www.cengage.com/marketing/book_content/boone_9781133628460/videos/ch12.html</a:t>
            </a:r>
            <a:endParaRPr lang="en-US" u="sng"/>
          </a:p>
          <a:p>
            <a:endParaRPr lang="en-US" dirty="0"/>
          </a:p>
        </p:txBody>
      </p:sp>
    </p:spTree>
    <p:extLst>
      <p:ext uri="{BB962C8B-B14F-4D97-AF65-F5344CB8AC3E}">
        <p14:creationId xmlns:p14="http://schemas.microsoft.com/office/powerpoint/2010/main" val="19518227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Product?</a:t>
            </a:r>
          </a:p>
        </p:txBody>
      </p:sp>
      <p:sp>
        <p:nvSpPr>
          <p:cNvPr id="3" name="Content Placeholder 2"/>
          <p:cNvSpPr>
            <a:spLocks noGrp="1"/>
          </p:cNvSpPr>
          <p:nvPr>
            <p:ph idx="1"/>
          </p:nvPr>
        </p:nvSpPr>
        <p:spPr/>
        <p:txBody>
          <a:bodyPr/>
          <a:lstStyle/>
          <a:p>
            <a:r>
              <a:rPr lang="en-US" dirty="0"/>
              <a:t>People buy want satisfaction, not objects</a:t>
            </a:r>
            <a:r>
              <a:rPr lang="tr-TR" dirty="0"/>
              <a:t>/ </a:t>
            </a:r>
            <a:r>
              <a:rPr lang="tr-TR" dirty="0" err="1"/>
              <a:t>things</a:t>
            </a:r>
            <a:endParaRPr lang="en-US" dirty="0"/>
          </a:p>
          <a:p>
            <a:r>
              <a:rPr lang="en-US" b="1" dirty="0">
                <a:solidFill>
                  <a:srgbClr val="FF0000"/>
                </a:solidFill>
              </a:rPr>
              <a:t>Product</a:t>
            </a:r>
            <a:r>
              <a:rPr lang="en-US" dirty="0"/>
              <a:t> – Bundle</a:t>
            </a:r>
            <a:r>
              <a:rPr lang="tr-TR" dirty="0"/>
              <a:t>/</a:t>
            </a:r>
            <a:r>
              <a:rPr lang="tr-TR" dirty="0" err="1"/>
              <a:t>package</a:t>
            </a:r>
            <a:r>
              <a:rPr lang="tr-TR" dirty="0"/>
              <a:t> </a:t>
            </a:r>
            <a:r>
              <a:rPr lang="en-US" dirty="0"/>
              <a:t> of physical, service, and symbolic attributes</a:t>
            </a:r>
            <a:r>
              <a:rPr lang="tr-TR" dirty="0"/>
              <a:t>/</a:t>
            </a:r>
            <a:r>
              <a:rPr lang="tr-TR" dirty="0" err="1"/>
              <a:t>features</a:t>
            </a:r>
            <a:r>
              <a:rPr lang="en-US" dirty="0"/>
              <a:t> designed to satisfy a customer’s wants and needs</a:t>
            </a:r>
          </a:p>
          <a:p>
            <a:endParaRPr lang="en-US" dirty="0"/>
          </a:p>
        </p:txBody>
      </p:sp>
      <p:sp>
        <p:nvSpPr>
          <p:cNvPr id="4" name="Slide Number Placeholder 3"/>
          <p:cNvSpPr>
            <a:spLocks noGrp="1"/>
          </p:cNvSpPr>
          <p:nvPr>
            <p:ph type="sldNum" sz="quarter" idx="12"/>
          </p:nvPr>
        </p:nvSpPr>
        <p:spPr/>
        <p:txBody>
          <a:bodyPr/>
          <a:lstStyle/>
          <a:p>
            <a:fld id="{4B896723-57CD-594F-A552-1F057032A5F7}" type="slidenum">
              <a:rPr lang="en-US" smtClean="0"/>
              <a:pPr/>
              <a:t>6</a:t>
            </a:fld>
            <a:endParaRPr lang="en-US" dirty="0"/>
          </a:p>
        </p:txBody>
      </p:sp>
    </p:spTree>
    <p:extLst>
      <p:ext uri="{BB962C8B-B14F-4D97-AF65-F5344CB8AC3E}">
        <p14:creationId xmlns:p14="http://schemas.microsoft.com/office/powerpoint/2010/main" val="35638998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Goods and Services?</a:t>
            </a:r>
          </a:p>
        </p:txBody>
      </p:sp>
      <p:sp>
        <p:nvSpPr>
          <p:cNvPr id="3" name="Content Placeholder 2"/>
          <p:cNvSpPr>
            <a:spLocks noGrp="1"/>
          </p:cNvSpPr>
          <p:nvPr>
            <p:ph idx="1"/>
          </p:nvPr>
        </p:nvSpPr>
        <p:spPr/>
        <p:txBody>
          <a:bodyPr>
            <a:normAutofit/>
          </a:bodyPr>
          <a:lstStyle/>
          <a:p>
            <a:r>
              <a:rPr lang="en-US" b="1" dirty="0">
                <a:solidFill>
                  <a:srgbClr val="FF0000"/>
                </a:solidFill>
              </a:rPr>
              <a:t>Services</a:t>
            </a:r>
            <a:r>
              <a:rPr lang="en-US" dirty="0"/>
              <a:t> - Intangible tasks</a:t>
            </a:r>
            <a:r>
              <a:rPr lang="tr-TR" dirty="0"/>
              <a:t>/</a:t>
            </a:r>
            <a:r>
              <a:rPr lang="tr-TR" dirty="0" err="1"/>
              <a:t>works</a:t>
            </a:r>
            <a:r>
              <a:rPr lang="en-US" dirty="0"/>
              <a:t> that satisfy the needs of consumers and business users</a:t>
            </a:r>
          </a:p>
          <a:p>
            <a:r>
              <a:rPr lang="en-US" b="1" dirty="0">
                <a:solidFill>
                  <a:srgbClr val="FF0000"/>
                </a:solidFill>
              </a:rPr>
              <a:t>Goods</a:t>
            </a:r>
            <a:r>
              <a:rPr lang="en-US" dirty="0"/>
              <a:t> - Tangible products that customers can see, hear, smell, taste, or touch</a:t>
            </a:r>
          </a:p>
          <a:p>
            <a:r>
              <a:rPr lang="en-US" b="1" dirty="0">
                <a:solidFill>
                  <a:srgbClr val="FF0000"/>
                </a:solidFill>
              </a:rPr>
              <a:t>Goods–services continuum</a:t>
            </a:r>
            <a:r>
              <a:rPr lang="en-US" dirty="0"/>
              <a:t> - Spectrum along which goods and services fall according to their attributes</a:t>
            </a:r>
            <a:r>
              <a:rPr lang="tr-TR" dirty="0"/>
              <a:t>/</a:t>
            </a:r>
            <a:r>
              <a:rPr lang="tr-TR" dirty="0" err="1"/>
              <a:t>qualities</a:t>
            </a:r>
            <a:r>
              <a:rPr lang="en-US" dirty="0"/>
              <a:t>, from p</a:t>
            </a:r>
            <a:r>
              <a:rPr lang="tr-TR" dirty="0"/>
              <a:t>u</a:t>
            </a:r>
            <a:r>
              <a:rPr lang="en-US" dirty="0"/>
              <a:t>re</a:t>
            </a:r>
            <a:r>
              <a:rPr lang="tr-TR" dirty="0"/>
              <a:t>/ </a:t>
            </a:r>
            <a:r>
              <a:rPr lang="tr-TR" dirty="0" err="1"/>
              <a:t>mere</a:t>
            </a:r>
            <a:r>
              <a:rPr lang="tr-TR" dirty="0"/>
              <a:t> </a:t>
            </a:r>
            <a:r>
              <a:rPr lang="en-US" dirty="0"/>
              <a:t>good to p</a:t>
            </a:r>
            <a:r>
              <a:rPr lang="tr-TR" dirty="0"/>
              <a:t>u</a:t>
            </a:r>
            <a:r>
              <a:rPr lang="en-US" dirty="0"/>
              <a:t>re</a:t>
            </a:r>
            <a:r>
              <a:rPr lang="tr-TR" dirty="0"/>
              <a:t>/</a:t>
            </a:r>
            <a:r>
              <a:rPr lang="tr-TR" dirty="0" err="1"/>
              <a:t>mere</a:t>
            </a:r>
            <a:r>
              <a:rPr lang="en-US" dirty="0"/>
              <a:t> service</a:t>
            </a:r>
          </a:p>
          <a:p>
            <a:endParaRPr lang="en-US" dirty="0"/>
          </a:p>
        </p:txBody>
      </p:sp>
      <p:sp>
        <p:nvSpPr>
          <p:cNvPr id="4" name="Slide Number Placeholder 3"/>
          <p:cNvSpPr>
            <a:spLocks noGrp="1"/>
          </p:cNvSpPr>
          <p:nvPr>
            <p:ph type="sldNum" sz="quarter" idx="12"/>
          </p:nvPr>
        </p:nvSpPr>
        <p:spPr/>
        <p:txBody>
          <a:bodyPr/>
          <a:lstStyle/>
          <a:p>
            <a:fld id="{4B896723-57CD-594F-A552-1F057032A5F7}" type="slidenum">
              <a:rPr lang="en-US" smtClean="0"/>
              <a:pPr/>
              <a:t>7</a:t>
            </a:fld>
            <a:endParaRPr lang="en-US" dirty="0"/>
          </a:p>
        </p:txBody>
      </p:sp>
    </p:spTree>
    <p:extLst>
      <p:ext uri="{BB962C8B-B14F-4D97-AF65-F5344CB8AC3E}">
        <p14:creationId xmlns:p14="http://schemas.microsoft.com/office/powerpoint/2010/main" val="25312074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Figure 12.1 – Goods–Services Continuum</a:t>
            </a:r>
          </a:p>
        </p:txBody>
      </p:sp>
      <p:sp>
        <p:nvSpPr>
          <p:cNvPr id="4" name="Slide Number Placeholder 3"/>
          <p:cNvSpPr>
            <a:spLocks noGrp="1"/>
          </p:cNvSpPr>
          <p:nvPr>
            <p:ph type="sldNum" sz="quarter" idx="12"/>
          </p:nvPr>
        </p:nvSpPr>
        <p:spPr>
          <a:xfrm>
            <a:off x="7010400" y="6862603"/>
            <a:ext cx="2133600" cy="365125"/>
          </a:xfrm>
        </p:spPr>
        <p:txBody>
          <a:bodyPr/>
          <a:lstStyle/>
          <a:p>
            <a:fld id="{4B896723-57CD-594F-A552-1F057032A5F7}" type="slidenum">
              <a:rPr lang="en-US" smtClean="0"/>
              <a:pPr/>
              <a:t>8</a:t>
            </a:fld>
            <a:endParaRPr lang="en-US" dirty="0"/>
          </a:p>
        </p:txBody>
      </p:sp>
      <p:pic>
        <p:nvPicPr>
          <p:cNvPr id="5" name="Picture 4" descr="F12.1.png"/>
          <p:cNvPicPr>
            <a:picLocks noChangeAspect="1"/>
          </p:cNvPicPr>
          <p:nvPr/>
        </p:nvPicPr>
        <p:blipFill>
          <a:blip r:embed="rId2"/>
          <a:stretch>
            <a:fillRect/>
          </a:stretch>
        </p:blipFill>
        <p:spPr>
          <a:xfrm>
            <a:off x="457200" y="2257506"/>
            <a:ext cx="7806267" cy="2222464"/>
          </a:xfrm>
          <a:prstGeom prst="rect">
            <a:avLst/>
          </a:prstGeom>
        </p:spPr>
      </p:pic>
    </p:spTree>
    <p:extLst>
      <p:ext uri="{BB962C8B-B14F-4D97-AF65-F5344CB8AC3E}">
        <p14:creationId xmlns:p14="http://schemas.microsoft.com/office/powerpoint/2010/main" val="34155233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Characteristics of Services</a:t>
            </a:r>
          </a:p>
        </p:txBody>
      </p:sp>
      <p:sp>
        <p:nvSpPr>
          <p:cNvPr id="3" name="Content Placeholder 2"/>
          <p:cNvSpPr>
            <a:spLocks noGrp="1"/>
          </p:cNvSpPr>
          <p:nvPr>
            <p:ph idx="1"/>
          </p:nvPr>
        </p:nvSpPr>
        <p:spPr/>
        <p:txBody>
          <a:bodyPr>
            <a:normAutofit lnSpcReduction="10000"/>
          </a:bodyPr>
          <a:lstStyle/>
          <a:p>
            <a:r>
              <a:rPr lang="en-US" dirty="0"/>
              <a:t>Intangible</a:t>
            </a:r>
            <a:r>
              <a:rPr lang="tr-TR" dirty="0"/>
              <a:t>/</a:t>
            </a:r>
            <a:r>
              <a:rPr lang="tr-TR" dirty="0" err="1"/>
              <a:t>immaterial</a:t>
            </a:r>
            <a:endParaRPr lang="en-US" dirty="0"/>
          </a:p>
          <a:p>
            <a:r>
              <a:rPr lang="en-US" dirty="0"/>
              <a:t>Inseparable</a:t>
            </a:r>
            <a:r>
              <a:rPr lang="tr-TR" dirty="0"/>
              <a:t>/</a:t>
            </a:r>
            <a:r>
              <a:rPr lang="tr-TR" dirty="0" err="1"/>
              <a:t>undetachable</a:t>
            </a:r>
            <a:r>
              <a:rPr lang="en-US" dirty="0"/>
              <a:t> from the service providers</a:t>
            </a:r>
            <a:r>
              <a:rPr lang="tr-TR" dirty="0"/>
              <a:t>/</a:t>
            </a:r>
            <a:r>
              <a:rPr lang="tr-TR" dirty="0" err="1"/>
              <a:t>suppliers</a:t>
            </a:r>
            <a:endParaRPr lang="en-US" dirty="0"/>
          </a:p>
          <a:p>
            <a:r>
              <a:rPr lang="en-US" dirty="0"/>
              <a:t>Perishable</a:t>
            </a:r>
            <a:r>
              <a:rPr lang="tr-TR" dirty="0"/>
              <a:t>/</a:t>
            </a:r>
            <a:r>
              <a:rPr lang="tr-TR" dirty="0" err="1"/>
              <a:t>spoilable</a:t>
            </a:r>
            <a:endParaRPr lang="en-US" dirty="0"/>
          </a:p>
          <a:p>
            <a:r>
              <a:rPr lang="en-US" dirty="0"/>
              <a:t>Cannot be standardized</a:t>
            </a:r>
          </a:p>
          <a:p>
            <a:r>
              <a:rPr lang="en-IN" dirty="0"/>
              <a:t>Buyers play important roles in the creation</a:t>
            </a:r>
            <a:r>
              <a:rPr lang="tr-TR" dirty="0"/>
              <a:t>/</a:t>
            </a:r>
            <a:r>
              <a:rPr lang="en-IN" dirty="0"/>
              <a:t> </a:t>
            </a:r>
            <a:r>
              <a:rPr lang="tr-TR" dirty="0" err="1"/>
              <a:t>generation</a:t>
            </a:r>
            <a:r>
              <a:rPr lang="tr-TR" dirty="0"/>
              <a:t> </a:t>
            </a:r>
            <a:r>
              <a:rPr lang="en-IN" dirty="0"/>
              <a:t>and distribution of services</a:t>
            </a:r>
          </a:p>
          <a:p>
            <a:r>
              <a:rPr lang="en-IN" dirty="0"/>
              <a:t>Wide variations</a:t>
            </a:r>
            <a:r>
              <a:rPr lang="tr-TR" dirty="0"/>
              <a:t>/</a:t>
            </a:r>
            <a:r>
              <a:rPr lang="tr-TR" dirty="0" err="1"/>
              <a:t>diversities</a:t>
            </a:r>
            <a:r>
              <a:rPr lang="en-IN" dirty="0"/>
              <a:t> in service standards</a:t>
            </a:r>
            <a:endParaRPr lang="en-US" dirty="0"/>
          </a:p>
        </p:txBody>
      </p:sp>
      <p:sp>
        <p:nvSpPr>
          <p:cNvPr id="4" name="Slide Number Placeholder 3"/>
          <p:cNvSpPr>
            <a:spLocks noGrp="1"/>
          </p:cNvSpPr>
          <p:nvPr>
            <p:ph type="sldNum" sz="quarter" idx="12"/>
          </p:nvPr>
        </p:nvSpPr>
        <p:spPr/>
        <p:txBody>
          <a:bodyPr/>
          <a:lstStyle/>
          <a:p>
            <a:fld id="{4B896723-57CD-594F-A552-1F057032A5F7}" type="slidenum">
              <a:rPr lang="en-US" smtClean="0"/>
              <a:pPr/>
              <a:t>9</a:t>
            </a:fld>
            <a:endParaRPr lang="en-US" dirty="0"/>
          </a:p>
        </p:txBody>
      </p:sp>
    </p:spTree>
    <p:extLst>
      <p:ext uri="{BB962C8B-B14F-4D97-AF65-F5344CB8AC3E}">
        <p14:creationId xmlns:p14="http://schemas.microsoft.com/office/powerpoint/2010/main" val="20758001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54</TotalTime>
  <Words>1802</Words>
  <Application>Microsoft Office PowerPoint</Application>
  <PresentationFormat>Ekran Gösterisi (4:3)</PresentationFormat>
  <Paragraphs>215</Paragraphs>
  <Slides>51</Slides>
  <Notes>0</Notes>
  <HiddenSlides>0</HiddenSlides>
  <MMClips>0</MMClips>
  <ScaleCrop>false</ScaleCrop>
  <HeadingPairs>
    <vt:vector size="6" baseType="variant">
      <vt:variant>
        <vt:lpstr>Kullanılan Yazı Tipleri</vt:lpstr>
      </vt:variant>
      <vt:variant>
        <vt:i4>6</vt:i4>
      </vt:variant>
      <vt:variant>
        <vt:lpstr>Tema</vt:lpstr>
      </vt:variant>
      <vt:variant>
        <vt:i4>2</vt:i4>
      </vt:variant>
      <vt:variant>
        <vt:lpstr>Slayt Başlıkları</vt:lpstr>
      </vt:variant>
      <vt:variant>
        <vt:i4>51</vt:i4>
      </vt:variant>
    </vt:vector>
  </HeadingPairs>
  <TitlesOfParts>
    <vt:vector size="59" baseType="lpstr">
      <vt:lpstr>Arial</vt:lpstr>
      <vt:lpstr>Calibri</vt:lpstr>
      <vt:lpstr>Cambria</vt:lpstr>
      <vt:lpstr>Lucida Grande</vt:lpstr>
      <vt:lpstr>Trebuchet MS Bold</vt:lpstr>
      <vt:lpstr>Wingdings</vt:lpstr>
      <vt:lpstr>Office Theme</vt:lpstr>
      <vt:lpstr>1_Office Theme</vt:lpstr>
      <vt:lpstr>Product and Service Strategies</vt:lpstr>
      <vt:lpstr>Objectives</vt:lpstr>
      <vt:lpstr>Objectives</vt:lpstr>
      <vt:lpstr>Objectives</vt:lpstr>
      <vt:lpstr>Marketing Mix</vt:lpstr>
      <vt:lpstr>What is a Product?</vt:lpstr>
      <vt:lpstr>What are Goods and Services?</vt:lpstr>
      <vt:lpstr>Figure 12.1 – Goods–Services Continuum</vt:lpstr>
      <vt:lpstr>Characteristics of Services</vt:lpstr>
      <vt:lpstr>Figure 12.2 – World’s Most Admired Companies (2014)</vt:lpstr>
      <vt:lpstr>Figure 12.3 – World’s Most Admired Companies (2020)</vt:lpstr>
      <vt:lpstr>Importance of the Service Sector</vt:lpstr>
      <vt:lpstr>PowerPoint Sunusu</vt:lpstr>
      <vt:lpstr>Importance of the Service Sector</vt:lpstr>
      <vt:lpstr>Classifying Goods and Services for  Consumer and Business Markets</vt:lpstr>
      <vt:lpstr>Figure 12.3 – Classification of Consumer Products</vt:lpstr>
      <vt:lpstr>Classifying Consumer Services</vt:lpstr>
      <vt:lpstr>Classifying Consumer Services</vt:lpstr>
      <vt:lpstr>Applying the Consumer Products Classification System</vt:lpstr>
      <vt:lpstr>Table 12.1 – Marketing Impact of the Consumer Products Classification System </vt:lpstr>
      <vt:lpstr>Figure 12.4 – Classification of Business Products </vt:lpstr>
      <vt:lpstr>Table 12.2 – Marketing Impact of the Business Products Classification System </vt:lpstr>
      <vt:lpstr>Quality as a Product Strategy</vt:lpstr>
      <vt:lpstr>Worldwide Quality Programs</vt:lpstr>
      <vt:lpstr>Worldwide Quality Programs</vt:lpstr>
      <vt:lpstr>Benchmarking/Gold Standart</vt:lpstr>
      <vt:lpstr>Benchmarking</vt:lpstr>
      <vt:lpstr>Benchmarking</vt:lpstr>
      <vt:lpstr>Quality of Services</vt:lpstr>
      <vt:lpstr>Quality of Services</vt:lpstr>
      <vt:lpstr>Development of Product Lines</vt:lpstr>
      <vt:lpstr>Enhancing the Company’s Market Position</vt:lpstr>
      <vt:lpstr>Optimal Use of Company Resources</vt:lpstr>
      <vt:lpstr>The Product Mix (merchandise mix</vt:lpstr>
      <vt:lpstr>PowerPoint Sunusu</vt:lpstr>
      <vt:lpstr>PowerPoint Sunusu</vt:lpstr>
      <vt:lpstr>Product Mix Decisions</vt:lpstr>
      <vt:lpstr>PowerPoint Sunusu</vt:lpstr>
      <vt:lpstr>Figure 12.5 – Stages in the Product Lifecycle </vt:lpstr>
      <vt:lpstr>PowerPoint Sunusu</vt:lpstr>
      <vt:lpstr>The Product Lifecycle</vt:lpstr>
      <vt:lpstr>PowerPoint Sunusu</vt:lpstr>
      <vt:lpstr>PowerPoint Sunusu</vt:lpstr>
      <vt:lpstr>The Product Lifecycle</vt:lpstr>
      <vt:lpstr>PowerPoint Sunusu</vt:lpstr>
      <vt:lpstr>PowerPoint Sunusu</vt:lpstr>
      <vt:lpstr>Extending the Product Lifecycle</vt:lpstr>
      <vt:lpstr>Extending the Product Lifecycle</vt:lpstr>
      <vt:lpstr>Revitalized Products</vt:lpstr>
      <vt:lpstr>Product Deletion Decisions</vt:lpstr>
      <vt:lpstr>BoltBus Video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Product and Service Strategies</dc:title>
  <dc:creator>DHL Express Worldwide</dc:creator>
  <cp:lastModifiedBy>DHL Express Worldwide</cp:lastModifiedBy>
  <cp:revision>4</cp:revision>
  <dcterms:created xsi:type="dcterms:W3CDTF">2020-11-29T11:21:32Z</dcterms:created>
  <dcterms:modified xsi:type="dcterms:W3CDTF">2020-11-29T12:16:31Z</dcterms:modified>
</cp:coreProperties>
</file>