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Başlık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6400800" y="6355080"/>
            <a:ext cx="2286000" cy="365760"/>
          </a:xfrm>
        </p:spPr>
        <p:txBody>
          <a:bodyPr/>
          <a:lstStyle>
            <a:lvl1pPr>
              <a:defRPr sz="1400"/>
            </a:lvl1pPr>
          </a:lstStyle>
          <a:p>
            <a:fld id="{A23720DD-5B6D-40BF-8493-A6B52D484E6B}" type="datetimeFigureOut">
              <a:rPr lang="tr-TR" smtClean="0"/>
              <a:t>24.09.2024</a:t>
            </a:fld>
            <a:endParaRPr lang="tr-TR"/>
          </a:p>
        </p:txBody>
      </p:sp>
      <p:sp>
        <p:nvSpPr>
          <p:cNvPr id="17" name="Altbilgi Yer Tutucusu 16"/>
          <p:cNvSpPr>
            <a:spLocks noGrp="1"/>
          </p:cNvSpPr>
          <p:nvPr>
            <p:ph type="ftr" sz="quarter" idx="11"/>
          </p:nvPr>
        </p:nvSpPr>
        <p:spPr>
          <a:xfrm>
            <a:off x="2898648" y="6355080"/>
            <a:ext cx="3474720" cy="365760"/>
          </a:xfrm>
        </p:spPr>
        <p:txBody>
          <a:bodyPr/>
          <a:lstStyle/>
          <a:p>
            <a:endParaRPr lang="tr-TR"/>
          </a:p>
        </p:txBody>
      </p:sp>
      <p:sp>
        <p:nvSpPr>
          <p:cNvPr id="29" name="Slayt Numarası Yer Tutucusu 28"/>
          <p:cNvSpPr>
            <a:spLocks noGrp="1"/>
          </p:cNvSpPr>
          <p:nvPr>
            <p:ph type="sldNum" sz="quarter" idx="12"/>
          </p:nvPr>
        </p:nvSpPr>
        <p:spPr>
          <a:xfrm>
            <a:off x="1216152" y="6355080"/>
            <a:ext cx="1219200" cy="365760"/>
          </a:xfrm>
        </p:spPr>
        <p:txBody>
          <a:bodyPr/>
          <a:lstStyle/>
          <a:p>
            <a:fld id="{F302176B-0E47-46AC-8F43-DAB4B8A37D06}" type="slidenum">
              <a:rPr lang="tr-TR" smtClean="0"/>
              <a:t>‹#›</a:t>
            </a:fld>
            <a:endParaRPr lang="tr-TR"/>
          </a:p>
        </p:txBody>
      </p:sp>
      <p:sp>
        <p:nvSpPr>
          <p:cNvPr id="21" name="Dikdörtgen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Dikdörtgen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Dikdörtgen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Dikdörtgen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24.09.2024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24.09.2024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7" name="Düz Bağlayıcı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kizkenar Üçgen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üz Bağlayıcı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24.09.2024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8" name="İçerik Yer Tutucusu 7"/>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6400800" y="6355080"/>
            <a:ext cx="2286000" cy="365760"/>
          </a:xfrm>
        </p:spPr>
        <p:txBody>
          <a:bodyPr/>
          <a:lstStyle/>
          <a:p>
            <a:fld id="{A23720DD-5B6D-40BF-8493-A6B52D484E6B}" type="datetimeFigureOut">
              <a:rPr lang="tr-TR" smtClean="0"/>
              <a:t>24.09.2024</a:t>
            </a:fld>
            <a:endParaRPr lang="tr-TR"/>
          </a:p>
        </p:txBody>
      </p:sp>
      <p:sp>
        <p:nvSpPr>
          <p:cNvPr id="5" name="Altbilgi Yer Tutucusu 4"/>
          <p:cNvSpPr>
            <a:spLocks noGrp="1"/>
          </p:cNvSpPr>
          <p:nvPr>
            <p:ph type="ftr" sz="quarter" idx="11"/>
          </p:nvPr>
        </p:nvSpPr>
        <p:spPr>
          <a:xfrm>
            <a:off x="2898648" y="6355080"/>
            <a:ext cx="3474720" cy="365760"/>
          </a:xfrm>
        </p:spPr>
        <p:txBody>
          <a:bodyPr/>
          <a:lstStyle/>
          <a:p>
            <a:endParaRPr lang="tr-TR"/>
          </a:p>
        </p:txBody>
      </p:sp>
      <p:sp>
        <p:nvSpPr>
          <p:cNvPr id="6" name="Slayt Numarası Yer Tutucusu 5"/>
          <p:cNvSpPr>
            <a:spLocks noGrp="1"/>
          </p:cNvSpPr>
          <p:nvPr>
            <p:ph type="sldNum" sz="quarter" idx="12"/>
          </p:nvPr>
        </p:nvSpPr>
        <p:spPr>
          <a:xfrm>
            <a:off x="1069848" y="6355080"/>
            <a:ext cx="1520952" cy="365760"/>
          </a:xfrm>
        </p:spPr>
        <p:txBody>
          <a:bodyPr/>
          <a:lstStyle/>
          <a:p>
            <a:fld id="{F302176B-0E47-46AC-8F43-DAB4B8A37D06}" type="slidenum">
              <a:rPr lang="tr-TR" smtClean="0"/>
              <a:t>‹#›</a:t>
            </a:fld>
            <a:endParaRPr lang="tr-TR"/>
          </a:p>
        </p:txBody>
      </p:sp>
      <p:sp>
        <p:nvSpPr>
          <p:cNvPr id="7" name="Dikdörtgen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24.09.2024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A23720DD-5B6D-40BF-8493-A6B52D484E6B}" type="datetimeFigureOut">
              <a:rPr lang="tr-TR" smtClean="0"/>
              <a:t>24.09.2024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t>24.09.2024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
        <p:nvSpPr>
          <p:cNvPr id="6" name="İkizkenar Üçgen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24.09.2024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
        <p:nvSpPr>
          <p:cNvPr id="5" name="Düz Bağlayıcı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kizkenar Üçgen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24.09.2024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8" name="Düz Bağlayıcı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Düz Bağlayıcı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kizkenar Üçgen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İçerik Yer Tutucusu 11"/>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24.09.2024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8" name="Düz Bağlayıcı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kizkenar Üçgen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23720DD-5B6D-40BF-8493-A6B52D484E6B}" type="datetimeFigureOut">
              <a:rPr lang="tr-TR" smtClean="0"/>
              <a:t>24.09.2024</a:t>
            </a:fld>
            <a:endParaRPr lang="tr-TR"/>
          </a:p>
        </p:txBody>
      </p:sp>
      <p:sp>
        <p:nvSpPr>
          <p:cNvPr id="3" name="Altbilgi Yer Tutucusu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tr-TR"/>
          </a:p>
        </p:txBody>
      </p:sp>
      <p:sp>
        <p:nvSpPr>
          <p:cNvPr id="23" name="Slayt Numarası Yer Tutucus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302176B-0E47-46AC-8F43-DAB4B8A37D06}" type="slidenum">
              <a:rPr lang="tr-TR" smtClean="0"/>
              <a:t>‹#›</a:t>
            </a:fld>
            <a:endParaRPr lang="tr-TR"/>
          </a:p>
        </p:txBody>
      </p:sp>
      <p:sp>
        <p:nvSpPr>
          <p:cNvPr id="28" name="Düz Bağlayıcı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Düz Bağlayıcı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kizkenar Üçgen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pPr algn="ctr"/>
            <a:r>
              <a:rPr lang="tr-TR" sz="2400" b="1" dirty="0"/>
              <a:t>İŞ SAĞLIĞI VE GÜVENLİĞİ YÖNETİM SİSTEMİNE GİRİŞ</a:t>
            </a:r>
          </a:p>
        </p:txBody>
      </p:sp>
      <p:sp>
        <p:nvSpPr>
          <p:cNvPr id="3" name="Alt Başlık 2"/>
          <p:cNvSpPr>
            <a:spLocks noGrp="1"/>
          </p:cNvSpPr>
          <p:nvPr>
            <p:ph type="subTitle" idx="1"/>
          </p:nvPr>
        </p:nvSpPr>
        <p:spPr/>
        <p:txBody>
          <a:bodyPr/>
          <a:lstStyle/>
          <a:p>
            <a:r>
              <a:rPr lang="tr-TR" dirty="0" err="1" smtClean="0"/>
              <a:t>Öğr</a:t>
            </a:r>
            <a:r>
              <a:rPr lang="tr-TR" dirty="0" smtClean="0"/>
              <a:t>. Gör. Şeyda ÇAVMAK</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2656"/>
            <a:ext cx="2284416" cy="226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273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1800" b="1" dirty="0">
                <a:solidFill>
                  <a:prstClr val="black"/>
                </a:solidFill>
              </a:rPr>
              <a:t>İŞ SAĞLIĞI VE GÜVENLİĞİ YÖNETİM </a:t>
            </a:r>
            <a:r>
              <a:rPr lang="tr-TR" sz="1800" b="1" dirty="0" smtClean="0">
                <a:solidFill>
                  <a:prstClr val="black"/>
                </a:solidFill>
              </a:rPr>
              <a:t>SİSTEMİNİN BİLEŞENLERİ:PLANLAMA</a:t>
            </a:r>
            <a:endParaRPr lang="tr-TR"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56895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996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1800" b="1" dirty="0">
                <a:solidFill>
                  <a:prstClr val="black"/>
                </a:solidFill>
              </a:rPr>
              <a:t>İŞ SAĞLIĞI VE GÜVENLİĞİ YÖNETİM </a:t>
            </a:r>
            <a:r>
              <a:rPr lang="tr-TR" sz="1800" b="1" dirty="0" smtClean="0">
                <a:solidFill>
                  <a:prstClr val="black"/>
                </a:solidFill>
              </a:rPr>
              <a:t>SİSTEMİNİN BİLEŞENLERİ: POLİTİKA</a:t>
            </a:r>
            <a:endParaRPr lang="tr-TR" dirty="0"/>
          </a:p>
        </p:txBody>
      </p:sp>
      <p:sp>
        <p:nvSpPr>
          <p:cNvPr id="3" name="İçerik Yer Tutucusu 2"/>
          <p:cNvSpPr>
            <a:spLocks noGrp="1"/>
          </p:cNvSpPr>
          <p:nvPr>
            <p:ph sz="quarter" idx="1"/>
          </p:nvPr>
        </p:nvSpPr>
        <p:spPr>
          <a:xfrm>
            <a:off x="457200" y="1219200"/>
            <a:ext cx="8229600" cy="5018112"/>
          </a:xfrm>
        </p:spPr>
        <p:txBody>
          <a:bodyPr>
            <a:normAutofit/>
          </a:bodyPr>
          <a:lstStyle/>
          <a:p>
            <a:pPr algn="just">
              <a:lnSpc>
                <a:spcPct val="150000"/>
              </a:lnSpc>
            </a:pPr>
            <a:r>
              <a:rPr lang="tr-TR" sz="1600" dirty="0"/>
              <a:t>İşyerinde oluşturulacak İSGYS ve bu kapsamda yürütülecek İSG uygulamalarına temel teşkil etmek üzere işveren tarafından bir iş sağlığı güvenlik politikası hazırlanması gerekmektedir. </a:t>
            </a:r>
            <a:endParaRPr lang="tr-TR" sz="1600" dirty="0" smtClean="0"/>
          </a:p>
          <a:p>
            <a:pPr algn="just">
              <a:lnSpc>
                <a:spcPct val="150000"/>
              </a:lnSpc>
            </a:pPr>
            <a:r>
              <a:rPr lang="tr-TR" sz="1600" dirty="0" smtClean="0"/>
              <a:t>Politika </a:t>
            </a:r>
            <a:r>
              <a:rPr lang="tr-TR" sz="1600" dirty="0"/>
              <a:t>İSGYS açısından bir niyet beyanı olarak anlaşılmalı ve işverenin, başta çalışanlar, tedarikçi, alt işveren, üçüncü şahıslar olmak üzere bütün topluma karşı belirli yükümlülük, görev ve sorumlulukları olduğunun yazılı olarak kabul, beyan ve ilan etmesi anlamına </a:t>
            </a:r>
            <a:r>
              <a:rPr lang="tr-TR" sz="1600" dirty="0" smtClean="0"/>
              <a:t>gelmektedir.</a:t>
            </a:r>
          </a:p>
          <a:p>
            <a:pPr lvl="0" algn="just">
              <a:lnSpc>
                <a:spcPct val="150000"/>
              </a:lnSpc>
              <a:buClr>
                <a:srgbClr val="727CA3"/>
              </a:buClr>
            </a:pPr>
            <a:r>
              <a:rPr lang="tr-TR" sz="1600" b="1" dirty="0">
                <a:solidFill>
                  <a:prstClr val="black"/>
                </a:solidFill>
              </a:rPr>
              <a:t>İSG politika belgesi ve içeriğinin oluşturulmasında asgari aşağıdaki hususlara yer verilmesi uygun olacaktır.</a:t>
            </a:r>
          </a:p>
          <a:p>
            <a:pPr lvl="0" algn="just">
              <a:lnSpc>
                <a:spcPct val="150000"/>
              </a:lnSpc>
              <a:buClr>
                <a:srgbClr val="727CA3"/>
              </a:buClr>
            </a:pPr>
            <a:r>
              <a:rPr lang="tr-TR" sz="1600" b="1" dirty="0">
                <a:solidFill>
                  <a:prstClr val="black"/>
                </a:solidFill>
              </a:rPr>
              <a:t>Yazılı Olma Şartı: </a:t>
            </a:r>
            <a:r>
              <a:rPr lang="tr-TR" sz="1600" dirty="0">
                <a:solidFill>
                  <a:prstClr val="black"/>
                </a:solidFill>
              </a:rPr>
              <a:t>İSG politika belgesi yazılı olarak hazırlanmalıdır. </a:t>
            </a:r>
          </a:p>
          <a:p>
            <a:pPr lvl="0" algn="just">
              <a:lnSpc>
                <a:spcPct val="150000"/>
              </a:lnSpc>
              <a:buClr>
                <a:srgbClr val="727CA3"/>
              </a:buClr>
            </a:pPr>
            <a:r>
              <a:rPr lang="tr-TR" sz="1600" b="1" dirty="0" smtClean="0">
                <a:solidFill>
                  <a:prstClr val="black"/>
                </a:solidFill>
              </a:rPr>
              <a:t>Duyuru/İlan </a:t>
            </a:r>
            <a:r>
              <a:rPr lang="tr-TR" sz="1600" b="1" dirty="0">
                <a:solidFill>
                  <a:prstClr val="black"/>
                </a:solidFill>
              </a:rPr>
              <a:t>Şartı: </a:t>
            </a:r>
            <a:r>
              <a:rPr lang="tr-TR" sz="1600" dirty="0">
                <a:solidFill>
                  <a:prstClr val="black"/>
                </a:solidFill>
              </a:rPr>
              <a:t>Üst yönetimce onaylanan İSG politika belgesi; eğitim, bilgilendirme, ilan vb. uygun yöntemlerle öncelikle çalışanlara, alt işverenlere, tedarikçi ve diğer işbirliği yapılan taraflara duyurulmalı ve internet sitesinde yayınlanarak kamuya açık hale getirilmelidir. </a:t>
            </a:r>
          </a:p>
          <a:p>
            <a:pPr algn="just">
              <a:lnSpc>
                <a:spcPct val="150000"/>
              </a:lnSpc>
            </a:pPr>
            <a:endParaRPr lang="tr-TR" sz="1600" dirty="0" smtClean="0"/>
          </a:p>
          <a:p>
            <a:pPr marL="0" indent="0" algn="just">
              <a:lnSpc>
                <a:spcPct val="150000"/>
              </a:lnSpc>
              <a:buNone/>
            </a:pPr>
            <a:endParaRPr lang="tr-TR" sz="1600" dirty="0"/>
          </a:p>
        </p:txBody>
      </p:sp>
    </p:spTree>
    <p:extLst>
      <p:ext uri="{BB962C8B-B14F-4D97-AF65-F5344CB8AC3E}">
        <p14:creationId xmlns:p14="http://schemas.microsoft.com/office/powerpoint/2010/main" val="1231996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1800" b="1" dirty="0">
                <a:solidFill>
                  <a:prstClr val="black"/>
                </a:solidFill>
              </a:rPr>
              <a:t>İŞ SAĞLIĞI VE GÜVENLİĞİ YÖNETİM </a:t>
            </a:r>
            <a:r>
              <a:rPr lang="tr-TR" sz="1800" b="1" dirty="0" smtClean="0">
                <a:solidFill>
                  <a:prstClr val="black"/>
                </a:solidFill>
              </a:rPr>
              <a:t>SİSTEMİNİN BİLEŞENLERİ: POLİTİKA</a:t>
            </a:r>
            <a:endParaRPr lang="tr-TR" dirty="0"/>
          </a:p>
        </p:txBody>
      </p:sp>
      <p:sp>
        <p:nvSpPr>
          <p:cNvPr id="3" name="İçerik Yer Tutucusu 2"/>
          <p:cNvSpPr>
            <a:spLocks noGrp="1"/>
          </p:cNvSpPr>
          <p:nvPr>
            <p:ph sz="quarter" idx="1"/>
          </p:nvPr>
        </p:nvSpPr>
        <p:spPr/>
        <p:txBody>
          <a:bodyPr>
            <a:normAutofit/>
          </a:bodyPr>
          <a:lstStyle/>
          <a:p>
            <a:pPr algn="just">
              <a:lnSpc>
                <a:spcPct val="150000"/>
              </a:lnSpc>
            </a:pPr>
            <a:r>
              <a:rPr lang="tr-TR" sz="1600" b="1" dirty="0" smtClean="0"/>
              <a:t>Mevzuat </a:t>
            </a:r>
            <a:r>
              <a:rPr lang="tr-TR" sz="1600" b="1" dirty="0"/>
              <a:t>Hükümlerine Uyma Şartı: </a:t>
            </a:r>
            <a:r>
              <a:rPr lang="tr-TR" sz="1600" dirty="0"/>
              <a:t>İSG politika belgesi içeriğinde mutlaka İSG mevzuatı hükümlerine uyma taahhüdüne yer verilmelidir. • Sürekli İyileştirme Şartı: İSG politika belgesi sürekli iyileştirme taahhüdünü içerecek şekilde hazırlanmalıdır</a:t>
            </a:r>
            <a:r>
              <a:rPr lang="tr-TR" sz="1600" dirty="0" smtClean="0"/>
              <a:t>.</a:t>
            </a:r>
          </a:p>
          <a:p>
            <a:pPr algn="just">
              <a:lnSpc>
                <a:spcPct val="150000"/>
              </a:lnSpc>
            </a:pPr>
            <a:r>
              <a:rPr lang="tr-TR" sz="1600" b="1" dirty="0" smtClean="0"/>
              <a:t>Entegre </a:t>
            </a:r>
            <a:r>
              <a:rPr lang="tr-TR" sz="1600" b="1" dirty="0"/>
              <a:t>Olma Şartı: </a:t>
            </a:r>
            <a:r>
              <a:rPr lang="tr-TR" sz="1600" dirty="0"/>
              <a:t>İSG politikası işyerinde mevcut diğer yönetim sistemi politikaları (varsa) ile entegre edilmelidir. </a:t>
            </a:r>
            <a:endParaRPr lang="tr-TR" sz="1600" dirty="0" smtClean="0"/>
          </a:p>
          <a:p>
            <a:pPr algn="just">
              <a:lnSpc>
                <a:spcPct val="150000"/>
              </a:lnSpc>
            </a:pPr>
            <a:r>
              <a:rPr lang="tr-TR" sz="1600" b="1" dirty="0" smtClean="0"/>
              <a:t>İndirgenme </a:t>
            </a:r>
            <a:r>
              <a:rPr lang="tr-TR" sz="1600" b="1" dirty="0"/>
              <a:t>Şartı: </a:t>
            </a:r>
            <a:r>
              <a:rPr lang="tr-TR" sz="1600" dirty="0"/>
              <a:t>İSG politikasının işyerinin İSG ile ilgili her türlü faaliyet, uygulama ve iç düzenlemelere indirgenmesi sağlanmalıdır. Başka bir değişle işyerinde İSG ile ilgili her türlü faaliyetin İSG politikasına uygun olarak planlanmasını ve uygulanmasını sağlayıcı şekilde </a:t>
            </a:r>
            <a:r>
              <a:rPr lang="tr-TR" sz="1600" dirty="0" smtClean="0"/>
              <a:t>yürütülmelidir.</a:t>
            </a:r>
            <a:endParaRPr lang="tr-TR" sz="1600" dirty="0"/>
          </a:p>
        </p:txBody>
      </p:sp>
    </p:spTree>
    <p:extLst>
      <p:ext uri="{BB962C8B-B14F-4D97-AF65-F5344CB8AC3E}">
        <p14:creationId xmlns:p14="http://schemas.microsoft.com/office/powerpoint/2010/main" val="1231996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1800" b="1" dirty="0">
                <a:solidFill>
                  <a:prstClr val="black"/>
                </a:solidFill>
              </a:rPr>
              <a:t>İŞ SAĞLIĞI VE GÜVENLİĞİ YÖNETİM </a:t>
            </a:r>
            <a:r>
              <a:rPr lang="tr-TR" sz="1800" b="1" dirty="0" smtClean="0">
                <a:solidFill>
                  <a:prstClr val="black"/>
                </a:solidFill>
              </a:rPr>
              <a:t>SİSTEMİNİN BİLEŞENLERİ: POLİTİKA</a:t>
            </a:r>
            <a:endParaRPr lang="tr-TR"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6696744" cy="4881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996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1800" b="1" dirty="0">
                <a:solidFill>
                  <a:prstClr val="black"/>
                </a:solidFill>
              </a:rPr>
              <a:t>İŞ SAĞLIĞI VE GÜVENLİĞİ YÖNETİM </a:t>
            </a:r>
            <a:r>
              <a:rPr lang="tr-TR" sz="1800" b="1" dirty="0" smtClean="0">
                <a:solidFill>
                  <a:prstClr val="black"/>
                </a:solidFill>
              </a:rPr>
              <a:t>SİSTEMİNİN BİLEŞENLERİ: PLANLAMA</a:t>
            </a:r>
            <a:endParaRPr lang="tr-TR" dirty="0"/>
          </a:p>
        </p:txBody>
      </p:sp>
      <p:sp>
        <p:nvSpPr>
          <p:cNvPr id="3" name="İçerik Yer Tutucusu 2"/>
          <p:cNvSpPr>
            <a:spLocks noGrp="1"/>
          </p:cNvSpPr>
          <p:nvPr>
            <p:ph sz="quarter" idx="1"/>
          </p:nvPr>
        </p:nvSpPr>
        <p:spPr/>
        <p:txBody>
          <a:bodyPr>
            <a:normAutofit/>
          </a:bodyPr>
          <a:lstStyle/>
          <a:p>
            <a:pPr algn="just">
              <a:lnSpc>
                <a:spcPct val="150000"/>
              </a:lnSpc>
            </a:pPr>
            <a:r>
              <a:rPr lang="tr-TR" sz="1600" dirty="0"/>
              <a:t>İşyeri İSG uygulamalarının “anlık-günlük” kısa vadede değişen şartlara göre değil önceden belirlenen yasal gereklilikler dikkate alınarak işyeri ihtiyaçlarına göre detaylı olarak hazırlanan plan ve programlar doğrultusunda sistemli bir şekilde yürütülmesi için gerekli planlama faaliyetlerinin gerçekleştirilmesi sağlanmalıdır. </a:t>
            </a:r>
            <a:endParaRPr lang="tr-TR" sz="1600" dirty="0" smtClean="0"/>
          </a:p>
          <a:p>
            <a:pPr algn="just">
              <a:lnSpc>
                <a:spcPct val="150000"/>
              </a:lnSpc>
            </a:pPr>
            <a:r>
              <a:rPr lang="tr-TR" sz="1600" dirty="0" smtClean="0"/>
              <a:t>İSG </a:t>
            </a:r>
            <a:r>
              <a:rPr lang="tr-TR" sz="1600" dirty="0"/>
              <a:t>politikasını hayata geçirebilmek, işyerinde etkili ve iyi işleyen bir </a:t>
            </a:r>
            <a:r>
              <a:rPr lang="tr-TR" sz="1600" dirty="0" err="1"/>
              <a:t>İSGYS’ye</a:t>
            </a:r>
            <a:r>
              <a:rPr lang="tr-TR" sz="1600" dirty="0"/>
              <a:t> sahip olmak için planlı ve sistematik bir yaklaşım ortaya konulmalı ve bu yolda her türlü çaba </a:t>
            </a:r>
            <a:r>
              <a:rPr lang="tr-TR" sz="1600" dirty="0" smtClean="0"/>
              <a:t>gösterilmelidir</a:t>
            </a:r>
          </a:p>
          <a:p>
            <a:pPr algn="just">
              <a:lnSpc>
                <a:spcPct val="150000"/>
              </a:lnSpc>
            </a:pPr>
            <a:r>
              <a:rPr lang="tr-TR" sz="1600" b="1" dirty="0"/>
              <a:t>Sistematik İSG Yaklaşımının Unsurları: </a:t>
            </a:r>
            <a:r>
              <a:rPr lang="tr-TR" sz="1600" dirty="0"/>
              <a:t>İşyeri İSG uygulamaları önceden yeterli detayda planlanmalı, yasal gereklilikler ve işyeri ihtiyaçları dikkate alınarak çeşitli İSG geliştirme programları oluşturulmalı ve İSGYS uygulama aşamasına bundan sonra geçilmesi ve sürdürülmesi sağlanmalıdır. </a:t>
            </a:r>
          </a:p>
        </p:txBody>
      </p:sp>
    </p:spTree>
    <p:extLst>
      <p:ext uri="{BB962C8B-B14F-4D97-AF65-F5344CB8AC3E}">
        <p14:creationId xmlns:p14="http://schemas.microsoft.com/office/powerpoint/2010/main" val="1231996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1800" b="1" dirty="0">
                <a:solidFill>
                  <a:prstClr val="black"/>
                </a:solidFill>
              </a:rPr>
              <a:t>İŞ SAĞLIĞI VE GÜVENLİĞİ YÖNETİM </a:t>
            </a:r>
            <a:r>
              <a:rPr lang="tr-TR" sz="1800" b="1" dirty="0" smtClean="0">
                <a:solidFill>
                  <a:prstClr val="black"/>
                </a:solidFill>
              </a:rPr>
              <a:t>SİSTEMİNİN BİLEŞENLERİ: PLANLAMA</a:t>
            </a:r>
            <a:endParaRPr lang="tr-TR" dirty="0"/>
          </a:p>
        </p:txBody>
      </p:sp>
      <p:sp>
        <p:nvSpPr>
          <p:cNvPr id="3" name="İçerik Yer Tutucusu 2"/>
          <p:cNvSpPr>
            <a:spLocks noGrp="1"/>
          </p:cNvSpPr>
          <p:nvPr>
            <p:ph sz="quarter" idx="1"/>
          </p:nvPr>
        </p:nvSpPr>
        <p:spPr/>
        <p:txBody>
          <a:bodyPr>
            <a:normAutofit/>
          </a:bodyPr>
          <a:lstStyle/>
          <a:p>
            <a:pPr algn="just">
              <a:lnSpc>
                <a:spcPct val="150000"/>
              </a:lnSpc>
            </a:pPr>
            <a:r>
              <a:rPr lang="tr-TR" sz="1600" dirty="0"/>
              <a:t>Bu yaklaşım uyarınca planlı ve sistematik İSG yaklaşımının unsurlarına aşağıda özetle yer verilmiştir. </a:t>
            </a:r>
            <a:endParaRPr lang="tr-TR" sz="1600" dirty="0" smtClean="0"/>
          </a:p>
          <a:p>
            <a:pPr algn="just">
              <a:lnSpc>
                <a:spcPct val="150000"/>
              </a:lnSpc>
            </a:pPr>
            <a:r>
              <a:rPr lang="tr-TR" sz="1600" b="1" dirty="0" smtClean="0"/>
              <a:t>Planlanması </a:t>
            </a:r>
            <a:r>
              <a:rPr lang="tr-TR" sz="1600" b="1" dirty="0"/>
              <a:t>Gerekenler Unsurlar: </a:t>
            </a:r>
            <a:r>
              <a:rPr lang="tr-TR" sz="1600" dirty="0"/>
              <a:t>İşyeri İSG uygulamalarına başlamadan önce nelerin planlanması gerekir? Bu sorunun tatmin edici bir cevabı verilmeden işyeri İSG uygulamalarına başlanması doğru olmayacaktır. </a:t>
            </a:r>
            <a:endParaRPr lang="tr-TR" sz="1600" dirty="0" smtClean="0"/>
          </a:p>
          <a:p>
            <a:pPr algn="just">
              <a:lnSpc>
                <a:spcPct val="150000"/>
              </a:lnSpc>
            </a:pPr>
            <a:r>
              <a:rPr lang="tr-TR" sz="1600" dirty="0" smtClean="0"/>
              <a:t>Hazırlanacak </a:t>
            </a:r>
            <a:r>
              <a:rPr lang="tr-TR" sz="1600" dirty="0"/>
              <a:t>planların iyi bir hazırlık aşaması sonrasında ortaya konulması gerektiği unutulmamalıdır. </a:t>
            </a:r>
            <a:endParaRPr lang="tr-TR" sz="1600" dirty="0" smtClean="0"/>
          </a:p>
          <a:p>
            <a:pPr algn="just">
              <a:lnSpc>
                <a:spcPct val="150000"/>
              </a:lnSpc>
            </a:pPr>
            <a:r>
              <a:rPr lang="tr-TR" sz="1600" dirty="0" smtClean="0"/>
              <a:t>İşyeri </a:t>
            </a:r>
            <a:r>
              <a:rPr lang="tr-TR" sz="1600" dirty="0"/>
              <a:t>İSGYS uygulamalarına başlamadan önce yapılacak planlama faaliyetleri aşağıdaki şekilde </a:t>
            </a:r>
            <a:r>
              <a:rPr lang="tr-TR" sz="1600" dirty="0" smtClean="0"/>
              <a:t>yürütülmelidir. </a:t>
            </a:r>
          </a:p>
          <a:p>
            <a:pPr algn="just">
              <a:lnSpc>
                <a:spcPct val="150000"/>
              </a:lnSpc>
            </a:pPr>
            <a:r>
              <a:rPr lang="tr-TR" sz="1600" b="1" dirty="0" smtClean="0"/>
              <a:t>Planlama </a:t>
            </a:r>
            <a:r>
              <a:rPr lang="tr-TR" sz="1600" b="1" dirty="0"/>
              <a:t>Hazırlık Aşaması: </a:t>
            </a:r>
            <a:r>
              <a:rPr lang="tr-TR" sz="1600" dirty="0"/>
              <a:t>Bu aşamada planlama esnasında ihtiyaç duyulabilecek olan; amaç ve hedefler, bilgi belge, doküman, kayıt vb. ile planlama sınırları “zaman, kaynak, mekân, vb.” ile derinlik seviyesinin belirlenmesi yapılmalıdır.</a:t>
            </a:r>
          </a:p>
        </p:txBody>
      </p:sp>
    </p:spTree>
    <p:extLst>
      <p:ext uri="{BB962C8B-B14F-4D97-AF65-F5344CB8AC3E}">
        <p14:creationId xmlns:p14="http://schemas.microsoft.com/office/powerpoint/2010/main" val="1231996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1800" b="1" dirty="0">
                <a:solidFill>
                  <a:prstClr val="black"/>
                </a:solidFill>
              </a:rPr>
              <a:t>İŞ SAĞLIĞI VE GÜVENLİĞİ YÖNETİM </a:t>
            </a:r>
            <a:r>
              <a:rPr lang="tr-TR" sz="1800" b="1" dirty="0" smtClean="0">
                <a:solidFill>
                  <a:prstClr val="black"/>
                </a:solidFill>
              </a:rPr>
              <a:t>SİSTEMİNİN BİLEŞENLERİ: PLANLAMA</a:t>
            </a:r>
            <a:endParaRPr lang="tr-TR" dirty="0"/>
          </a:p>
        </p:txBody>
      </p:sp>
      <p:sp>
        <p:nvSpPr>
          <p:cNvPr id="3" name="İçerik Yer Tutucusu 2"/>
          <p:cNvSpPr>
            <a:spLocks noGrp="1"/>
          </p:cNvSpPr>
          <p:nvPr>
            <p:ph sz="quarter" idx="1"/>
          </p:nvPr>
        </p:nvSpPr>
        <p:spPr/>
        <p:txBody>
          <a:bodyPr>
            <a:normAutofit/>
          </a:bodyPr>
          <a:lstStyle/>
          <a:p>
            <a:pPr algn="just">
              <a:lnSpc>
                <a:spcPct val="150000"/>
              </a:lnSpc>
            </a:pPr>
            <a:r>
              <a:rPr lang="tr-TR" sz="1600" b="1" dirty="0"/>
              <a:t>İşyeri ile İlgili Bilgilerin Derlenmesi: </a:t>
            </a:r>
            <a:r>
              <a:rPr lang="tr-TR" sz="1600" dirty="0"/>
              <a:t>İşyeri ile ilgili bilgiler; bu aşamada işyeri ile ilgili; sektör, çalışan sayısı, üretim teknolojisi, işyeri bina ve eklentileri, yerleşim durumu, kullanılan iş ekipmanları, kimyasallar, ürünler, artık ve atıklar vb. başta olmak üzere işyeri ile ilgili bilgilerin toplanması sağlanmalıdır. </a:t>
            </a:r>
            <a:endParaRPr lang="tr-TR" sz="1600" dirty="0" smtClean="0"/>
          </a:p>
          <a:p>
            <a:pPr algn="just">
              <a:lnSpc>
                <a:spcPct val="150000"/>
              </a:lnSpc>
            </a:pPr>
            <a:r>
              <a:rPr lang="tr-TR" sz="1600" b="1" dirty="0" smtClean="0"/>
              <a:t>Mevzuat </a:t>
            </a:r>
            <a:r>
              <a:rPr lang="tr-TR" sz="1600" b="1" dirty="0"/>
              <a:t>ile İlgili Bilgilerin Derlenmesi: </a:t>
            </a:r>
            <a:r>
              <a:rPr lang="tr-TR" sz="1600" dirty="0"/>
              <a:t>Kamu adına yürürlüğe konmuş bulunan yasal düzenlemeler incelenip gözden geçirilerek, işyeri üretim  faaliyetlerinin bütün safhalarında uyulması zorunlu ve gerekli olan mevzuat, standartlar ve varsa işyeri iç düzenlemeleri belirlenerek kayıt altına alınması </a:t>
            </a:r>
            <a:r>
              <a:rPr lang="tr-TR" sz="1600" dirty="0" smtClean="0"/>
              <a:t>sağlanmalıdır.</a:t>
            </a:r>
          </a:p>
          <a:p>
            <a:pPr algn="just">
              <a:lnSpc>
                <a:spcPct val="150000"/>
              </a:lnSpc>
            </a:pPr>
            <a:r>
              <a:rPr lang="tr-TR" sz="1600" b="1" dirty="0" smtClean="0"/>
              <a:t>Program </a:t>
            </a:r>
            <a:r>
              <a:rPr lang="tr-TR" sz="1600" b="1" dirty="0"/>
              <a:t>Geliştirme: </a:t>
            </a:r>
            <a:r>
              <a:rPr lang="tr-TR" sz="1600" dirty="0"/>
              <a:t>İşyeri İSGYS uygulamalarının planlaması yapılırken özel önem verilmesi gereken konulardan birisi de İSG uygulamaları ile ilgili programların geliştirilmesi olmalıdır. </a:t>
            </a:r>
            <a:endParaRPr lang="tr-TR" sz="1600" dirty="0" smtClean="0"/>
          </a:p>
          <a:p>
            <a:pPr algn="just">
              <a:lnSpc>
                <a:spcPct val="150000"/>
              </a:lnSpc>
            </a:pPr>
            <a:r>
              <a:rPr lang="tr-TR" sz="1600" dirty="0" smtClean="0"/>
              <a:t>Program </a:t>
            </a:r>
            <a:r>
              <a:rPr lang="tr-TR" sz="1600" dirty="0"/>
              <a:t>geliştirme özetle “işyerinde İSG uygulamaları açısından hangi konulara odaklanılacağının belirlenmesi” olarak tanımlanabilir</a:t>
            </a:r>
          </a:p>
        </p:txBody>
      </p:sp>
    </p:spTree>
    <p:extLst>
      <p:ext uri="{BB962C8B-B14F-4D97-AF65-F5344CB8AC3E}">
        <p14:creationId xmlns:p14="http://schemas.microsoft.com/office/powerpoint/2010/main" val="1231996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1800" b="1" dirty="0">
                <a:solidFill>
                  <a:prstClr val="black"/>
                </a:solidFill>
              </a:rPr>
              <a:t>İŞ SAĞLIĞI VE GÜVENLİĞİ YÖNETİM </a:t>
            </a:r>
            <a:r>
              <a:rPr lang="tr-TR" sz="1800" b="1" dirty="0" smtClean="0">
                <a:solidFill>
                  <a:prstClr val="black"/>
                </a:solidFill>
              </a:rPr>
              <a:t>SİSTEMİNİN BİLEŞENLERİ: PLANLAMA</a:t>
            </a:r>
            <a:endParaRPr lang="tr-TR" dirty="0"/>
          </a:p>
        </p:txBody>
      </p:sp>
      <p:sp>
        <p:nvSpPr>
          <p:cNvPr id="3" name="İçerik Yer Tutucusu 2"/>
          <p:cNvSpPr>
            <a:spLocks noGrp="1"/>
          </p:cNvSpPr>
          <p:nvPr>
            <p:ph sz="quarter" idx="1"/>
          </p:nvPr>
        </p:nvSpPr>
        <p:spPr/>
        <p:txBody>
          <a:bodyPr>
            <a:normAutofit/>
          </a:bodyPr>
          <a:lstStyle/>
          <a:p>
            <a:pPr algn="just">
              <a:lnSpc>
                <a:spcPct val="150000"/>
              </a:lnSpc>
            </a:pPr>
            <a:r>
              <a:rPr lang="tr-TR" sz="1600" b="1" dirty="0"/>
              <a:t>Amaç ve Hedef Belirleme: </a:t>
            </a:r>
            <a:r>
              <a:rPr lang="tr-TR" sz="1600" dirty="0"/>
              <a:t>İşyeri İSG programları geliştirilirken her bir program için amaç ve hedefler belirlenmeli ve uygulanan programlar esnasında ve sonrasında belirlenen amaç ve hedeflere ulaşılıp ulaşılmadığının değerlendirilmesi yapılmalıdır. </a:t>
            </a:r>
            <a:endParaRPr lang="tr-TR" sz="1600" dirty="0" smtClean="0"/>
          </a:p>
          <a:p>
            <a:pPr algn="just">
              <a:lnSpc>
                <a:spcPct val="150000"/>
              </a:lnSpc>
            </a:pPr>
            <a:r>
              <a:rPr lang="tr-TR" sz="1600" b="1" dirty="0" smtClean="0"/>
              <a:t>Faaliyetlerin </a:t>
            </a:r>
            <a:r>
              <a:rPr lang="tr-TR" sz="1600" b="1" dirty="0"/>
              <a:t>Planlanması: </a:t>
            </a:r>
            <a:r>
              <a:rPr lang="tr-TR" sz="1600" dirty="0"/>
              <a:t>İşyerinin özellikleri ve mevzuat gereklilikleri dikkate alınarak işyerinde gerçekleştirilecek İSG faaliyet alanları ve konuları ile yürütülecek faaliyetler belirlenmeli ve öncelik sıralamasına tabi tutulmalıdır. Burada gözden kaçırılmaması gereken konulardan biriside zaman unsurudur. </a:t>
            </a:r>
            <a:endParaRPr lang="tr-TR" sz="1600" dirty="0" smtClean="0"/>
          </a:p>
          <a:p>
            <a:pPr algn="just">
              <a:lnSpc>
                <a:spcPct val="150000"/>
              </a:lnSpc>
            </a:pPr>
            <a:r>
              <a:rPr lang="tr-TR" sz="1600" dirty="0" smtClean="0"/>
              <a:t>İSG </a:t>
            </a:r>
            <a:r>
              <a:rPr lang="tr-TR" sz="1600" dirty="0"/>
              <a:t>mevzuatı işyerinde yürütülecek İSG faaliyetlerinin izlenmesi için yıllık olarak plan-programlar hazırlanmasını zorunlu kılmaktadır.</a:t>
            </a:r>
          </a:p>
        </p:txBody>
      </p:sp>
    </p:spTree>
    <p:extLst>
      <p:ext uri="{BB962C8B-B14F-4D97-AF65-F5344CB8AC3E}">
        <p14:creationId xmlns:p14="http://schemas.microsoft.com/office/powerpoint/2010/main" val="1231996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1800" b="1" dirty="0">
                <a:solidFill>
                  <a:prstClr val="black"/>
                </a:solidFill>
              </a:rPr>
              <a:t>İŞ SAĞLIĞI VE GÜVENLİĞİ YÖNETİM </a:t>
            </a:r>
            <a:r>
              <a:rPr lang="tr-TR" sz="1800" b="1" dirty="0" smtClean="0">
                <a:solidFill>
                  <a:prstClr val="black"/>
                </a:solidFill>
              </a:rPr>
              <a:t>SİSTEMİNİN BİLEŞENLERİ: UYGULAMA VE KONTROL</a:t>
            </a:r>
            <a:endParaRPr lang="tr-TR" dirty="0"/>
          </a:p>
        </p:txBody>
      </p:sp>
      <p:sp>
        <p:nvSpPr>
          <p:cNvPr id="3" name="İçerik Yer Tutucusu 2"/>
          <p:cNvSpPr>
            <a:spLocks noGrp="1"/>
          </p:cNvSpPr>
          <p:nvPr>
            <p:ph sz="quarter" idx="1"/>
          </p:nvPr>
        </p:nvSpPr>
        <p:spPr/>
        <p:txBody>
          <a:bodyPr>
            <a:normAutofit/>
          </a:bodyPr>
          <a:lstStyle/>
          <a:p>
            <a:pPr algn="just">
              <a:lnSpc>
                <a:spcPct val="150000"/>
              </a:lnSpc>
            </a:pPr>
            <a:r>
              <a:rPr lang="tr-TR" sz="1600" dirty="0"/>
              <a:t>İşletme üst yönetimi işyerinde uygulanmakta olan İSG yönetim sisteminin uygunluk ve etkinliğini sürdürebilmesi için sistemi belirlenmiş aralıklarla “yılda en az bir kez” gözden geçirmelidir. </a:t>
            </a:r>
            <a:endParaRPr lang="tr-TR" sz="1600" dirty="0" smtClean="0"/>
          </a:p>
          <a:p>
            <a:pPr algn="just">
              <a:lnSpc>
                <a:spcPct val="150000"/>
              </a:lnSpc>
            </a:pPr>
            <a:r>
              <a:rPr lang="tr-TR" sz="1600" dirty="0" smtClean="0"/>
              <a:t>Gözden </a:t>
            </a:r>
            <a:r>
              <a:rPr lang="tr-TR" sz="1600" dirty="0"/>
              <a:t>geçirme toplantılarında İSG yönetim sisteminin bütün olarak performansı üzerine </a:t>
            </a:r>
            <a:r>
              <a:rPr lang="tr-TR" sz="1600" dirty="0" smtClean="0"/>
              <a:t>odaklanılmalıdır</a:t>
            </a:r>
          </a:p>
          <a:p>
            <a:pPr algn="just">
              <a:lnSpc>
                <a:spcPct val="150000"/>
              </a:lnSpc>
            </a:pPr>
            <a:r>
              <a:rPr lang="tr-TR" sz="1600" b="1" dirty="0" smtClean="0"/>
              <a:t>ASGARİ OLARAK ELE ALINACAK KONULAR: </a:t>
            </a:r>
          </a:p>
          <a:p>
            <a:pPr algn="just">
              <a:lnSpc>
                <a:spcPct val="150000"/>
              </a:lnSpc>
            </a:pPr>
            <a:r>
              <a:rPr lang="tr-TR" sz="1600" dirty="0"/>
              <a:t>Mevcut İSG politikasının uygunluğu, </a:t>
            </a:r>
          </a:p>
          <a:p>
            <a:pPr algn="just">
              <a:lnSpc>
                <a:spcPct val="150000"/>
              </a:lnSpc>
            </a:pPr>
            <a:r>
              <a:rPr lang="tr-TR" sz="1600" dirty="0" smtClean="0"/>
              <a:t>İSG </a:t>
            </a:r>
            <a:r>
              <a:rPr lang="tr-TR" sz="1600" dirty="0"/>
              <a:t>hedeflerinin belirlenmesi ve güncellenmesi, </a:t>
            </a:r>
          </a:p>
          <a:p>
            <a:pPr algn="just">
              <a:lnSpc>
                <a:spcPct val="150000"/>
              </a:lnSpc>
            </a:pPr>
            <a:r>
              <a:rPr lang="tr-TR" sz="1600" dirty="0" smtClean="0"/>
              <a:t>Mevcut </a:t>
            </a:r>
            <a:r>
              <a:rPr lang="tr-TR" sz="1600" dirty="0"/>
              <a:t>tehlike belirleme, risk değerlendirme ve risk kontrol proseslerinin yeterliliği, </a:t>
            </a:r>
          </a:p>
          <a:p>
            <a:pPr algn="just">
              <a:lnSpc>
                <a:spcPct val="150000"/>
              </a:lnSpc>
            </a:pPr>
            <a:r>
              <a:rPr lang="tr-TR" sz="1600" dirty="0" smtClean="0"/>
              <a:t>Risklerin </a:t>
            </a:r>
            <a:r>
              <a:rPr lang="tr-TR" sz="1600" dirty="0"/>
              <a:t>şimdiki seviyeleri mevcut kontrol tedbirlerinin yeterliliği, </a:t>
            </a:r>
          </a:p>
          <a:p>
            <a:pPr algn="just">
              <a:lnSpc>
                <a:spcPct val="150000"/>
              </a:lnSpc>
            </a:pPr>
            <a:r>
              <a:rPr lang="tr-TR" sz="1600" dirty="0" smtClean="0"/>
              <a:t>Kaynakların </a:t>
            </a:r>
            <a:r>
              <a:rPr lang="tr-TR" sz="1600" dirty="0"/>
              <a:t>yeterliliği,</a:t>
            </a:r>
          </a:p>
        </p:txBody>
      </p:sp>
    </p:spTree>
    <p:extLst>
      <p:ext uri="{BB962C8B-B14F-4D97-AF65-F5344CB8AC3E}">
        <p14:creationId xmlns:p14="http://schemas.microsoft.com/office/powerpoint/2010/main" val="1231996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1800" b="1" dirty="0">
                <a:solidFill>
                  <a:prstClr val="black"/>
                </a:solidFill>
              </a:rPr>
              <a:t>İŞ SAĞLIĞI VE GÜVENLİĞİ YÖNETİM SİSTEMİNE GİRİŞ</a:t>
            </a:r>
            <a:endParaRPr lang="tr-TR" dirty="0"/>
          </a:p>
        </p:txBody>
      </p:sp>
      <p:sp>
        <p:nvSpPr>
          <p:cNvPr id="3" name="İçerik Yer Tutucusu 2"/>
          <p:cNvSpPr>
            <a:spLocks noGrp="1"/>
          </p:cNvSpPr>
          <p:nvPr>
            <p:ph sz="quarter" idx="1"/>
          </p:nvPr>
        </p:nvSpPr>
        <p:spPr>
          <a:xfrm>
            <a:off x="467544" y="1124744"/>
            <a:ext cx="8229600" cy="5225792"/>
          </a:xfrm>
        </p:spPr>
        <p:txBody>
          <a:bodyPr>
            <a:normAutofit/>
          </a:bodyPr>
          <a:lstStyle/>
          <a:p>
            <a:pPr algn="just">
              <a:lnSpc>
                <a:spcPct val="150000"/>
              </a:lnSpc>
            </a:pPr>
            <a:r>
              <a:rPr lang="tr-TR" sz="1600" dirty="0" smtClean="0"/>
              <a:t>İSG </a:t>
            </a:r>
            <a:r>
              <a:rPr lang="tr-TR" sz="1600" dirty="0"/>
              <a:t>inceleme prosesinin yeterliliği, </a:t>
            </a:r>
          </a:p>
          <a:p>
            <a:pPr algn="just">
              <a:lnSpc>
                <a:spcPct val="150000"/>
              </a:lnSpc>
            </a:pPr>
            <a:r>
              <a:rPr lang="tr-TR" sz="1600" dirty="0" smtClean="0"/>
              <a:t>Tehlike </a:t>
            </a:r>
            <a:r>
              <a:rPr lang="tr-TR" sz="1600" dirty="0"/>
              <a:t>raporlama prosesinin yeterliliği, </a:t>
            </a:r>
          </a:p>
          <a:p>
            <a:pPr algn="just">
              <a:lnSpc>
                <a:spcPct val="150000"/>
              </a:lnSpc>
            </a:pPr>
            <a:r>
              <a:rPr lang="tr-TR" sz="1600" dirty="0" smtClean="0"/>
              <a:t>Kazalar </a:t>
            </a:r>
            <a:r>
              <a:rPr lang="tr-TR" sz="1600" dirty="0"/>
              <a:t>ve olaylara ilişkin veriler, </a:t>
            </a:r>
          </a:p>
          <a:p>
            <a:pPr algn="just">
              <a:lnSpc>
                <a:spcPct val="150000"/>
              </a:lnSpc>
            </a:pPr>
            <a:r>
              <a:rPr lang="tr-TR" sz="1600" dirty="0" smtClean="0"/>
              <a:t>Acil </a:t>
            </a:r>
            <a:r>
              <a:rPr lang="tr-TR" sz="1600" dirty="0"/>
              <a:t>durum hazırlıklarının yeterliliği, </a:t>
            </a:r>
          </a:p>
          <a:p>
            <a:pPr algn="just">
              <a:lnSpc>
                <a:spcPct val="150000"/>
              </a:lnSpc>
            </a:pPr>
            <a:r>
              <a:rPr lang="tr-TR" sz="1600" dirty="0" smtClean="0"/>
              <a:t>İSG </a:t>
            </a:r>
            <a:r>
              <a:rPr lang="tr-TR" sz="1600" dirty="0"/>
              <a:t>yönetim sisteminin iyileştirmesi, </a:t>
            </a:r>
          </a:p>
          <a:p>
            <a:pPr algn="just">
              <a:lnSpc>
                <a:spcPct val="150000"/>
              </a:lnSpc>
            </a:pPr>
            <a:r>
              <a:rPr lang="tr-TR" sz="1600" dirty="0" smtClean="0"/>
              <a:t>Mevzuat </a:t>
            </a:r>
            <a:r>
              <a:rPr lang="tr-TR" sz="1600" dirty="0"/>
              <a:t>veya teknolojik değişikliklerin etkilerinin (sonuçlarının) değerlendirilmesi</a:t>
            </a:r>
            <a:r>
              <a:rPr lang="tr-TR" sz="1600" dirty="0" smtClean="0"/>
              <a:t>.</a:t>
            </a:r>
          </a:p>
          <a:p>
            <a:pPr algn="just">
              <a:lnSpc>
                <a:spcPct val="150000"/>
              </a:lnSpc>
            </a:pPr>
            <a:r>
              <a:rPr lang="tr-TR" sz="1600" u="sng" dirty="0"/>
              <a:t>Gözden geçirme faaliyetleri sonrasında yönetim temsilcisi, üst yönetime İSG yönetim sisteminin toplam performansı konusunda rapor vermeli ve raporunda</a:t>
            </a:r>
            <a:r>
              <a:rPr lang="tr-TR" sz="1600" u="sng" dirty="0" smtClean="0"/>
              <a:t>;</a:t>
            </a:r>
          </a:p>
          <a:p>
            <a:pPr algn="just">
              <a:lnSpc>
                <a:spcPct val="150000"/>
              </a:lnSpc>
            </a:pPr>
            <a:r>
              <a:rPr lang="tr-TR" sz="1600" dirty="0" smtClean="0"/>
              <a:t>Yönetimin </a:t>
            </a:r>
            <a:r>
              <a:rPr lang="tr-TR" sz="1600" dirty="0"/>
              <a:t>gözden geçirilme çalışması sonuçlarına, </a:t>
            </a:r>
          </a:p>
          <a:p>
            <a:pPr algn="just">
              <a:lnSpc>
                <a:spcPct val="150000"/>
              </a:lnSpc>
            </a:pPr>
            <a:r>
              <a:rPr lang="tr-TR" sz="1600" dirty="0" smtClean="0"/>
              <a:t>Belirlenen </a:t>
            </a:r>
            <a:r>
              <a:rPr lang="tr-TR" sz="1600" dirty="0"/>
              <a:t>amaç ve hedeflere ne ölçüde ulaşıldığı, </a:t>
            </a:r>
          </a:p>
          <a:p>
            <a:pPr algn="just">
              <a:lnSpc>
                <a:spcPct val="150000"/>
              </a:lnSpc>
            </a:pPr>
            <a:r>
              <a:rPr lang="tr-TR" sz="1600" dirty="0" smtClean="0"/>
              <a:t>İSG </a:t>
            </a:r>
            <a:r>
              <a:rPr lang="tr-TR" sz="1600" dirty="0"/>
              <a:t>yönetim sisteminin değişen şartlara uyum sağlayıp sağlayamadığı, hususlarına yer verilmelidir. </a:t>
            </a:r>
          </a:p>
        </p:txBody>
      </p:sp>
    </p:spTree>
    <p:extLst>
      <p:ext uri="{BB962C8B-B14F-4D97-AF65-F5344CB8AC3E}">
        <p14:creationId xmlns:p14="http://schemas.microsoft.com/office/powerpoint/2010/main" val="1231996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87624" y="23873"/>
            <a:ext cx="6094946" cy="6271441"/>
          </a:xfrm>
        </p:spPr>
      </p:pic>
    </p:spTree>
    <p:extLst>
      <p:ext uri="{BB962C8B-B14F-4D97-AF65-F5344CB8AC3E}">
        <p14:creationId xmlns:p14="http://schemas.microsoft.com/office/powerpoint/2010/main" val="1882864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4005064"/>
            <a:ext cx="8229600" cy="990600"/>
          </a:xfrm>
        </p:spPr>
        <p:txBody>
          <a:bodyPr>
            <a:normAutofit fontScale="90000"/>
          </a:bodyPr>
          <a:lstStyle/>
          <a:p>
            <a:r>
              <a:rPr lang="tr-TR" b="1" dirty="0" smtClean="0"/>
              <a:t>BENİ DİNLEDİĞİNİZ İÇİN TEŞEKKÜRLER</a:t>
            </a:r>
            <a:endParaRPr lang="tr-TR" b="1"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03848" y="1412776"/>
            <a:ext cx="2828789" cy="281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049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p:cNvSpPr/>
          <p:nvPr/>
        </p:nvSpPr>
        <p:spPr>
          <a:xfrm>
            <a:off x="1547664" y="1556792"/>
            <a:ext cx="5616624" cy="3312368"/>
          </a:xfrm>
          <a:custGeom>
            <a:avLst/>
            <a:gdLst/>
            <a:ahLst/>
            <a:cxnLst/>
            <a:rect l="l" t="t" r="r" b="b"/>
            <a:pathLst>
              <a:path w="7995755" h="7575978">
                <a:moveTo>
                  <a:pt x="0" y="0"/>
                </a:moveTo>
                <a:lnTo>
                  <a:pt x="7995754" y="0"/>
                </a:lnTo>
                <a:lnTo>
                  <a:pt x="7995754" y="7575978"/>
                </a:lnTo>
                <a:lnTo>
                  <a:pt x="0" y="7575978"/>
                </a:lnTo>
                <a:lnTo>
                  <a:pt x="0" y="0"/>
                </a:lnTo>
                <a:close/>
              </a:path>
            </a:pathLst>
          </a:custGeom>
          <a:blipFill>
            <a:blip r:embed="rId2"/>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sp>
        <p:nvSpPr>
          <p:cNvPr id="2" name="Başlık 1"/>
          <p:cNvSpPr>
            <a:spLocks noGrp="1"/>
          </p:cNvSpPr>
          <p:nvPr>
            <p:ph type="title"/>
          </p:nvPr>
        </p:nvSpPr>
        <p:spPr/>
        <p:txBody>
          <a:bodyPr>
            <a:normAutofit/>
          </a:bodyPr>
          <a:lstStyle/>
          <a:p>
            <a:pPr algn="ctr"/>
            <a:r>
              <a:rPr lang="tr-TR" sz="1800" b="1" dirty="0">
                <a:solidFill>
                  <a:prstClr val="black"/>
                </a:solidFill>
              </a:rPr>
              <a:t>İŞ SAĞLIĞI VE GÜVENLİĞİ YÖNETİM SİSTEMİNE GİRİŞ</a:t>
            </a:r>
            <a:endParaRPr lang="tr-TR" sz="2400" dirty="0"/>
          </a:p>
        </p:txBody>
      </p:sp>
      <p:sp>
        <p:nvSpPr>
          <p:cNvPr id="3" name="İçerik Yer Tutucusu 2"/>
          <p:cNvSpPr>
            <a:spLocks noGrp="1"/>
          </p:cNvSpPr>
          <p:nvPr>
            <p:ph sz="quarter" idx="1"/>
          </p:nvPr>
        </p:nvSpPr>
        <p:spPr>
          <a:xfrm>
            <a:off x="2123728" y="2924944"/>
            <a:ext cx="4896544" cy="1829086"/>
          </a:xfrm>
        </p:spPr>
        <p:txBody>
          <a:bodyPr>
            <a:normAutofit/>
          </a:bodyPr>
          <a:lstStyle/>
          <a:p>
            <a:pPr algn="ctr"/>
            <a:r>
              <a:rPr lang="tr-TR" sz="3600" b="1" dirty="0" smtClean="0">
                <a:solidFill>
                  <a:schemeClr val="bg1"/>
                </a:solidFill>
              </a:rPr>
              <a:t>SANAYİ DEVRİMİ ?</a:t>
            </a:r>
            <a:endParaRPr lang="tr-TR" sz="3600" b="1" dirty="0">
              <a:solidFill>
                <a:schemeClr val="bg1"/>
              </a:solidFill>
            </a:endParaRPr>
          </a:p>
        </p:txBody>
      </p:sp>
    </p:spTree>
    <p:extLst>
      <p:ext uri="{BB962C8B-B14F-4D97-AF65-F5344CB8AC3E}">
        <p14:creationId xmlns:p14="http://schemas.microsoft.com/office/powerpoint/2010/main" val="1733573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1800" b="1" dirty="0">
                <a:solidFill>
                  <a:prstClr val="black"/>
                </a:solidFill>
              </a:rPr>
              <a:t>İŞ SAĞLIĞI VE GÜVENLİĞİ YÖNETİM SİSTEMİNE GİRİŞ</a:t>
            </a:r>
            <a:endParaRPr lang="tr-TR" dirty="0"/>
          </a:p>
        </p:txBody>
      </p:sp>
      <p:sp>
        <p:nvSpPr>
          <p:cNvPr id="3" name="İçerik Yer Tutucusu 2"/>
          <p:cNvSpPr>
            <a:spLocks noGrp="1"/>
          </p:cNvSpPr>
          <p:nvPr>
            <p:ph sz="quarter" idx="1"/>
          </p:nvPr>
        </p:nvSpPr>
        <p:spPr/>
        <p:txBody>
          <a:bodyPr>
            <a:normAutofit/>
          </a:bodyPr>
          <a:lstStyle/>
          <a:p>
            <a:pPr algn="just">
              <a:lnSpc>
                <a:spcPct val="150000"/>
              </a:lnSpc>
            </a:pPr>
            <a:r>
              <a:rPr lang="tr-TR" sz="1600" dirty="0">
                <a:cs typeface="Times New Roman" pitchFamily="18" charset="0"/>
              </a:rPr>
              <a:t>Teknolojik gelişmeler ve üretim metotlarındaki hızlı ilerleme işyerlerinde verimin ve kalitenin gelişmesine imkan tanırken aynı zamanda bu ilerleme çalışanların yeni risk ve tehlikelere maruz kalması gibi sorunlara neden olmaktadır. </a:t>
            </a:r>
            <a:endParaRPr lang="tr-TR" sz="1600" dirty="0" smtClean="0">
              <a:cs typeface="Times New Roman" pitchFamily="18" charset="0"/>
            </a:endParaRPr>
          </a:p>
          <a:p>
            <a:pPr algn="just">
              <a:lnSpc>
                <a:spcPct val="150000"/>
              </a:lnSpc>
            </a:pPr>
            <a:r>
              <a:rPr lang="tr-TR" sz="1600" dirty="0" smtClean="0">
                <a:cs typeface="Times New Roman" pitchFamily="18" charset="0"/>
              </a:rPr>
              <a:t>Bu </a:t>
            </a:r>
            <a:r>
              <a:rPr lang="tr-TR" sz="1600" dirty="0">
                <a:cs typeface="Times New Roman" pitchFamily="18" charset="0"/>
              </a:rPr>
              <a:t>sorunlar; işletmelerin çalışmasını tehlikeye atması, çalışanların sağlık ve güvenliğini etkilemesi, iş verimini etkilemesi, artan bilinçlenme ve toplumsal baskı neticesinde iş sağlığı ve güvenliği ile ilgili tedbirlerin alınmasını </a:t>
            </a:r>
            <a:r>
              <a:rPr lang="tr-TR" sz="1600" dirty="0" smtClean="0">
                <a:cs typeface="Times New Roman" pitchFamily="18" charset="0"/>
              </a:rPr>
              <a:t>gündeme </a:t>
            </a:r>
            <a:r>
              <a:rPr lang="tr-TR" sz="1600" dirty="0">
                <a:cs typeface="Times New Roman" pitchFamily="18" charset="0"/>
              </a:rPr>
              <a:t>getirmektedir. </a:t>
            </a:r>
            <a:endParaRPr lang="tr-TR" sz="1600" dirty="0" smtClean="0">
              <a:cs typeface="Times New Roman" pitchFamily="18" charset="0"/>
            </a:endParaRPr>
          </a:p>
          <a:p>
            <a:pPr algn="just">
              <a:lnSpc>
                <a:spcPct val="150000"/>
              </a:lnSpc>
            </a:pPr>
            <a:r>
              <a:rPr lang="tr-TR" sz="1600" dirty="0" smtClean="0"/>
              <a:t>İş güvenliği </a:t>
            </a:r>
            <a:r>
              <a:rPr lang="tr-TR" sz="1600" dirty="0"/>
              <a:t>ve iş sağlığı konusu ilk defa ciddi anlamda 17. yüzyılda İtalyan </a:t>
            </a:r>
            <a:r>
              <a:rPr lang="tr-TR" sz="1600" dirty="0" err="1"/>
              <a:t>Bernardino</a:t>
            </a:r>
            <a:r>
              <a:rPr lang="tr-TR" sz="1600" dirty="0"/>
              <a:t> </a:t>
            </a:r>
            <a:r>
              <a:rPr lang="tr-TR" sz="1600" dirty="0" err="1"/>
              <a:t>Ramazzini</a:t>
            </a:r>
            <a:r>
              <a:rPr lang="tr-TR" sz="1600" dirty="0"/>
              <a:t> (1633-1714) tarafından bilimsel olarak ortaya konulmuş, “De </a:t>
            </a:r>
            <a:r>
              <a:rPr lang="tr-TR" sz="1600" dirty="0" err="1"/>
              <a:t>Morbis</a:t>
            </a:r>
            <a:r>
              <a:rPr lang="tr-TR" sz="1600" dirty="0"/>
              <a:t> </a:t>
            </a:r>
            <a:r>
              <a:rPr lang="tr-TR" sz="1600" dirty="0" err="1"/>
              <a:t>Artiricum</a:t>
            </a:r>
            <a:r>
              <a:rPr lang="tr-TR" sz="1600" dirty="0"/>
              <a:t> </a:t>
            </a:r>
            <a:r>
              <a:rPr lang="tr-TR" sz="1600" dirty="0" err="1"/>
              <a:t>Diatriba</a:t>
            </a:r>
            <a:r>
              <a:rPr lang="tr-TR" sz="1600" dirty="0"/>
              <a:t>” adlı meslek hastalıklarına ilişkin bir de eser yazmıştır. </a:t>
            </a:r>
            <a:endParaRPr lang="tr-TR" sz="1600" dirty="0" smtClean="0"/>
          </a:p>
          <a:p>
            <a:pPr algn="just">
              <a:lnSpc>
                <a:spcPct val="150000"/>
              </a:lnSpc>
            </a:pPr>
            <a:r>
              <a:rPr lang="tr-TR" sz="1600" dirty="0" smtClean="0"/>
              <a:t>17</a:t>
            </a:r>
            <a:r>
              <a:rPr lang="tr-TR" sz="1600" dirty="0"/>
              <a:t>. ve 18. yüzyıllarda İngiltere’de buhar makinalarının icadı ile mekanik sanayi kurulmaya başlanmıştır. </a:t>
            </a:r>
            <a:endParaRPr lang="tr-TR" sz="1600" dirty="0" smtClean="0"/>
          </a:p>
          <a:p>
            <a:pPr algn="just">
              <a:lnSpc>
                <a:spcPct val="150000"/>
              </a:lnSpc>
            </a:pPr>
            <a:r>
              <a:rPr lang="tr-TR" sz="1600" dirty="0" smtClean="0"/>
              <a:t>Madencilik </a:t>
            </a:r>
            <a:r>
              <a:rPr lang="tr-TR" sz="1600" dirty="0"/>
              <a:t>alanındaki gelişmeler, sanayinin de gelişmesini hızlandırmıştır</a:t>
            </a:r>
            <a:endParaRPr lang="tr-TR" sz="1600" dirty="0">
              <a:cs typeface="Times New Roman" pitchFamily="18" charset="0"/>
            </a:endParaRPr>
          </a:p>
        </p:txBody>
      </p:sp>
    </p:spTree>
    <p:extLst>
      <p:ext uri="{BB962C8B-B14F-4D97-AF65-F5344CB8AC3E}">
        <p14:creationId xmlns:p14="http://schemas.microsoft.com/office/powerpoint/2010/main" val="3912242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1800" b="1" dirty="0">
                <a:solidFill>
                  <a:prstClr val="black"/>
                </a:solidFill>
              </a:rPr>
              <a:t>İŞ SAĞLIĞI VE GÜVENLİĞİ YÖNETİM SİSTEMİNE GİRİŞ</a:t>
            </a:r>
            <a:endParaRPr lang="tr-TR" dirty="0"/>
          </a:p>
        </p:txBody>
      </p:sp>
      <p:sp>
        <p:nvSpPr>
          <p:cNvPr id="3" name="İçerik Yer Tutucusu 2"/>
          <p:cNvSpPr>
            <a:spLocks noGrp="1"/>
          </p:cNvSpPr>
          <p:nvPr>
            <p:ph sz="quarter" idx="1"/>
          </p:nvPr>
        </p:nvSpPr>
        <p:spPr/>
        <p:txBody>
          <a:bodyPr>
            <a:normAutofit/>
          </a:bodyPr>
          <a:lstStyle/>
          <a:p>
            <a:pPr algn="just">
              <a:lnSpc>
                <a:spcPct val="150000"/>
              </a:lnSpc>
            </a:pPr>
            <a:r>
              <a:rPr lang="tr-TR" sz="1800" dirty="0"/>
              <a:t>Rönesans ile birlikte gelen sanayi devrimi ve daha sonraları petrolün bulunmasıyla iş güvenliği konusu iyice önem kazanmıştır. 20. yüzyılda kimyasallardaki önemli gelişmeler ise bu konuyu daha da önemli hale </a:t>
            </a:r>
            <a:r>
              <a:rPr lang="tr-TR" sz="1800" dirty="0" smtClean="0"/>
              <a:t>getirmiştir</a:t>
            </a:r>
          </a:p>
          <a:p>
            <a:pPr algn="just">
              <a:lnSpc>
                <a:spcPct val="150000"/>
              </a:lnSpc>
            </a:pPr>
            <a:r>
              <a:rPr lang="tr-TR" sz="1800" dirty="0"/>
              <a:t>İş güvenliği, iş ortamında sağlıklı ve güvenli çalışma koşullarını oluşturarak; iş kazaları ve meslek hastalıklarını en alt düzeye indirmek böylece maddî ve manevî kayıpları önleyerek verimliliği artırmak şeklinde ifade edilebilir. </a:t>
            </a:r>
            <a:endParaRPr lang="tr-TR" sz="1800" dirty="0" smtClean="0"/>
          </a:p>
          <a:p>
            <a:pPr algn="just">
              <a:lnSpc>
                <a:spcPct val="150000"/>
              </a:lnSpc>
            </a:pPr>
            <a:r>
              <a:rPr lang="tr-TR" sz="1800" dirty="0" smtClean="0"/>
              <a:t>İş </a:t>
            </a:r>
            <a:r>
              <a:rPr lang="tr-TR" sz="1800" dirty="0"/>
              <a:t>güvenliğinde amaç; kişi sağlığını tehdit eden, tehlikeye sokan, millî ekonomiye zarar veren, kaza ve meslek hastalığı dediğimiz olayları önlemek ve çalışanın sağlığını korumaktır</a:t>
            </a:r>
          </a:p>
        </p:txBody>
      </p:sp>
    </p:spTree>
    <p:extLst>
      <p:ext uri="{BB962C8B-B14F-4D97-AF65-F5344CB8AC3E}">
        <p14:creationId xmlns:p14="http://schemas.microsoft.com/office/powerpoint/2010/main" val="844382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1800" b="1" dirty="0">
                <a:solidFill>
                  <a:prstClr val="black"/>
                </a:solidFill>
              </a:rPr>
              <a:t>İŞ SAĞLIĞI VE GÜVENLİĞİ YÖNETİM SİSTEMİNE GİRİŞ</a:t>
            </a:r>
            <a:endParaRPr lang="tr-TR" dirty="0"/>
          </a:p>
        </p:txBody>
      </p:sp>
      <p:sp>
        <p:nvSpPr>
          <p:cNvPr id="3" name="İçerik Yer Tutucusu 2"/>
          <p:cNvSpPr>
            <a:spLocks noGrp="1"/>
          </p:cNvSpPr>
          <p:nvPr>
            <p:ph sz="quarter" idx="1"/>
          </p:nvPr>
        </p:nvSpPr>
        <p:spPr/>
        <p:txBody>
          <a:bodyPr>
            <a:normAutofit/>
          </a:bodyPr>
          <a:lstStyle/>
          <a:p>
            <a:pPr algn="just">
              <a:lnSpc>
                <a:spcPct val="150000"/>
              </a:lnSpc>
            </a:pPr>
            <a:r>
              <a:rPr lang="tr-TR" sz="1600" dirty="0" smtClean="0"/>
              <a:t>İş </a:t>
            </a:r>
            <a:r>
              <a:rPr lang="tr-TR" sz="1600" dirty="0"/>
              <a:t>güvenliğiyle</a:t>
            </a:r>
            <a:r>
              <a:rPr lang="tr-TR" sz="1600" dirty="0" smtClean="0"/>
              <a:t>;</a:t>
            </a:r>
          </a:p>
          <a:p>
            <a:pPr lvl="1" algn="just">
              <a:lnSpc>
                <a:spcPct val="150000"/>
              </a:lnSpc>
            </a:pPr>
            <a:r>
              <a:rPr lang="tr-TR" sz="1600" dirty="0" smtClean="0">
                <a:solidFill>
                  <a:schemeClr val="tx1"/>
                </a:solidFill>
              </a:rPr>
              <a:t>Çalışanları </a:t>
            </a:r>
            <a:r>
              <a:rPr lang="tr-TR" sz="1600" dirty="0">
                <a:solidFill>
                  <a:schemeClr val="tx1"/>
                </a:solidFill>
              </a:rPr>
              <a:t>korumak, </a:t>
            </a:r>
          </a:p>
          <a:p>
            <a:pPr lvl="1" algn="just">
              <a:lnSpc>
                <a:spcPct val="150000"/>
              </a:lnSpc>
            </a:pPr>
            <a:r>
              <a:rPr lang="tr-TR" sz="1600" dirty="0" smtClean="0">
                <a:solidFill>
                  <a:schemeClr val="tx1"/>
                </a:solidFill>
              </a:rPr>
              <a:t>Üretimin </a:t>
            </a:r>
            <a:r>
              <a:rPr lang="tr-TR" sz="1600" dirty="0">
                <a:solidFill>
                  <a:schemeClr val="tx1"/>
                </a:solidFill>
              </a:rPr>
              <a:t>güvenliğini korumak, </a:t>
            </a:r>
            <a:endParaRPr lang="tr-TR" sz="1600" dirty="0" smtClean="0">
              <a:solidFill>
                <a:schemeClr val="tx1"/>
              </a:solidFill>
            </a:endParaRPr>
          </a:p>
          <a:p>
            <a:pPr lvl="1" algn="just">
              <a:lnSpc>
                <a:spcPct val="150000"/>
              </a:lnSpc>
            </a:pPr>
            <a:r>
              <a:rPr lang="tr-TR" sz="1600" dirty="0" smtClean="0">
                <a:solidFill>
                  <a:schemeClr val="tx1"/>
                </a:solidFill>
              </a:rPr>
              <a:t>İşletmenin </a:t>
            </a:r>
            <a:r>
              <a:rPr lang="tr-TR" sz="1600" dirty="0">
                <a:solidFill>
                  <a:schemeClr val="tx1"/>
                </a:solidFill>
              </a:rPr>
              <a:t>güvenliğini sağlamak, </a:t>
            </a:r>
          </a:p>
          <a:p>
            <a:pPr lvl="1" algn="just">
              <a:lnSpc>
                <a:spcPct val="150000"/>
              </a:lnSpc>
            </a:pPr>
            <a:r>
              <a:rPr lang="tr-TR" sz="1600" dirty="0" smtClean="0">
                <a:solidFill>
                  <a:schemeClr val="tx1"/>
                </a:solidFill>
              </a:rPr>
              <a:t>Ekolojik </a:t>
            </a:r>
            <a:r>
              <a:rPr lang="tr-TR" sz="1600" dirty="0">
                <a:solidFill>
                  <a:schemeClr val="tx1"/>
                </a:solidFill>
              </a:rPr>
              <a:t>çevreye </a:t>
            </a:r>
            <a:r>
              <a:rPr lang="tr-TR" sz="1600" dirty="0" smtClean="0">
                <a:solidFill>
                  <a:schemeClr val="tx1"/>
                </a:solidFill>
              </a:rPr>
              <a:t>verilen </a:t>
            </a:r>
            <a:r>
              <a:rPr lang="tr-TR" sz="1600" dirty="0">
                <a:solidFill>
                  <a:schemeClr val="tx1"/>
                </a:solidFill>
              </a:rPr>
              <a:t>zararı en alt düzeye indirmek, mümkün </a:t>
            </a:r>
            <a:r>
              <a:rPr lang="tr-TR" sz="1600" dirty="0" smtClean="0">
                <a:solidFill>
                  <a:schemeClr val="tx1"/>
                </a:solidFill>
              </a:rPr>
              <a:t>olabilir.</a:t>
            </a:r>
          </a:p>
          <a:p>
            <a:pPr lvl="1" algn="just">
              <a:lnSpc>
                <a:spcPct val="150000"/>
              </a:lnSpc>
            </a:pPr>
            <a:r>
              <a:rPr lang="tr-TR" sz="1600" dirty="0" smtClean="0">
                <a:solidFill>
                  <a:schemeClr val="tx1"/>
                </a:solidFill>
              </a:rPr>
              <a:t>İş </a:t>
            </a:r>
            <a:r>
              <a:rPr lang="tr-TR" sz="1600" dirty="0">
                <a:solidFill>
                  <a:schemeClr val="tx1"/>
                </a:solidFill>
              </a:rPr>
              <a:t>kazaları ve meslek hastalıkları sonucu oluşan maddî ve manevî kayıplar ülke ekonomisi açısından çok önemli boyutlara ulaşmaktadır. </a:t>
            </a:r>
            <a:endParaRPr lang="tr-TR" sz="1600" dirty="0" smtClean="0">
              <a:solidFill>
                <a:schemeClr val="tx1"/>
              </a:solidFill>
            </a:endParaRPr>
          </a:p>
          <a:p>
            <a:pPr lvl="1" algn="just">
              <a:lnSpc>
                <a:spcPct val="150000"/>
              </a:lnSpc>
            </a:pPr>
            <a:r>
              <a:rPr lang="tr-TR" sz="1600" dirty="0" smtClean="0">
                <a:solidFill>
                  <a:schemeClr val="tx1"/>
                </a:solidFill>
              </a:rPr>
              <a:t>Bu </a:t>
            </a:r>
            <a:r>
              <a:rPr lang="tr-TR" sz="1600" dirty="0">
                <a:solidFill>
                  <a:schemeClr val="tx1"/>
                </a:solidFill>
              </a:rPr>
              <a:t>sebeple, iş sağlığı ve güvenliği alanında kalıcı ve etkin önlemlerin alınması zorunluluk arz etmektedir. </a:t>
            </a:r>
            <a:endParaRPr lang="tr-TR" sz="1600" dirty="0" smtClean="0">
              <a:solidFill>
                <a:schemeClr val="tx1"/>
              </a:solidFill>
            </a:endParaRPr>
          </a:p>
          <a:p>
            <a:pPr lvl="1" algn="just">
              <a:lnSpc>
                <a:spcPct val="150000"/>
              </a:lnSpc>
            </a:pPr>
            <a:endParaRPr lang="tr-TR" sz="1600" dirty="0">
              <a:solidFill>
                <a:schemeClr val="tx1"/>
              </a:solidFill>
            </a:endParaRPr>
          </a:p>
        </p:txBody>
      </p:sp>
    </p:spTree>
    <p:extLst>
      <p:ext uri="{BB962C8B-B14F-4D97-AF65-F5344CB8AC3E}">
        <p14:creationId xmlns:p14="http://schemas.microsoft.com/office/powerpoint/2010/main" val="744897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1800" b="1" dirty="0">
                <a:solidFill>
                  <a:prstClr val="black"/>
                </a:solidFill>
              </a:rPr>
              <a:t>İŞ SAĞLIĞI VE GÜVENLİĞİ YÖNETİM SİSTEMİNE GİRİŞ</a:t>
            </a:r>
            <a:endParaRPr lang="tr-TR" dirty="0"/>
          </a:p>
        </p:txBody>
      </p:sp>
      <p:sp>
        <p:nvSpPr>
          <p:cNvPr id="3" name="İçerik Yer Tutucusu 2"/>
          <p:cNvSpPr>
            <a:spLocks noGrp="1"/>
          </p:cNvSpPr>
          <p:nvPr>
            <p:ph sz="quarter" idx="1"/>
          </p:nvPr>
        </p:nvSpPr>
        <p:spPr/>
        <p:txBody>
          <a:bodyPr>
            <a:normAutofit/>
          </a:bodyPr>
          <a:lstStyle/>
          <a:p>
            <a:pPr algn="just">
              <a:lnSpc>
                <a:spcPct val="150000"/>
              </a:lnSpc>
            </a:pPr>
            <a:r>
              <a:rPr lang="tr-TR" sz="1600" dirty="0"/>
              <a:t>Türkiye’nin iş sağlığı ve güvenliği ile ilgili uluslararası çalışma standartlarına ulaşmasıyla; </a:t>
            </a:r>
            <a:endParaRPr lang="tr-TR" sz="1600" dirty="0" smtClean="0"/>
          </a:p>
          <a:p>
            <a:pPr lvl="1" algn="just">
              <a:lnSpc>
                <a:spcPct val="150000"/>
              </a:lnSpc>
            </a:pPr>
            <a:r>
              <a:rPr lang="tr-TR" sz="1600" dirty="0" smtClean="0">
                <a:solidFill>
                  <a:schemeClr val="tx1"/>
                </a:solidFill>
              </a:rPr>
              <a:t>Çalışma </a:t>
            </a:r>
            <a:r>
              <a:rPr lang="tr-TR" sz="1600" dirty="0">
                <a:solidFill>
                  <a:schemeClr val="tx1"/>
                </a:solidFill>
              </a:rPr>
              <a:t>koşullarının iyileştirilmesi ve geliştirilmesi, </a:t>
            </a:r>
          </a:p>
          <a:p>
            <a:pPr lvl="1" algn="just">
              <a:lnSpc>
                <a:spcPct val="150000"/>
              </a:lnSpc>
            </a:pPr>
            <a:r>
              <a:rPr lang="tr-TR" sz="1600" dirty="0" smtClean="0">
                <a:solidFill>
                  <a:schemeClr val="tx1"/>
                </a:solidFill>
              </a:rPr>
              <a:t>Meslek </a:t>
            </a:r>
            <a:r>
              <a:rPr lang="tr-TR" sz="1600" dirty="0">
                <a:solidFill>
                  <a:schemeClr val="tx1"/>
                </a:solidFill>
              </a:rPr>
              <a:t>hastalığı ve iş kazalarının azaltılması, </a:t>
            </a:r>
          </a:p>
          <a:p>
            <a:pPr lvl="1" algn="just">
              <a:lnSpc>
                <a:spcPct val="150000"/>
              </a:lnSpc>
            </a:pPr>
            <a:r>
              <a:rPr lang="tr-TR" sz="1600" dirty="0" smtClean="0">
                <a:solidFill>
                  <a:schemeClr val="tx1"/>
                </a:solidFill>
              </a:rPr>
              <a:t>Sağlık </a:t>
            </a:r>
            <a:r>
              <a:rPr lang="tr-TR" sz="1600" dirty="0">
                <a:solidFill>
                  <a:schemeClr val="tx1"/>
                </a:solidFill>
              </a:rPr>
              <a:t>için harcanan giderlerin azaltılması, </a:t>
            </a:r>
          </a:p>
          <a:p>
            <a:pPr lvl="1" algn="just">
              <a:lnSpc>
                <a:spcPct val="150000"/>
              </a:lnSpc>
            </a:pPr>
            <a:r>
              <a:rPr lang="tr-TR" sz="1600" dirty="0" smtClean="0">
                <a:solidFill>
                  <a:schemeClr val="tx1"/>
                </a:solidFill>
              </a:rPr>
              <a:t>Çalışanların </a:t>
            </a:r>
            <a:r>
              <a:rPr lang="tr-TR" sz="1600" dirty="0">
                <a:solidFill>
                  <a:schemeClr val="tx1"/>
                </a:solidFill>
              </a:rPr>
              <a:t>iş yeteneklerinin ve motivasyonunun geliştirilmesi, </a:t>
            </a:r>
          </a:p>
          <a:p>
            <a:pPr lvl="1" algn="just">
              <a:lnSpc>
                <a:spcPct val="150000"/>
              </a:lnSpc>
            </a:pPr>
            <a:r>
              <a:rPr lang="tr-TR" sz="1600" dirty="0" smtClean="0">
                <a:solidFill>
                  <a:schemeClr val="tx1"/>
                </a:solidFill>
              </a:rPr>
              <a:t>İstihdamın </a:t>
            </a:r>
            <a:r>
              <a:rPr lang="tr-TR" sz="1600" dirty="0">
                <a:solidFill>
                  <a:schemeClr val="tx1"/>
                </a:solidFill>
              </a:rPr>
              <a:t>artırılması, mümkün olabilir</a:t>
            </a:r>
          </a:p>
        </p:txBody>
      </p:sp>
    </p:spTree>
    <p:extLst>
      <p:ext uri="{BB962C8B-B14F-4D97-AF65-F5344CB8AC3E}">
        <p14:creationId xmlns:p14="http://schemas.microsoft.com/office/powerpoint/2010/main" val="1231996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1800" b="1" dirty="0">
                <a:solidFill>
                  <a:prstClr val="black"/>
                </a:solidFill>
              </a:rPr>
              <a:t>İŞ SAĞLIĞI VE GÜVENLİĞİ YÖNETİM SİSTEMİNE </a:t>
            </a:r>
            <a:r>
              <a:rPr lang="tr-TR" sz="1800" b="1" dirty="0" smtClean="0">
                <a:solidFill>
                  <a:prstClr val="black"/>
                </a:solidFill>
              </a:rPr>
              <a:t>TANIMI</a:t>
            </a:r>
            <a:endParaRPr lang="tr-TR" dirty="0"/>
          </a:p>
        </p:txBody>
      </p:sp>
      <p:sp>
        <p:nvSpPr>
          <p:cNvPr id="3" name="İçerik Yer Tutucusu 2"/>
          <p:cNvSpPr>
            <a:spLocks noGrp="1"/>
          </p:cNvSpPr>
          <p:nvPr>
            <p:ph sz="quarter" idx="1"/>
          </p:nvPr>
        </p:nvSpPr>
        <p:spPr/>
        <p:txBody>
          <a:bodyPr>
            <a:normAutofit/>
          </a:bodyPr>
          <a:lstStyle/>
          <a:p>
            <a:pPr algn="just">
              <a:lnSpc>
                <a:spcPct val="150000"/>
              </a:lnSpc>
            </a:pPr>
            <a:r>
              <a:rPr lang="tr-TR" sz="1600" dirty="0"/>
              <a:t>İşyerlerindeki tehlikelerden ortaya çıkan sağlık ve güvenlik risklerini değerlendiren prosese iş güvenliği yönetim sistemi (İGYS) denir. </a:t>
            </a:r>
            <a:endParaRPr lang="tr-TR" sz="1600" dirty="0" smtClean="0"/>
          </a:p>
          <a:p>
            <a:pPr algn="just">
              <a:lnSpc>
                <a:spcPct val="150000"/>
              </a:lnSpc>
            </a:pPr>
            <a:r>
              <a:rPr lang="tr-TR" sz="1600" dirty="0" smtClean="0"/>
              <a:t>Sistematik </a:t>
            </a:r>
            <a:r>
              <a:rPr lang="tr-TR" sz="1600" dirty="0"/>
              <a:t>olarak tehlikeleri belirlemek, riskleri ortaya çıkarmak ve riskleri kontrol etmek için uygun yöntemler kullanılarak yapılan çalışmaların bütünüdür</a:t>
            </a:r>
            <a:r>
              <a:rPr lang="tr-TR" sz="1600" dirty="0" smtClean="0"/>
              <a:t>.</a:t>
            </a:r>
          </a:p>
          <a:p>
            <a:pPr algn="just">
              <a:lnSpc>
                <a:spcPct val="150000"/>
              </a:lnSpc>
            </a:pPr>
            <a:r>
              <a:rPr lang="tr-TR" sz="1600" dirty="0"/>
              <a:t>İş Sağlığı ve Güvenliği Yönetim Sistemi, sağlık ve güvenlik performansını geliştirmek ve iyileştirmek için planlamaların, denetimlerin, yönetimsel organizasyon düzenlemelerinin ve özel program elementlerinin birbirleriyle uyumlu bir şekilde çalışması için entegre edilmiş bir </a:t>
            </a:r>
            <a:r>
              <a:rPr lang="tr-TR" sz="1600" dirty="0" smtClean="0"/>
              <a:t>kombinasyondur</a:t>
            </a:r>
          </a:p>
          <a:p>
            <a:pPr algn="just">
              <a:lnSpc>
                <a:spcPct val="150000"/>
              </a:lnSpc>
            </a:pPr>
            <a:endParaRPr lang="tr-TR" sz="1600" dirty="0"/>
          </a:p>
        </p:txBody>
      </p:sp>
    </p:spTree>
    <p:extLst>
      <p:ext uri="{BB962C8B-B14F-4D97-AF65-F5344CB8AC3E}">
        <p14:creationId xmlns:p14="http://schemas.microsoft.com/office/powerpoint/2010/main" val="1231996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1800" b="1" dirty="0">
                <a:solidFill>
                  <a:prstClr val="black"/>
                </a:solidFill>
              </a:rPr>
              <a:t>İŞ SAĞLIĞI VE GÜVENLİĞİ YÖNETİM SİSTEMİNE GİRİŞ</a:t>
            </a:r>
            <a:endParaRPr lang="tr-TR" dirty="0"/>
          </a:p>
        </p:txBody>
      </p:sp>
      <p:sp>
        <p:nvSpPr>
          <p:cNvPr id="3" name="İçerik Yer Tutucusu 2"/>
          <p:cNvSpPr>
            <a:spLocks noGrp="1"/>
          </p:cNvSpPr>
          <p:nvPr>
            <p:ph sz="quarter" idx="1"/>
          </p:nvPr>
        </p:nvSpPr>
        <p:spPr/>
        <p:txBody>
          <a:bodyPr>
            <a:normAutofit/>
          </a:bodyPr>
          <a:lstStyle/>
          <a:p>
            <a:pPr lvl="0" algn="just">
              <a:lnSpc>
                <a:spcPct val="150000"/>
              </a:lnSpc>
              <a:buClr>
                <a:srgbClr val="727CA3"/>
              </a:buClr>
            </a:pPr>
            <a:r>
              <a:rPr lang="tr-TR" sz="1600" b="1" dirty="0">
                <a:solidFill>
                  <a:prstClr val="black"/>
                </a:solidFill>
              </a:rPr>
              <a:t>Uluslararası Çalışma Örgütü (ILO)’ne göre İSYGS; </a:t>
            </a:r>
            <a:endParaRPr lang="tr-TR" sz="1600" b="1" dirty="0" smtClean="0">
              <a:solidFill>
                <a:prstClr val="black"/>
              </a:solidFill>
            </a:endParaRPr>
          </a:p>
          <a:p>
            <a:pPr lvl="0" algn="just">
              <a:lnSpc>
                <a:spcPct val="150000"/>
              </a:lnSpc>
              <a:buClr>
                <a:srgbClr val="727CA3"/>
              </a:buClr>
            </a:pPr>
            <a:r>
              <a:rPr lang="tr-TR" sz="1600" dirty="0" smtClean="0">
                <a:solidFill>
                  <a:prstClr val="black"/>
                </a:solidFill>
              </a:rPr>
              <a:t>“</a:t>
            </a:r>
            <a:r>
              <a:rPr lang="tr-TR" sz="1600" dirty="0">
                <a:solidFill>
                  <a:prstClr val="black"/>
                </a:solidFill>
              </a:rPr>
              <a:t>İşyerlerinde işlerin gerçekleştirilmesi esnasında, çeşitli nedenlerden kaynaklanan sağlığa zarar verebilecek kaza ve diğer etkenlerden korunmak ve daha iyi çalışma ortamı sağlamak amacıyla sistemli ve bilimsel bir şekilde tehlike ve risklerin belirlenmesi ve bu tehlike ve risklere yönelik önlemlerin alınması çalışmalarının gerçekleştirildiği yaklaşım.” şeklinde </a:t>
            </a:r>
            <a:r>
              <a:rPr lang="tr-TR" sz="1600" dirty="0" smtClean="0">
                <a:solidFill>
                  <a:prstClr val="black"/>
                </a:solidFill>
              </a:rPr>
              <a:t>tanımlanmaktadır.</a:t>
            </a:r>
          </a:p>
          <a:p>
            <a:pPr algn="just">
              <a:lnSpc>
                <a:spcPct val="150000"/>
              </a:lnSpc>
            </a:pPr>
            <a:r>
              <a:rPr lang="tr-TR" sz="1600" b="1" dirty="0" smtClean="0"/>
              <a:t>Tanımlar </a:t>
            </a:r>
            <a:r>
              <a:rPr lang="tr-TR" sz="1600" b="1" dirty="0"/>
              <a:t>özetlenecek olursa İSGYS; </a:t>
            </a:r>
            <a:endParaRPr lang="tr-TR" sz="1600" b="1" dirty="0" smtClean="0"/>
          </a:p>
          <a:p>
            <a:pPr algn="just">
              <a:lnSpc>
                <a:spcPct val="150000"/>
              </a:lnSpc>
            </a:pPr>
            <a:r>
              <a:rPr lang="tr-TR" sz="1600" dirty="0" smtClean="0"/>
              <a:t>bir </a:t>
            </a:r>
            <a:r>
              <a:rPr lang="tr-TR" sz="1600" dirty="0"/>
              <a:t>işin yapılışı sırasında ortaya çıkabilecek tehlike ve risklerin kabul edilebilir seviyelerde gerçekleşebilmesi için ilgili kaynakların sistem yaklaşımı içinde, </a:t>
            </a:r>
            <a:endParaRPr lang="tr-TR" sz="1600" dirty="0" smtClean="0"/>
          </a:p>
          <a:p>
            <a:pPr algn="just">
              <a:lnSpc>
                <a:spcPct val="150000"/>
              </a:lnSpc>
            </a:pPr>
            <a:r>
              <a:rPr lang="tr-TR" sz="1600" dirty="0" err="1" smtClean="0"/>
              <a:t>öneylemci</a:t>
            </a:r>
            <a:r>
              <a:rPr lang="tr-TR" sz="1600" dirty="0" smtClean="0"/>
              <a:t> </a:t>
            </a:r>
            <a:r>
              <a:rPr lang="tr-TR" sz="1600" dirty="0"/>
              <a:t>(</a:t>
            </a:r>
            <a:r>
              <a:rPr lang="tr-TR" sz="1600" dirty="0" err="1"/>
              <a:t>proaktif</a:t>
            </a:r>
            <a:r>
              <a:rPr lang="tr-TR" sz="1600" dirty="0"/>
              <a:t>) bir biçimde, etkili ve verimli bir şekilde yönetilmesidir. </a:t>
            </a:r>
            <a:endParaRPr lang="tr-TR" sz="1600" dirty="0" smtClean="0"/>
          </a:p>
          <a:p>
            <a:pPr algn="just">
              <a:lnSpc>
                <a:spcPct val="150000"/>
              </a:lnSpc>
            </a:pPr>
            <a:r>
              <a:rPr lang="tr-TR" sz="1600" dirty="0" smtClean="0"/>
              <a:t>Bu </a:t>
            </a:r>
            <a:r>
              <a:rPr lang="tr-TR" sz="1600" dirty="0"/>
              <a:t>kapsamda istenmeyen olayları yaratma potansiyeli taşıyan şeyler (tehlikeler - </a:t>
            </a:r>
            <a:r>
              <a:rPr lang="tr-TR" sz="1600" dirty="0" err="1"/>
              <a:t>hazards</a:t>
            </a:r>
            <a:r>
              <a:rPr lang="tr-TR" sz="1600" dirty="0"/>
              <a:t>), bunların ortaya çıkma olasılıkları ve doğuracağı sonuçların ciddiyeti önceden belirlenir.</a:t>
            </a:r>
          </a:p>
        </p:txBody>
      </p:sp>
    </p:spTree>
    <p:extLst>
      <p:ext uri="{BB962C8B-B14F-4D97-AF65-F5344CB8AC3E}">
        <p14:creationId xmlns:p14="http://schemas.microsoft.com/office/powerpoint/2010/main" val="12319962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71</TotalTime>
  <Words>1496</Words>
  <Application>Microsoft Office PowerPoint</Application>
  <PresentationFormat>Ekran Gösterisi (4:3)</PresentationFormat>
  <Paragraphs>92</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Kaynak</vt:lpstr>
      <vt:lpstr>İŞ SAĞLIĞI VE GÜVENLİĞİ YÖNETİM SİSTEMİNE GİRİŞ</vt:lpstr>
      <vt:lpstr>PowerPoint Sunusu</vt:lpstr>
      <vt:lpstr>İŞ SAĞLIĞI VE GÜVENLİĞİ YÖNETİM SİSTEMİNE GİRİŞ</vt:lpstr>
      <vt:lpstr>İŞ SAĞLIĞI VE GÜVENLİĞİ YÖNETİM SİSTEMİNE GİRİŞ</vt:lpstr>
      <vt:lpstr>İŞ SAĞLIĞI VE GÜVENLİĞİ YÖNETİM SİSTEMİNE GİRİŞ</vt:lpstr>
      <vt:lpstr>İŞ SAĞLIĞI VE GÜVENLİĞİ YÖNETİM SİSTEMİNE GİRİŞ</vt:lpstr>
      <vt:lpstr>İŞ SAĞLIĞI VE GÜVENLİĞİ YÖNETİM SİSTEMİNE GİRİŞ</vt:lpstr>
      <vt:lpstr>İŞ SAĞLIĞI VE GÜVENLİĞİ YÖNETİM SİSTEMİNE TANIMI</vt:lpstr>
      <vt:lpstr>İŞ SAĞLIĞI VE GÜVENLİĞİ YÖNETİM SİSTEMİNE GİRİŞ</vt:lpstr>
      <vt:lpstr>İŞ SAĞLIĞI VE GÜVENLİĞİ YÖNETİM SİSTEMİNİN BİLEŞENLERİ:PLANLAMA</vt:lpstr>
      <vt:lpstr>İŞ SAĞLIĞI VE GÜVENLİĞİ YÖNETİM SİSTEMİNİN BİLEŞENLERİ: POLİTİKA</vt:lpstr>
      <vt:lpstr>İŞ SAĞLIĞI VE GÜVENLİĞİ YÖNETİM SİSTEMİNİN BİLEŞENLERİ: POLİTİKA</vt:lpstr>
      <vt:lpstr>İŞ SAĞLIĞI VE GÜVENLİĞİ YÖNETİM SİSTEMİNİN BİLEŞENLERİ: POLİTİKA</vt:lpstr>
      <vt:lpstr>İŞ SAĞLIĞI VE GÜVENLİĞİ YÖNETİM SİSTEMİNİN BİLEŞENLERİ: PLANLAMA</vt:lpstr>
      <vt:lpstr>İŞ SAĞLIĞI VE GÜVENLİĞİ YÖNETİM SİSTEMİNİN BİLEŞENLERİ: PLANLAMA</vt:lpstr>
      <vt:lpstr>İŞ SAĞLIĞI VE GÜVENLİĞİ YÖNETİM SİSTEMİNİN BİLEŞENLERİ: PLANLAMA</vt:lpstr>
      <vt:lpstr>İŞ SAĞLIĞI VE GÜVENLİĞİ YÖNETİM SİSTEMİNİN BİLEŞENLERİ: PLANLAMA</vt:lpstr>
      <vt:lpstr>İŞ SAĞLIĞI VE GÜVENLİĞİ YÖNETİM SİSTEMİNİN BİLEŞENLERİ: UYGULAMA VE KONTROL</vt:lpstr>
      <vt:lpstr>İŞ SAĞLIĞI VE GÜVENLİĞİ YÖNETİM SİSTEMİNE GİRİŞ</vt:lpstr>
      <vt:lpstr>BENİ DİNLEDİĞİNİZ İÇİN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SAĞLIĞI VE GÜVENLİĞİ YÖNETİM SİSTEMİNE GİRİŞ</dc:title>
  <dc:creator>Şeyda ÇAVMAK</dc:creator>
  <cp:lastModifiedBy>Şeyda ÇAVMAK</cp:lastModifiedBy>
  <cp:revision>7</cp:revision>
  <dcterms:created xsi:type="dcterms:W3CDTF">2024-09-24T06:25:51Z</dcterms:created>
  <dcterms:modified xsi:type="dcterms:W3CDTF">2024-09-24T07:49:40Z</dcterms:modified>
</cp:coreProperties>
</file>