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EE7C-F695-4B51-885D-0A3B6E709E96}" type="datetimeFigureOut">
              <a:rPr lang="tr-TR" smtClean="0"/>
              <a:pPr/>
              <a:t>4.10.2024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D75B-FC33-44AE-8BBE-43FA84484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Middle English Literature</a:t>
            </a:r>
            <a:endParaRPr lang="en-GB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Lecturer</a:t>
            </a:r>
            <a:r>
              <a:rPr lang="tr-TR" dirty="0" smtClean="0"/>
              <a:t>, Betül ALTAŞ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48324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author of Gawain might have written </a:t>
            </a:r>
            <a:r>
              <a:rPr lang="en-GB" i="1" u="sng" dirty="0" smtClean="0"/>
              <a:t>Pearl </a:t>
            </a:r>
            <a:r>
              <a:rPr lang="en-GB" i="1" dirty="0" smtClean="0"/>
              <a:t>and</a:t>
            </a:r>
            <a:r>
              <a:rPr lang="en-GB" i="1" u="sng" dirty="0" smtClean="0"/>
              <a:t> Patience</a:t>
            </a:r>
            <a:r>
              <a:rPr lang="en-GB" i="1" dirty="0" smtClean="0"/>
              <a:t> </a:t>
            </a:r>
            <a:r>
              <a:rPr lang="tr-TR" i="1" dirty="0" smtClean="0"/>
              <a:t> (</a:t>
            </a:r>
            <a:r>
              <a:rPr lang="en-GB" i="1" dirty="0" smtClean="0"/>
              <a:t>two</a:t>
            </a:r>
            <a:r>
              <a:rPr lang="tr-TR" i="1" dirty="0" smtClean="0"/>
              <a:t> of </a:t>
            </a:r>
            <a:r>
              <a:rPr lang="en-GB" dirty="0" smtClean="0"/>
              <a:t> the best alliterative poems</a:t>
            </a:r>
            <a:r>
              <a:rPr lang="tr-TR" dirty="0" smtClean="0"/>
              <a:t>)</a:t>
            </a:r>
            <a:r>
              <a:rPr lang="en-GB" dirty="0" smtClean="0"/>
              <a:t>. </a:t>
            </a:r>
            <a:endParaRPr lang="tr-TR" dirty="0" smtClean="0"/>
          </a:p>
          <a:p>
            <a:endParaRPr lang="en-GB" dirty="0" smtClean="0"/>
          </a:p>
          <a:p>
            <a:r>
              <a:rPr lang="tr-TR" dirty="0" smtClean="0"/>
              <a:t>T</a:t>
            </a:r>
            <a:r>
              <a:rPr lang="en-GB" dirty="0" smtClean="0"/>
              <a:t>he poet</a:t>
            </a:r>
            <a:r>
              <a:rPr lang="tr-TR" dirty="0" smtClean="0"/>
              <a:t>’s </a:t>
            </a:r>
            <a:r>
              <a:rPr lang="en-GB" dirty="0" smtClean="0"/>
              <a:t>daughter</a:t>
            </a:r>
            <a:r>
              <a:rPr lang="tr-TR" dirty="0" smtClean="0"/>
              <a:t>, </a:t>
            </a:r>
            <a:r>
              <a:rPr lang="en-GB" u="sng" dirty="0" smtClean="0"/>
              <a:t>Pearl </a:t>
            </a:r>
            <a:r>
              <a:rPr lang="en-GB" dirty="0" smtClean="0"/>
              <a:t>dies</a:t>
            </a:r>
            <a:r>
              <a:rPr lang="tr-TR" dirty="0" smtClean="0"/>
              <a:t> </a:t>
            </a:r>
            <a:r>
              <a:rPr lang="en-GB" dirty="0" smtClean="0"/>
              <a:t>at the age of two and</a:t>
            </a:r>
            <a:r>
              <a:rPr lang="tr-TR" dirty="0" smtClean="0"/>
              <a:t> he </a:t>
            </a:r>
            <a:r>
              <a:rPr lang="en-GB" dirty="0" smtClean="0"/>
              <a:t>sees</a:t>
            </a:r>
            <a:r>
              <a:rPr lang="tr-TR" dirty="0" smtClean="0"/>
              <a:t> her in </a:t>
            </a:r>
            <a:r>
              <a:rPr lang="en-GB" dirty="0" smtClean="0"/>
              <a:t>heaven</a:t>
            </a:r>
            <a:r>
              <a:rPr lang="tr-TR" dirty="0" smtClean="0"/>
              <a:t> in a </a:t>
            </a:r>
            <a:r>
              <a:rPr lang="en-GB" dirty="0" smtClean="0"/>
              <a:t>dream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he </a:t>
            </a:r>
            <a:r>
              <a:rPr lang="tr-TR" dirty="0" err="1" smtClean="0"/>
              <a:t>feels</a:t>
            </a:r>
            <a:r>
              <a:rPr lang="tr-TR" dirty="0" smtClean="0"/>
              <a:t> </a:t>
            </a:r>
            <a:r>
              <a:rPr lang="tr-TR" dirty="0" err="1" smtClean="0"/>
              <a:t>comforted</a:t>
            </a:r>
            <a:r>
              <a:rPr lang="tr-TR" dirty="0" smtClean="0"/>
              <a:t>. </a:t>
            </a:r>
          </a:p>
          <a:p>
            <a:endParaRPr lang="en-GB" dirty="0" smtClean="0"/>
          </a:p>
          <a:p>
            <a:r>
              <a:rPr lang="en-GB" i="1" u="sng" dirty="0" smtClean="0"/>
              <a:t>Patience</a:t>
            </a:r>
            <a:r>
              <a:rPr lang="tr-TR" i="1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of </a:t>
            </a:r>
            <a:r>
              <a:rPr lang="tr-TR" dirty="0" err="1" smtClean="0"/>
              <a:t>Jonah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Jonah</a:t>
            </a:r>
            <a:r>
              <a:rPr lang="tr-TR" dirty="0" smtClean="0"/>
              <a:t>,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thrown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sea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swallowed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whale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shark</a:t>
            </a:r>
            <a:r>
              <a:rPr lang="tr-TR" dirty="0" smtClean="0"/>
              <a:t>,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carried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wanted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Jonah</a:t>
            </a:r>
            <a:r>
              <a:rPr lang="tr-TR" dirty="0" smtClean="0"/>
              <a:t>.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Middle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r>
              <a:rPr lang="en-GB" i="1" dirty="0" smtClean="0"/>
              <a:t>The </a:t>
            </a:r>
            <a:r>
              <a:rPr lang="en-GB" i="1" dirty="0" err="1" smtClean="0"/>
              <a:t>Ancren</a:t>
            </a:r>
            <a:r>
              <a:rPr lang="en-GB" i="1" dirty="0" smtClean="0"/>
              <a:t> </a:t>
            </a:r>
            <a:r>
              <a:rPr lang="en-GB" i="1" dirty="0" err="1" smtClean="0"/>
              <a:t>Riwle</a:t>
            </a:r>
            <a:r>
              <a:rPr lang="en-GB" i="1" dirty="0" smtClean="0"/>
              <a:t> </a:t>
            </a:r>
            <a:r>
              <a:rPr lang="en-GB" dirty="0" smtClean="0"/>
              <a:t>is based on teaching proper rules of life for religious women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en-GB" dirty="0" smtClean="0"/>
              <a:t>called anchoresses. </a:t>
            </a:r>
          </a:p>
          <a:p>
            <a:r>
              <a:rPr lang="en-GB" dirty="0" smtClean="0"/>
              <a:t>It is religious and the focus of prose is on:</a:t>
            </a:r>
          </a:p>
          <a:p>
            <a:pPr lvl="6">
              <a:buFont typeface="Wingdings" pitchFamily="2" charset="2"/>
              <a:buChar char="Ø"/>
            </a:pPr>
            <a:r>
              <a:rPr lang="en-GB" sz="2800" dirty="0" smtClean="0"/>
              <a:t> What women may do </a:t>
            </a:r>
          </a:p>
          <a:p>
            <a:pPr lvl="6">
              <a:buFont typeface="Wingdings" pitchFamily="2" charset="2"/>
              <a:buChar char="Ø"/>
            </a:pPr>
            <a:r>
              <a:rPr lang="en-GB" sz="2800" dirty="0" smtClean="0"/>
              <a:t> How they ought to dress</a:t>
            </a:r>
          </a:p>
          <a:p>
            <a:pPr lvl="6">
              <a:buFont typeface="Wingdings" pitchFamily="2" charset="2"/>
              <a:buChar char="Ø"/>
            </a:pPr>
            <a:r>
              <a:rPr lang="en-GB" sz="2800" dirty="0" smtClean="0"/>
              <a:t> When they ought not to speak</a:t>
            </a:r>
            <a:endParaRPr lang="tr-TR" sz="2800" dirty="0" smtClean="0"/>
          </a:p>
          <a:p>
            <a:pPr lvl="6">
              <a:buFont typeface="Wingdings" pitchFamily="2" charset="2"/>
              <a:buChar char="Ø"/>
            </a:pPr>
            <a:endParaRPr lang="tr-TR" sz="2800" dirty="0" smtClean="0"/>
          </a:p>
          <a:p>
            <a:pPr lvl="6">
              <a:buFont typeface="Wingdings" pitchFamily="2" charset="2"/>
              <a:buChar char="Ø"/>
            </a:pPr>
            <a:endParaRPr lang="en-GB" sz="2800" dirty="0" smtClean="0"/>
          </a:p>
          <a:p>
            <a:pPr lvl="6">
              <a:buNone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dirty="0" err="1" smtClean="0"/>
              <a:t>Middle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054617"/>
          </a:xfrm>
        </p:spPr>
        <p:txBody>
          <a:bodyPr/>
          <a:lstStyle/>
          <a:p>
            <a:pPr marL="342900" lvl="6" indent="-342900"/>
            <a:r>
              <a:rPr lang="en-GB" sz="3200" dirty="0" smtClean="0"/>
              <a:t>Richard </a:t>
            </a:r>
            <a:r>
              <a:rPr lang="en-GB" sz="3200" dirty="0" err="1" smtClean="0"/>
              <a:t>Rolle</a:t>
            </a:r>
            <a:r>
              <a:rPr lang="tr-TR" sz="3200" dirty="0" smtClean="0"/>
              <a:t> </a:t>
            </a:r>
            <a:r>
              <a:rPr lang="tr-TR" sz="3200" dirty="0" err="1" smtClean="0"/>
              <a:t>wrote</a:t>
            </a:r>
            <a:r>
              <a:rPr lang="en-GB" sz="3200" dirty="0" smtClean="0"/>
              <a:t> </a:t>
            </a:r>
            <a:r>
              <a:rPr lang="en-GB" sz="3200" i="1" dirty="0" smtClean="0"/>
              <a:t>The Form of Perfect Living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to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give</a:t>
            </a:r>
            <a:r>
              <a:rPr lang="tr-TR" sz="3200" i="1" dirty="0" smtClean="0"/>
              <a:t>  </a:t>
            </a:r>
            <a:r>
              <a:rPr lang="tr-TR" sz="3200" i="1" dirty="0" err="1" smtClean="0"/>
              <a:t>religious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messages</a:t>
            </a:r>
            <a:r>
              <a:rPr lang="tr-TR" sz="3200" i="1" dirty="0" smtClean="0"/>
              <a:t>.</a:t>
            </a:r>
            <a:endParaRPr lang="en-GB" sz="3200" i="1" dirty="0" smtClean="0"/>
          </a:p>
          <a:p>
            <a:pPr marL="342900" lvl="6" indent="-342900"/>
            <a:endParaRPr lang="en-GB" i="1" u="sng" dirty="0" smtClean="0"/>
          </a:p>
          <a:p>
            <a:pPr>
              <a:buNone/>
            </a:pPr>
            <a:r>
              <a:rPr lang="en-GB" i="1" dirty="0" smtClean="0"/>
              <a:t>   </a:t>
            </a:r>
            <a:r>
              <a:rPr lang="tr-TR" i="1" u="sng" dirty="0" smtClean="0"/>
              <a:t>An i</a:t>
            </a:r>
            <a:r>
              <a:rPr lang="en-GB" i="1" u="sng" dirty="0" err="1" smtClean="0"/>
              <a:t>mportant</a:t>
            </a:r>
            <a:r>
              <a:rPr lang="en-GB" i="1" u="sng" dirty="0" smtClean="0"/>
              <a:t> character</a:t>
            </a:r>
            <a:r>
              <a:rPr lang="tr-TR" i="1" u="sng" dirty="0" smtClean="0"/>
              <a:t> in </a:t>
            </a:r>
            <a:r>
              <a:rPr lang="tr-TR" i="1" u="sng" dirty="0" err="1" smtClean="0"/>
              <a:t>this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period</a:t>
            </a:r>
            <a:endParaRPr lang="en-GB" i="1" u="sng" dirty="0" smtClean="0"/>
          </a:p>
          <a:p>
            <a:r>
              <a:rPr lang="en-GB" dirty="0" smtClean="0"/>
              <a:t>John Wycliffe, a priest, attacked many of the religious ideas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practices</a:t>
            </a:r>
            <a:r>
              <a:rPr lang="en-GB" dirty="0" smtClean="0"/>
              <a:t> of his time.</a:t>
            </a:r>
          </a:p>
          <a:p>
            <a:r>
              <a:rPr lang="en-GB" dirty="0" smtClean="0"/>
              <a:t>He wanted everybody to read and understand Bible , but </a:t>
            </a:r>
            <a:r>
              <a:rPr lang="tr-TR" dirty="0" err="1" smtClean="0"/>
              <a:t>unfortunately</a:t>
            </a:r>
            <a:r>
              <a:rPr lang="tr-TR" dirty="0" smtClean="0"/>
              <a:t> </a:t>
            </a:r>
            <a:r>
              <a:rPr lang="en-GB" dirty="0" smtClean="0"/>
              <a:t>it was in Latin.</a:t>
            </a:r>
          </a:p>
          <a:p>
            <a:r>
              <a:rPr lang="en-GB" dirty="0" smtClean="0"/>
              <a:t>he translated the whole Bible into English.</a:t>
            </a:r>
          </a:p>
          <a:p>
            <a:endParaRPr lang="tr-TR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Middle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1497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Sir Thomas Malory</a:t>
            </a:r>
            <a:r>
              <a:rPr lang="tr-TR" dirty="0" smtClean="0"/>
              <a:t> </a:t>
            </a:r>
            <a:r>
              <a:rPr lang="tr-TR" dirty="0" err="1" smtClean="0"/>
              <a:t>wrote</a:t>
            </a:r>
            <a:r>
              <a:rPr lang="tr-TR" dirty="0" smtClean="0"/>
              <a:t> </a:t>
            </a:r>
            <a:r>
              <a:rPr lang="en-GB" i="1" dirty="0" smtClean="0"/>
              <a:t>Arthur’s Death</a:t>
            </a:r>
            <a:r>
              <a:rPr lang="tr-TR" i="1" dirty="0" smtClean="0"/>
              <a:t>.</a:t>
            </a:r>
            <a:endParaRPr lang="en-GB" i="1" dirty="0" smtClean="0"/>
          </a:p>
          <a:p>
            <a:r>
              <a:rPr lang="en-GB" dirty="0" smtClean="0"/>
              <a:t>He wrote tales of King Arthur and his knights.</a:t>
            </a:r>
            <a:endParaRPr lang="tr-TR" dirty="0" smtClean="0"/>
          </a:p>
          <a:p>
            <a:r>
              <a:rPr lang="tr-TR" dirty="0" smtClean="0"/>
              <a:t>William </a:t>
            </a:r>
            <a:r>
              <a:rPr lang="tr-TR" dirty="0" err="1" smtClean="0"/>
              <a:t>Caxton</a:t>
            </a:r>
            <a:r>
              <a:rPr lang="tr-TR" dirty="0" smtClean="0"/>
              <a:t> </a:t>
            </a:r>
            <a:r>
              <a:rPr lang="tr-TR" dirty="0" err="1" smtClean="0"/>
              <a:t>printed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book</a:t>
            </a:r>
            <a:r>
              <a:rPr lang="tr-TR" dirty="0" smtClean="0"/>
              <a:t> in 1485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Malory’s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.</a:t>
            </a:r>
          </a:p>
          <a:p>
            <a:r>
              <a:rPr lang="tr-TR" dirty="0" smtClean="0"/>
              <a:t>He </a:t>
            </a:r>
            <a:r>
              <a:rPr lang="tr-TR" dirty="0" err="1" smtClean="0"/>
              <a:t>joined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stories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* William </a:t>
            </a:r>
            <a:r>
              <a:rPr lang="tr-TR" b="1" i="1" dirty="0" err="1" smtClean="0"/>
              <a:t>Caxton</a:t>
            </a:r>
            <a:r>
              <a:rPr lang="tr-TR" b="1" i="1" dirty="0" smtClean="0"/>
              <a:t>,(1422-91) set </a:t>
            </a:r>
            <a:r>
              <a:rPr lang="tr-TR" b="1" i="1" dirty="0" err="1" smtClean="0"/>
              <a:t>up</a:t>
            </a:r>
            <a:r>
              <a:rPr lang="tr-TR" b="1" i="1" dirty="0" smtClean="0"/>
              <a:t> </a:t>
            </a:r>
            <a:r>
              <a:rPr lang="tr-TR" b="1" i="1" dirty="0" err="1" smtClean="0"/>
              <a:t>the</a:t>
            </a:r>
            <a:r>
              <a:rPr lang="tr-TR" b="1" i="1" dirty="0" smtClean="0"/>
              <a:t> </a:t>
            </a:r>
            <a:r>
              <a:rPr lang="tr-TR" b="1" i="1" dirty="0" err="1" smtClean="0"/>
              <a:t>first</a:t>
            </a:r>
            <a:r>
              <a:rPr lang="tr-TR" b="1" i="1" dirty="0" smtClean="0"/>
              <a:t> </a:t>
            </a:r>
            <a:r>
              <a:rPr lang="tr-TR" b="1" i="1" dirty="0" err="1" smtClean="0"/>
              <a:t>printing</a:t>
            </a:r>
            <a:r>
              <a:rPr lang="tr-TR" b="1" i="1" dirty="0" smtClean="0"/>
              <a:t> </a:t>
            </a:r>
            <a:r>
              <a:rPr lang="tr-TR" b="1" i="1" dirty="0" err="1" smtClean="0"/>
              <a:t>press</a:t>
            </a:r>
            <a:r>
              <a:rPr lang="tr-TR" b="1" i="1" dirty="0" smtClean="0"/>
              <a:t> in 1476-7, </a:t>
            </a:r>
            <a:r>
              <a:rPr lang="tr-TR" b="1" i="1" dirty="0" err="1" smtClean="0"/>
              <a:t>printed</a:t>
            </a:r>
            <a:r>
              <a:rPr lang="tr-TR" b="1" i="1" dirty="0" smtClean="0"/>
              <a:t> </a:t>
            </a:r>
            <a:r>
              <a:rPr lang="tr-TR" b="1" i="1" dirty="0" err="1" smtClean="0"/>
              <a:t>books</a:t>
            </a:r>
            <a:r>
              <a:rPr lang="tr-TR" b="1" i="1" dirty="0" smtClean="0"/>
              <a:t> </a:t>
            </a:r>
            <a:r>
              <a:rPr lang="tr-TR" b="1" i="1" dirty="0" err="1" smtClean="0"/>
              <a:t>from</a:t>
            </a:r>
            <a:r>
              <a:rPr lang="tr-TR" b="1" i="1" dirty="0" smtClean="0"/>
              <a:t> </a:t>
            </a:r>
            <a:r>
              <a:rPr lang="tr-TR" b="1" i="1" dirty="0" err="1" smtClean="0"/>
              <a:t>other</a:t>
            </a:r>
            <a:r>
              <a:rPr lang="tr-TR" b="1" i="1" dirty="0" smtClean="0"/>
              <a:t> </a:t>
            </a:r>
            <a:r>
              <a:rPr lang="tr-TR" b="1" i="1" dirty="0" err="1" smtClean="0"/>
              <a:t>countries</a:t>
            </a:r>
            <a:r>
              <a:rPr lang="tr-TR" b="1" i="1" dirty="0" smtClean="0"/>
              <a:t>, </a:t>
            </a:r>
            <a:r>
              <a:rPr lang="tr-TR" b="1" i="1" dirty="0" err="1" smtClean="0"/>
              <a:t>and</a:t>
            </a:r>
            <a:r>
              <a:rPr lang="tr-TR" b="1" i="1" dirty="0" smtClean="0"/>
              <a:t> </a:t>
            </a:r>
            <a:r>
              <a:rPr lang="tr-TR" b="1" i="1" dirty="0" err="1" smtClean="0"/>
              <a:t>translated</a:t>
            </a:r>
            <a:r>
              <a:rPr lang="tr-TR" b="1" i="1" dirty="0" smtClean="0"/>
              <a:t> </a:t>
            </a:r>
            <a:r>
              <a:rPr lang="tr-TR" b="1" i="1" dirty="0" err="1" smtClean="0"/>
              <a:t>them</a:t>
            </a:r>
            <a:r>
              <a:rPr lang="tr-TR" b="1" i="1" dirty="0" smtClean="0"/>
              <a:t> </a:t>
            </a:r>
            <a:r>
              <a:rPr lang="tr-TR" b="1" i="1" dirty="0" err="1" smtClean="0"/>
              <a:t>into</a:t>
            </a:r>
            <a:r>
              <a:rPr lang="tr-TR" b="1" i="1" dirty="0" smtClean="0"/>
              <a:t> </a:t>
            </a:r>
            <a:r>
              <a:rPr lang="tr-TR" b="1" i="1" dirty="0" err="1" smtClean="0"/>
              <a:t>English</a:t>
            </a:r>
            <a:r>
              <a:rPr lang="tr-TR" b="1" i="1" dirty="0" smtClean="0"/>
              <a:t> </a:t>
            </a:r>
            <a:r>
              <a:rPr lang="tr-TR" b="1" i="1" dirty="0" err="1" smtClean="0"/>
              <a:t>prose</a:t>
            </a:r>
            <a:r>
              <a:rPr lang="tr-TR" b="1" i="1" dirty="0" smtClean="0"/>
              <a:t>.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715404" cy="541180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</a:t>
            </a:r>
            <a:r>
              <a:rPr lang="tr-TR" dirty="0" smtClean="0"/>
              <a:t> </a:t>
            </a:r>
            <a:r>
              <a:rPr lang="en-GB" dirty="0" smtClean="0"/>
              <a:t>stor</a:t>
            </a:r>
            <a:r>
              <a:rPr lang="tr-TR" dirty="0" smtClean="0"/>
              <a:t>ies of Arthur </a:t>
            </a:r>
            <a:r>
              <a:rPr lang="en-GB" dirty="0" smtClean="0"/>
              <a:t>and</a:t>
            </a:r>
            <a:r>
              <a:rPr lang="tr-TR" dirty="0" smtClean="0"/>
              <a:t> his </a:t>
            </a:r>
            <a:r>
              <a:rPr lang="en-GB" dirty="0" smtClean="0"/>
              <a:t>knights</a:t>
            </a:r>
            <a:r>
              <a:rPr lang="tr-TR" dirty="0" smtClean="0"/>
              <a:t> </a:t>
            </a:r>
            <a:r>
              <a:rPr lang="en-GB" dirty="0" smtClean="0"/>
              <a:t>have</a:t>
            </a:r>
            <a:r>
              <a:rPr lang="tr-TR" dirty="0" smtClean="0"/>
              <a:t> </a:t>
            </a:r>
            <a:r>
              <a:rPr lang="en-GB" dirty="0" smtClean="0"/>
              <a:t>captured</a:t>
            </a:r>
            <a:r>
              <a:rPr lang="tr-TR" dirty="0" smtClean="0"/>
              <a:t> the attention of many British.</a:t>
            </a:r>
          </a:p>
          <a:p>
            <a:endParaRPr lang="en-GB" dirty="0" smtClean="0"/>
          </a:p>
          <a:p>
            <a:r>
              <a:rPr lang="en-GB" dirty="0" smtClean="0"/>
              <a:t>Arthur is a shadowy figure of the past</a:t>
            </a:r>
            <a:r>
              <a:rPr lang="tr-TR" dirty="0" smtClean="0"/>
              <a:t>, but he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lived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stories</a:t>
            </a:r>
            <a:r>
              <a:rPr lang="tr-TR" dirty="0" smtClean="0"/>
              <a:t> of Arthur is </a:t>
            </a:r>
            <a:r>
              <a:rPr lang="tr-TR" dirty="0" err="1" smtClean="0"/>
              <a:t>about</a:t>
            </a:r>
            <a:r>
              <a:rPr lang="tr-TR" dirty="0" smtClean="0"/>
              <a:t> :</a:t>
            </a:r>
          </a:p>
          <a:p>
            <a:pPr>
              <a:buNone/>
            </a:pPr>
            <a:r>
              <a:rPr lang="tr-TR" dirty="0" smtClean="0"/>
              <a:t>                         * </a:t>
            </a:r>
            <a:r>
              <a:rPr lang="tr-TR" dirty="0" err="1" smtClean="0"/>
              <a:t>the</a:t>
            </a:r>
            <a:r>
              <a:rPr lang="tr-TR" dirty="0" smtClean="0"/>
              <a:t> cup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Christ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	                                      		      </a:t>
            </a:r>
            <a:r>
              <a:rPr lang="tr-TR" dirty="0" err="1" smtClean="0"/>
              <a:t>Supper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                      *his </a:t>
            </a:r>
            <a:r>
              <a:rPr lang="tr-TR" dirty="0" err="1" smtClean="0"/>
              <a:t>battle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his </a:t>
            </a:r>
            <a:r>
              <a:rPr lang="tr-TR" dirty="0" err="1" smtClean="0"/>
              <a:t>enemies</a:t>
            </a:r>
            <a:r>
              <a:rPr lang="tr-TR" dirty="0" smtClean="0"/>
              <a:t>,            		                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Romans.</a:t>
            </a:r>
          </a:p>
          <a:p>
            <a:endParaRPr lang="tr-TR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The first English plays were about religious stories.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Those plays were performed either in the church or near the church.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Those stories were acceptable subjects for </a:t>
            </a:r>
            <a:r>
              <a:rPr lang="en-GB" i="1" u="sng" dirty="0" smtClean="0"/>
              <a:t>drama</a:t>
            </a:r>
            <a:r>
              <a:rPr lang="en-GB" i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GB" i="1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Those early plays were defined as </a:t>
            </a:r>
            <a:r>
              <a:rPr lang="en-GB" i="1" u="sng" dirty="0" smtClean="0"/>
              <a:t>Miracles</a:t>
            </a:r>
            <a:r>
              <a:rPr lang="en-GB" i="1" dirty="0" smtClean="0"/>
              <a:t> or </a:t>
            </a:r>
            <a:r>
              <a:rPr lang="en-GB" i="1" u="sng" dirty="0" smtClean="0"/>
              <a:t>Mystery Plays.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 lvl="1">
              <a:buNone/>
            </a:pPr>
            <a:r>
              <a:rPr lang="en-GB" b="1" i="1" dirty="0" smtClean="0"/>
              <a:t>* drama, </a:t>
            </a:r>
            <a:r>
              <a:rPr lang="en-GB" dirty="0" smtClean="0"/>
              <a:t>stage plays</a:t>
            </a:r>
          </a:p>
          <a:p>
            <a:pPr lvl="1">
              <a:buNone/>
            </a:pPr>
            <a:r>
              <a:rPr lang="en-GB" b="1" i="1" dirty="0" smtClean="0"/>
              <a:t>* miracle, </a:t>
            </a:r>
            <a:r>
              <a:rPr lang="en-GB" i="1" dirty="0" smtClean="0"/>
              <a:t>an event produced by more than human power</a:t>
            </a:r>
          </a:p>
          <a:p>
            <a:pPr lvl="1">
              <a:buNone/>
            </a:pPr>
            <a:r>
              <a:rPr lang="en-GB" b="1" i="1" dirty="0" smtClean="0"/>
              <a:t>* comedy, </a:t>
            </a:r>
            <a:r>
              <a:rPr lang="en-GB" i="1" dirty="0" smtClean="0"/>
              <a:t>a comedy is a play which aims to entertain rather than to </a:t>
            </a:r>
            <a:r>
              <a:rPr lang="tr-TR" i="1" dirty="0" smtClean="0"/>
              <a:t>t</a:t>
            </a:r>
            <a:r>
              <a:rPr lang="en-GB" i="1" dirty="0" smtClean="0"/>
              <a:t>each. </a:t>
            </a:r>
          </a:p>
          <a:p>
            <a:pPr lvl="1">
              <a:buFont typeface="Arial" charset="0"/>
              <a:buChar char="•"/>
            </a:pPr>
            <a:endParaRPr lang="en-GB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214554"/>
            <a:ext cx="7472386" cy="3911609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 smtClean="0"/>
              <a:t> of </a:t>
            </a:r>
            <a:r>
              <a:rPr lang="tr-TR" dirty="0" err="1" smtClean="0"/>
              <a:t>Miracle</a:t>
            </a:r>
            <a:r>
              <a:rPr lang="tr-TR" dirty="0" smtClean="0"/>
              <a:t> </a:t>
            </a:r>
            <a:r>
              <a:rPr lang="tr-TR" dirty="0" err="1" smtClean="0"/>
              <a:t>Plays</a:t>
            </a:r>
            <a:r>
              <a:rPr lang="tr-TR" dirty="0" smtClean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Subjects</a:t>
            </a:r>
            <a:r>
              <a:rPr lang="tr-TR" dirty="0" smtClean="0"/>
              <a:t> of </a:t>
            </a:r>
            <a:r>
              <a:rPr lang="tr-TR" dirty="0" err="1" smtClean="0"/>
              <a:t>Miracle</a:t>
            </a:r>
            <a:r>
              <a:rPr lang="tr-TR" dirty="0" smtClean="0"/>
              <a:t> </a:t>
            </a:r>
            <a:r>
              <a:rPr lang="tr-TR" dirty="0" err="1" smtClean="0"/>
              <a:t>Plays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Disobedience of Adam and Eve</a:t>
            </a:r>
          </a:p>
          <a:p>
            <a:r>
              <a:rPr lang="en-GB" dirty="0" smtClean="0"/>
              <a:t>Noah and the great flood</a:t>
            </a:r>
          </a:p>
          <a:p>
            <a:r>
              <a:rPr lang="en-GB" dirty="0" smtClean="0"/>
              <a:t>Abraham and Isaac</a:t>
            </a:r>
          </a:p>
          <a:p>
            <a:r>
              <a:rPr lang="en-GB" dirty="0" smtClean="0"/>
              <a:t>Events in Christ’s life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500042"/>
            <a:ext cx="8786874" cy="562612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most interesting</a:t>
            </a:r>
            <a:r>
              <a:rPr lang="tr-TR" dirty="0" smtClean="0"/>
              <a:t> </a:t>
            </a:r>
            <a:r>
              <a:rPr lang="en-GB" dirty="0" smtClean="0"/>
              <a:t>thing</a:t>
            </a:r>
            <a:r>
              <a:rPr lang="tr-TR" dirty="0" smtClean="0"/>
              <a:t> </a:t>
            </a:r>
            <a:r>
              <a:rPr lang="en-GB" dirty="0" smtClean="0"/>
              <a:t> is that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comedy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en-GB" dirty="0" smtClean="0"/>
              <a:t>born in Miracle Plays though they were religious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marL="2228850" lvl="4" indent="-514350">
              <a:buFont typeface="Wingdings" pitchFamily="2" charset="2"/>
              <a:buChar char="ü"/>
            </a:pPr>
            <a:r>
              <a:rPr lang="tr-TR" sz="2800" dirty="0" err="1" smtClean="0"/>
              <a:t>Both</a:t>
            </a:r>
            <a:r>
              <a:rPr lang="tr-TR" sz="2800" dirty="0" smtClean="0"/>
              <a:t> </a:t>
            </a:r>
            <a:r>
              <a:rPr lang="tr-TR" sz="2800" dirty="0" err="1" smtClean="0"/>
              <a:t>actors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audience</a:t>
            </a:r>
            <a:r>
              <a:rPr lang="tr-TR" sz="2800" dirty="0" smtClean="0"/>
              <a:t> had </a:t>
            </a:r>
            <a:r>
              <a:rPr lang="tr-TR" sz="2800" dirty="0" err="1" smtClean="0"/>
              <a:t>emotions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   </a:t>
            </a:r>
            <a:r>
              <a:rPr lang="tr-TR" sz="2800" dirty="0" err="1" smtClean="0"/>
              <a:t>feelings</a:t>
            </a:r>
            <a:r>
              <a:rPr lang="tr-TR" sz="2800" dirty="0" smtClean="0"/>
              <a:t> as </a:t>
            </a:r>
            <a:r>
              <a:rPr lang="tr-TR" sz="2800" dirty="0" err="1" smtClean="0"/>
              <a:t>human</a:t>
            </a:r>
            <a:r>
              <a:rPr lang="tr-TR" sz="2800" dirty="0" smtClean="0"/>
              <a:t> </a:t>
            </a:r>
            <a:r>
              <a:rPr lang="tr-TR" sz="2800" dirty="0" err="1" smtClean="0"/>
              <a:t>beings</a:t>
            </a:r>
            <a:r>
              <a:rPr lang="tr-TR" sz="2800" dirty="0" smtClean="0"/>
              <a:t>.</a:t>
            </a:r>
          </a:p>
          <a:p>
            <a:pPr marL="2228850" lvl="4" indent="-514350">
              <a:buNone/>
            </a:pPr>
            <a:endParaRPr lang="tr-TR" sz="2800" dirty="0" smtClean="0"/>
          </a:p>
          <a:p>
            <a:pPr lvl="4">
              <a:buFont typeface="Wingdings" pitchFamily="2" charset="2"/>
              <a:buChar char="ü"/>
            </a:pPr>
            <a:r>
              <a:rPr lang="tr-TR" sz="2800" dirty="0" smtClean="0"/>
              <a:t>  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were</a:t>
            </a:r>
            <a:r>
              <a:rPr lang="tr-TR" sz="2800" dirty="0" smtClean="0"/>
              <a:t> </a:t>
            </a:r>
            <a:r>
              <a:rPr lang="tr-TR" sz="2800" dirty="0" err="1" smtClean="0"/>
              <a:t>able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share</a:t>
            </a:r>
            <a:r>
              <a:rPr lang="tr-TR" sz="2800" dirty="0" smtClean="0"/>
              <a:t>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ideas</a:t>
            </a:r>
            <a:r>
              <a:rPr lang="tr-TR" sz="2800" dirty="0" smtClean="0"/>
              <a:t> </a:t>
            </a:r>
            <a:r>
              <a:rPr lang="tr-TR" sz="2800" dirty="0" err="1" smtClean="0"/>
              <a:t>about</a:t>
            </a:r>
            <a:r>
              <a:rPr lang="tr-TR" sz="2800" dirty="0" smtClean="0"/>
              <a:t>   </a:t>
            </a:r>
            <a:r>
              <a:rPr lang="tr-TR" sz="2800" dirty="0" err="1" smtClean="0"/>
              <a:t>them</a:t>
            </a:r>
            <a:r>
              <a:rPr lang="tr-TR" sz="2800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Noah’s</a:t>
            </a:r>
            <a:r>
              <a:rPr lang="tr-TR" b="1" i="1" dirty="0" smtClean="0"/>
              <a:t> ark </a:t>
            </a:r>
            <a:endParaRPr lang="en-GB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Morality</a:t>
            </a:r>
            <a:r>
              <a:rPr lang="tr-TR" dirty="0" smtClean="0"/>
              <a:t> </a:t>
            </a:r>
            <a:r>
              <a:rPr lang="tr-TR" dirty="0" err="1" smtClean="0"/>
              <a:t>Plays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plays</a:t>
            </a:r>
            <a:r>
              <a:rPr lang="tr-TR" dirty="0" smtClean="0"/>
              <a:t> </a:t>
            </a:r>
            <a:r>
              <a:rPr lang="tr-TR" dirty="0" err="1" smtClean="0"/>
              <a:t>aim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teach</a:t>
            </a:r>
            <a:r>
              <a:rPr lang="tr-TR" dirty="0" smtClean="0"/>
              <a:t> moral </a:t>
            </a:r>
            <a:r>
              <a:rPr lang="tr-TR" dirty="0" err="1" smtClean="0"/>
              <a:t>truths</a:t>
            </a:r>
            <a:r>
              <a:rPr lang="tr-TR" dirty="0" smtClean="0"/>
              <a:t>.</a:t>
            </a:r>
          </a:p>
          <a:p>
            <a:r>
              <a:rPr lang="en-GB" dirty="0" smtClean="0"/>
              <a:t>Characters were virtues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	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bad</a:t>
            </a:r>
            <a:r>
              <a:rPr lang="tr-TR" dirty="0" smtClean="0"/>
              <a:t> </a:t>
            </a:r>
            <a:r>
              <a:rPr lang="tr-TR" dirty="0" err="1" smtClean="0"/>
              <a:t>qualities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Greed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Revenge</a:t>
            </a:r>
            <a:r>
              <a:rPr lang="tr-TR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-</a:t>
            </a:r>
            <a:r>
              <a:rPr lang="tr-TR" dirty="0" err="1" smtClean="0"/>
              <a:t>known</a:t>
            </a:r>
            <a:r>
              <a:rPr lang="tr-TR" dirty="0" smtClean="0"/>
              <a:t>  </a:t>
            </a:r>
            <a:r>
              <a:rPr lang="tr-TR" dirty="0" err="1" smtClean="0"/>
              <a:t>Moralities</a:t>
            </a:r>
            <a:r>
              <a:rPr lang="tr-TR" dirty="0" smtClean="0"/>
              <a:t> is </a:t>
            </a:r>
            <a:r>
              <a:rPr lang="tr-TR" i="1" dirty="0" err="1" smtClean="0"/>
              <a:t>Everyman</a:t>
            </a:r>
            <a:r>
              <a:rPr lang="tr-TR" i="1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written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fifteenth</a:t>
            </a:r>
            <a:r>
              <a:rPr lang="tr-TR" dirty="0" smtClean="0"/>
              <a:t> </a:t>
            </a:r>
            <a:r>
              <a:rPr lang="tr-TR" dirty="0" err="1" smtClean="0"/>
              <a:t>century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Middle English was used from</a:t>
            </a:r>
            <a:r>
              <a:rPr lang="tr-TR" dirty="0" smtClean="0"/>
              <a:t> </a:t>
            </a:r>
            <a:r>
              <a:rPr lang="en-GB" dirty="0" smtClean="0"/>
              <a:t>about</a:t>
            </a:r>
            <a:r>
              <a:rPr lang="tr-TR" dirty="0" smtClean="0"/>
              <a:t> 1100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1500.</a:t>
            </a:r>
          </a:p>
          <a:p>
            <a:endParaRPr lang="tr-TR" dirty="0" smtClean="0"/>
          </a:p>
          <a:p>
            <a:r>
              <a:rPr lang="tr-TR" i="1" dirty="0" err="1" smtClean="0"/>
              <a:t>Geoffrey</a:t>
            </a:r>
            <a:r>
              <a:rPr lang="tr-TR" i="1" dirty="0" smtClean="0"/>
              <a:t> </a:t>
            </a:r>
            <a:r>
              <a:rPr lang="tr-TR" i="1" dirty="0" err="1" smtClean="0"/>
              <a:t>Chaucer</a:t>
            </a:r>
            <a:r>
              <a:rPr lang="tr-TR" i="1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greatest</a:t>
            </a:r>
            <a:r>
              <a:rPr lang="tr-TR" dirty="0" smtClean="0"/>
              <a:t> </a:t>
            </a:r>
            <a:r>
              <a:rPr lang="tr-TR" dirty="0" err="1" smtClean="0"/>
              <a:t>poet</a:t>
            </a:r>
            <a:r>
              <a:rPr lang="tr-TR" dirty="0" smtClean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time. </a:t>
            </a:r>
          </a:p>
          <a:p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easy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Chaucer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literary</a:t>
            </a:r>
            <a:r>
              <a:rPr lang="tr-TR" dirty="0" smtClean="0"/>
              <a:t> </a:t>
            </a:r>
            <a:r>
              <a:rPr lang="tr-TR" dirty="0" err="1" smtClean="0"/>
              <a:t>texts</a:t>
            </a:r>
            <a:r>
              <a:rPr lang="tr-TR" dirty="0" smtClean="0"/>
              <a:t> in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i="1" dirty="0" err="1" smtClean="0"/>
              <a:t>Canterbury</a:t>
            </a:r>
            <a:r>
              <a:rPr lang="tr-TR" i="1" dirty="0" smtClean="0"/>
              <a:t> </a:t>
            </a:r>
            <a:r>
              <a:rPr lang="tr-TR" i="1" dirty="0" err="1" smtClean="0"/>
              <a:t>Tales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greatest</a:t>
            </a:r>
            <a:r>
              <a:rPr lang="tr-TR" dirty="0" smtClean="0"/>
              <a:t> </a:t>
            </a:r>
            <a:r>
              <a:rPr lang="tr-TR" dirty="0" err="1" smtClean="0"/>
              <a:t>literary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of </a:t>
            </a:r>
          </a:p>
          <a:p>
            <a:pPr>
              <a:buNone/>
            </a:pPr>
            <a:r>
              <a:rPr lang="tr-TR" i="1" dirty="0" smtClean="0"/>
              <a:t>   </a:t>
            </a:r>
            <a:r>
              <a:rPr lang="tr-TR" i="1" dirty="0" err="1" smtClean="0"/>
              <a:t>Geoffrey</a:t>
            </a:r>
            <a:r>
              <a:rPr lang="tr-TR" i="1" dirty="0" smtClean="0"/>
              <a:t> </a:t>
            </a:r>
            <a:r>
              <a:rPr lang="tr-TR" i="1" dirty="0" err="1" smtClean="0"/>
              <a:t>Chaucer</a:t>
            </a:r>
            <a:r>
              <a:rPr lang="tr-TR" i="1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126055"/>
          </a:xfrm>
        </p:spPr>
        <p:txBody>
          <a:bodyPr/>
          <a:lstStyle/>
          <a:p>
            <a:r>
              <a:rPr lang="en-GB" dirty="0" smtClean="0"/>
              <a:t>The story is about the end of the life of a character, called “Everyman</a:t>
            </a:r>
            <a:r>
              <a:rPr lang="tr-TR" dirty="0" smtClean="0"/>
              <a:t>”.</a:t>
            </a:r>
          </a:p>
          <a:p>
            <a:endParaRPr lang="en-GB" dirty="0" smtClean="0"/>
          </a:p>
          <a:p>
            <a:r>
              <a:rPr lang="en-GB" dirty="0" smtClean="0"/>
              <a:t>In the play, there are characters such as Beauty, Knowledge, Strength and Good Deeds.</a:t>
            </a:r>
            <a:endParaRPr lang="tr-TR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Interlude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Th</a:t>
            </a:r>
            <a:r>
              <a:rPr lang="tr-TR" i="1" dirty="0" smtClean="0"/>
              <a:t>e </a:t>
            </a:r>
            <a:r>
              <a:rPr lang="tr-TR" i="1" dirty="0" err="1" smtClean="0"/>
              <a:t>Interlude</a:t>
            </a:r>
            <a:r>
              <a:rPr lang="en-GB" i="1" dirty="0" smtClean="0"/>
              <a:t> </a:t>
            </a:r>
            <a:r>
              <a:rPr lang="en-GB" dirty="0" smtClean="0"/>
              <a:t>was common in the fifteenth and sixteenth century.</a:t>
            </a:r>
          </a:p>
          <a:p>
            <a:r>
              <a:rPr lang="tr-TR" dirty="0" err="1" smtClean="0"/>
              <a:t>Actors</a:t>
            </a:r>
            <a:r>
              <a:rPr lang="tr-TR" dirty="0" smtClean="0"/>
              <a:t> </a:t>
            </a:r>
            <a:r>
              <a:rPr lang="en-GB" dirty="0" smtClean="0"/>
              <a:t>play</a:t>
            </a:r>
            <a:r>
              <a:rPr lang="tr-TR" dirty="0" smtClean="0"/>
              <a:t>ed</a:t>
            </a:r>
            <a:r>
              <a:rPr lang="en-GB" dirty="0" smtClean="0"/>
              <a:t> it between the acts of long </a:t>
            </a:r>
            <a:r>
              <a:rPr lang="tr-TR" i="1" dirty="0" smtClean="0"/>
              <a:t>M</a:t>
            </a:r>
            <a:r>
              <a:rPr lang="en-GB" i="1" dirty="0" err="1" smtClean="0"/>
              <a:t>oralities</a:t>
            </a:r>
            <a:r>
              <a:rPr lang="tr-TR" i="1" dirty="0" smtClean="0"/>
              <a:t> </a:t>
            </a:r>
            <a:r>
              <a:rPr lang="tr-TR" dirty="0" smtClean="0"/>
              <a:t>- </a:t>
            </a:r>
            <a:r>
              <a:rPr lang="tr-TR" dirty="0" err="1" smtClean="0"/>
              <a:t>probably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middle</a:t>
            </a:r>
            <a:r>
              <a:rPr lang="tr-TR" dirty="0" smtClean="0"/>
              <a:t> of </a:t>
            </a:r>
            <a:r>
              <a:rPr lang="tr-TR" dirty="0" err="1" smtClean="0"/>
              <a:t>meals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funny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performed</a:t>
            </a:r>
            <a:r>
              <a:rPr lang="tr-TR" dirty="0" smtClean="0"/>
              <a:t> in </a:t>
            </a:r>
            <a:r>
              <a:rPr lang="tr-TR" dirty="0" err="1" smtClean="0"/>
              <a:t>colleges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rich</a:t>
            </a:r>
            <a:r>
              <a:rPr lang="tr-TR" dirty="0" smtClean="0"/>
              <a:t> </a:t>
            </a:r>
            <a:r>
              <a:rPr lang="tr-TR" dirty="0" err="1" smtClean="0"/>
              <a:t>men’s</a:t>
            </a:r>
            <a:r>
              <a:rPr lang="tr-TR" dirty="0" smtClean="0"/>
              <a:t> </a:t>
            </a:r>
            <a:r>
              <a:rPr lang="tr-TR" dirty="0" err="1" smtClean="0"/>
              <a:t>houses</a:t>
            </a:r>
            <a:r>
              <a:rPr lang="tr-TR" dirty="0" smtClean="0"/>
              <a:t>, but not in </a:t>
            </a:r>
            <a:r>
              <a:rPr lang="tr-TR" dirty="0" err="1" smtClean="0"/>
              <a:t>churches</a:t>
            </a:r>
            <a:r>
              <a:rPr lang="tr-TR" dirty="0" smtClean="0"/>
              <a:t>. 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Four</a:t>
            </a:r>
            <a:r>
              <a:rPr lang="tr-TR" i="1" dirty="0" smtClean="0"/>
              <a:t> </a:t>
            </a:r>
            <a:r>
              <a:rPr lang="tr-TR" i="1" dirty="0" err="1" smtClean="0"/>
              <a:t>P’s</a:t>
            </a:r>
            <a:r>
              <a:rPr lang="tr-TR" i="1" dirty="0" smtClean="0"/>
              <a:t> </a:t>
            </a:r>
            <a:r>
              <a:rPr lang="tr-TR" dirty="0" err="1" smtClean="0"/>
              <a:t>and</a:t>
            </a:r>
            <a:r>
              <a:rPr lang="tr-TR" i="1" dirty="0" smtClean="0"/>
              <a:t> 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Play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Weather</a:t>
            </a:r>
            <a:r>
              <a:rPr lang="tr-TR" i="1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Interludes</a:t>
            </a:r>
            <a:r>
              <a:rPr lang="tr-TR" dirty="0" smtClean="0"/>
              <a:t>,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John </a:t>
            </a:r>
            <a:r>
              <a:rPr lang="tr-TR" dirty="0" err="1" smtClean="0"/>
              <a:t>Heywood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writers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plays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unknown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sixteenth</a:t>
            </a:r>
            <a:r>
              <a:rPr lang="tr-TR" dirty="0" smtClean="0"/>
              <a:t> </a:t>
            </a:r>
            <a:r>
              <a:rPr lang="tr-TR" dirty="0" err="1" smtClean="0"/>
              <a:t>century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Heywood</a:t>
            </a:r>
            <a:r>
              <a:rPr lang="tr-TR" dirty="0" smtClean="0"/>
              <a:t> </a:t>
            </a:r>
            <a:r>
              <a:rPr lang="tr-TR" dirty="0" err="1" smtClean="0"/>
              <a:t>wrote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Interludes</a:t>
            </a:r>
            <a:r>
              <a:rPr lang="tr-TR" dirty="0" smtClean="0"/>
              <a:t> in </a:t>
            </a:r>
            <a:r>
              <a:rPr lang="tr-TR" dirty="0" err="1" smtClean="0"/>
              <a:t>Shakespeare’s</a:t>
            </a:r>
            <a:r>
              <a:rPr lang="tr-TR" dirty="0" smtClean="0"/>
              <a:t> time.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err="1" smtClean="0"/>
              <a:t>Canterbury</a:t>
            </a:r>
            <a:r>
              <a:rPr lang="tr-TR" i="1" dirty="0" smtClean="0"/>
              <a:t> </a:t>
            </a:r>
            <a:r>
              <a:rPr lang="tr-TR" i="1" dirty="0" err="1" smtClean="0"/>
              <a:t>Tales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 fontScale="92500" lnSpcReduction="10000"/>
          </a:bodyPr>
          <a:lstStyle/>
          <a:p>
            <a:r>
              <a:rPr lang="en-GB" sz="3500" u="sng" dirty="0" smtClean="0"/>
              <a:t>Rhyme</a:t>
            </a:r>
            <a:r>
              <a:rPr lang="en-GB" sz="3500" dirty="0" smtClean="0"/>
              <a:t> is used in place of alliteration in Old English Literature. </a:t>
            </a:r>
            <a:r>
              <a:rPr lang="tr-TR" sz="3500" dirty="0" err="1" smtClean="0"/>
              <a:t>It</a:t>
            </a:r>
            <a:r>
              <a:rPr lang="tr-TR" sz="3500" dirty="0" smtClean="0"/>
              <a:t> is </a:t>
            </a:r>
            <a:r>
              <a:rPr lang="tr-TR" sz="3500" dirty="0" err="1" smtClean="0"/>
              <a:t>illustrated</a:t>
            </a:r>
            <a:r>
              <a:rPr lang="tr-TR" sz="3500" dirty="0" smtClean="0"/>
              <a:t> as </a:t>
            </a:r>
            <a:r>
              <a:rPr lang="tr-TR" sz="3500" dirty="0" err="1" smtClean="0"/>
              <a:t>follows</a:t>
            </a:r>
            <a:r>
              <a:rPr lang="tr-TR" sz="3500" dirty="0" smtClean="0"/>
              <a:t>:</a:t>
            </a:r>
          </a:p>
          <a:p>
            <a:pPr>
              <a:buNone/>
            </a:pPr>
            <a:endParaRPr lang="tr-TR" sz="3500" dirty="0" smtClean="0"/>
          </a:p>
          <a:p>
            <a:pPr>
              <a:buNone/>
            </a:pPr>
            <a:r>
              <a:rPr lang="tr-TR" sz="3500" dirty="0" smtClean="0"/>
              <a:t>         </a:t>
            </a:r>
            <a:r>
              <a:rPr lang="tr-TR" sz="3500" u="sng" dirty="0" err="1" smtClean="0"/>
              <a:t>Counterbury</a:t>
            </a:r>
            <a:r>
              <a:rPr lang="tr-TR" sz="3500" u="sng" dirty="0" smtClean="0"/>
              <a:t> </a:t>
            </a:r>
            <a:r>
              <a:rPr lang="tr-TR" sz="3500" u="sng" dirty="0" err="1" smtClean="0"/>
              <a:t>Tales</a:t>
            </a:r>
            <a:r>
              <a:rPr lang="tr-TR" sz="3500" u="sng" dirty="0" smtClean="0"/>
              <a:t> </a:t>
            </a:r>
          </a:p>
          <a:p>
            <a:pPr>
              <a:buNone/>
            </a:pPr>
            <a:r>
              <a:rPr lang="tr-TR" sz="3500" dirty="0" smtClean="0"/>
              <a:t>          </a:t>
            </a:r>
            <a:r>
              <a:rPr lang="tr-TR" sz="3500" dirty="0" err="1" smtClean="0"/>
              <a:t>Whan</a:t>
            </a:r>
            <a:r>
              <a:rPr lang="tr-TR" sz="3500" dirty="0" smtClean="0"/>
              <a:t> </a:t>
            </a:r>
            <a:r>
              <a:rPr lang="tr-TR" sz="3500" dirty="0" err="1" smtClean="0"/>
              <a:t>that</a:t>
            </a:r>
            <a:r>
              <a:rPr lang="tr-TR" sz="3500" dirty="0" smtClean="0"/>
              <a:t> Aprille </a:t>
            </a:r>
            <a:r>
              <a:rPr lang="tr-TR" sz="3500" dirty="0" err="1" smtClean="0"/>
              <a:t>with</a:t>
            </a:r>
            <a:r>
              <a:rPr lang="tr-TR" sz="3500" dirty="0" smtClean="0"/>
              <a:t> his </a:t>
            </a:r>
            <a:r>
              <a:rPr lang="tr-TR" sz="3500" dirty="0" err="1" smtClean="0"/>
              <a:t>shoures</a:t>
            </a:r>
            <a:r>
              <a:rPr lang="tr-TR" sz="3500" dirty="0" smtClean="0"/>
              <a:t> </a:t>
            </a:r>
            <a:r>
              <a:rPr lang="tr-TR" sz="3500" dirty="0" err="1" smtClean="0"/>
              <a:t>sw</a:t>
            </a:r>
            <a:r>
              <a:rPr lang="tr-TR" sz="3500" dirty="0" err="1" smtClean="0">
                <a:solidFill>
                  <a:schemeClr val="accent1">
                    <a:lumMod val="75000"/>
                  </a:schemeClr>
                </a:solidFill>
              </a:rPr>
              <a:t>ote</a:t>
            </a:r>
            <a:endParaRPr lang="tr-TR" sz="3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sz="3500" dirty="0" smtClean="0">
                <a:solidFill>
                  <a:schemeClr val="accent5">
                    <a:lumMod val="75000"/>
                  </a:schemeClr>
                </a:solidFill>
              </a:rPr>
              <a:t>     	</a:t>
            </a:r>
            <a:r>
              <a:rPr lang="tr-TR" sz="3500" dirty="0" err="1" smtClean="0"/>
              <a:t>The</a:t>
            </a:r>
            <a:r>
              <a:rPr lang="tr-TR" sz="3500" dirty="0" smtClean="0"/>
              <a:t> </a:t>
            </a:r>
            <a:r>
              <a:rPr lang="tr-TR" sz="3500" dirty="0" err="1" smtClean="0"/>
              <a:t>droghte</a:t>
            </a:r>
            <a:r>
              <a:rPr lang="tr-TR" sz="3500" dirty="0" smtClean="0"/>
              <a:t> of </a:t>
            </a:r>
            <a:r>
              <a:rPr lang="tr-TR" sz="3500" dirty="0" err="1" smtClean="0"/>
              <a:t>Marche</a:t>
            </a:r>
            <a:r>
              <a:rPr lang="tr-TR" sz="3500" dirty="0" smtClean="0"/>
              <a:t> </a:t>
            </a:r>
            <a:r>
              <a:rPr lang="tr-TR" sz="3500" dirty="0" err="1" smtClean="0"/>
              <a:t>hath</a:t>
            </a:r>
            <a:r>
              <a:rPr lang="tr-TR" sz="3500" dirty="0" smtClean="0"/>
              <a:t> </a:t>
            </a:r>
            <a:r>
              <a:rPr lang="tr-TR" sz="3500" dirty="0" err="1" smtClean="0"/>
              <a:t>perced</a:t>
            </a:r>
            <a:r>
              <a:rPr lang="tr-TR" sz="3500" dirty="0" smtClean="0"/>
              <a:t> </a:t>
            </a:r>
            <a:r>
              <a:rPr lang="tr-TR" sz="3500" dirty="0" err="1" smtClean="0"/>
              <a:t>to</a:t>
            </a:r>
            <a:r>
              <a:rPr lang="tr-TR" sz="3500" dirty="0" smtClean="0"/>
              <a:t> </a:t>
            </a:r>
            <a:r>
              <a:rPr lang="tr-TR" sz="3500" dirty="0" err="1" smtClean="0"/>
              <a:t>the</a:t>
            </a:r>
            <a:r>
              <a:rPr lang="tr-TR" sz="3500" dirty="0" smtClean="0"/>
              <a:t> </a:t>
            </a:r>
            <a:r>
              <a:rPr lang="tr-TR" sz="3500" dirty="0" err="1" smtClean="0"/>
              <a:t>r</a:t>
            </a:r>
            <a:r>
              <a:rPr lang="tr-TR" sz="3500" dirty="0" err="1" smtClean="0">
                <a:solidFill>
                  <a:schemeClr val="accent1">
                    <a:lumMod val="75000"/>
                  </a:schemeClr>
                </a:solidFill>
              </a:rPr>
              <a:t>ote</a:t>
            </a:r>
            <a:endParaRPr lang="tr-TR" sz="3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sz="3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35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</a:t>
            </a:r>
            <a:r>
              <a:rPr lang="tr-TR" sz="3500" dirty="0" smtClean="0"/>
              <a:t>   </a:t>
            </a:r>
            <a:r>
              <a:rPr lang="tr-TR" sz="3500" dirty="0" err="1" smtClean="0"/>
              <a:t>Geoffrey</a:t>
            </a:r>
            <a:r>
              <a:rPr lang="tr-TR" sz="3500" dirty="0" smtClean="0"/>
              <a:t> </a:t>
            </a:r>
            <a:r>
              <a:rPr lang="tr-TR" sz="3500" dirty="0" err="1" smtClean="0"/>
              <a:t>Chaucer</a:t>
            </a:r>
            <a:r>
              <a:rPr lang="tr-TR" sz="3500" dirty="0" smtClean="0"/>
              <a:t>, 1387.</a:t>
            </a:r>
          </a:p>
          <a:p>
            <a:pPr>
              <a:buNone/>
            </a:pPr>
            <a:r>
              <a:rPr lang="tr-TR" sz="3000" b="1" dirty="0" smtClean="0"/>
              <a:t>*</a:t>
            </a:r>
            <a:r>
              <a:rPr lang="tr-TR" sz="3000" b="1" dirty="0" err="1" smtClean="0"/>
              <a:t>tale</a:t>
            </a:r>
            <a:endParaRPr lang="tr-TR" sz="3000" b="1" dirty="0" smtClean="0"/>
          </a:p>
          <a:p>
            <a:pPr>
              <a:buNone/>
            </a:pPr>
            <a:r>
              <a:rPr lang="tr-TR" sz="3000" b="1" dirty="0" smtClean="0"/>
              <a:t>*</a:t>
            </a:r>
            <a:r>
              <a:rPr lang="tr-TR" sz="3000" b="1" dirty="0" err="1" smtClean="0"/>
              <a:t>pilgrim</a:t>
            </a:r>
            <a:endParaRPr lang="tr-TR" sz="3000" b="1" dirty="0" smtClean="0"/>
          </a:p>
          <a:p>
            <a:pPr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err="1" smtClean="0"/>
              <a:t>Canterbury</a:t>
            </a:r>
            <a:r>
              <a:rPr lang="tr-TR" i="1" dirty="0" smtClean="0"/>
              <a:t> </a:t>
            </a:r>
            <a:r>
              <a:rPr lang="tr-TR" i="1" dirty="0" err="1" smtClean="0"/>
              <a:t>Tales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Counterbury</a:t>
            </a:r>
            <a:r>
              <a:rPr lang="tr-TR" dirty="0" smtClean="0"/>
              <a:t> </a:t>
            </a:r>
            <a:r>
              <a:rPr lang="tr-TR" dirty="0" err="1" smtClean="0"/>
              <a:t>Tales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17000 </a:t>
            </a:r>
            <a:r>
              <a:rPr lang="tr-TR" dirty="0" err="1" smtClean="0"/>
              <a:t>lines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A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pilgrims</a:t>
            </a:r>
            <a:r>
              <a:rPr lang="tr-TR" dirty="0" smtClean="0"/>
              <a:t> </a:t>
            </a:r>
            <a:r>
              <a:rPr lang="tr-TR" dirty="0" err="1" smtClean="0"/>
              <a:t>tell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stories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pass</a:t>
            </a:r>
            <a:r>
              <a:rPr lang="tr-TR" dirty="0" smtClean="0"/>
              <a:t> time on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journey</a:t>
            </a:r>
            <a:r>
              <a:rPr lang="tr-TR" dirty="0" smtClean="0"/>
              <a:t>,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London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Counterbury</a:t>
            </a:r>
            <a:r>
              <a:rPr lang="tr-TR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Canterbury</a:t>
            </a:r>
            <a:r>
              <a:rPr lang="tr-TR" i="1" dirty="0" smtClean="0"/>
              <a:t> </a:t>
            </a:r>
            <a:r>
              <a:rPr lang="tr-TR" i="1" dirty="0" err="1" smtClean="0"/>
              <a:t>Tales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50070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Most of these stories are formed in verse.</a:t>
            </a:r>
            <a:endParaRPr lang="tr-TR" dirty="0" smtClean="0"/>
          </a:p>
          <a:p>
            <a:endParaRPr lang="en-GB" dirty="0" smtClean="0"/>
          </a:p>
          <a:p>
            <a:r>
              <a:rPr lang="en-GB" dirty="0" smtClean="0"/>
              <a:t>Most of the pilgrims are ordinary people in the real life.</a:t>
            </a:r>
            <a:endParaRPr lang="tr-TR" dirty="0" smtClean="0"/>
          </a:p>
          <a:p>
            <a:endParaRPr lang="en-GB" dirty="0" smtClean="0"/>
          </a:p>
          <a:p>
            <a:r>
              <a:rPr lang="en-GB" dirty="0" smtClean="0"/>
              <a:t>One of the well-known characters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Wife</a:t>
            </a:r>
            <a:r>
              <a:rPr lang="tr-TR" dirty="0" smtClean="0"/>
              <a:t> of </a:t>
            </a:r>
            <a:r>
              <a:rPr lang="tr-TR" dirty="0" err="1" smtClean="0"/>
              <a:t>Bath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belives</a:t>
            </a:r>
            <a:r>
              <a:rPr lang="tr-TR" dirty="0" smtClean="0"/>
              <a:t> in </a:t>
            </a:r>
            <a:r>
              <a:rPr lang="tr-TR" dirty="0" err="1" smtClean="0"/>
              <a:t>marriage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has </a:t>
            </a:r>
            <a:r>
              <a:rPr lang="tr-TR" dirty="0" err="1" smtClean="0"/>
              <a:t>five</a:t>
            </a:r>
            <a:r>
              <a:rPr lang="tr-TR" dirty="0" smtClean="0"/>
              <a:t> </a:t>
            </a:r>
            <a:r>
              <a:rPr lang="tr-TR" dirty="0" err="1" smtClean="0"/>
              <a:t>husbands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r-TR" i="1" dirty="0" err="1" smtClean="0"/>
              <a:t>Canterbury</a:t>
            </a:r>
            <a:r>
              <a:rPr lang="tr-TR" i="1" dirty="0" smtClean="0"/>
              <a:t> </a:t>
            </a:r>
            <a:r>
              <a:rPr lang="tr-TR" i="1" dirty="0" err="1" smtClean="0"/>
              <a:t>Tales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286412"/>
          </a:xfrm>
        </p:spPr>
        <p:txBody>
          <a:bodyPr>
            <a:normAutofit fontScale="92500" lnSpcReduction="10000"/>
          </a:bodyPr>
          <a:lstStyle/>
          <a:p>
            <a:r>
              <a:rPr lang="en-GB" sz="3300" dirty="0" smtClean="0"/>
              <a:t>In her stories, one of King Arthur’s </a:t>
            </a:r>
            <a:r>
              <a:rPr lang="en-GB" sz="3300" i="1" dirty="0" smtClean="0"/>
              <a:t>knight</a:t>
            </a:r>
            <a:r>
              <a:rPr lang="tr-TR" sz="3300" i="1" dirty="0" smtClean="0"/>
              <a:t>s</a:t>
            </a:r>
            <a:r>
              <a:rPr lang="en-GB" sz="3300" i="1" dirty="0" smtClean="0"/>
              <a:t> </a:t>
            </a:r>
            <a:r>
              <a:rPr lang="en-GB" sz="3300" dirty="0" smtClean="0"/>
              <a:t>has to answer the question about what women love most</a:t>
            </a:r>
            <a:r>
              <a:rPr lang="tr-TR" sz="3300" dirty="0" smtClean="0"/>
              <a:t>, </a:t>
            </a:r>
            <a:r>
              <a:rPr lang="en-GB" sz="3300" dirty="0" smtClean="0"/>
              <a:t>to</a:t>
            </a:r>
            <a:r>
              <a:rPr lang="tr-TR" sz="3300" dirty="0" smtClean="0"/>
              <a:t> </a:t>
            </a:r>
            <a:r>
              <a:rPr lang="en-GB" sz="3300" dirty="0" smtClean="0"/>
              <a:t>save his life.</a:t>
            </a:r>
          </a:p>
          <a:p>
            <a:r>
              <a:rPr lang="en-GB" sz="3300" dirty="0" smtClean="0"/>
              <a:t>An ugly old </a:t>
            </a:r>
            <a:r>
              <a:rPr lang="en-GB" sz="3300" i="1" dirty="0" smtClean="0"/>
              <a:t>wit</a:t>
            </a:r>
            <a:r>
              <a:rPr lang="tr-TR" sz="3300" i="1" dirty="0" smtClean="0"/>
              <a:t>c</a:t>
            </a:r>
            <a:r>
              <a:rPr lang="en-GB" sz="3300" i="1" dirty="0" smtClean="0"/>
              <a:t>h </a:t>
            </a:r>
            <a:r>
              <a:rPr lang="en-GB" sz="3300" dirty="0" smtClean="0"/>
              <a:t>knows the answer which is “to rule”.</a:t>
            </a:r>
            <a:r>
              <a:rPr lang="tr-TR" sz="3300" dirty="0" smtClean="0"/>
              <a:t> </a:t>
            </a:r>
          </a:p>
          <a:p>
            <a:r>
              <a:rPr lang="en-GB" sz="3300" dirty="0" smtClean="0"/>
              <a:t>She</a:t>
            </a:r>
            <a:r>
              <a:rPr lang="tr-TR" sz="3300" dirty="0" smtClean="0"/>
              <a:t> </a:t>
            </a:r>
            <a:r>
              <a:rPr lang="en-GB" sz="3300" dirty="0" smtClean="0"/>
              <a:t>agrees</a:t>
            </a:r>
            <a:r>
              <a:rPr lang="tr-TR" sz="3300" dirty="0" smtClean="0"/>
              <a:t> </a:t>
            </a:r>
            <a:r>
              <a:rPr lang="tr-TR" sz="3300" dirty="0" err="1" smtClean="0"/>
              <a:t>to</a:t>
            </a:r>
            <a:r>
              <a:rPr lang="tr-TR" sz="3300" dirty="0" smtClean="0"/>
              <a:t> </a:t>
            </a:r>
            <a:r>
              <a:rPr lang="tr-TR" sz="3300" dirty="0" err="1" smtClean="0"/>
              <a:t>tell</a:t>
            </a:r>
            <a:r>
              <a:rPr lang="tr-TR" sz="3300" dirty="0" smtClean="0"/>
              <a:t> </a:t>
            </a:r>
            <a:r>
              <a:rPr lang="tr-TR" sz="3300" dirty="0" err="1" smtClean="0"/>
              <a:t>him</a:t>
            </a:r>
            <a:r>
              <a:rPr lang="tr-TR" sz="3300" dirty="0" smtClean="0"/>
              <a:t>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answer</a:t>
            </a:r>
            <a:r>
              <a:rPr lang="tr-TR" sz="3300" dirty="0" smtClean="0"/>
              <a:t> </a:t>
            </a:r>
            <a:r>
              <a:rPr lang="tr-TR" sz="3300" dirty="0" err="1" smtClean="0"/>
              <a:t>providing</a:t>
            </a:r>
            <a:r>
              <a:rPr lang="tr-TR" sz="3300" dirty="0" smtClean="0"/>
              <a:t> </a:t>
            </a:r>
            <a:r>
              <a:rPr lang="tr-TR" sz="3300" dirty="0" err="1" smtClean="0"/>
              <a:t>that</a:t>
            </a:r>
            <a:r>
              <a:rPr lang="tr-TR" sz="3300" dirty="0" smtClean="0"/>
              <a:t> 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knight</a:t>
            </a:r>
            <a:r>
              <a:rPr lang="tr-TR" sz="3300" dirty="0" smtClean="0"/>
              <a:t> </a:t>
            </a:r>
            <a:r>
              <a:rPr lang="tr-TR" sz="3300" dirty="0" err="1" smtClean="0"/>
              <a:t>marries</a:t>
            </a:r>
            <a:r>
              <a:rPr lang="tr-TR" sz="3300" dirty="0" smtClean="0"/>
              <a:t> her. </a:t>
            </a:r>
            <a:endParaRPr lang="en-GB" sz="3300" dirty="0" smtClean="0"/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r>
              <a:rPr lang="tr-TR" sz="3300" b="1" i="1" dirty="0" smtClean="0"/>
              <a:t>*</a:t>
            </a:r>
            <a:r>
              <a:rPr lang="tr-TR" sz="3300" b="1" i="1" dirty="0" err="1" smtClean="0"/>
              <a:t>knight</a:t>
            </a:r>
            <a:r>
              <a:rPr lang="tr-TR" sz="3300" dirty="0" smtClean="0"/>
              <a:t>, a </a:t>
            </a:r>
            <a:r>
              <a:rPr lang="tr-TR" sz="3300" dirty="0" err="1" smtClean="0"/>
              <a:t>man</a:t>
            </a:r>
            <a:r>
              <a:rPr lang="tr-TR" sz="3300" dirty="0" smtClean="0"/>
              <a:t> </a:t>
            </a:r>
            <a:r>
              <a:rPr lang="tr-TR" sz="3300" dirty="0" err="1" smtClean="0"/>
              <a:t>who</a:t>
            </a:r>
            <a:r>
              <a:rPr lang="tr-TR" sz="3300" dirty="0" smtClean="0"/>
              <a:t> is </a:t>
            </a:r>
            <a:r>
              <a:rPr lang="tr-TR" sz="3300" dirty="0" err="1" smtClean="0"/>
              <a:t>regarded</a:t>
            </a:r>
            <a:r>
              <a:rPr lang="tr-TR" sz="3300" dirty="0" smtClean="0"/>
              <a:t> as a </a:t>
            </a:r>
            <a:r>
              <a:rPr lang="tr-TR" sz="3300" dirty="0" err="1" smtClean="0"/>
              <a:t>good</a:t>
            </a:r>
            <a:r>
              <a:rPr lang="tr-TR" sz="3300" dirty="0" smtClean="0"/>
              <a:t> </a:t>
            </a:r>
            <a:r>
              <a:rPr lang="tr-TR" sz="3300" dirty="0" err="1" smtClean="0"/>
              <a:t>fighter</a:t>
            </a:r>
            <a:r>
              <a:rPr lang="tr-TR" sz="3300" dirty="0" smtClean="0"/>
              <a:t> in </a:t>
            </a:r>
            <a:r>
              <a:rPr lang="tr-TR" sz="3300" dirty="0" err="1" smtClean="0"/>
              <a:t>war</a:t>
            </a:r>
            <a:r>
              <a:rPr lang="tr-TR" sz="3300" dirty="0" smtClean="0"/>
              <a:t> is </a:t>
            </a:r>
            <a:r>
              <a:rPr lang="tr-TR" sz="3300" dirty="0" err="1" smtClean="0"/>
              <a:t>called</a:t>
            </a:r>
            <a:r>
              <a:rPr lang="tr-TR" sz="3300" dirty="0" smtClean="0"/>
              <a:t> </a:t>
            </a:r>
            <a:r>
              <a:rPr lang="tr-TR" sz="3300" i="1" dirty="0" err="1" smtClean="0"/>
              <a:t>sir</a:t>
            </a:r>
            <a:r>
              <a:rPr lang="tr-TR" sz="3300" i="1" dirty="0" smtClean="0"/>
              <a:t>. </a:t>
            </a:r>
          </a:p>
          <a:p>
            <a:pPr>
              <a:buNone/>
            </a:pPr>
            <a:r>
              <a:rPr lang="tr-TR" sz="3300" b="1" i="1" dirty="0" smtClean="0"/>
              <a:t>*</a:t>
            </a:r>
            <a:r>
              <a:rPr lang="en-GB" sz="3300" b="1" i="1" dirty="0" smtClean="0"/>
              <a:t> wit</a:t>
            </a:r>
            <a:r>
              <a:rPr lang="tr-TR" sz="3300" b="1" i="1" dirty="0" smtClean="0"/>
              <a:t>c</a:t>
            </a:r>
            <a:r>
              <a:rPr lang="en-GB" sz="3300" b="1" i="1" dirty="0" smtClean="0"/>
              <a:t>h </a:t>
            </a:r>
            <a:endParaRPr lang="tr-TR" sz="3300" b="1" i="1" dirty="0" smtClean="0"/>
          </a:p>
          <a:p>
            <a:pPr>
              <a:buNone/>
            </a:pPr>
            <a:endParaRPr lang="en-GB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Chaucer’s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err="1" smtClean="0"/>
              <a:t>Troylus</a:t>
            </a:r>
            <a:r>
              <a:rPr lang="en-GB" b="1" i="1" dirty="0" smtClean="0"/>
              <a:t> and </a:t>
            </a:r>
            <a:r>
              <a:rPr lang="en-GB" b="1" i="1" dirty="0" err="1" smtClean="0"/>
              <a:t>Cryseyde</a:t>
            </a:r>
            <a:r>
              <a:rPr lang="en-GB" b="1" i="1" dirty="0" smtClean="0"/>
              <a:t> </a:t>
            </a:r>
            <a:r>
              <a:rPr lang="en-GB" dirty="0" smtClean="0"/>
              <a:t>(1372-7?): about the love of two young people.</a:t>
            </a:r>
          </a:p>
          <a:p>
            <a:pPr>
              <a:buNone/>
            </a:pPr>
            <a:r>
              <a:rPr lang="en-GB" dirty="0" smtClean="0"/>
              <a:t>   Shakespeare also wrote a play on the same subject, and this play is called “Cressida”.</a:t>
            </a:r>
          </a:p>
          <a:p>
            <a:endParaRPr lang="en-GB" dirty="0" smtClean="0"/>
          </a:p>
          <a:p>
            <a:r>
              <a:rPr lang="en-GB" b="1" i="1" dirty="0" smtClean="0"/>
              <a:t>The Legend of Good Women</a:t>
            </a:r>
          </a:p>
          <a:p>
            <a:endParaRPr lang="en-GB" b="1" i="1" dirty="0" smtClean="0"/>
          </a:p>
          <a:p>
            <a:pPr>
              <a:buNone/>
            </a:pPr>
            <a:r>
              <a:rPr lang="en-GB" b="1" i="1" dirty="0" smtClean="0"/>
              <a:t>*legend, </a:t>
            </a:r>
            <a:r>
              <a:rPr lang="en-GB" dirty="0" smtClean="0"/>
              <a:t>story from ancient times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Middle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68632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 the Middle English Period, alliteration was still used, but </a:t>
            </a:r>
            <a:r>
              <a:rPr lang="en-GB" u="sng" dirty="0" smtClean="0"/>
              <a:t>not by Geoffrey Chaucer.</a:t>
            </a:r>
          </a:p>
          <a:p>
            <a:endParaRPr lang="en-GB" u="sng" dirty="0" smtClean="0"/>
          </a:p>
          <a:p>
            <a:r>
              <a:rPr lang="en-GB" dirty="0" smtClean="0"/>
              <a:t>William Langland used </a:t>
            </a:r>
            <a:r>
              <a:rPr lang="en-GB" u="sng" dirty="0" smtClean="0"/>
              <a:t>alliteration</a:t>
            </a:r>
            <a:r>
              <a:rPr lang="en-GB" dirty="0" smtClean="0"/>
              <a:t> in his poem, </a:t>
            </a:r>
            <a:r>
              <a:rPr lang="en-GB" i="1" dirty="0" smtClean="0"/>
              <a:t>The Vision of Piers the Ploughman</a:t>
            </a:r>
            <a:r>
              <a:rPr lang="en-GB" dirty="0" smtClean="0"/>
              <a:t>. </a:t>
            </a:r>
          </a:p>
          <a:p>
            <a:endParaRPr lang="en-GB" dirty="0" smtClean="0"/>
          </a:p>
          <a:p>
            <a:r>
              <a:rPr lang="en-GB" dirty="0" smtClean="0"/>
              <a:t>The poem is about the sorrows of the poor people. 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i="1" dirty="0" smtClean="0"/>
              <a:t>*vision</a:t>
            </a:r>
            <a:endParaRPr lang="en-GB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Although William Langland and Chaucer lived at the same time, Langland’s characters are not as real as Chaucer’s.</a:t>
            </a:r>
          </a:p>
          <a:p>
            <a:endParaRPr lang="en-GB" dirty="0" smtClean="0"/>
          </a:p>
          <a:p>
            <a:r>
              <a:rPr lang="en-GB" dirty="0" smtClean="0"/>
              <a:t>Alliterative metre was used in </a:t>
            </a:r>
            <a:r>
              <a:rPr lang="en-GB" i="1" dirty="0" smtClean="0"/>
              <a:t>Sir Gawain and Green Knight (1360-?).</a:t>
            </a:r>
          </a:p>
          <a:p>
            <a:endParaRPr lang="en-GB" i="1" dirty="0" smtClean="0"/>
          </a:p>
          <a:p>
            <a:r>
              <a:rPr lang="en-GB" dirty="0" smtClean="0"/>
              <a:t>It is about the adventures of one of King Arthur’s knights, called Sir Gawain who fights against an enemy with magic power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GB" dirty="0" smtClean="0"/>
              <a:t>Sir </a:t>
            </a:r>
            <a:r>
              <a:rPr lang="en-GB" dirty="0" err="1" smtClean="0"/>
              <a:t>Gawa</a:t>
            </a:r>
            <a:r>
              <a:rPr lang="tr-TR" dirty="0" smtClean="0"/>
              <a:t>in </a:t>
            </a:r>
            <a:r>
              <a:rPr lang="tr-TR" dirty="0" err="1" smtClean="0"/>
              <a:t>finishes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adventure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honour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*metre</a:t>
            </a:r>
            <a:endParaRPr lang="en-GB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1021</Words>
  <Application>Microsoft Office PowerPoint</Application>
  <PresentationFormat>Ekran Gösterisi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Middle English Literature</vt:lpstr>
      <vt:lpstr>PowerPoint Sunusu</vt:lpstr>
      <vt:lpstr>Canterbury Tales </vt:lpstr>
      <vt:lpstr>Canterbury Tales </vt:lpstr>
      <vt:lpstr>Canterbury Tales</vt:lpstr>
      <vt:lpstr>Canterbury Tales</vt:lpstr>
      <vt:lpstr>Chaucer’s Poems</vt:lpstr>
      <vt:lpstr>Middle English Literature</vt:lpstr>
      <vt:lpstr>PowerPoint Sunusu</vt:lpstr>
      <vt:lpstr>PowerPoint Sunusu</vt:lpstr>
      <vt:lpstr>Middle English Prose </vt:lpstr>
      <vt:lpstr>Middle English Prose </vt:lpstr>
      <vt:lpstr>Middle English Prose </vt:lpstr>
      <vt:lpstr>PowerPoint Sunusu</vt:lpstr>
      <vt:lpstr>PowerPoint Sunusu</vt:lpstr>
      <vt:lpstr>PowerPoint Sunusu</vt:lpstr>
      <vt:lpstr>The Subjects of Miracle Plays</vt:lpstr>
      <vt:lpstr>PowerPoint Sunusu</vt:lpstr>
      <vt:lpstr>Morality Plays</vt:lpstr>
      <vt:lpstr>PowerPoint Sunusu</vt:lpstr>
      <vt:lpstr>Interlude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English Literature</dc:title>
  <dc:creator>dell1</dc:creator>
  <cp:lastModifiedBy>Betul ALTAS</cp:lastModifiedBy>
  <cp:revision>63</cp:revision>
  <dcterms:created xsi:type="dcterms:W3CDTF">2017-09-30T11:46:13Z</dcterms:created>
  <dcterms:modified xsi:type="dcterms:W3CDTF">2024-10-04T11:19:02Z</dcterms:modified>
</cp:coreProperties>
</file>