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2" r:id="rId2"/>
    <p:sldId id="257" r:id="rId3"/>
    <p:sldId id="258" r:id="rId4"/>
    <p:sldId id="301" r:id="rId5"/>
    <p:sldId id="300" r:id="rId6"/>
    <p:sldId id="298" r:id="rId7"/>
    <p:sldId id="299" r:id="rId8"/>
    <p:sldId id="297" r:id="rId9"/>
    <p:sldId id="296" r:id="rId10"/>
    <p:sldId id="294" r:id="rId11"/>
    <p:sldId id="295" r:id="rId12"/>
    <p:sldId id="293" r:id="rId13"/>
    <p:sldId id="291" r:id="rId14"/>
    <p:sldId id="292" r:id="rId15"/>
    <p:sldId id="290" r:id="rId16"/>
    <p:sldId id="289" r:id="rId17"/>
    <p:sldId id="288" r:id="rId18"/>
    <p:sldId id="286" r:id="rId19"/>
    <p:sldId id="287" r:id="rId20"/>
    <p:sldId id="284" r:id="rId21"/>
    <p:sldId id="285" r:id="rId22"/>
    <p:sldId id="283" r:id="rId23"/>
    <p:sldId id="282" r:id="rId24"/>
    <p:sldId id="281" r:id="rId25"/>
    <p:sldId id="280" r:id="rId26"/>
    <p:sldId id="279" r:id="rId27"/>
    <p:sldId id="278" r:id="rId28"/>
    <p:sldId id="276" r:id="rId29"/>
    <p:sldId id="277" r:id="rId30"/>
    <p:sldId id="275" r:id="rId31"/>
    <p:sldId id="274" r:id="rId32"/>
    <p:sldId id="273" r:id="rId33"/>
    <p:sldId id="272" r:id="rId34"/>
    <p:sldId id="271" r:id="rId35"/>
    <p:sldId id="270" r:id="rId36"/>
    <p:sldId id="269" r:id="rId37"/>
    <p:sldId id="268" r:id="rId38"/>
    <p:sldId id="267" r:id="rId39"/>
    <p:sldId id="266" r:id="rId40"/>
    <p:sldId id="265" r:id="rId41"/>
    <p:sldId id="264" r:id="rId42"/>
    <p:sldId id="263" r:id="rId43"/>
    <p:sldId id="262" r:id="rId44"/>
    <p:sldId id="261" r:id="rId45"/>
    <p:sldId id="259" r:id="rId46"/>
    <p:sldId id="260" r:id="rId47"/>
    <p:sldId id="304" r:id="rId48"/>
    <p:sldId id="305" r:id="rId49"/>
    <p:sldId id="303" r:id="rId50"/>
    <p:sldId id="302" r:id="rId5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9356EC7-BE13-441F-8A32-F9B3041F8A0F}" type="datetimeFigureOut">
              <a:rPr lang="tr-TR" smtClean="0"/>
              <a:pPr/>
              <a:t>30.09.2018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150621B-77E2-4660-96E0-CC3A6CBB1612}"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9356EC7-BE13-441F-8A32-F9B3041F8A0F}" type="datetimeFigureOut">
              <a:rPr lang="tr-TR" smtClean="0"/>
              <a:pPr/>
              <a:t>30.09.2018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150621B-77E2-4660-96E0-CC3A6CBB1612}"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9356EC7-BE13-441F-8A32-F9B3041F8A0F}" type="datetimeFigureOut">
              <a:rPr lang="tr-TR" smtClean="0"/>
              <a:pPr/>
              <a:t>30.09.2018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150621B-77E2-4660-96E0-CC3A6CBB1612}"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9356EC7-BE13-441F-8A32-F9B3041F8A0F}" type="datetimeFigureOut">
              <a:rPr lang="tr-TR" smtClean="0"/>
              <a:pPr/>
              <a:t>30.09.2018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150621B-77E2-4660-96E0-CC3A6CBB1612}"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9356EC7-BE13-441F-8A32-F9B3041F8A0F}" type="datetimeFigureOut">
              <a:rPr lang="tr-TR" smtClean="0"/>
              <a:pPr/>
              <a:t>30.09.2018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150621B-77E2-4660-96E0-CC3A6CBB1612}"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9356EC7-BE13-441F-8A32-F9B3041F8A0F}" type="datetimeFigureOut">
              <a:rPr lang="tr-TR" smtClean="0"/>
              <a:pPr/>
              <a:t>30.09.2018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150621B-77E2-4660-96E0-CC3A6CBB1612}"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9356EC7-BE13-441F-8A32-F9B3041F8A0F}" type="datetimeFigureOut">
              <a:rPr lang="tr-TR" smtClean="0"/>
              <a:pPr/>
              <a:t>30.09.2018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150621B-77E2-4660-96E0-CC3A6CBB1612}"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9356EC7-BE13-441F-8A32-F9B3041F8A0F}" type="datetimeFigureOut">
              <a:rPr lang="tr-TR" smtClean="0"/>
              <a:pPr/>
              <a:t>30.09.2018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150621B-77E2-4660-96E0-CC3A6CBB1612}"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9356EC7-BE13-441F-8A32-F9B3041F8A0F}" type="datetimeFigureOut">
              <a:rPr lang="tr-TR" smtClean="0"/>
              <a:pPr/>
              <a:t>30.09.2018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150621B-77E2-4660-96E0-CC3A6CBB1612}"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9356EC7-BE13-441F-8A32-F9B3041F8A0F}" type="datetimeFigureOut">
              <a:rPr lang="tr-TR" smtClean="0"/>
              <a:pPr/>
              <a:t>30.09.2018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150621B-77E2-4660-96E0-CC3A6CBB1612}"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9356EC7-BE13-441F-8A32-F9B3041F8A0F}" type="datetimeFigureOut">
              <a:rPr lang="tr-TR" smtClean="0"/>
              <a:pPr/>
              <a:t>30.09.2018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150621B-77E2-4660-96E0-CC3A6CBB1612}"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56EC7-BE13-441F-8A32-F9B3041F8A0F}" type="datetimeFigureOut">
              <a:rPr lang="tr-TR" smtClean="0"/>
              <a:pPr/>
              <a:t>30.09.2018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50621B-77E2-4660-96E0-CC3A6CBB1612}"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00108"/>
            <a:ext cx="8229600" cy="5126055"/>
          </a:xfrm>
        </p:spPr>
        <p:txBody>
          <a:bodyPr>
            <a:normAutofit/>
          </a:bodyPr>
          <a:lstStyle/>
          <a:p>
            <a:pPr>
              <a:buNone/>
            </a:pPr>
            <a:r>
              <a:rPr lang="tr-TR" sz="4000" b="1" dirty="0" smtClean="0">
                <a:solidFill>
                  <a:srgbClr val="FF0000"/>
                </a:solidFill>
              </a:rPr>
              <a:t>               </a:t>
            </a:r>
            <a:r>
              <a:rPr lang="tr-TR" sz="4400" b="1" dirty="0" smtClean="0">
                <a:solidFill>
                  <a:srgbClr val="FF0000"/>
                </a:solidFill>
              </a:rPr>
              <a:t>SAĞLIK VE HASTALIK</a:t>
            </a:r>
            <a:endParaRPr lang="tr-TR" sz="4000" b="1" dirty="0">
              <a:solidFill>
                <a:srgbClr val="FF0000"/>
              </a:solidFill>
            </a:endParaRPr>
          </a:p>
        </p:txBody>
      </p:sp>
      <p:pic>
        <p:nvPicPr>
          <p:cNvPr id="1026" name="Picture 2" descr="C:\Users\ASUS\Desktop\images (3).jpg"/>
          <p:cNvPicPr>
            <a:picLocks noChangeAspect="1" noChangeArrowheads="1"/>
          </p:cNvPicPr>
          <p:nvPr/>
        </p:nvPicPr>
        <p:blipFill>
          <a:blip r:embed="rId2"/>
          <a:srcRect/>
          <a:stretch>
            <a:fillRect/>
          </a:stretch>
        </p:blipFill>
        <p:spPr bwMode="auto">
          <a:xfrm>
            <a:off x="928662" y="2143116"/>
            <a:ext cx="7405029" cy="407196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428604"/>
            <a:ext cx="8472518" cy="6072230"/>
          </a:xfrm>
        </p:spPr>
        <p:txBody>
          <a:bodyPr>
            <a:normAutofit/>
          </a:bodyPr>
          <a:lstStyle/>
          <a:p>
            <a:r>
              <a:rPr lang="tr-TR" sz="2800" b="1" dirty="0">
                <a:solidFill>
                  <a:srgbClr val="FF0000"/>
                </a:solidFill>
              </a:rPr>
              <a:t>Biyolojik Çevre</a:t>
            </a:r>
            <a:endParaRPr lang="tr-TR" sz="2800" dirty="0">
              <a:solidFill>
                <a:srgbClr val="FF0000"/>
              </a:solidFill>
            </a:endParaRPr>
          </a:p>
          <a:p>
            <a:r>
              <a:rPr lang="tr-TR" sz="2800" dirty="0"/>
              <a:t>Sağlığı etkileyen biyolojik çevre faktörlerinden mikroorganizmalar; birçok bulaşıcı hastalığın etkenidir. </a:t>
            </a:r>
            <a:endParaRPr lang="tr-TR" sz="2800" dirty="0" smtClean="0"/>
          </a:p>
          <a:p>
            <a:r>
              <a:rPr lang="tr-TR" sz="2800" dirty="0" smtClean="0"/>
              <a:t>Salgın </a:t>
            </a:r>
            <a:r>
              <a:rPr lang="tr-TR" sz="2800" dirty="0"/>
              <a:t>yapan mikroorganizmalar, toplum sağlığı açısından tehlike oluştururlar. </a:t>
            </a:r>
            <a:endParaRPr lang="tr-TR" sz="2800" dirty="0" smtClean="0"/>
          </a:p>
          <a:p>
            <a:r>
              <a:rPr lang="tr-TR" sz="2800" dirty="0" smtClean="0"/>
              <a:t>Vektörler</a:t>
            </a:r>
            <a:r>
              <a:rPr lang="tr-TR" sz="2800" dirty="0"/>
              <a:t>; hastalık yapan mikroorganizmaları insana taşıyan eklem bacaklılardır. Bitkiler ve hayvanlar; insan sağlığı için zararlı olabilirler.</a:t>
            </a:r>
          </a:p>
          <a:p>
            <a:r>
              <a:rPr lang="tr-TR" sz="2800" dirty="0"/>
              <a:t>Hayvansal ve bitkisel besinler; zehirlerler ve hastalık etkeni ile bulaşırlarsa zararlı olabilirler. </a:t>
            </a:r>
            <a:endParaRPr lang="tr-TR" sz="2800" dirty="0" smtClean="0"/>
          </a:p>
          <a:p>
            <a:r>
              <a:rPr lang="tr-TR" sz="2800" dirty="0" smtClean="0"/>
              <a:t>Parazitler</a:t>
            </a:r>
            <a:r>
              <a:rPr lang="tr-TR" sz="2800" dirty="0"/>
              <a:t>; çevre sağlığının bozuk olduğu yerlerde bulunurlar, </a:t>
            </a:r>
            <a:r>
              <a:rPr lang="tr-TR" sz="2800" dirty="0" smtClean="0"/>
              <a:t>vücut direncini </a:t>
            </a:r>
            <a:r>
              <a:rPr lang="tr-TR" sz="2800" dirty="0"/>
              <a:t>zayıflatırlar.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71612"/>
            <a:ext cx="8229600" cy="4929222"/>
          </a:xfrm>
        </p:spPr>
        <p:txBody>
          <a:bodyPr/>
          <a:lstStyle/>
          <a:p>
            <a:r>
              <a:rPr lang="tr-TR" sz="2800" b="1" dirty="0" err="1">
                <a:solidFill>
                  <a:srgbClr val="FF0000"/>
                </a:solidFill>
              </a:rPr>
              <a:t>Psikososyal</a:t>
            </a:r>
            <a:r>
              <a:rPr lang="tr-TR" sz="2800" b="1" dirty="0">
                <a:solidFill>
                  <a:srgbClr val="FF0000"/>
                </a:solidFill>
              </a:rPr>
              <a:t>, Kültürel ve Ekonomik Çevre</a:t>
            </a:r>
            <a:endParaRPr lang="tr-TR" sz="2800" dirty="0">
              <a:solidFill>
                <a:srgbClr val="FF0000"/>
              </a:solidFill>
            </a:endParaRPr>
          </a:p>
          <a:p>
            <a:r>
              <a:rPr lang="tr-TR" sz="2800" dirty="0"/>
              <a:t>Üyesi olunan grubun sağlığa bakış açısı, sosyal izolasyon, evliliğe </a:t>
            </a:r>
            <a:r>
              <a:rPr lang="tr-TR" sz="2800" dirty="0" smtClean="0"/>
              <a:t>ilişkin sorunlar</a:t>
            </a:r>
            <a:r>
              <a:rPr lang="tr-TR" sz="2800" dirty="0"/>
              <a:t>, yaşam biçimi, toplumun değerleri ve yanlış sağlık inançları, inanç sistemi, geçmiş bugün çatışması gibi faktörlerdir.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a:bodyPr>
          <a:lstStyle/>
          <a:p>
            <a:r>
              <a:rPr lang="tr-TR" sz="2800" b="1" dirty="0">
                <a:solidFill>
                  <a:srgbClr val="FF0000"/>
                </a:solidFill>
              </a:rPr>
              <a:t>SAĞLIĞIN BİLEŞENLERİ</a:t>
            </a:r>
            <a:endParaRPr lang="tr-TR" sz="2800" dirty="0">
              <a:solidFill>
                <a:srgbClr val="FF0000"/>
              </a:solidFill>
            </a:endParaRPr>
          </a:p>
          <a:p>
            <a:r>
              <a:rPr lang="tr-TR" sz="2800" i="1" dirty="0">
                <a:solidFill>
                  <a:srgbClr val="FF0000"/>
                </a:solidFill>
              </a:rPr>
              <a:t>Fiziksel Sağlık: </a:t>
            </a:r>
            <a:r>
              <a:rPr lang="tr-TR" sz="2800" dirty="0"/>
              <a:t>Fiziksel muayene ve tanı işlemleri ile saptanabilen hastalık ya da bozukluğun olmamasıdır. </a:t>
            </a:r>
            <a:endParaRPr lang="tr-TR" sz="2800" dirty="0" smtClean="0"/>
          </a:p>
          <a:p>
            <a:r>
              <a:rPr lang="tr-TR" sz="2800" dirty="0" smtClean="0"/>
              <a:t>Fiziksel </a:t>
            </a:r>
            <a:r>
              <a:rPr lang="tr-TR" sz="2800" dirty="0"/>
              <a:t>sağlıkta kişi temel insan gereksinimlerinden olan solunum, beslenme, boşaltım, hareket, uyku, cinsellik gibi fiziksel gereksinimlerini tam olarak yerine getirebilmelidir.</a:t>
            </a:r>
          </a:p>
          <a:p>
            <a:r>
              <a:rPr lang="tr-TR" sz="2800" i="1" dirty="0">
                <a:solidFill>
                  <a:srgbClr val="FF0000"/>
                </a:solidFill>
              </a:rPr>
              <a:t>Sosyal Sağlık: </a:t>
            </a:r>
            <a:r>
              <a:rPr lang="tr-TR" sz="2800" dirty="0"/>
              <a:t>Bireyin diğer insanlarla olan iletişimi, sevilme, ait olma, iş durumu, aile içi ve çalışma arkadaşları ile ilişkileri, dernekler, tiyatro, sinema </a:t>
            </a:r>
            <a:r>
              <a:rPr lang="tr-TR" sz="2800" dirty="0" smtClean="0"/>
              <a:t>gibi yaşamını </a:t>
            </a:r>
            <a:r>
              <a:rPr lang="tr-TR" sz="2800" dirty="0"/>
              <a:t>ve gelişimini etkileyen sosyal uğraşılarının olması sosyal sağlığı belirleyen en önemli faktörlerdir.</a:t>
            </a:r>
          </a:p>
          <a:p>
            <a:endParaRPr lang="tr-TR"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a:bodyPr>
          <a:lstStyle/>
          <a:p>
            <a:r>
              <a:rPr lang="tr-TR" sz="2800" i="1" dirty="0" err="1">
                <a:solidFill>
                  <a:srgbClr val="FF0000"/>
                </a:solidFill>
              </a:rPr>
              <a:t>Spiritüel</a:t>
            </a:r>
            <a:r>
              <a:rPr lang="tr-TR" sz="2800" i="1" dirty="0">
                <a:solidFill>
                  <a:srgbClr val="FF0000"/>
                </a:solidFill>
              </a:rPr>
              <a:t> Sağlık: </a:t>
            </a:r>
            <a:r>
              <a:rPr lang="tr-TR" sz="2800" dirty="0"/>
              <a:t>Sağlığın </a:t>
            </a:r>
            <a:r>
              <a:rPr lang="tr-TR" sz="2800" dirty="0" err="1"/>
              <a:t>spiritüel</a:t>
            </a:r>
            <a:r>
              <a:rPr lang="tr-TR" sz="2800" dirty="0"/>
              <a:t> alanı bir kişinin yaşamının anlamını,ölümünün kabulünü vurgular. </a:t>
            </a:r>
            <a:endParaRPr lang="tr-TR" sz="2800" dirty="0" smtClean="0"/>
          </a:p>
          <a:p>
            <a:r>
              <a:rPr lang="tr-TR" sz="2800" dirty="0" smtClean="0"/>
              <a:t>Sağlık </a:t>
            </a:r>
            <a:r>
              <a:rPr lang="tr-TR" sz="2800" dirty="0"/>
              <a:t>bakımında önemli bir kavram olan </a:t>
            </a:r>
            <a:r>
              <a:rPr lang="tr-TR" sz="2800" dirty="0" err="1"/>
              <a:t>spiritüel</a:t>
            </a:r>
            <a:r>
              <a:rPr lang="tr-TR" sz="2800" dirty="0"/>
              <a:t> boyut, sıklıkla kişinin sağlığının sürekliliğini tehlikeye sokan fiziksel ve duygusal tehditler olduğunda bireyi destekler ve rahatlatır. </a:t>
            </a:r>
            <a:endParaRPr lang="tr-TR" sz="2800" dirty="0" smtClean="0"/>
          </a:p>
          <a:p>
            <a:r>
              <a:rPr lang="tr-TR" sz="2800" dirty="0" smtClean="0"/>
              <a:t>Ayrıca</a:t>
            </a:r>
            <a:r>
              <a:rPr lang="tr-TR" sz="2800" dirty="0"/>
              <a:t>, sağlığın anlamını açıklaştırmak ve sağlık değeri oluşturmak için bir fırsat sağlar.</a:t>
            </a:r>
          </a:p>
          <a:p>
            <a:r>
              <a:rPr lang="tr-TR" sz="2800" i="1" dirty="0">
                <a:solidFill>
                  <a:srgbClr val="FF0000"/>
                </a:solidFill>
              </a:rPr>
              <a:t>Duygusal ve Ruhsal Sağlık: </a:t>
            </a:r>
            <a:r>
              <a:rPr lang="tr-TR" sz="2800" dirty="0"/>
              <a:t>Bireyin kendisi ve çevresiyle sürekli bir denge ve uyum içinde olmasıdır. </a:t>
            </a:r>
            <a:endParaRPr lang="tr-TR" sz="2800" dirty="0" smtClean="0"/>
          </a:p>
          <a:p>
            <a:r>
              <a:rPr lang="tr-TR" sz="2800" dirty="0" smtClean="0"/>
              <a:t>Ancak </a:t>
            </a:r>
            <a:r>
              <a:rPr lang="tr-TR" sz="2800" dirty="0"/>
              <a:t>bu denge ve uyum, durağan bir nitelik </a:t>
            </a:r>
            <a:r>
              <a:rPr lang="tr-TR" sz="2800" dirty="0" smtClean="0"/>
              <a:t>taşımayıp değişken </a:t>
            </a:r>
            <a:r>
              <a:rPr lang="tr-TR" sz="2800" dirty="0"/>
              <a:t>bir denge ve esnek bir uyumdur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857916"/>
          </a:xfrm>
        </p:spPr>
        <p:txBody>
          <a:bodyPr>
            <a:normAutofit/>
          </a:bodyPr>
          <a:lstStyle/>
          <a:p>
            <a:pPr>
              <a:buNone/>
            </a:pPr>
            <a:r>
              <a:rPr lang="tr-TR" sz="2800" b="1" dirty="0" smtClean="0">
                <a:solidFill>
                  <a:srgbClr val="FF0000"/>
                </a:solidFill>
              </a:rPr>
              <a:t>                   BÜTÜNCÜL </a:t>
            </a:r>
            <a:r>
              <a:rPr lang="tr-TR" sz="2800" b="1" dirty="0">
                <a:solidFill>
                  <a:srgbClr val="FF0000"/>
                </a:solidFill>
              </a:rPr>
              <a:t>SAĞLIK </a:t>
            </a:r>
            <a:r>
              <a:rPr lang="tr-TR" sz="2800" b="1" dirty="0" smtClean="0">
                <a:solidFill>
                  <a:srgbClr val="FF0000"/>
                </a:solidFill>
              </a:rPr>
              <a:t>KAVRAMI</a:t>
            </a:r>
          </a:p>
          <a:p>
            <a:pPr>
              <a:buNone/>
            </a:pPr>
            <a:endParaRPr lang="tr-TR" sz="2800" dirty="0"/>
          </a:p>
          <a:p>
            <a:r>
              <a:rPr lang="tr-TR" sz="2800" i="1" dirty="0"/>
              <a:t>“Bütüncül sağlık” </a:t>
            </a:r>
            <a:r>
              <a:rPr lang="tr-TR" sz="2800" dirty="0"/>
              <a:t>ile her bireyin fiziksel, zihinsel, ruhsal ve sosyal olarak bir bütün olduğu; ayrıca her bireyin ailesi, çevresi ve toplumla bir bütün olduğu sağlık ve hastalığın birbirinden ayrı olarak düşünülemeyeceği vurgulanmaktadır.</a:t>
            </a:r>
          </a:p>
          <a:p>
            <a:r>
              <a:rPr lang="tr-TR" sz="2800" dirty="0"/>
              <a:t>Geleneksel hastalık kuramlarına baktığımızda, insanın bir bütün olarak ele alınmadığını, sadece hasta olan organına ve hastalığına yoğunlaştığı görülmektedir.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lstStyle/>
          <a:p>
            <a:r>
              <a:rPr lang="tr-TR" sz="2800" dirty="0"/>
              <a:t>İlk defa Hipokrat; etkileşim kuramı ile akıl ile bedenin birbirini etkilediğini savunmuştur. </a:t>
            </a:r>
            <a:endParaRPr lang="tr-TR" sz="2800" dirty="0" smtClean="0"/>
          </a:p>
          <a:p>
            <a:r>
              <a:rPr lang="tr-TR" sz="2800" dirty="0" smtClean="0"/>
              <a:t>Hipokrat‘</a:t>
            </a:r>
            <a:r>
              <a:rPr lang="tr-TR" sz="2800" dirty="0" err="1" smtClean="0"/>
              <a:t>ın</a:t>
            </a:r>
            <a:r>
              <a:rPr lang="tr-TR" sz="2800" dirty="0" smtClean="0"/>
              <a:t> </a:t>
            </a:r>
            <a:r>
              <a:rPr lang="tr-TR" sz="2800" dirty="0"/>
              <a:t>bu görüşü, geleneksel kuramların yetersizliğini ortaya koymuş ve yeni kuramların gelişmesine neden olmuştur.</a:t>
            </a:r>
          </a:p>
          <a:p>
            <a:r>
              <a:rPr lang="tr-TR" sz="2800" dirty="0"/>
              <a:t>Daha sonra, 1926 yılında Kuzey Afrikalı J.</a:t>
            </a:r>
            <a:r>
              <a:rPr lang="tr-TR" sz="2800" dirty="0" err="1"/>
              <a:t>Chiristian</a:t>
            </a:r>
            <a:r>
              <a:rPr lang="tr-TR" sz="2800" dirty="0"/>
              <a:t> </a:t>
            </a:r>
            <a:r>
              <a:rPr lang="tr-TR" sz="2800" dirty="0" err="1"/>
              <a:t>Smith</a:t>
            </a:r>
            <a:r>
              <a:rPr lang="tr-TR" sz="2800" dirty="0"/>
              <a:t> </a:t>
            </a:r>
            <a:r>
              <a:rPr lang="tr-TR" sz="2800" i="1" dirty="0"/>
              <a:t>“</a:t>
            </a:r>
            <a:r>
              <a:rPr lang="tr-TR" sz="2800" i="1" dirty="0" err="1"/>
              <a:t>holistik</a:t>
            </a:r>
            <a:r>
              <a:rPr lang="tr-TR" sz="2800" i="1" dirty="0"/>
              <a:t>” </a:t>
            </a:r>
            <a:r>
              <a:rPr lang="tr-TR" sz="2800" dirty="0"/>
              <a:t>kavramını ortaya atmıştır. </a:t>
            </a:r>
            <a:endParaRPr lang="tr-TR" sz="2800" dirty="0" smtClean="0"/>
          </a:p>
          <a:p>
            <a:r>
              <a:rPr lang="tr-TR" sz="2800" dirty="0" err="1" smtClean="0"/>
              <a:t>Holistik</a:t>
            </a:r>
            <a:r>
              <a:rPr lang="tr-TR" sz="2800" dirty="0" smtClean="0"/>
              <a:t> </a:t>
            </a:r>
            <a:r>
              <a:rPr lang="tr-TR" sz="2800" dirty="0"/>
              <a:t>görüş felsefi bir anlam taşır ve bütüncül görüş anlamına gelir. </a:t>
            </a:r>
            <a:endParaRPr lang="tr-TR" sz="2800" dirty="0" smtClean="0"/>
          </a:p>
          <a:p>
            <a:r>
              <a:rPr lang="tr-TR" sz="2800" dirty="0" smtClean="0"/>
              <a:t>Sağlığın </a:t>
            </a:r>
            <a:r>
              <a:rPr lang="tr-TR" sz="2800" dirty="0"/>
              <a:t>korunması ve tedavi hizmetleri bütüncül yaklaşım kavramı </a:t>
            </a:r>
            <a:r>
              <a:rPr lang="tr-TR" sz="2800" dirty="0" smtClean="0"/>
              <a:t>çerçevesi içinde </a:t>
            </a:r>
            <a:r>
              <a:rPr lang="tr-TR" sz="2800" dirty="0"/>
              <a:t>ele alınıp gerçekleştirmelidir.</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643602"/>
          </a:xfrm>
        </p:spPr>
        <p:txBody>
          <a:bodyPr/>
          <a:lstStyle/>
          <a:p>
            <a:pPr>
              <a:buNone/>
            </a:pPr>
            <a:r>
              <a:rPr lang="tr-TR" sz="2800" b="1" dirty="0" smtClean="0"/>
              <a:t>        </a:t>
            </a:r>
            <a:r>
              <a:rPr lang="tr-TR" sz="2800" b="1" dirty="0" smtClean="0">
                <a:solidFill>
                  <a:srgbClr val="FF0000"/>
                </a:solidFill>
              </a:rPr>
              <a:t>SAĞLIĞI </a:t>
            </a:r>
            <a:r>
              <a:rPr lang="tr-TR" sz="2800" b="1" dirty="0">
                <a:solidFill>
                  <a:srgbClr val="FF0000"/>
                </a:solidFill>
              </a:rPr>
              <a:t>KORUMA VE HASTALIKLARI ÖNLEME</a:t>
            </a:r>
            <a:endParaRPr lang="tr-TR" sz="2800" dirty="0">
              <a:solidFill>
                <a:srgbClr val="FF0000"/>
              </a:solidFill>
            </a:endParaRPr>
          </a:p>
          <a:p>
            <a:r>
              <a:rPr lang="tr-TR" sz="2800" dirty="0"/>
              <a:t>Sağlığı koruma; aktiviteleri düzenli egzersiz yapma, iyi beslenme, sağlığın var olan durumunu sürdürmeye odaklanmaktadır. </a:t>
            </a:r>
            <a:endParaRPr lang="tr-TR" sz="2800" dirty="0" smtClean="0"/>
          </a:p>
          <a:p>
            <a:r>
              <a:rPr lang="tr-TR" sz="2800" dirty="0" smtClean="0"/>
              <a:t>Bu </a:t>
            </a:r>
            <a:r>
              <a:rPr lang="tr-TR" sz="2800" dirty="0"/>
              <a:t>anlayış bireyin var olan durumunu sürdürmeye yönelik olumlu davranış geliştirmeye odaklanır.</a:t>
            </a:r>
          </a:p>
          <a:p>
            <a:r>
              <a:rPr lang="tr-TR" sz="2800" dirty="0"/>
              <a:t>İyilik kavramı ise; kendi sorumluluğunu alma, stres yönetimi, fiziksel </a:t>
            </a:r>
            <a:r>
              <a:rPr lang="tr-TR" sz="2800" dirty="0" err="1"/>
              <a:t>farkındalık</a:t>
            </a:r>
            <a:r>
              <a:rPr lang="tr-TR" sz="2800" dirty="0"/>
              <a:t> gibi kişinin kendisini sağlıklı hissetmesi için neler yapması gerektiğini öğrenmesidir</a:t>
            </a:r>
            <a:r>
              <a:rPr lang="tr-TR"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714488"/>
            <a:ext cx="8229600" cy="4786346"/>
          </a:xfrm>
        </p:spPr>
        <p:txBody>
          <a:bodyPr/>
          <a:lstStyle/>
          <a:p>
            <a:r>
              <a:rPr lang="tr-TR" sz="2800" dirty="0"/>
              <a:t>İyilik stratejileri bireyin yaşamını anlamasını ve kontrol etmesini </a:t>
            </a:r>
            <a:r>
              <a:rPr lang="tr-TR" sz="2800" dirty="0" smtClean="0"/>
              <a:t>sağlamaya </a:t>
            </a:r>
            <a:r>
              <a:rPr lang="tr-TR" sz="2800" dirty="0"/>
              <a:t>yardımcı olur.</a:t>
            </a:r>
          </a:p>
          <a:p>
            <a:r>
              <a:rPr lang="tr-TR" sz="2800" dirty="0"/>
              <a:t>Hastalığın önlenmesi ise; </a:t>
            </a:r>
            <a:r>
              <a:rPr lang="tr-TR" sz="2800" dirty="0" err="1"/>
              <a:t>immünizasyon</a:t>
            </a:r>
            <a:r>
              <a:rPr lang="tr-TR" sz="2800" dirty="0"/>
              <a:t> programları gibi sağlığın seviyesini artırma ya da hastalıkları önlemeye yönelik aktiviteleri içerir.</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786478"/>
          </a:xfrm>
        </p:spPr>
        <p:txBody>
          <a:bodyPr>
            <a:normAutofit/>
          </a:bodyPr>
          <a:lstStyle/>
          <a:p>
            <a:pPr>
              <a:buNone/>
            </a:pPr>
            <a:r>
              <a:rPr lang="tr-TR" sz="2800" b="1" dirty="0" smtClean="0"/>
              <a:t>                  </a:t>
            </a:r>
            <a:r>
              <a:rPr lang="tr-TR" sz="2800" b="1" dirty="0" smtClean="0">
                <a:solidFill>
                  <a:srgbClr val="FF0000"/>
                </a:solidFill>
              </a:rPr>
              <a:t>SAĞLIĞI </a:t>
            </a:r>
            <a:r>
              <a:rPr lang="tr-TR" sz="2800" b="1" dirty="0">
                <a:solidFill>
                  <a:srgbClr val="FF0000"/>
                </a:solidFill>
              </a:rPr>
              <a:t>KORUMA DÜZEYLERİ</a:t>
            </a:r>
            <a:endParaRPr lang="tr-TR" sz="2800" dirty="0">
              <a:solidFill>
                <a:srgbClr val="FF0000"/>
              </a:solidFill>
            </a:endParaRPr>
          </a:p>
          <a:p>
            <a:r>
              <a:rPr lang="tr-TR" sz="2800" dirty="0"/>
              <a:t>Sağlığı korumada, birincil, ikincil ve üçüncül olmak üzere üç düzey vardır.</a:t>
            </a:r>
          </a:p>
          <a:p>
            <a:r>
              <a:rPr lang="tr-TR" sz="2800" dirty="0">
                <a:solidFill>
                  <a:srgbClr val="FF0000"/>
                </a:solidFill>
              </a:rPr>
              <a:t>Birincil Koruma: </a:t>
            </a:r>
            <a:r>
              <a:rPr lang="tr-TR" sz="2800" dirty="0"/>
              <a:t>Bu gerçek korumadır. </a:t>
            </a:r>
            <a:endParaRPr lang="tr-TR" sz="2800" dirty="0" smtClean="0"/>
          </a:p>
          <a:p>
            <a:r>
              <a:rPr lang="tr-TR" sz="2800" dirty="0" smtClean="0"/>
              <a:t>Fiziksel </a:t>
            </a:r>
            <a:r>
              <a:rPr lang="tr-TR" sz="2800" dirty="0"/>
              <a:t>ve </a:t>
            </a:r>
            <a:r>
              <a:rPr lang="tr-TR" sz="2800" dirty="0" err="1"/>
              <a:t>emosyonel</a:t>
            </a:r>
            <a:r>
              <a:rPr lang="tr-TR" sz="2800" dirty="0"/>
              <a:t> sağlığı ve hastalıklardan korunmayı içerir. </a:t>
            </a:r>
            <a:endParaRPr lang="tr-TR" sz="2800" dirty="0" smtClean="0"/>
          </a:p>
          <a:p>
            <a:r>
              <a:rPr lang="tr-TR" sz="2800" dirty="0" smtClean="0"/>
              <a:t>Birincil </a:t>
            </a:r>
            <a:r>
              <a:rPr lang="tr-TR" sz="2800" dirty="0"/>
              <a:t>korumaya, sağlık eğitim programları, </a:t>
            </a:r>
            <a:r>
              <a:rPr lang="tr-TR" sz="2800" dirty="0" err="1"/>
              <a:t>immünizasyon</a:t>
            </a:r>
            <a:r>
              <a:rPr lang="tr-TR" sz="2800" dirty="0"/>
              <a:t>, fiziksel aktivite ve beslenme programları örnek olarak gösterilebilir.</a:t>
            </a:r>
          </a:p>
          <a:p>
            <a:endParaRPr lang="tr-TR"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857916"/>
          </a:xfrm>
        </p:spPr>
        <p:txBody>
          <a:bodyPr/>
          <a:lstStyle/>
          <a:p>
            <a:r>
              <a:rPr lang="tr-TR" sz="2800" dirty="0">
                <a:solidFill>
                  <a:srgbClr val="FF0000"/>
                </a:solidFill>
              </a:rPr>
              <a:t>İkincil Koruma: </a:t>
            </a:r>
            <a:r>
              <a:rPr lang="tr-TR" sz="2800" dirty="0"/>
              <a:t>İkincil koruma hastalık ya da sağlıktan sapma durumunda en kısa sürede tanı koyma, tedavi etme ve en az zarar ve komplikasyonla kişinin eski durumuna dönmesini sağlamayı amaçlar.</a:t>
            </a:r>
          </a:p>
          <a:p>
            <a:r>
              <a:rPr lang="tr-TR" sz="2800" dirty="0">
                <a:solidFill>
                  <a:srgbClr val="FF0000"/>
                </a:solidFill>
              </a:rPr>
              <a:t>Üçüncül Koruma: </a:t>
            </a:r>
            <a:r>
              <a:rPr lang="tr-TR" sz="2800" dirty="0"/>
              <a:t>Bir sağlık sorunu sonrasında geri dönüşsüz değişim olduğu durumlarda devreye girer. </a:t>
            </a:r>
            <a:endParaRPr lang="tr-TR" sz="2800" dirty="0" smtClean="0"/>
          </a:p>
          <a:p>
            <a:r>
              <a:rPr lang="tr-TR" sz="2800" dirty="0" smtClean="0"/>
              <a:t>Kronik </a:t>
            </a:r>
            <a:r>
              <a:rPr lang="tr-TR" sz="2800" dirty="0"/>
              <a:t>hastalıkların olumsuz etkilerini en aza indirmek, komplikasyonları önlemek üçüncül korumadır. </a:t>
            </a:r>
            <a:endParaRPr lang="tr-TR" sz="2800" dirty="0" smtClean="0"/>
          </a:p>
          <a:p>
            <a:r>
              <a:rPr lang="tr-TR" sz="2800" dirty="0" smtClean="0"/>
              <a:t>Tanı </a:t>
            </a:r>
            <a:r>
              <a:rPr lang="tr-TR" sz="2800" dirty="0"/>
              <a:t>ve tedaviden çok rehabilitasyonu içerir.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286544"/>
          </a:xfrm>
        </p:spPr>
        <p:txBody>
          <a:bodyPr>
            <a:normAutofit/>
          </a:bodyPr>
          <a:lstStyle/>
          <a:p>
            <a:pPr>
              <a:buNone/>
            </a:pPr>
            <a:r>
              <a:rPr lang="tr-TR" b="1" dirty="0" smtClean="0"/>
              <a:t>                                  </a:t>
            </a:r>
            <a:r>
              <a:rPr lang="tr-TR" b="1" dirty="0" smtClean="0">
                <a:solidFill>
                  <a:srgbClr val="FF0000"/>
                </a:solidFill>
              </a:rPr>
              <a:t> </a:t>
            </a:r>
            <a:r>
              <a:rPr lang="tr-TR" sz="3600" b="1" dirty="0" smtClean="0">
                <a:solidFill>
                  <a:srgbClr val="FF0000"/>
                </a:solidFill>
              </a:rPr>
              <a:t>SAĞLIK</a:t>
            </a:r>
            <a:endParaRPr lang="tr-TR" dirty="0">
              <a:solidFill>
                <a:srgbClr val="FF0000"/>
              </a:solidFill>
            </a:endParaRPr>
          </a:p>
          <a:p>
            <a:r>
              <a:rPr lang="tr-TR" sz="2800" dirty="0"/>
              <a:t>Dünyanın her yerinde en çok önemsenen kavramlardan biri olmasına karşın sağlığın tek bir tanımı yoktur. </a:t>
            </a:r>
            <a:endParaRPr lang="tr-TR" sz="2800" dirty="0" smtClean="0"/>
          </a:p>
          <a:p>
            <a:r>
              <a:rPr lang="tr-TR" sz="2800" b="1" dirty="0" smtClean="0"/>
              <a:t>Dünya </a:t>
            </a:r>
            <a:r>
              <a:rPr lang="tr-TR" sz="2800" b="1" dirty="0"/>
              <a:t>Sağlık Örgütü (WHO) sağlığı; sadece hastalık ve sakatlığın olmayışı değil, aynı zamanda fiziksel, ruhsal ve sosyal yönden tam bir iyilik hâli olarak tanımlamıştır. </a:t>
            </a:r>
            <a:endParaRPr lang="tr-TR" sz="2800" b="1" dirty="0" smtClean="0"/>
          </a:p>
          <a:p>
            <a:r>
              <a:rPr lang="tr-TR" sz="2800" dirty="0" smtClean="0"/>
              <a:t>Bu </a:t>
            </a:r>
            <a:r>
              <a:rPr lang="tr-TR" sz="2800" dirty="0"/>
              <a:t>tanım, “iyilik hâli tam olarak ne anlama gelmektedir ve iyilik hâlinin dereceleri var mıdır?” sorularını akla getirmektedir. </a:t>
            </a:r>
            <a:endParaRPr lang="tr-TR" sz="2800" dirty="0" smtClean="0"/>
          </a:p>
          <a:p>
            <a:r>
              <a:rPr lang="tr-TR" sz="2800" dirty="0" smtClean="0"/>
              <a:t>Bu </a:t>
            </a:r>
            <a:r>
              <a:rPr lang="tr-TR" sz="2800" dirty="0"/>
              <a:t>nedenle sağlık kavramını </a:t>
            </a:r>
            <a:r>
              <a:rPr lang="tr-TR" sz="2800" dirty="0" err="1"/>
              <a:t>subjektif</a:t>
            </a:r>
            <a:r>
              <a:rPr lang="tr-TR" sz="2800" dirty="0"/>
              <a:t> ve objektif sağlık olarak ikiye ayırıp irdelemek gerekir.</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42984"/>
            <a:ext cx="8229600" cy="5357850"/>
          </a:xfrm>
        </p:spPr>
        <p:txBody>
          <a:bodyPr>
            <a:normAutofit/>
          </a:bodyPr>
          <a:lstStyle/>
          <a:p>
            <a:pPr>
              <a:buNone/>
            </a:pPr>
            <a:r>
              <a:rPr lang="tr-TR" sz="2800" b="1" dirty="0" smtClean="0">
                <a:solidFill>
                  <a:srgbClr val="FF0000"/>
                </a:solidFill>
              </a:rPr>
              <a:t>                HERKES </a:t>
            </a:r>
            <a:r>
              <a:rPr lang="tr-TR" sz="2800" b="1" dirty="0">
                <a:solidFill>
                  <a:srgbClr val="FF0000"/>
                </a:solidFill>
              </a:rPr>
              <a:t>İÇİN SAĞLIK HEDEFLERİ</a:t>
            </a:r>
            <a:endParaRPr lang="tr-TR" sz="2800" dirty="0">
              <a:solidFill>
                <a:srgbClr val="FF0000"/>
              </a:solidFill>
            </a:endParaRPr>
          </a:p>
          <a:p>
            <a:r>
              <a:rPr lang="tr-TR" sz="2800" dirty="0" smtClean="0"/>
              <a:t>DSÖ‘ nün </a:t>
            </a:r>
            <a:r>
              <a:rPr lang="tr-TR" sz="2800" dirty="0"/>
              <a:t>tanımına göre sağlığı geliştirme, insanların kendi kontrollerini artırma, bireysel ve sosyal sorumluluklarını geliştirmeyi amaçlayan bir süreçtir. </a:t>
            </a:r>
            <a:endParaRPr lang="tr-TR" sz="2800" dirty="0" smtClean="0"/>
          </a:p>
          <a:p>
            <a:r>
              <a:rPr lang="tr-TR" sz="2800" dirty="0" smtClean="0"/>
              <a:t>Sağlığı </a:t>
            </a:r>
            <a:r>
              <a:rPr lang="tr-TR" sz="2800" dirty="0"/>
              <a:t>geliştirme uygulamaları, sağlık politikaları ve destekleyici çevre yaratmayı ve sağlık hizmetlerini yeniden düzenlemeyi de kapsamaktadır.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lstStyle/>
          <a:p>
            <a:r>
              <a:rPr lang="tr-TR" sz="2800" dirty="0"/>
              <a:t>DSÖ 1985 </a:t>
            </a:r>
            <a:r>
              <a:rPr lang="tr-TR" sz="2800" dirty="0" smtClean="0"/>
              <a:t>yılında </a:t>
            </a:r>
            <a:r>
              <a:rPr lang="tr-TR" sz="2800" u="sng" dirty="0" smtClean="0"/>
              <a:t>"Herkes </a:t>
            </a:r>
            <a:r>
              <a:rPr lang="tr-TR" sz="2800" u="sng" dirty="0"/>
              <a:t>İçin Sağlık Hedeflerini" yayımlamıştır. Bu hedefler;</a:t>
            </a:r>
            <a:endParaRPr lang="tr-TR" sz="2800" dirty="0"/>
          </a:p>
          <a:p>
            <a:pPr>
              <a:buNone/>
            </a:pPr>
            <a:r>
              <a:rPr lang="tr-TR" sz="2800" dirty="0"/>
              <a:t>•	Avrupa Bölgesi’nde sağlık dayanışması</a:t>
            </a:r>
          </a:p>
          <a:p>
            <a:pPr>
              <a:buNone/>
            </a:pPr>
            <a:r>
              <a:rPr lang="tr-TR" sz="2800" dirty="0"/>
              <a:t>•	Sağlıkta hakkaniyet</a:t>
            </a:r>
          </a:p>
          <a:p>
            <a:pPr>
              <a:buNone/>
            </a:pPr>
            <a:r>
              <a:rPr lang="tr-TR" sz="2800" dirty="0"/>
              <a:t>•	Yaşama sağlıklı başlama</a:t>
            </a:r>
          </a:p>
          <a:p>
            <a:pPr>
              <a:buNone/>
            </a:pPr>
            <a:r>
              <a:rPr lang="tr-TR" sz="2800" dirty="0"/>
              <a:t>•	Gençlerin sağlığı</a:t>
            </a:r>
          </a:p>
          <a:p>
            <a:pPr>
              <a:buNone/>
            </a:pPr>
            <a:r>
              <a:rPr lang="tr-TR" sz="2800" dirty="0"/>
              <a:t>•	Yaşlıların sağlığı</a:t>
            </a:r>
          </a:p>
          <a:p>
            <a:pPr>
              <a:buNone/>
            </a:pPr>
            <a:r>
              <a:rPr lang="tr-TR" sz="2800" dirty="0"/>
              <a:t>•	Ruh sağlığının </a:t>
            </a:r>
            <a:r>
              <a:rPr lang="tr-TR" sz="2800" dirty="0" smtClean="0"/>
              <a:t>geliştirilmesi</a:t>
            </a:r>
          </a:p>
          <a:p>
            <a:r>
              <a:rPr lang="tr-TR" sz="2800" dirty="0"/>
              <a:t>Bulaşıcı hastalıkların azaltılması</a:t>
            </a:r>
          </a:p>
          <a:p>
            <a:pPr>
              <a:buNone/>
            </a:pPr>
            <a:r>
              <a:rPr lang="tr-TR" sz="2800" dirty="0"/>
              <a:t>•	Bulaşıcı olmayan hastalıkların azaltılması</a:t>
            </a:r>
          </a:p>
          <a:p>
            <a:pPr>
              <a:buNone/>
            </a:pPr>
            <a:r>
              <a:rPr lang="tr-TR" sz="2800" dirty="0"/>
              <a:t>•	Şiddet ve kazalar sonucu yaralanmaların azaltılması</a:t>
            </a:r>
          </a:p>
          <a:p>
            <a:pPr>
              <a:buNone/>
            </a:pPr>
            <a:endParaRPr lang="tr-TR" sz="2800" dirty="0"/>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401080" cy="6429420"/>
          </a:xfrm>
        </p:spPr>
        <p:txBody>
          <a:bodyPr>
            <a:normAutofit lnSpcReduction="10000"/>
          </a:bodyPr>
          <a:lstStyle/>
          <a:p>
            <a:r>
              <a:rPr lang="tr-TR" sz="2800" dirty="0"/>
              <a:t>Sağlıklı ve güvenli fiziki çevre</a:t>
            </a:r>
          </a:p>
          <a:p>
            <a:pPr>
              <a:buNone/>
            </a:pPr>
            <a:r>
              <a:rPr lang="tr-TR" sz="2800" dirty="0"/>
              <a:t>•	Sağlıklı yaşam</a:t>
            </a:r>
          </a:p>
          <a:p>
            <a:pPr>
              <a:buNone/>
            </a:pPr>
            <a:r>
              <a:rPr lang="tr-TR" sz="2800" dirty="0"/>
              <a:t>•	Alkol, ilaç ve tütüne bağlı zararların azaltılması</a:t>
            </a:r>
          </a:p>
          <a:p>
            <a:pPr>
              <a:buNone/>
            </a:pPr>
            <a:r>
              <a:rPr lang="tr-TR" sz="2800" dirty="0"/>
              <a:t>•	Sağlıklı </a:t>
            </a:r>
            <a:r>
              <a:rPr lang="tr-TR" sz="2800" dirty="0" smtClean="0"/>
              <a:t>ortamlar</a:t>
            </a:r>
          </a:p>
          <a:p>
            <a:pPr>
              <a:buNone/>
            </a:pPr>
            <a:r>
              <a:rPr lang="tr-TR" sz="2800" dirty="0" smtClean="0"/>
              <a:t>•</a:t>
            </a:r>
            <a:r>
              <a:rPr lang="tr-TR" sz="2800" dirty="0"/>
              <a:t>	Çok sektörlü sağlık sorumluluğu</a:t>
            </a:r>
          </a:p>
          <a:p>
            <a:pPr>
              <a:buNone/>
            </a:pPr>
            <a:r>
              <a:rPr lang="tr-TR" sz="2800" dirty="0"/>
              <a:t>•	Entegre sağlık sektörü</a:t>
            </a:r>
          </a:p>
          <a:p>
            <a:pPr>
              <a:buNone/>
            </a:pPr>
            <a:r>
              <a:rPr lang="tr-TR" sz="2800" dirty="0"/>
              <a:t>•	Hizmette kalite yönetimi</a:t>
            </a:r>
          </a:p>
          <a:p>
            <a:pPr>
              <a:buNone/>
            </a:pPr>
            <a:r>
              <a:rPr lang="tr-TR" sz="2800" dirty="0"/>
              <a:t>•	Sağlık hizmetlerinin finansmanının ve kaynaklarının </a:t>
            </a:r>
            <a:r>
              <a:rPr lang="tr-TR" sz="2800" dirty="0" smtClean="0"/>
              <a:t>tahsisi</a:t>
            </a:r>
          </a:p>
          <a:p>
            <a:r>
              <a:rPr lang="tr-TR" sz="2800" dirty="0"/>
              <a:t>Sağlık hizmetlerine yönelik insan kaynaklarının geliştirilmesi</a:t>
            </a:r>
          </a:p>
          <a:p>
            <a:pPr>
              <a:buNone/>
            </a:pPr>
            <a:r>
              <a:rPr lang="tr-TR" sz="2800" dirty="0"/>
              <a:t>•	Sağlıkla ilgili araştırma ve bilgi</a:t>
            </a:r>
          </a:p>
          <a:p>
            <a:pPr>
              <a:buNone/>
            </a:pPr>
            <a:r>
              <a:rPr lang="tr-TR" sz="2800" dirty="0"/>
              <a:t>•	Sağlık için tarafların harekete geçirilmesi</a:t>
            </a:r>
          </a:p>
          <a:p>
            <a:pPr>
              <a:buNone/>
            </a:pPr>
            <a:r>
              <a:rPr lang="tr-TR" sz="2800" dirty="0"/>
              <a:t>•	Herkes için sağlık konusunda politikalar ve stratejiler</a:t>
            </a:r>
          </a:p>
          <a:p>
            <a:pPr>
              <a:buNone/>
            </a:pPr>
            <a:endParaRPr lang="tr-TR" sz="2800" dirty="0"/>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14422"/>
            <a:ext cx="8229600" cy="5286412"/>
          </a:xfrm>
        </p:spPr>
        <p:txBody>
          <a:bodyPr/>
          <a:lstStyle/>
          <a:p>
            <a:r>
              <a:rPr lang="tr-TR" sz="2800" dirty="0"/>
              <a:t>Sağlığın geliştirilmesinde, bireylerin sağlıklı davranışı gibi pozitif bir yaklaşım esastır. </a:t>
            </a:r>
            <a:endParaRPr lang="tr-TR" sz="2800" dirty="0" smtClean="0"/>
          </a:p>
          <a:p>
            <a:r>
              <a:rPr lang="tr-TR" sz="2800" dirty="0" smtClean="0"/>
              <a:t>Sağlığın </a:t>
            </a:r>
            <a:r>
              <a:rPr lang="tr-TR" sz="2800" dirty="0"/>
              <a:t>geliştirilmesinde; bireylerin sağlıklı beslenmesi, fiziksel kapasitesine uygun düzenli egzersiz yapması, sosyal ilişkilerinde uyumlu ve olumlu olması, dinlenme ve rahatlama gibi uygulamalarla kendine zaman ayırma alışkanlığını kazanması amaçlanmaktadır.</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643602"/>
          </a:xfrm>
        </p:spPr>
        <p:txBody>
          <a:bodyPr/>
          <a:lstStyle/>
          <a:p>
            <a:pPr>
              <a:buNone/>
            </a:pPr>
            <a:r>
              <a:rPr lang="tr-TR" b="1" dirty="0" smtClean="0"/>
              <a:t>                      </a:t>
            </a:r>
            <a:r>
              <a:rPr lang="tr-TR" sz="2800" b="1" dirty="0" smtClean="0">
                <a:solidFill>
                  <a:srgbClr val="FF0000"/>
                </a:solidFill>
              </a:rPr>
              <a:t>HASTALIĞIN </a:t>
            </a:r>
            <a:r>
              <a:rPr lang="tr-TR" sz="2800" b="1" dirty="0">
                <a:solidFill>
                  <a:srgbClr val="FF0000"/>
                </a:solidFill>
              </a:rPr>
              <a:t>TANIMI</a:t>
            </a:r>
            <a:endParaRPr lang="tr-TR" sz="2800" dirty="0">
              <a:solidFill>
                <a:srgbClr val="FF0000"/>
              </a:solidFill>
            </a:endParaRPr>
          </a:p>
          <a:p>
            <a:r>
              <a:rPr lang="tr-TR" sz="2800" dirty="0"/>
              <a:t>Hastalık, doku ve hücrelerde yapısal ve fonksiyonel olarak anormal değişikliklerin yarattığı durumdur. </a:t>
            </a:r>
            <a:endParaRPr lang="tr-TR" sz="2800" dirty="0" smtClean="0"/>
          </a:p>
          <a:p>
            <a:r>
              <a:rPr lang="tr-TR" sz="2800" dirty="0" smtClean="0"/>
              <a:t>Bu </a:t>
            </a:r>
            <a:r>
              <a:rPr lang="tr-TR" sz="2800" dirty="0"/>
              <a:t>tanım biyolojik olarak doğru ve doyurucudur.</a:t>
            </a:r>
          </a:p>
          <a:p>
            <a:r>
              <a:rPr lang="tr-TR" sz="2800" dirty="0"/>
              <a:t>Ancak hastalık sadece biyolojik bir olay değildir. Hastalık aynı zamanda sosyal ve kültürel bir olgudur. </a:t>
            </a:r>
            <a:endParaRPr lang="tr-TR" sz="2800" dirty="0" smtClean="0"/>
          </a:p>
          <a:p>
            <a:r>
              <a:rPr lang="tr-TR" sz="2800" dirty="0" smtClean="0"/>
              <a:t>Yani </a:t>
            </a:r>
            <a:r>
              <a:rPr lang="tr-TR" sz="2800" dirty="0"/>
              <a:t>hastalık, bireyin fiziksel,</a:t>
            </a:r>
            <a:r>
              <a:rPr lang="tr-TR" sz="2800" dirty="0" err="1"/>
              <a:t>emosyonel</a:t>
            </a:r>
            <a:r>
              <a:rPr lang="tr-TR" sz="2800" dirty="0"/>
              <a:t>, entelektüel, sosyal gelişim, </a:t>
            </a:r>
            <a:r>
              <a:rPr lang="tr-TR" sz="2800" dirty="0" err="1"/>
              <a:t>spiritüel</a:t>
            </a:r>
            <a:r>
              <a:rPr lang="tr-TR" sz="2800" dirty="0"/>
              <a:t> fonksiyonlarının daha önceki hâline göre bozulduğu bir durumdur.</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a:bodyPr>
          <a:lstStyle/>
          <a:p>
            <a:r>
              <a:rPr lang="tr-TR" sz="2800" dirty="0"/>
              <a:t>Dünya Sağlık Örgütünün (WHO) tanımına göre ise; fiziksel, akılsal ve sosyal tam bir iyilik hâlinin yokluğuna “hastalık” denilmektedir. </a:t>
            </a:r>
          </a:p>
          <a:p>
            <a:r>
              <a:rPr lang="tr-TR" sz="2800" dirty="0"/>
              <a:t>Hastalık, sadece dokuların ve organların fizyolojik fonksiyonlarını yerine getirememesi olarak görülmemelidir. </a:t>
            </a:r>
            <a:endParaRPr lang="tr-TR" sz="2800" dirty="0" smtClean="0"/>
          </a:p>
          <a:p>
            <a:r>
              <a:rPr lang="tr-TR" sz="2800" dirty="0" smtClean="0"/>
              <a:t>Hastalık </a:t>
            </a:r>
            <a:r>
              <a:rPr lang="tr-TR" sz="2800" dirty="0"/>
              <a:t>yalnızca fizyolojik değil aynı zamanda sosyal ve kültürel bir olgudur.</a:t>
            </a:r>
          </a:p>
          <a:p>
            <a:r>
              <a:rPr lang="tr-TR" sz="2800" dirty="0" err="1"/>
              <a:t>Bernard</a:t>
            </a:r>
            <a:r>
              <a:rPr lang="tr-TR" sz="2800" dirty="0"/>
              <a:t> ve </a:t>
            </a:r>
            <a:r>
              <a:rPr lang="tr-TR" sz="2800" dirty="0" err="1"/>
              <a:t>Cannon</a:t>
            </a:r>
            <a:r>
              <a:rPr lang="tr-TR" sz="2800" dirty="0"/>
              <a:t> ise; hastalığı, yalnızca iç ve iç ile dış arasındaki dengenin bozulması durumu değil, aynı zamanda bazı uyum mekanizmaları ile bozulan bu dengenin düzeltilmesi çabası olarak tanımlamıştır</a:t>
            </a:r>
            <a:r>
              <a:rPr lang="tr-TR" dirty="0"/>
              <a:t>.</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786478"/>
          </a:xfrm>
        </p:spPr>
        <p:txBody>
          <a:bodyPr>
            <a:normAutofit/>
          </a:bodyPr>
          <a:lstStyle/>
          <a:p>
            <a:pPr>
              <a:buNone/>
            </a:pPr>
            <a:r>
              <a:rPr lang="tr-TR" sz="2800" b="1" dirty="0" smtClean="0">
                <a:solidFill>
                  <a:srgbClr val="FF0000"/>
                </a:solidFill>
              </a:rPr>
              <a:t>              TIBBİ </a:t>
            </a:r>
            <a:r>
              <a:rPr lang="tr-TR" sz="2800" b="1" dirty="0">
                <a:solidFill>
                  <a:srgbClr val="FF0000"/>
                </a:solidFill>
              </a:rPr>
              <a:t>MODELE GÖRE HASTALIK</a:t>
            </a:r>
            <a:endParaRPr lang="tr-TR" sz="2800" dirty="0">
              <a:solidFill>
                <a:srgbClr val="FF0000"/>
              </a:solidFill>
            </a:endParaRPr>
          </a:p>
          <a:p>
            <a:r>
              <a:rPr lang="tr-TR" sz="2800" dirty="0"/>
              <a:t>Hastalık ve sağlık gibi temel kavramların algılanmasında ve tanımlanmasında egemen görüş tıbbi modeldir. </a:t>
            </a:r>
            <a:endParaRPr lang="tr-TR" sz="2800" dirty="0" smtClean="0"/>
          </a:p>
          <a:p>
            <a:r>
              <a:rPr lang="tr-TR" sz="2800" dirty="0" smtClean="0"/>
              <a:t>Tıbbi </a:t>
            </a:r>
            <a:r>
              <a:rPr lang="tr-TR" sz="2800" dirty="0"/>
              <a:t>açıdan hastalık, hekimin bakış açısından hastalıktır ve belirli işaret ve belirtilerle kendisini gösteren patolojik bir anormalliği ifade eder.</a:t>
            </a:r>
          </a:p>
          <a:p>
            <a:r>
              <a:rPr lang="tr-TR" sz="2800" dirty="0"/>
              <a:t>İnsan bedenindeki işlevsizlikler organizmadaki biyokimyasal değişmeler ile anlaşılır. </a:t>
            </a:r>
            <a:endParaRPr lang="tr-TR" sz="2800" dirty="0" smtClean="0"/>
          </a:p>
          <a:p>
            <a:r>
              <a:rPr lang="tr-TR" sz="2800" dirty="0" smtClean="0"/>
              <a:t>Yani </a:t>
            </a:r>
            <a:r>
              <a:rPr lang="tr-TR" sz="2800" dirty="0"/>
              <a:t>hastalık bakteriden, hatalı genlerden, virüsten veya kazadan kaynaklanır.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71612"/>
            <a:ext cx="8229600" cy="4929222"/>
          </a:xfrm>
        </p:spPr>
        <p:txBody>
          <a:bodyPr/>
          <a:lstStyle/>
          <a:p>
            <a:r>
              <a:rPr lang="tr-TR" sz="2800" dirty="0"/>
              <a:t>Bu görüşün tek nedenli olması hastalanan bireyin sosyal çevreden, ilişkilerinden ve kimliğinden soyutlanarak sadece bir nesne olarak algılanmasına neden olur.</a:t>
            </a:r>
          </a:p>
          <a:p>
            <a:r>
              <a:rPr lang="tr-TR" sz="2800" dirty="0"/>
              <a:t>Tıbbi model, bedeni sosyal ve çevresel bağlama yerleştirmede başarısız olduğu için son 20 yıldır eleştirilmektedir.</a:t>
            </a:r>
          </a:p>
          <a:p>
            <a:pPr>
              <a:buNone/>
            </a:pPr>
            <a:endParaRPr lang="tr-TR" sz="2800" dirty="0"/>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0"/>
            <a:ext cx="8429684" cy="6500834"/>
          </a:xfrm>
        </p:spPr>
        <p:txBody>
          <a:bodyPr>
            <a:noAutofit/>
          </a:bodyPr>
          <a:lstStyle/>
          <a:p>
            <a:pPr>
              <a:buNone/>
            </a:pPr>
            <a:r>
              <a:rPr lang="tr-TR" sz="2800" b="1" dirty="0" smtClean="0"/>
              <a:t>              </a:t>
            </a:r>
            <a:r>
              <a:rPr lang="tr-TR" sz="2800" b="1" dirty="0" smtClean="0">
                <a:solidFill>
                  <a:srgbClr val="FF0000"/>
                </a:solidFill>
              </a:rPr>
              <a:t>SOSYOLOJİK </a:t>
            </a:r>
            <a:r>
              <a:rPr lang="tr-TR" sz="2800" b="1" dirty="0">
                <a:solidFill>
                  <a:srgbClr val="FF0000"/>
                </a:solidFill>
              </a:rPr>
              <a:t>MODELE GÖRE HASTALIK</a:t>
            </a:r>
            <a:endParaRPr lang="tr-TR" sz="2800" dirty="0">
              <a:solidFill>
                <a:srgbClr val="FF0000"/>
              </a:solidFill>
            </a:endParaRPr>
          </a:p>
          <a:p>
            <a:r>
              <a:rPr lang="tr-TR" sz="2800" dirty="0"/>
              <a:t>Sosyoloji, hastalık ve sağlığı biyokimyasal nedenlere göre değil, sosyal yapı içinde sosyal değişkenlerle açıklar. </a:t>
            </a:r>
            <a:endParaRPr lang="tr-TR" sz="2800" dirty="0" smtClean="0"/>
          </a:p>
          <a:p>
            <a:r>
              <a:rPr lang="tr-TR" sz="2800" dirty="0" smtClean="0"/>
              <a:t>Sosyoloji</a:t>
            </a:r>
            <a:r>
              <a:rPr lang="tr-TR" sz="2800" dirty="0"/>
              <a:t>, bütünsel anlayışı tıbbi pratiğe yerleştirmeye çalışır. Kısaca bu model sağlık ve hastalığa geleneksel biyomedikal yaklaşıma bir alternatif oluşturarak hastanın bir nesne olarak değil, bütünüyle bir birey olduğunu ortaya koymuştur.</a:t>
            </a:r>
          </a:p>
          <a:p>
            <a:r>
              <a:rPr lang="tr-TR" sz="2800" dirty="0"/>
              <a:t>Sosyal modelin temel özellikleri; hastalığın toplumsal bir ürün olduğu, bir toplumda en çok tekrarlanan ve en fazla sakat bırakan ve ölüme neden olan hastalıkların önemli olduğudur. Bu model sağlığı geliştirmek için yaşam standartları üzerinde yoğunlaşmak gerektiğini vurgular.</a:t>
            </a:r>
          </a:p>
          <a:p>
            <a:endParaRPr lang="tr-TR"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a:bodyPr>
          <a:lstStyle/>
          <a:p>
            <a:pPr>
              <a:buNone/>
            </a:pPr>
            <a:r>
              <a:rPr lang="tr-TR" sz="2800" b="1" dirty="0">
                <a:solidFill>
                  <a:srgbClr val="FF0000"/>
                </a:solidFill>
              </a:rPr>
              <a:t>HASTALIKLARIN ULUSLARARASI SINIFLANDIRMASI</a:t>
            </a:r>
            <a:endParaRPr lang="tr-TR" sz="2800" dirty="0">
              <a:solidFill>
                <a:srgbClr val="FF0000"/>
              </a:solidFill>
            </a:endParaRPr>
          </a:p>
          <a:p>
            <a:r>
              <a:rPr lang="tr-TR" sz="2800" dirty="0"/>
              <a:t>Hastalıkların Uluslararası Sınıflaması (</a:t>
            </a:r>
            <a:r>
              <a:rPr lang="tr-TR" sz="2800" dirty="0" err="1"/>
              <a:t>International</a:t>
            </a:r>
            <a:r>
              <a:rPr lang="tr-TR" sz="2800" dirty="0"/>
              <a:t> </a:t>
            </a:r>
            <a:r>
              <a:rPr lang="tr-TR" sz="2800" dirty="0" err="1"/>
              <a:t>Classification</a:t>
            </a:r>
            <a:r>
              <a:rPr lang="tr-TR" sz="2800" dirty="0"/>
              <a:t> of </a:t>
            </a:r>
            <a:r>
              <a:rPr lang="tr-TR" sz="2800" dirty="0" err="1"/>
              <a:t>Diseases</a:t>
            </a:r>
            <a:r>
              <a:rPr lang="tr-TR" sz="2800" dirty="0"/>
              <a:t>-ICD), uluslararası düzeyde, hastalık isimlerinin kesin kriterlere göre bir araya getirilmesinden oluşan bir kategoriler ve kodlama sistemidir. </a:t>
            </a:r>
            <a:endParaRPr lang="tr-TR" sz="2800" dirty="0" smtClean="0"/>
          </a:p>
          <a:p>
            <a:r>
              <a:rPr lang="tr-TR" sz="2800" dirty="0" smtClean="0"/>
              <a:t>Hastalıkların </a:t>
            </a:r>
            <a:r>
              <a:rPr lang="tr-TR" sz="2800" dirty="0"/>
              <a:t>vücudun birden fazla bölümünü etkilemeleri ve bazı hastalıkların nedeninin bilinmemesi, bazı patolojik değişikliklerin özgün olması gibi nedenlerle hiçbir eksen tek başına etken değildir. </a:t>
            </a:r>
            <a:endParaRPr lang="tr-TR" sz="2800" dirty="0" smtClean="0"/>
          </a:p>
          <a:p>
            <a:r>
              <a:rPr lang="tr-TR" sz="2800" dirty="0" smtClean="0"/>
              <a:t>Her </a:t>
            </a:r>
            <a:r>
              <a:rPr lang="tr-TR" sz="2800" dirty="0"/>
              <a:t>bir hastalığın birkaç eksene göre sınıflandırıldığı, çok eksenli bir sınıflama olabilir.</a:t>
            </a:r>
          </a:p>
          <a:p>
            <a:endParaRPr lang="tr-T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786478"/>
          </a:xfrm>
        </p:spPr>
        <p:txBody>
          <a:bodyPr>
            <a:normAutofit/>
          </a:bodyPr>
          <a:lstStyle/>
          <a:p>
            <a:r>
              <a:rPr lang="tr-TR" sz="2800" b="1" dirty="0" err="1">
                <a:solidFill>
                  <a:srgbClr val="FF0000"/>
                </a:solidFill>
              </a:rPr>
              <a:t>Subjektif</a:t>
            </a:r>
            <a:r>
              <a:rPr lang="tr-TR" sz="2800" b="1" dirty="0">
                <a:solidFill>
                  <a:srgbClr val="FF0000"/>
                </a:solidFill>
              </a:rPr>
              <a:t> olarak sağlık</a:t>
            </a:r>
            <a:r>
              <a:rPr lang="tr-TR" sz="2800" b="1" dirty="0" smtClean="0">
                <a:solidFill>
                  <a:srgbClr val="FF0000"/>
                </a:solidFill>
              </a:rPr>
              <a:t>; </a:t>
            </a:r>
            <a:r>
              <a:rPr lang="tr-TR" sz="2800" dirty="0" smtClean="0"/>
              <a:t>bireyin</a:t>
            </a:r>
            <a:r>
              <a:rPr lang="tr-TR" sz="2800" dirty="0" smtClean="0">
                <a:solidFill>
                  <a:srgbClr val="FF0000"/>
                </a:solidFill>
              </a:rPr>
              <a:t> </a:t>
            </a:r>
            <a:r>
              <a:rPr lang="tr-TR" sz="2800" dirty="0"/>
              <a:t>kendisini, fiziksel, sosyal ve ruhsal yönden algılaması hâlidir. </a:t>
            </a:r>
            <a:endParaRPr lang="tr-TR" sz="2800" dirty="0" smtClean="0"/>
          </a:p>
          <a:p>
            <a:r>
              <a:rPr lang="tr-TR" sz="2800" dirty="0" smtClean="0"/>
              <a:t>Bu </a:t>
            </a:r>
            <a:r>
              <a:rPr lang="tr-TR" sz="2800" dirty="0"/>
              <a:t>bakış açısına göre birey, hasta olmadığı hâlde kendini hasta olarak algılayabilir.</a:t>
            </a:r>
          </a:p>
          <a:p>
            <a:r>
              <a:rPr lang="tr-TR" sz="2800" dirty="0"/>
              <a:t>Sağlık kültürlere göre değişen göreli bir kavramdır. </a:t>
            </a:r>
            <a:endParaRPr lang="tr-TR" sz="2800" dirty="0" smtClean="0"/>
          </a:p>
          <a:p>
            <a:r>
              <a:rPr lang="tr-TR" sz="2800" dirty="0" smtClean="0"/>
              <a:t>Örneğin</a:t>
            </a:r>
            <a:r>
              <a:rPr lang="tr-TR" sz="2800" dirty="0"/>
              <a:t>: “Trahom” hastalığının Anadolu’nun bir yöresindeki adı “Göz Akması”, şark çıbanının adı ise “Güzellik Çıbanı”dır. </a:t>
            </a:r>
            <a:endParaRPr lang="tr-TR" sz="2800" dirty="0" smtClean="0"/>
          </a:p>
          <a:p>
            <a:r>
              <a:rPr lang="tr-TR" sz="2800" dirty="0" smtClean="0"/>
              <a:t>Bir </a:t>
            </a:r>
            <a:r>
              <a:rPr lang="tr-TR" sz="2800" dirty="0"/>
              <a:t>birey için “sağlık” olarak kabul edilen bir durum başka bir birey ya da aynı bireyin yaşam sürecinin başka bir döneminde “hastalık” olarak düşünülebilir.</a:t>
            </a:r>
          </a:p>
          <a:p>
            <a:endParaRPr lang="tr-TR"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a:bodyPr>
          <a:lstStyle/>
          <a:p>
            <a:pPr>
              <a:buNone/>
            </a:pPr>
            <a:r>
              <a:rPr lang="tr-TR" sz="2800" b="1" dirty="0" smtClean="0">
                <a:solidFill>
                  <a:srgbClr val="FF0000"/>
                </a:solidFill>
              </a:rPr>
              <a:t>                       HASTALIK </a:t>
            </a:r>
            <a:r>
              <a:rPr lang="tr-TR" sz="2800" b="1" dirty="0">
                <a:solidFill>
                  <a:srgbClr val="FF0000"/>
                </a:solidFill>
              </a:rPr>
              <a:t>DAVRANIŞLARI</a:t>
            </a:r>
            <a:endParaRPr lang="tr-TR" sz="2800" dirty="0">
              <a:solidFill>
                <a:srgbClr val="FF0000"/>
              </a:solidFill>
            </a:endParaRPr>
          </a:p>
          <a:p>
            <a:r>
              <a:rPr lang="tr-TR" sz="2800" dirty="0"/>
              <a:t>Hastalık bireyin fiziksel, </a:t>
            </a:r>
            <a:r>
              <a:rPr lang="tr-TR" sz="2800" dirty="0" err="1"/>
              <a:t>emosyonel</a:t>
            </a:r>
            <a:r>
              <a:rPr lang="tr-TR" sz="2800" dirty="0"/>
              <a:t>, entelektüel ve sosyal fonksiyonlarında geçici ya da kalıcı kayıplara neden olur. </a:t>
            </a:r>
            <a:endParaRPr lang="tr-TR" sz="2800" dirty="0" smtClean="0"/>
          </a:p>
          <a:p>
            <a:r>
              <a:rPr lang="tr-TR" sz="2800" dirty="0" smtClean="0"/>
              <a:t>Yalnızca </a:t>
            </a:r>
            <a:r>
              <a:rPr lang="tr-TR" sz="2800" dirty="0"/>
              <a:t>yaşam süresini değil aynı zamanda yaşam kalitesini de olumsuz etkiler. </a:t>
            </a:r>
            <a:endParaRPr lang="tr-TR" sz="2800" dirty="0" smtClean="0"/>
          </a:p>
          <a:p>
            <a:r>
              <a:rPr lang="tr-TR" sz="2800" dirty="0" smtClean="0"/>
              <a:t>Bireyin </a:t>
            </a:r>
            <a:r>
              <a:rPr lang="tr-TR" sz="2800" dirty="0"/>
              <a:t>günlük yaşam fonksiyonlarının tümünü değiştirebilir.</a:t>
            </a:r>
          </a:p>
          <a:p>
            <a:r>
              <a:rPr lang="tr-TR" sz="2800" dirty="0"/>
              <a:t>Hasta olan bireylerin davranışları, kendi vücutlarını algılama, hastalık semptomlarını tanımlama ve yorumlama ile ilişkilidir. </a:t>
            </a:r>
            <a:endParaRPr lang="tr-TR" sz="2800" dirty="0" smtClean="0"/>
          </a:p>
          <a:p>
            <a:r>
              <a:rPr lang="tr-TR" sz="2800" dirty="0" smtClean="0"/>
              <a:t>Ayrıca </a:t>
            </a:r>
            <a:r>
              <a:rPr lang="tr-TR" sz="2800" dirty="0"/>
              <a:t>hastalık davranışları rol, sosyal sınıf ve sorumlulukla ilişkilidir.</a:t>
            </a:r>
          </a:p>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a:bodyPr>
          <a:lstStyle/>
          <a:p>
            <a:pPr>
              <a:buNone/>
            </a:pPr>
            <a:r>
              <a:rPr lang="tr-TR" sz="2800" dirty="0" smtClean="0"/>
              <a:t>            </a:t>
            </a:r>
            <a:r>
              <a:rPr lang="tr-TR" sz="2800" dirty="0" smtClean="0">
                <a:solidFill>
                  <a:srgbClr val="FF0000"/>
                </a:solidFill>
              </a:rPr>
              <a:t>Hastalık </a:t>
            </a:r>
            <a:r>
              <a:rPr lang="tr-TR" sz="2800" dirty="0">
                <a:solidFill>
                  <a:srgbClr val="FF0000"/>
                </a:solidFill>
              </a:rPr>
              <a:t>Davranışını Etkileyen İç Değişkenler</a:t>
            </a:r>
          </a:p>
          <a:p>
            <a:r>
              <a:rPr lang="tr-TR" sz="2800" dirty="0"/>
              <a:t>Bireyin hastalık davranışını etkileyen iç değişkenlerden biri hastalık belirtilerinin birey tarafından nasıl algılandığıdır. </a:t>
            </a:r>
            <a:endParaRPr lang="tr-TR" sz="2800" dirty="0" smtClean="0"/>
          </a:p>
          <a:p>
            <a:r>
              <a:rPr lang="tr-TR" sz="2800" dirty="0" smtClean="0"/>
              <a:t>Birey</a:t>
            </a:r>
            <a:r>
              <a:rPr lang="tr-TR" sz="2800" dirty="0"/>
              <a:t>, hastalığın günlük yaşamını olumsuz etkilediğine inanıyorsa, semptomları rahatsız edici olarak algılar ve hemen doktora gider. Bireyin hastalık davranışı, hastalığın doğasından da (hastalığın akut veya kronik oluşu) etkilenir.</a:t>
            </a:r>
          </a:p>
          <a:p>
            <a:r>
              <a:rPr lang="tr-TR" sz="2800" dirty="0"/>
              <a:t>Akut hastalıklar, semptomları aniden ortaya çıkan, genellikle yaşamı tehdit eden ve kısa süreli hastalıklardır. Bu semptomlar yaşam fonksiyonlarını </a:t>
            </a:r>
            <a:r>
              <a:rPr lang="tr-TR" sz="2800" dirty="0" smtClean="0"/>
              <a:t>farklı biçimde </a:t>
            </a:r>
            <a:r>
              <a:rPr lang="tr-TR" sz="2800" dirty="0"/>
              <a:t>etkileyebilir.</a:t>
            </a:r>
          </a:p>
          <a:p>
            <a:endParaRPr lang="tr-TR"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a:bodyPr>
          <a:lstStyle/>
          <a:p>
            <a:r>
              <a:rPr lang="tr-TR" sz="2800" dirty="0"/>
              <a:t>Kronik hastalıklar ise, semptomları ve tedavisi altı aydan daha uzun zaman diliminde devam eden, hastalık semptomlarının görüldüğü ve görülmediği dönemlerin birbirini izlediği çoğunlukla ömür boyu devam eden hastalıklardır</a:t>
            </a:r>
            <a:r>
              <a:rPr lang="tr-TR" sz="2800" dirty="0" smtClean="0"/>
              <a:t>.</a:t>
            </a:r>
          </a:p>
          <a:p>
            <a:endParaRPr lang="tr-TR" sz="2800" dirty="0"/>
          </a:p>
          <a:p>
            <a:r>
              <a:rPr lang="tr-TR" sz="2800" u="sng" dirty="0"/>
              <a:t>Kronik Hastalıkların özellikleri</a:t>
            </a:r>
            <a:endParaRPr lang="tr-TR" sz="2800" dirty="0"/>
          </a:p>
          <a:p>
            <a:pPr>
              <a:buNone/>
            </a:pPr>
            <a:r>
              <a:rPr lang="tr-TR" sz="2800" dirty="0"/>
              <a:t>•	Patolojik değişimler geriye dönüşsüzdür.</a:t>
            </a:r>
          </a:p>
          <a:p>
            <a:pPr>
              <a:buNone/>
            </a:pPr>
            <a:r>
              <a:rPr lang="tr-TR" sz="2800" dirty="0"/>
              <a:t>•	Normal fonksiyonlarda kalıcı bozukluk ve </a:t>
            </a:r>
            <a:r>
              <a:rPr lang="tr-TR" sz="2800" dirty="0" smtClean="0"/>
              <a:t>değişiklikler vardır</a:t>
            </a:r>
            <a:r>
              <a:rPr lang="tr-TR" sz="2800" dirty="0"/>
              <a:t>.</a:t>
            </a:r>
          </a:p>
          <a:p>
            <a:pPr>
              <a:buNone/>
            </a:pPr>
            <a:r>
              <a:rPr lang="tr-TR" sz="2800" dirty="0"/>
              <a:t>•	Uzun süren tedavi ve bakım gerektirir.</a:t>
            </a:r>
          </a:p>
          <a:p>
            <a:pPr>
              <a:buNone/>
            </a:pPr>
            <a:r>
              <a:rPr lang="tr-TR" sz="2800" dirty="0"/>
              <a:t>•	Rehabilitasyon gerektirir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Autofit/>
          </a:bodyPr>
          <a:lstStyle/>
          <a:p>
            <a:pPr>
              <a:buNone/>
            </a:pPr>
            <a:r>
              <a:rPr lang="tr-TR" sz="2800" dirty="0" smtClean="0"/>
              <a:t>       </a:t>
            </a:r>
            <a:r>
              <a:rPr lang="tr-TR" sz="2800" dirty="0" smtClean="0">
                <a:solidFill>
                  <a:srgbClr val="FF0000"/>
                </a:solidFill>
              </a:rPr>
              <a:t>Hastalık </a:t>
            </a:r>
            <a:r>
              <a:rPr lang="tr-TR" sz="2800" dirty="0">
                <a:solidFill>
                  <a:srgbClr val="FF0000"/>
                </a:solidFill>
              </a:rPr>
              <a:t>Davranışını Etkileyen Dış Değişkenler</a:t>
            </a:r>
          </a:p>
          <a:p>
            <a:r>
              <a:rPr lang="tr-TR" sz="2800" dirty="0"/>
              <a:t>Hastalık davranışını etkileyen dış değişkenler ise hastalık semptomları, sosyal grup, kültürel birikim, ekonomik faktörler ve sosyal destek sistemidir</a:t>
            </a:r>
            <a:r>
              <a:rPr lang="tr-TR" sz="2800" dirty="0" smtClean="0"/>
              <a:t>.</a:t>
            </a:r>
            <a:endParaRPr lang="tr-TR" sz="2800" dirty="0"/>
          </a:p>
          <a:p>
            <a:r>
              <a:rPr lang="tr-TR" sz="2800" u="sng" dirty="0" err="1"/>
              <a:t>Mechanic</a:t>
            </a:r>
            <a:r>
              <a:rPr lang="tr-TR" sz="2800" u="sng" dirty="0"/>
              <a:t>’ e göre hastalık davranışını etkileyen 10 bileşen şunlardır:</a:t>
            </a:r>
          </a:p>
          <a:p>
            <a:pPr>
              <a:buNone/>
            </a:pPr>
            <a:r>
              <a:rPr lang="tr-TR" sz="2800" dirty="0"/>
              <a:t> </a:t>
            </a:r>
            <a:r>
              <a:rPr lang="tr-TR" sz="2800" dirty="0" smtClean="0"/>
              <a:t>-</a:t>
            </a:r>
            <a:r>
              <a:rPr lang="tr-TR" sz="2800" dirty="0"/>
              <a:t>Hastalığın görülebilen ve tanımlanabilen semptomları,</a:t>
            </a:r>
          </a:p>
          <a:p>
            <a:pPr>
              <a:buNone/>
            </a:pPr>
            <a:r>
              <a:rPr lang="tr-TR" sz="2800" dirty="0"/>
              <a:t> </a:t>
            </a:r>
            <a:r>
              <a:rPr lang="tr-TR" sz="2800" dirty="0" smtClean="0"/>
              <a:t>-</a:t>
            </a:r>
            <a:r>
              <a:rPr lang="tr-TR" sz="2800" dirty="0"/>
              <a:t>Bireyin semptomları ciddi olarak algılama boyutu,</a:t>
            </a:r>
          </a:p>
          <a:p>
            <a:pPr>
              <a:buNone/>
            </a:pPr>
            <a:r>
              <a:rPr lang="tr-TR" sz="2800" dirty="0"/>
              <a:t> </a:t>
            </a:r>
            <a:r>
              <a:rPr lang="tr-TR" sz="2800" dirty="0" smtClean="0"/>
              <a:t>-</a:t>
            </a:r>
            <a:r>
              <a:rPr lang="tr-TR" sz="2800" dirty="0"/>
              <a:t>Bireyin eğitim durumu, bilgisi ve kültürel birikimi ve algılanan semptomlarla ilgili bilgisi,</a:t>
            </a:r>
          </a:p>
          <a:p>
            <a:endParaRPr lang="tr-TR"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401080" cy="5786478"/>
          </a:xfrm>
        </p:spPr>
        <p:txBody>
          <a:bodyPr>
            <a:normAutofit/>
          </a:bodyPr>
          <a:lstStyle/>
          <a:p>
            <a:pPr>
              <a:buNone/>
            </a:pPr>
            <a:r>
              <a:rPr lang="tr-TR" dirty="0"/>
              <a:t>-</a:t>
            </a:r>
            <a:r>
              <a:rPr lang="tr-TR" sz="2800" dirty="0"/>
              <a:t>Sosyal aktivite, iş ve aileyi olumsuz </a:t>
            </a:r>
            <a:r>
              <a:rPr lang="tr-TR" sz="2800" dirty="0" smtClean="0"/>
              <a:t>etkileyen semptomlar</a:t>
            </a:r>
            <a:r>
              <a:rPr lang="tr-TR" sz="2800" dirty="0"/>
              <a:t>,</a:t>
            </a:r>
          </a:p>
          <a:p>
            <a:pPr>
              <a:buNone/>
            </a:pPr>
            <a:r>
              <a:rPr lang="tr-TR" sz="2800" dirty="0" smtClean="0"/>
              <a:t>-</a:t>
            </a:r>
            <a:r>
              <a:rPr lang="tr-TR" sz="2800" dirty="0"/>
              <a:t>Semptomların varlığı ve görülme sıklığı,</a:t>
            </a:r>
          </a:p>
          <a:p>
            <a:pPr>
              <a:buNone/>
            </a:pPr>
            <a:r>
              <a:rPr lang="tr-TR" sz="2800" dirty="0" smtClean="0"/>
              <a:t>-</a:t>
            </a:r>
            <a:r>
              <a:rPr lang="tr-TR" sz="2800" dirty="0"/>
              <a:t>Diğer bireylerin semptomlarla ilgili açıklamaları,</a:t>
            </a:r>
          </a:p>
          <a:p>
            <a:pPr>
              <a:buNone/>
            </a:pPr>
            <a:r>
              <a:rPr lang="tr-TR" sz="2800" dirty="0" smtClean="0"/>
              <a:t>-</a:t>
            </a:r>
            <a:r>
              <a:rPr lang="tr-TR" sz="2800" dirty="0"/>
              <a:t>Hastalık nedeniyle inkâr edilen temel gereksinimler,</a:t>
            </a:r>
          </a:p>
          <a:p>
            <a:pPr>
              <a:buNone/>
            </a:pPr>
            <a:r>
              <a:rPr lang="tr-TR" sz="2800" dirty="0" smtClean="0"/>
              <a:t>-</a:t>
            </a:r>
            <a:r>
              <a:rPr lang="tr-TR" sz="2800" dirty="0"/>
              <a:t>Hastalıkla mücadele edebilmek için ihtiyacı olan diğer gereksinimlerin belirlenmesi,</a:t>
            </a:r>
          </a:p>
          <a:p>
            <a:pPr>
              <a:buNone/>
            </a:pPr>
            <a:r>
              <a:rPr lang="tr-TR" sz="2800" dirty="0" smtClean="0"/>
              <a:t>-</a:t>
            </a:r>
            <a:r>
              <a:rPr lang="tr-TR" sz="2800" dirty="0"/>
              <a:t>Bireylerin semptomlarla ilişkili yorumları</a:t>
            </a:r>
          </a:p>
          <a:p>
            <a:pPr>
              <a:buNone/>
            </a:pPr>
            <a:r>
              <a:rPr lang="tr-TR" sz="2800" dirty="0" smtClean="0"/>
              <a:t>-Tedavi </a:t>
            </a:r>
            <a:r>
              <a:rPr lang="tr-TR" sz="2800" dirty="0"/>
              <a:t>kaynaklarının uygunluğu, fiziksel yakınlığı, fizyolojik ve maddi maliyeti.</a:t>
            </a:r>
          </a:p>
          <a:p>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71546"/>
            <a:ext cx="8229600" cy="5429288"/>
          </a:xfrm>
        </p:spPr>
        <p:txBody>
          <a:bodyPr/>
          <a:lstStyle/>
          <a:p>
            <a:pPr>
              <a:buNone/>
            </a:pPr>
            <a:r>
              <a:rPr lang="tr-TR" sz="2800" b="1" dirty="0" smtClean="0"/>
              <a:t>       </a:t>
            </a:r>
            <a:r>
              <a:rPr lang="tr-TR" sz="2800" b="1" dirty="0" smtClean="0">
                <a:solidFill>
                  <a:srgbClr val="FF0000"/>
                </a:solidFill>
              </a:rPr>
              <a:t>HASTALIĞIN </a:t>
            </a:r>
            <a:r>
              <a:rPr lang="tr-TR" sz="2800" b="1" dirty="0">
                <a:solidFill>
                  <a:srgbClr val="FF0000"/>
                </a:solidFill>
              </a:rPr>
              <a:t>BİREY VE AİLE ÜZERİNE ETKİLERİ</a:t>
            </a:r>
            <a:endParaRPr lang="tr-TR" sz="2800" dirty="0">
              <a:solidFill>
                <a:srgbClr val="FF0000"/>
              </a:solidFill>
            </a:endParaRPr>
          </a:p>
          <a:p>
            <a:r>
              <a:rPr lang="tr-TR" sz="2800" dirty="0"/>
              <a:t>Hastalık durumunda, duygusal ve davranışsal olarak beden imajı, aile dinamikleri ve rollerde değişim meydana gelir. </a:t>
            </a:r>
            <a:endParaRPr lang="tr-TR" sz="2800" dirty="0" smtClean="0"/>
          </a:p>
          <a:p>
            <a:r>
              <a:rPr lang="tr-TR" sz="2800" dirty="0" smtClean="0"/>
              <a:t>Birey </a:t>
            </a:r>
            <a:r>
              <a:rPr lang="tr-TR" sz="2800" dirty="0"/>
              <a:t>ve aile hastalık ve tedavinin yol açtığı bu değişikliklerle başa çıkmak zorundadır.</a:t>
            </a:r>
          </a:p>
          <a:p>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786478"/>
          </a:xfrm>
        </p:spPr>
        <p:txBody>
          <a:bodyPr>
            <a:normAutofit/>
          </a:bodyPr>
          <a:lstStyle/>
          <a:p>
            <a:pPr>
              <a:buNone/>
            </a:pPr>
            <a:r>
              <a:rPr lang="tr-TR" sz="2800" dirty="0" smtClean="0">
                <a:solidFill>
                  <a:srgbClr val="FF0000"/>
                </a:solidFill>
              </a:rPr>
              <a:t>             Davranışsal </a:t>
            </a:r>
            <a:r>
              <a:rPr lang="tr-TR" sz="2800" dirty="0">
                <a:solidFill>
                  <a:srgbClr val="FF0000"/>
                </a:solidFill>
              </a:rPr>
              <a:t>ve </a:t>
            </a:r>
            <a:r>
              <a:rPr lang="tr-TR" sz="2800" dirty="0" err="1">
                <a:solidFill>
                  <a:srgbClr val="FF0000"/>
                </a:solidFill>
              </a:rPr>
              <a:t>Emosyonel</a:t>
            </a:r>
            <a:r>
              <a:rPr lang="tr-TR" sz="2800" dirty="0">
                <a:solidFill>
                  <a:srgbClr val="FF0000"/>
                </a:solidFill>
              </a:rPr>
              <a:t> Değişiklikler</a:t>
            </a:r>
          </a:p>
          <a:p>
            <a:r>
              <a:rPr lang="tr-TR" sz="2800" dirty="0"/>
              <a:t>Bireysel davranışlar ve </a:t>
            </a:r>
            <a:r>
              <a:rPr lang="tr-TR" sz="2800" dirty="0" err="1"/>
              <a:t>emosyonel</a:t>
            </a:r>
            <a:r>
              <a:rPr lang="tr-TR" sz="2800" dirty="0"/>
              <a:t> tepkiler, hastalığın doğasına, bireyin hastalığa uyumuna, sosyal çevrenin tepkilerine ve hastalık sürecinin değişimine bağlıdır. </a:t>
            </a:r>
            <a:endParaRPr lang="tr-TR" sz="2800" dirty="0" smtClean="0"/>
          </a:p>
          <a:p>
            <a:r>
              <a:rPr lang="tr-TR" sz="2800" dirty="0" smtClean="0"/>
              <a:t>Özellikle </a:t>
            </a:r>
            <a:r>
              <a:rPr lang="tr-TR" sz="2800" dirty="0"/>
              <a:t>yaşamı tehdit eden hastalıklar, </a:t>
            </a:r>
            <a:r>
              <a:rPr lang="tr-TR" sz="2800" dirty="0" err="1"/>
              <a:t>anksiyete</a:t>
            </a:r>
            <a:r>
              <a:rPr lang="tr-TR" sz="2800" dirty="0"/>
              <a:t>, şok, kızgınlık, öfke, içine kapanma gibi ciddi davranış ve </a:t>
            </a:r>
            <a:r>
              <a:rPr lang="tr-TR" sz="2800" dirty="0" err="1"/>
              <a:t>emosyonel</a:t>
            </a:r>
            <a:r>
              <a:rPr lang="tr-TR" sz="2800" dirty="0"/>
              <a:t> değişikliklere yol açar. </a:t>
            </a:r>
          </a:p>
          <a:p>
            <a:r>
              <a:rPr lang="tr-TR" sz="2800" dirty="0"/>
              <a:t>Çünkü,hastalıklar bireyin otonomisini, yeterliliğini, bağımsızlığını, üstlendiği rolü yerine getirmesini ve </a:t>
            </a:r>
            <a:r>
              <a:rPr lang="tr-TR" sz="2800" dirty="0" err="1"/>
              <a:t>özbenlik</a:t>
            </a:r>
            <a:r>
              <a:rPr lang="tr-TR" sz="2800" dirty="0"/>
              <a:t> saygısını tehdit eden bir durumdur.</a:t>
            </a:r>
          </a:p>
          <a:p>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a:bodyPr>
          <a:lstStyle/>
          <a:p>
            <a:pPr>
              <a:buNone/>
            </a:pPr>
            <a:r>
              <a:rPr lang="tr-TR" sz="2800" dirty="0" smtClean="0"/>
              <a:t>                        </a:t>
            </a:r>
            <a:r>
              <a:rPr lang="tr-TR" sz="2800" dirty="0" smtClean="0">
                <a:solidFill>
                  <a:srgbClr val="FF0000"/>
                </a:solidFill>
              </a:rPr>
              <a:t>Aile </a:t>
            </a:r>
            <a:r>
              <a:rPr lang="tr-TR" sz="2800" dirty="0">
                <a:solidFill>
                  <a:srgbClr val="FF0000"/>
                </a:solidFill>
              </a:rPr>
              <a:t>Rolü Üzerindeki Etkisi</a:t>
            </a:r>
          </a:p>
          <a:p>
            <a:r>
              <a:rPr lang="tr-TR" sz="2800" dirty="0"/>
              <a:t>İnsanlar hem meslek hem de aile yaşantılarında çeşitli rollere sahiptir.</a:t>
            </a:r>
          </a:p>
          <a:p>
            <a:r>
              <a:rPr lang="tr-TR" sz="2800" dirty="0"/>
              <a:t>Hastalık durumunda aile içindeki roller değişebilir. Birey ve aile değişen rolleriyle başa çıkmak için, özel bir rehberin ya da danışmanın yardım ve desteğine ihtiyaç duyabilirler. </a:t>
            </a:r>
            <a:endParaRPr lang="tr-TR" sz="2800" dirty="0" smtClean="0"/>
          </a:p>
          <a:p>
            <a:r>
              <a:rPr lang="tr-TR" sz="2800" dirty="0" smtClean="0"/>
              <a:t>Felç </a:t>
            </a:r>
            <a:r>
              <a:rPr lang="tr-TR" sz="2800" dirty="0"/>
              <a:t>gibi durumlarda hem hastanın hem de bakım vericinin rolleri değişebilir. </a:t>
            </a:r>
            <a:endParaRPr lang="tr-TR" sz="2800" dirty="0" smtClean="0"/>
          </a:p>
          <a:p>
            <a:r>
              <a:rPr lang="tr-TR" sz="2800" dirty="0" smtClean="0"/>
              <a:t>Bu </a:t>
            </a:r>
            <a:r>
              <a:rPr lang="tr-TR" sz="2800" dirty="0"/>
              <a:t>durumda hasta kendini umutsuz ve güçsüz hisseder. </a:t>
            </a:r>
            <a:endParaRPr lang="tr-TR" sz="2800" dirty="0" smtClean="0"/>
          </a:p>
          <a:p>
            <a:r>
              <a:rPr lang="tr-TR" sz="2800" dirty="0" smtClean="0"/>
              <a:t>Bakım </a:t>
            </a:r>
            <a:r>
              <a:rPr lang="tr-TR" sz="2800" dirty="0"/>
              <a:t>vericinin ise sorumlulukları artar.</a:t>
            </a:r>
          </a:p>
          <a:p>
            <a:endParaRPr lang="tr-TR"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715040"/>
          </a:xfrm>
        </p:spPr>
        <p:txBody>
          <a:bodyPr/>
          <a:lstStyle/>
          <a:p>
            <a:pPr>
              <a:buNone/>
            </a:pPr>
            <a:r>
              <a:rPr lang="tr-TR" dirty="0" smtClean="0"/>
              <a:t>                </a:t>
            </a:r>
            <a:r>
              <a:rPr lang="tr-TR" sz="2800" dirty="0" smtClean="0">
                <a:solidFill>
                  <a:srgbClr val="FF0000"/>
                </a:solidFill>
              </a:rPr>
              <a:t>Beden </a:t>
            </a:r>
            <a:r>
              <a:rPr lang="tr-TR" sz="2800" dirty="0">
                <a:solidFill>
                  <a:srgbClr val="FF0000"/>
                </a:solidFill>
              </a:rPr>
              <a:t>İmajı Üzerine Etkisi</a:t>
            </a:r>
          </a:p>
          <a:p>
            <a:r>
              <a:rPr lang="tr-TR" sz="2800" dirty="0"/>
              <a:t>Beden imajı, fiziksel görünümün </a:t>
            </a:r>
            <a:r>
              <a:rPr lang="tr-TR" sz="2800" dirty="0" err="1"/>
              <a:t>subjektif</a:t>
            </a:r>
            <a:r>
              <a:rPr lang="tr-TR" sz="2800" dirty="0"/>
              <a:t> bir ifadesidir. </a:t>
            </a:r>
            <a:endParaRPr lang="tr-TR" sz="2800" dirty="0" smtClean="0"/>
          </a:p>
          <a:p>
            <a:r>
              <a:rPr lang="tr-TR" sz="2800" dirty="0" smtClean="0"/>
              <a:t>Bazı </a:t>
            </a:r>
            <a:r>
              <a:rPr lang="tr-TR" sz="2800" dirty="0"/>
              <a:t>hastalıklar fiziksel değişikliklere neden olur. </a:t>
            </a:r>
            <a:endParaRPr lang="tr-TR" sz="2800" dirty="0" smtClean="0"/>
          </a:p>
          <a:p>
            <a:r>
              <a:rPr lang="tr-TR" sz="2800" dirty="0" smtClean="0"/>
              <a:t>Örneğin</a:t>
            </a:r>
            <a:r>
              <a:rPr lang="tr-TR" sz="2800" dirty="0"/>
              <a:t>, bacak ampütasyonu gibi bir nedenle beden imajında bir değişiklik meydana geldiğinde, birey duruma şok, inkâr, geri çekilme (pazarlık), kabul-uyum ve rehabilitasyon basamaklarını yaşayarak tepki verir.</a:t>
            </a:r>
          </a:p>
          <a:p>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786478"/>
          </a:xfrm>
        </p:spPr>
        <p:txBody>
          <a:bodyPr/>
          <a:lstStyle/>
          <a:p>
            <a:pPr>
              <a:buNone/>
            </a:pPr>
            <a:r>
              <a:rPr lang="tr-TR" dirty="0" smtClean="0"/>
              <a:t>                   </a:t>
            </a:r>
            <a:r>
              <a:rPr lang="tr-TR" sz="2800" dirty="0" smtClean="0">
                <a:solidFill>
                  <a:srgbClr val="FF0000"/>
                </a:solidFill>
              </a:rPr>
              <a:t>Benlik </a:t>
            </a:r>
            <a:r>
              <a:rPr lang="tr-TR" sz="2800" dirty="0">
                <a:solidFill>
                  <a:srgbClr val="FF0000"/>
                </a:solidFill>
              </a:rPr>
              <a:t>Kavramına Etkisi</a:t>
            </a:r>
          </a:p>
          <a:p>
            <a:r>
              <a:rPr lang="tr-TR" sz="2800" dirty="0"/>
              <a:t>Benlik kavramı, bireyin kendisini nasıl algıladığı, zayıflık ve güçlülüklerine nasıl baktığını yansıtan </a:t>
            </a:r>
            <a:r>
              <a:rPr lang="tr-TR" sz="2800" dirty="0" err="1"/>
              <a:t>mental</a:t>
            </a:r>
            <a:r>
              <a:rPr lang="tr-TR" sz="2800" dirty="0"/>
              <a:t> imajıdır. </a:t>
            </a:r>
            <a:endParaRPr lang="tr-TR" sz="2800" dirty="0" smtClean="0"/>
          </a:p>
          <a:p>
            <a:r>
              <a:rPr lang="tr-TR" sz="2800" dirty="0" smtClean="0"/>
              <a:t>Hastalığa </a:t>
            </a:r>
            <a:r>
              <a:rPr lang="tr-TR" sz="2800" dirty="0"/>
              <a:t>bağlı benlik kavramı değişen birey ailenin beklentilerini karşılayamayabilir, yorgunluk ya da çatışma ön plana çıkabilir. </a:t>
            </a:r>
            <a:endParaRPr lang="tr-TR" sz="2800" dirty="0" smtClean="0"/>
          </a:p>
          <a:p>
            <a:r>
              <a:rPr lang="tr-TR" sz="2800" dirty="0" smtClean="0"/>
              <a:t>Bunun </a:t>
            </a:r>
            <a:r>
              <a:rPr lang="tr-TR" sz="2800" dirty="0"/>
              <a:t>sonucunda da aile üyeleri ile birey arasındaki ilişki değişebilir.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5572164"/>
          </a:xfrm>
        </p:spPr>
        <p:txBody>
          <a:bodyPr/>
          <a:lstStyle/>
          <a:p>
            <a:r>
              <a:rPr lang="tr-TR" sz="2800" b="1" dirty="0">
                <a:solidFill>
                  <a:srgbClr val="FF0000"/>
                </a:solidFill>
              </a:rPr>
              <a:t>Objektif olarak sağlık</a:t>
            </a:r>
            <a:r>
              <a:rPr lang="tr-TR" sz="2800" b="1" dirty="0" smtClean="0">
                <a:solidFill>
                  <a:srgbClr val="FF0000"/>
                </a:solidFill>
              </a:rPr>
              <a:t>; </a:t>
            </a:r>
            <a:r>
              <a:rPr lang="tr-TR" sz="2800" dirty="0" smtClean="0"/>
              <a:t>muayene</a:t>
            </a:r>
            <a:r>
              <a:rPr lang="tr-TR" sz="2800" dirty="0"/>
              <a:t>, </a:t>
            </a:r>
            <a:r>
              <a:rPr lang="tr-TR" sz="2800" dirty="0" err="1"/>
              <a:t>laboratuvar</a:t>
            </a:r>
            <a:r>
              <a:rPr lang="tr-TR" sz="2800" dirty="0"/>
              <a:t> testleri ile belirlenen sağlıklı olma durumudur, hastalığın olmamasıdır. </a:t>
            </a:r>
            <a:endParaRPr lang="tr-TR" sz="2800" dirty="0" smtClean="0"/>
          </a:p>
          <a:p>
            <a:r>
              <a:rPr lang="tr-TR" sz="2800" dirty="0" smtClean="0"/>
              <a:t>Bir </a:t>
            </a:r>
            <a:r>
              <a:rPr lang="tr-TR" sz="2800" dirty="0"/>
              <a:t>kişiye sağlıklı denebilmesi için hem bireyin kendini </a:t>
            </a:r>
            <a:r>
              <a:rPr lang="tr-TR" sz="2800" dirty="0" err="1"/>
              <a:t>subjektif</a:t>
            </a:r>
            <a:r>
              <a:rPr lang="tr-TR" sz="2800" dirty="0"/>
              <a:t> olarak sağlıklı hissetmesi hem de objektif olarak sağlıklı olması gerekmektedir.</a:t>
            </a:r>
          </a:p>
          <a:p>
            <a:r>
              <a:rPr lang="tr-TR" sz="2800" b="1" dirty="0">
                <a:solidFill>
                  <a:srgbClr val="FF0000"/>
                </a:solidFill>
              </a:rPr>
              <a:t>Biyolojik bilimler açısından sağlık</a:t>
            </a:r>
            <a:r>
              <a:rPr lang="tr-TR" sz="2800" b="1" dirty="0" smtClean="0">
                <a:solidFill>
                  <a:srgbClr val="FF0000"/>
                </a:solidFill>
              </a:rPr>
              <a:t>; </a:t>
            </a:r>
            <a:r>
              <a:rPr lang="tr-TR" sz="2800" dirty="0" smtClean="0"/>
              <a:t>bedenin </a:t>
            </a:r>
            <a:r>
              <a:rPr lang="tr-TR" sz="2800" dirty="0"/>
              <a:t>her bir hücresinin en üst düzeyde işlev gördüğü ve hücreler arası uyumun var olduğu bir durumdur.</a:t>
            </a:r>
          </a:p>
          <a:p>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71546"/>
            <a:ext cx="8229600" cy="5429288"/>
          </a:xfrm>
        </p:spPr>
        <p:txBody>
          <a:bodyPr/>
          <a:lstStyle/>
          <a:p>
            <a:pPr>
              <a:buNone/>
            </a:pPr>
            <a:r>
              <a:rPr lang="tr-TR" dirty="0" smtClean="0">
                <a:solidFill>
                  <a:srgbClr val="FF0000"/>
                </a:solidFill>
              </a:rPr>
              <a:t>                        </a:t>
            </a:r>
            <a:r>
              <a:rPr lang="tr-TR" sz="2800" dirty="0" smtClean="0">
                <a:solidFill>
                  <a:srgbClr val="FF0000"/>
                </a:solidFill>
              </a:rPr>
              <a:t>Aile </a:t>
            </a:r>
            <a:r>
              <a:rPr lang="tr-TR" sz="2800" dirty="0">
                <a:solidFill>
                  <a:srgbClr val="FF0000"/>
                </a:solidFill>
              </a:rPr>
              <a:t>Dinamiklerine Etkisi</a:t>
            </a:r>
          </a:p>
          <a:p>
            <a:r>
              <a:rPr lang="tr-TR" sz="2800" dirty="0"/>
              <a:t>Aile dinamikleri; aile fonksiyonları, karar verme, aile üyelerine bireysel destek sağlama, günlük değişim ve değişikliklerle ilgilenme ile ilgili bir süreçtir. </a:t>
            </a:r>
            <a:endParaRPr lang="tr-TR" sz="2800" dirty="0" smtClean="0"/>
          </a:p>
          <a:p>
            <a:r>
              <a:rPr lang="tr-TR" sz="2800" dirty="0" smtClean="0"/>
              <a:t>Eğer </a:t>
            </a:r>
            <a:r>
              <a:rPr lang="tr-TR" sz="2800" dirty="0"/>
              <a:t>ailedeki ebeveyn hasta olursa evin diğer büyük üyesi bazı sorumlulukları üstlenebilir. </a:t>
            </a:r>
            <a:endParaRPr lang="tr-TR" sz="2800" dirty="0" smtClean="0"/>
          </a:p>
          <a:p>
            <a:r>
              <a:rPr lang="tr-TR" sz="2800" dirty="0" smtClean="0"/>
              <a:t>Bu </a:t>
            </a:r>
            <a:r>
              <a:rPr lang="tr-TR" sz="2800" dirty="0"/>
              <a:t>sorumluluklar yerine getirilse bile </a:t>
            </a:r>
            <a:r>
              <a:rPr lang="tr-TR" sz="2800" dirty="0" err="1"/>
              <a:t>emosyonel</a:t>
            </a:r>
            <a:r>
              <a:rPr lang="tr-TR" sz="2800" dirty="0"/>
              <a:t> zorlanmaya neden olabilir.</a:t>
            </a:r>
          </a:p>
          <a:p>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285728"/>
            <a:ext cx="8572560" cy="6572272"/>
          </a:xfrm>
        </p:spPr>
        <p:txBody>
          <a:bodyPr>
            <a:normAutofit fontScale="92500"/>
          </a:bodyPr>
          <a:lstStyle/>
          <a:p>
            <a:pPr>
              <a:buNone/>
            </a:pPr>
            <a:r>
              <a:rPr lang="tr-TR" sz="3000" b="1" dirty="0" smtClean="0"/>
              <a:t>                 </a:t>
            </a:r>
            <a:r>
              <a:rPr lang="tr-TR" sz="3000" b="1" dirty="0" smtClean="0">
                <a:solidFill>
                  <a:srgbClr val="FF0000"/>
                </a:solidFill>
              </a:rPr>
              <a:t>SAĞLIK </a:t>
            </a:r>
            <a:r>
              <a:rPr lang="tr-TR" sz="3000" b="1" dirty="0">
                <a:solidFill>
                  <a:srgbClr val="FF0000"/>
                </a:solidFill>
              </a:rPr>
              <a:t>VE HASTALIK MODELLERİ</a:t>
            </a:r>
            <a:endParaRPr lang="tr-TR" sz="3000" dirty="0">
              <a:solidFill>
                <a:srgbClr val="FF0000"/>
              </a:solidFill>
            </a:endParaRPr>
          </a:p>
          <a:p>
            <a:r>
              <a:rPr lang="tr-TR" sz="3000" dirty="0"/>
              <a:t>Sağlık hastalık modelleri çerçevesinde, sağlık hastalık kavramları arasındaki ilişkiler ve bireyin sağlık uygulamalarına karşı tutumları daha kolay anlaşılabilir.</a:t>
            </a:r>
          </a:p>
          <a:p>
            <a:r>
              <a:rPr lang="tr-TR" sz="3000" dirty="0">
                <a:solidFill>
                  <a:srgbClr val="FF0000"/>
                </a:solidFill>
              </a:rPr>
              <a:t>Sağlık – Hastalığın Sürekliliği Modeli</a:t>
            </a:r>
          </a:p>
          <a:p>
            <a:r>
              <a:rPr lang="tr-TR" sz="3000" dirty="0"/>
              <a:t>Bu modelde sağlık, dinamik bir durumdur. Sağlık ve hastalık, bireyin iç ve dış çevre ile olan uyumundaki dalgalanmalarla ilişkilendirilmiştir. </a:t>
            </a:r>
            <a:endParaRPr lang="tr-TR" sz="3000" dirty="0" smtClean="0"/>
          </a:p>
          <a:p>
            <a:r>
              <a:rPr lang="tr-TR" sz="3000" dirty="0" smtClean="0"/>
              <a:t>Dalgalanmalar </a:t>
            </a:r>
            <a:r>
              <a:rPr lang="tr-TR" sz="3000" dirty="0"/>
              <a:t>sayesinde, sağlık ve hastalıkla ilgili değişik dereceler oluşur. </a:t>
            </a:r>
            <a:endParaRPr lang="tr-TR" sz="3000" dirty="0" smtClean="0"/>
          </a:p>
          <a:p>
            <a:r>
              <a:rPr lang="tr-TR" sz="3000" dirty="0" smtClean="0"/>
              <a:t>Bu </a:t>
            </a:r>
            <a:r>
              <a:rPr lang="tr-TR" sz="3000" dirty="0"/>
              <a:t>dereceler optimal esenlikten ölüme kadar sıralanır. Sağlık bu devamlı çizgi üzerinde sürekli olarak değişen bir durumdur. Bu çizgi üzerinde amaçlanan iyilik hâlinin sürdürülmesidir.</a:t>
            </a:r>
          </a:p>
          <a:p>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715436" cy="6643710"/>
          </a:xfrm>
        </p:spPr>
        <p:txBody>
          <a:bodyPr>
            <a:normAutofit fontScale="92500" lnSpcReduction="10000"/>
          </a:bodyPr>
          <a:lstStyle/>
          <a:p>
            <a:r>
              <a:rPr lang="tr-TR" sz="2800" dirty="0">
                <a:solidFill>
                  <a:srgbClr val="FF0000"/>
                </a:solidFill>
              </a:rPr>
              <a:t>Üst Düzey İyilik Modeli</a:t>
            </a:r>
          </a:p>
          <a:p>
            <a:r>
              <a:rPr lang="tr-TR" sz="2800" dirty="0"/>
              <a:t>Bu model, bireyin sağlık potansiyelini en üst düzeye çıkarmaya odaklanmıştır. </a:t>
            </a:r>
            <a:endParaRPr lang="tr-TR" sz="2800" dirty="0" smtClean="0"/>
          </a:p>
          <a:p>
            <a:r>
              <a:rPr lang="tr-TR" sz="2800" dirty="0" smtClean="0"/>
              <a:t>Sağlık </a:t>
            </a:r>
            <a:r>
              <a:rPr lang="tr-TR" sz="2800" dirty="0"/>
              <a:t>bakımı hastalığın tedavisinden çok, bireyin sağlığını geliştirme ve hastalığı önleme aktivitelerini kapsar. </a:t>
            </a:r>
            <a:endParaRPr lang="tr-TR" sz="2800" dirty="0" smtClean="0"/>
          </a:p>
          <a:p>
            <a:r>
              <a:rPr lang="tr-TR" sz="2800" dirty="0" smtClean="0"/>
              <a:t>Bu </a:t>
            </a:r>
            <a:r>
              <a:rPr lang="tr-TR" sz="2800" dirty="0"/>
              <a:t>modelde, esenliğe ulaşmada riskli sağlık davranışlarının değişikliğinin önemi vurgulanır.</a:t>
            </a:r>
          </a:p>
          <a:p>
            <a:r>
              <a:rPr lang="tr-TR" sz="2800" dirty="0">
                <a:solidFill>
                  <a:srgbClr val="FF0000"/>
                </a:solidFill>
              </a:rPr>
              <a:t>Ajan – Konakçı – Çevre Modeli</a:t>
            </a:r>
          </a:p>
          <a:p>
            <a:r>
              <a:rPr lang="tr-TR" sz="2800" dirty="0"/>
              <a:t>Bu yaklaşıma göre birey ve grupların sağlık veya hastalık düzeyleri, ajan, konakçı ve çevrenin dinamik ilişkisine bağlıdır</a:t>
            </a:r>
            <a:r>
              <a:rPr lang="tr-TR" sz="2800" dirty="0" smtClean="0"/>
              <a:t>.</a:t>
            </a:r>
            <a:r>
              <a:rPr lang="tr-TR" sz="2800" dirty="0"/>
              <a:t> Ajan, hastalığa neden olan iç ya da dış faktörlerdir. </a:t>
            </a:r>
            <a:endParaRPr lang="tr-TR" sz="2800" dirty="0" smtClean="0"/>
          </a:p>
          <a:p>
            <a:r>
              <a:rPr lang="tr-TR" sz="2800" dirty="0" smtClean="0"/>
              <a:t>Ajanlar </a:t>
            </a:r>
            <a:r>
              <a:rPr lang="tr-TR" sz="2800" dirty="0"/>
              <a:t>biyolojik, kimyasal, fiziksel, mekanik veya </a:t>
            </a:r>
            <a:r>
              <a:rPr lang="tr-TR" sz="2800" dirty="0" err="1"/>
              <a:t>psikososyal</a:t>
            </a:r>
            <a:r>
              <a:rPr lang="tr-TR" sz="2800" dirty="0"/>
              <a:t> olabilir. </a:t>
            </a:r>
            <a:endParaRPr lang="tr-TR" sz="2800" dirty="0" smtClean="0"/>
          </a:p>
          <a:p>
            <a:r>
              <a:rPr lang="tr-TR" sz="2800" dirty="0" smtClean="0"/>
              <a:t>Konakçı</a:t>
            </a:r>
            <a:r>
              <a:rPr lang="tr-TR" sz="2800" dirty="0"/>
              <a:t>, belirli hastalık / rahatsızlıktan etkilenen veya hastalanma riski taşıyan kişidir. Çevre, konakçı dışındaki tüm faktörleri kapsar.</a:t>
            </a:r>
          </a:p>
          <a:p>
            <a:endParaRPr lang="tr-TR" sz="2800" dirty="0"/>
          </a:p>
          <a:p>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5572164"/>
          </a:xfrm>
        </p:spPr>
        <p:txBody>
          <a:bodyPr>
            <a:normAutofit/>
          </a:bodyPr>
          <a:lstStyle/>
          <a:p>
            <a:pPr>
              <a:buNone/>
            </a:pPr>
            <a:r>
              <a:rPr lang="tr-TR" sz="2800" dirty="0" smtClean="0">
                <a:solidFill>
                  <a:srgbClr val="FF0000"/>
                </a:solidFill>
              </a:rPr>
              <a:t>                               Sağlık </a:t>
            </a:r>
            <a:r>
              <a:rPr lang="tr-TR" sz="2800" dirty="0">
                <a:solidFill>
                  <a:srgbClr val="FF0000"/>
                </a:solidFill>
              </a:rPr>
              <a:t>İnanç Modeli</a:t>
            </a:r>
          </a:p>
          <a:p>
            <a:r>
              <a:rPr lang="tr-TR" sz="2800" dirty="0"/>
              <a:t>Bazı insanlar hastalıklardan korunmada sorumluluk alırken, bazı insanların bu sorumluluğu almayı neden başaramadıklarını anlamak için kavramsal bir çerçeve sağlamak amacıyla bu model geliştirilmiştir. </a:t>
            </a:r>
            <a:endParaRPr lang="tr-TR" sz="2800" dirty="0" smtClean="0"/>
          </a:p>
          <a:p>
            <a:r>
              <a:rPr lang="tr-TR" sz="2800" dirty="0" smtClean="0"/>
              <a:t>Bu </a:t>
            </a:r>
            <a:r>
              <a:rPr lang="tr-TR" sz="2800" dirty="0"/>
              <a:t>model, sağlığı koruyucu ya da hastalıkları önleyici davranışları görmede ve bunları değiştirmek için hangi faktörlerin etkilediğini bulmak ve planlayabilmek için yararlıdır.</a:t>
            </a:r>
          </a:p>
          <a:p>
            <a:endParaRPr lang="tr-TR" sz="2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a:bodyPr>
          <a:lstStyle/>
          <a:p>
            <a:pPr>
              <a:buNone/>
            </a:pPr>
            <a:r>
              <a:rPr lang="tr-TR" sz="2800" u="sng" dirty="0"/>
              <a:t>Modelin 4 temel boyutu vardır:</a:t>
            </a:r>
            <a:endParaRPr lang="tr-TR" sz="2800" dirty="0"/>
          </a:p>
          <a:p>
            <a:pPr>
              <a:buNone/>
            </a:pPr>
            <a:r>
              <a:rPr lang="tr-TR" sz="2800" dirty="0"/>
              <a:t>•	Bireyin, hastalığa hassasiyetini algılaması (kişisel duyarlılık)</a:t>
            </a:r>
          </a:p>
          <a:p>
            <a:pPr>
              <a:buNone/>
            </a:pPr>
            <a:r>
              <a:rPr lang="tr-TR" sz="2800" dirty="0"/>
              <a:t>•	Bireyin, hastalığın ciddiyetini algılaması (duyarlılık derecesi)</a:t>
            </a:r>
          </a:p>
          <a:p>
            <a:pPr>
              <a:buNone/>
            </a:pPr>
            <a:r>
              <a:rPr lang="tr-TR" sz="2800" dirty="0"/>
              <a:t>•	Bireyin, koruyucu davranışların, hastalıktan korunmada ya da hastalığın şiddetin azalmasında yararlı olacağını algılaması (yararların algılanması)</a:t>
            </a:r>
          </a:p>
          <a:p>
            <a:pPr>
              <a:buNone/>
            </a:pPr>
            <a:r>
              <a:rPr lang="tr-TR" sz="2800" dirty="0"/>
              <a:t>•	Bireyin, önerilen koruyucu sağlık davranışının yararlarının, ağrı, pahalılık gibi fiziksel, psikolojik maddi ve diğer maliyetleri algılaması (engellerin algılanması)</a:t>
            </a:r>
          </a:p>
          <a:p>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a:bodyPr>
          <a:lstStyle/>
          <a:p>
            <a:pPr>
              <a:buNone/>
            </a:pPr>
            <a:r>
              <a:rPr lang="tr-TR" sz="2800" dirty="0" smtClean="0"/>
              <a:t>                          </a:t>
            </a:r>
            <a:r>
              <a:rPr lang="tr-TR" sz="2800" dirty="0" smtClean="0">
                <a:solidFill>
                  <a:srgbClr val="FF0000"/>
                </a:solidFill>
              </a:rPr>
              <a:t>Değişime </a:t>
            </a:r>
            <a:r>
              <a:rPr lang="tr-TR" sz="2800" dirty="0">
                <a:solidFill>
                  <a:srgbClr val="FF0000"/>
                </a:solidFill>
              </a:rPr>
              <a:t>Dayalı Model</a:t>
            </a:r>
          </a:p>
          <a:p>
            <a:r>
              <a:rPr lang="tr-TR" sz="2800" dirty="0"/>
              <a:t>Sağlık ve canlılık yeteneğini ifade eder. Modelin altı elemanı vardır ve her biri </a:t>
            </a:r>
            <a:r>
              <a:rPr lang="tr-TR" sz="2800" dirty="0" err="1"/>
              <a:t>holistik</a:t>
            </a:r>
            <a:r>
              <a:rPr lang="tr-TR" sz="2800" dirty="0"/>
              <a:t> sağlık yaklaşımını tanımlar. </a:t>
            </a:r>
            <a:endParaRPr lang="tr-TR" sz="2800" dirty="0" smtClean="0"/>
          </a:p>
          <a:p>
            <a:pPr>
              <a:buNone/>
            </a:pPr>
            <a:r>
              <a:rPr lang="tr-TR" sz="2800" dirty="0" smtClean="0"/>
              <a:t>Modelin </a:t>
            </a:r>
            <a:r>
              <a:rPr lang="tr-TR" sz="2800" dirty="0"/>
              <a:t>elemanları;</a:t>
            </a:r>
          </a:p>
          <a:p>
            <a:pPr>
              <a:buNone/>
            </a:pPr>
            <a:r>
              <a:rPr lang="tr-TR" sz="2800" dirty="0"/>
              <a:t>•	Yaşam olayları,</a:t>
            </a:r>
          </a:p>
          <a:p>
            <a:pPr>
              <a:buNone/>
            </a:pPr>
            <a:r>
              <a:rPr lang="tr-TR" sz="2800" dirty="0"/>
              <a:t>•	Yaşam biçimi,</a:t>
            </a:r>
          </a:p>
          <a:p>
            <a:pPr>
              <a:buNone/>
            </a:pPr>
            <a:r>
              <a:rPr lang="tr-TR" sz="2800" dirty="0"/>
              <a:t>•	Evrimsel yaşama yeteneği,</a:t>
            </a:r>
          </a:p>
          <a:p>
            <a:pPr>
              <a:buNone/>
            </a:pPr>
            <a:r>
              <a:rPr lang="tr-TR" sz="2800" dirty="0"/>
              <a:t>•	Kontrol algıları</a:t>
            </a:r>
          </a:p>
          <a:p>
            <a:pPr>
              <a:buNone/>
            </a:pPr>
            <a:r>
              <a:rPr lang="tr-TR" sz="2800" dirty="0"/>
              <a:t>•	Canlılık duyguları</a:t>
            </a:r>
          </a:p>
          <a:p>
            <a:pPr>
              <a:buNone/>
            </a:pPr>
            <a:r>
              <a:rPr lang="tr-TR" sz="2800" dirty="0"/>
              <a:t>•	Sağlık sonuçları</a:t>
            </a:r>
          </a:p>
          <a:p>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57298"/>
            <a:ext cx="8229600" cy="5143536"/>
          </a:xfrm>
        </p:spPr>
        <p:txBody>
          <a:bodyPr>
            <a:normAutofit/>
          </a:bodyPr>
          <a:lstStyle/>
          <a:p>
            <a:pPr>
              <a:buNone/>
            </a:pPr>
            <a:r>
              <a:rPr lang="tr-TR" sz="2800" dirty="0" smtClean="0"/>
              <a:t>                       </a:t>
            </a:r>
            <a:r>
              <a:rPr lang="tr-TR" sz="2800" dirty="0" smtClean="0">
                <a:solidFill>
                  <a:srgbClr val="FF0000"/>
                </a:solidFill>
              </a:rPr>
              <a:t>Sağlığı </a:t>
            </a:r>
            <a:r>
              <a:rPr lang="tr-TR" sz="2800" dirty="0">
                <a:solidFill>
                  <a:srgbClr val="FF0000"/>
                </a:solidFill>
              </a:rPr>
              <a:t>Geliştirme Modeli</a:t>
            </a:r>
          </a:p>
          <a:p>
            <a:r>
              <a:rPr lang="tr-TR" sz="2800" dirty="0"/>
              <a:t>Bilişsel faktörlere odaklanan bu model, sağlığın yükseltilmesini sağlık davranışlarının iyileştirilmesini benimser.</a:t>
            </a:r>
          </a:p>
          <a:p>
            <a:endParaRPr lang="tr-TR" sz="28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a:bodyPr>
          <a:lstStyle/>
          <a:p>
            <a:pPr>
              <a:buNone/>
            </a:pPr>
            <a:r>
              <a:rPr lang="tr-TR" sz="2800" dirty="0" smtClean="0">
                <a:solidFill>
                  <a:srgbClr val="FF0000"/>
                </a:solidFill>
              </a:rPr>
              <a:t>                           </a:t>
            </a:r>
            <a:r>
              <a:rPr lang="tr-TR" sz="2800" dirty="0" err="1" smtClean="0">
                <a:solidFill>
                  <a:srgbClr val="FF0000"/>
                </a:solidFill>
              </a:rPr>
              <a:t>Smith’in</a:t>
            </a:r>
            <a:r>
              <a:rPr lang="tr-TR" sz="2800" dirty="0" smtClean="0">
                <a:solidFill>
                  <a:srgbClr val="FF0000"/>
                </a:solidFill>
              </a:rPr>
              <a:t> </a:t>
            </a:r>
            <a:r>
              <a:rPr lang="tr-TR" sz="2800" dirty="0">
                <a:solidFill>
                  <a:srgbClr val="FF0000"/>
                </a:solidFill>
              </a:rPr>
              <a:t>Sağlık Modeli</a:t>
            </a:r>
          </a:p>
          <a:p>
            <a:r>
              <a:rPr lang="tr-TR" sz="2800" dirty="0" err="1"/>
              <a:t>Smith</a:t>
            </a:r>
            <a:r>
              <a:rPr lang="tr-TR" sz="2800" dirty="0"/>
              <a:t> (1980) sağlığı 4 boyutlu olarak ele almıştır.</a:t>
            </a:r>
          </a:p>
          <a:p>
            <a:pPr>
              <a:buNone/>
            </a:pPr>
            <a:r>
              <a:rPr lang="tr-TR" sz="2800" dirty="0"/>
              <a:t> </a:t>
            </a:r>
            <a:r>
              <a:rPr lang="tr-TR" sz="2800" dirty="0" smtClean="0"/>
              <a:t>   </a:t>
            </a:r>
            <a:r>
              <a:rPr lang="tr-TR" sz="2800" dirty="0" smtClean="0">
                <a:solidFill>
                  <a:srgbClr val="FF0000"/>
                </a:solidFill>
              </a:rPr>
              <a:t>Klinik </a:t>
            </a:r>
            <a:r>
              <a:rPr lang="tr-TR" sz="2800" dirty="0">
                <a:solidFill>
                  <a:srgbClr val="FF0000"/>
                </a:solidFill>
              </a:rPr>
              <a:t>model; </a:t>
            </a:r>
            <a:r>
              <a:rPr lang="tr-TR" sz="2800" dirty="0"/>
              <a:t>hastalığın olmaması sağlık olarak tanımlanır. </a:t>
            </a:r>
            <a:endParaRPr lang="tr-TR" sz="2800" dirty="0" smtClean="0"/>
          </a:p>
          <a:p>
            <a:pPr>
              <a:buNone/>
            </a:pPr>
            <a:r>
              <a:rPr lang="tr-TR" sz="2800" dirty="0"/>
              <a:t> </a:t>
            </a:r>
            <a:r>
              <a:rPr lang="tr-TR" sz="2800" dirty="0" smtClean="0"/>
              <a:t>   Bu </a:t>
            </a:r>
            <a:r>
              <a:rPr lang="tr-TR" sz="2800" dirty="0"/>
              <a:t>modelde bakım öncelikle fiziksel rahatlatmaya odaklanır. </a:t>
            </a:r>
            <a:endParaRPr lang="tr-TR" sz="2800" dirty="0" smtClean="0"/>
          </a:p>
          <a:p>
            <a:pPr>
              <a:buNone/>
            </a:pPr>
            <a:r>
              <a:rPr lang="tr-TR" sz="2800" dirty="0"/>
              <a:t> </a:t>
            </a:r>
            <a:r>
              <a:rPr lang="tr-TR" sz="2800" dirty="0" smtClean="0"/>
              <a:t>   Burada </a:t>
            </a:r>
            <a:r>
              <a:rPr lang="tr-TR" sz="2800" dirty="0"/>
              <a:t>sağlık; hastalıkların olmaması, hastalık semptomlarının olmaması, fiziksel ve </a:t>
            </a:r>
            <a:r>
              <a:rPr lang="tr-TR" sz="2800" dirty="0" err="1"/>
              <a:t>mental</a:t>
            </a:r>
            <a:r>
              <a:rPr lang="tr-TR" sz="2800" dirty="0"/>
              <a:t> yetersizliğin olmaması, ilaç gereksiniminin olmaması ve hastalık nedeniyle hekime gidilmemesi olarak ele alınır.</a:t>
            </a:r>
          </a:p>
          <a:p>
            <a:endParaRPr lang="tr-TR"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a:bodyPr>
          <a:lstStyle/>
          <a:p>
            <a:r>
              <a:rPr lang="tr-TR" sz="2800" dirty="0">
                <a:solidFill>
                  <a:srgbClr val="FF0000"/>
                </a:solidFill>
              </a:rPr>
              <a:t>Rol –performans modeli; </a:t>
            </a:r>
            <a:r>
              <a:rPr lang="tr-TR" sz="2800" dirty="0"/>
              <a:t>bireyin kendisinden beklenen rolleri (annelik, babalık vs.) yerine getirme derecesi sağlığı hakkında bilgi verir.</a:t>
            </a:r>
          </a:p>
          <a:p>
            <a:r>
              <a:rPr lang="tr-TR" sz="2800" dirty="0" err="1" smtClean="0">
                <a:solidFill>
                  <a:srgbClr val="FF0000"/>
                </a:solidFill>
              </a:rPr>
              <a:t>Adaptive</a:t>
            </a:r>
            <a:r>
              <a:rPr lang="tr-TR" sz="2800" dirty="0" smtClean="0">
                <a:solidFill>
                  <a:srgbClr val="FF0000"/>
                </a:solidFill>
              </a:rPr>
              <a:t> </a:t>
            </a:r>
            <a:r>
              <a:rPr lang="tr-TR" sz="2800" dirty="0">
                <a:solidFill>
                  <a:srgbClr val="FF0000"/>
                </a:solidFill>
              </a:rPr>
              <a:t>model; </a:t>
            </a:r>
            <a:r>
              <a:rPr lang="tr-TR" sz="2800" dirty="0"/>
              <a:t>sağlık ya da hastalık, başarı ya da başarısızlığın ifadesidir. Model, bireyin, değişken çevre ve doğa koşullarına uyum derecesine odaklanmıştır. Sağlık çevredeki ve yaşamdaki değişikliklere uyum sağlayabilme, stresli olaylarla baş edebilmedir.</a:t>
            </a:r>
          </a:p>
          <a:p>
            <a:r>
              <a:rPr lang="tr-TR" sz="2800" dirty="0" smtClean="0">
                <a:solidFill>
                  <a:srgbClr val="FF0000"/>
                </a:solidFill>
              </a:rPr>
              <a:t>Mutluluk </a:t>
            </a:r>
            <a:r>
              <a:rPr lang="tr-TR" sz="2800" dirty="0">
                <a:solidFill>
                  <a:srgbClr val="FF0000"/>
                </a:solidFill>
              </a:rPr>
              <a:t>modeli; </a:t>
            </a:r>
            <a:r>
              <a:rPr lang="tr-TR" sz="2800" dirty="0"/>
              <a:t>sağlık mutlulukla eş tutulmuştur. Sağlık kendini mutlu hissetme, üretken bir yaşam sürdürme, yaşadığı günden tat alma ve en yüksek arzularını gerçekleştirmedir.</a:t>
            </a:r>
          </a:p>
          <a:p>
            <a:endParaRPr lang="tr-TR"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643998" cy="6429420"/>
          </a:xfrm>
        </p:spPr>
        <p:txBody>
          <a:bodyPr>
            <a:normAutofit fontScale="92500"/>
          </a:bodyPr>
          <a:lstStyle/>
          <a:p>
            <a:pPr>
              <a:buNone/>
            </a:pPr>
            <a:r>
              <a:rPr lang="tr-TR" sz="3000" dirty="0" smtClean="0">
                <a:solidFill>
                  <a:srgbClr val="FF0000"/>
                </a:solidFill>
              </a:rPr>
              <a:t>             Temel </a:t>
            </a:r>
            <a:r>
              <a:rPr lang="tr-TR" sz="3000" dirty="0">
                <a:solidFill>
                  <a:srgbClr val="FF0000"/>
                </a:solidFill>
              </a:rPr>
              <a:t>İnsan Gereksinimleri Modeli</a:t>
            </a:r>
          </a:p>
          <a:p>
            <a:r>
              <a:rPr lang="tr-TR" sz="3000" dirty="0"/>
              <a:t>Temel insan gereksinimlerini ilk kez </a:t>
            </a:r>
            <a:r>
              <a:rPr lang="tr-TR" sz="3000" dirty="0" err="1"/>
              <a:t>Maslow</a:t>
            </a:r>
            <a:r>
              <a:rPr lang="tr-TR" sz="3000" dirty="0"/>
              <a:t> ele almıştır. Bireyin güdülenmesinin temelinde gereksinimler vardır. </a:t>
            </a:r>
            <a:endParaRPr lang="tr-TR" sz="3000" dirty="0" smtClean="0"/>
          </a:p>
          <a:p>
            <a:r>
              <a:rPr lang="tr-TR" sz="3000" dirty="0" smtClean="0"/>
              <a:t>Birey </a:t>
            </a:r>
            <a:r>
              <a:rPr lang="tr-TR" sz="3000" dirty="0"/>
              <a:t>bu gereksinimlerini karşılamak amacıyla harekete geçer. </a:t>
            </a:r>
            <a:endParaRPr lang="tr-TR" sz="3000" dirty="0" smtClean="0"/>
          </a:p>
          <a:p>
            <a:r>
              <a:rPr lang="tr-TR" sz="3000" dirty="0" err="1" smtClean="0"/>
              <a:t>Maslow</a:t>
            </a:r>
            <a:r>
              <a:rPr lang="tr-TR" sz="3000" dirty="0"/>
              <a:t>, insanların bu gereksinimlerini önem sırasına göre dizerek gereksinimler arasında hiyerarşi oluşturmuştur. </a:t>
            </a:r>
            <a:endParaRPr lang="tr-TR" sz="3000" dirty="0" smtClean="0"/>
          </a:p>
          <a:p>
            <a:r>
              <a:rPr lang="tr-TR" sz="3000" dirty="0" smtClean="0"/>
              <a:t>Gereksinimler </a:t>
            </a:r>
            <a:r>
              <a:rPr lang="tr-TR" sz="3000" dirty="0"/>
              <a:t>hiyerarşisinde belirtilen öncelikler, genellikle tüm insanlar için aynı olmasına karşın bireysel farklılıklar görülebilmektedir. Birey alt basamaklardaki gereksinimleri belirli bir ölçüde karşıladıktan sonra bir üst basamaktaki gereksinimlerin doyurulabilmesine yönelik davranışlara güdülenir.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00174"/>
            <a:ext cx="8229600" cy="5000660"/>
          </a:xfrm>
        </p:spPr>
        <p:txBody>
          <a:bodyPr/>
          <a:lstStyle/>
          <a:p>
            <a:r>
              <a:rPr lang="tr-TR" sz="2800" b="1" dirty="0">
                <a:solidFill>
                  <a:srgbClr val="FF0000"/>
                </a:solidFill>
              </a:rPr>
              <a:t>Sosyal bilimler açısından ise sağlık</a:t>
            </a:r>
            <a:r>
              <a:rPr lang="tr-TR" sz="2800" b="1" dirty="0" smtClean="0">
                <a:solidFill>
                  <a:srgbClr val="FF0000"/>
                </a:solidFill>
              </a:rPr>
              <a:t>; </a:t>
            </a:r>
            <a:r>
              <a:rPr lang="tr-TR" sz="2800" dirty="0" smtClean="0"/>
              <a:t>bireyin </a:t>
            </a:r>
            <a:r>
              <a:rPr lang="tr-TR" sz="2800" dirty="0"/>
              <a:t>sosyal rollerini yerine getirmedeki yeterliliği olarak tanımlanır.</a:t>
            </a:r>
          </a:p>
          <a:p>
            <a:r>
              <a:rPr lang="tr-TR" sz="2800" b="1" dirty="0">
                <a:solidFill>
                  <a:srgbClr val="FF0000"/>
                </a:solidFill>
              </a:rPr>
              <a:t>Davranış bilimlerine göre sağlık</a:t>
            </a:r>
            <a:r>
              <a:rPr lang="tr-TR" sz="2800" b="1" dirty="0" smtClean="0">
                <a:solidFill>
                  <a:srgbClr val="FF0000"/>
                </a:solidFill>
              </a:rPr>
              <a:t>; </a:t>
            </a:r>
            <a:r>
              <a:rPr lang="tr-TR" sz="2800" dirty="0" smtClean="0"/>
              <a:t>kişinin </a:t>
            </a:r>
            <a:r>
              <a:rPr lang="tr-TR" sz="2800" dirty="0"/>
              <a:t>çevresiyle uyumu ve beklemediği bir olay karşısındaki savunma potansiyeli olarak algılanmaktadır.</a:t>
            </a:r>
          </a:p>
          <a:p>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786478"/>
          </a:xfrm>
        </p:spPr>
        <p:txBody>
          <a:bodyPr>
            <a:normAutofit/>
          </a:bodyPr>
          <a:lstStyle/>
          <a:p>
            <a:r>
              <a:rPr lang="tr-TR" sz="2800" dirty="0">
                <a:solidFill>
                  <a:srgbClr val="FF0000"/>
                </a:solidFill>
              </a:rPr>
              <a:t>1.	Düzey: </a:t>
            </a:r>
            <a:r>
              <a:rPr lang="tr-TR" sz="2800" dirty="0"/>
              <a:t>Fizyolojik gereksinimler; hava, su, beslenme, boşaltım, uyku, dinlenme, ağrıdan </a:t>
            </a:r>
            <a:r>
              <a:rPr lang="tr-TR" sz="2800" dirty="0" smtClean="0"/>
              <a:t>kaçma</a:t>
            </a:r>
            <a:endParaRPr lang="tr-TR" sz="2800" dirty="0"/>
          </a:p>
          <a:p>
            <a:r>
              <a:rPr lang="tr-TR" sz="2800" dirty="0">
                <a:solidFill>
                  <a:srgbClr val="FF0000"/>
                </a:solidFill>
              </a:rPr>
              <a:t>2.	Düzey</a:t>
            </a:r>
            <a:r>
              <a:rPr lang="tr-TR" sz="2800" dirty="0"/>
              <a:t>: Güvenlik gereksinimleri; fiziksel, psikolojik, güvenlik, korunma</a:t>
            </a:r>
          </a:p>
          <a:p>
            <a:r>
              <a:rPr lang="tr-TR" sz="2800" dirty="0">
                <a:solidFill>
                  <a:srgbClr val="FF0000"/>
                </a:solidFill>
              </a:rPr>
              <a:t>3.	Düzey: </a:t>
            </a:r>
            <a:r>
              <a:rPr lang="tr-TR" sz="2800" dirty="0"/>
              <a:t>Sosyal Gereksinimler; sevgi, ait olma ve eşit olma</a:t>
            </a:r>
          </a:p>
          <a:p>
            <a:r>
              <a:rPr lang="tr-TR" sz="2800" dirty="0">
                <a:solidFill>
                  <a:srgbClr val="FF0000"/>
                </a:solidFill>
              </a:rPr>
              <a:t>4.	Düzey: </a:t>
            </a:r>
            <a:r>
              <a:rPr lang="tr-TR" sz="2800" dirty="0"/>
              <a:t>Öz saygı gereksinimleri; takdir edilme, değer verilmesi, kişiliğe saygı gösterilmesi</a:t>
            </a:r>
          </a:p>
          <a:p>
            <a:r>
              <a:rPr lang="tr-TR" sz="2800" dirty="0">
                <a:solidFill>
                  <a:srgbClr val="FF0000"/>
                </a:solidFill>
              </a:rPr>
              <a:t>5.	Düzey; </a:t>
            </a:r>
            <a:r>
              <a:rPr lang="tr-TR" sz="2800" dirty="0"/>
              <a:t>estetik ve kendini gerçekleştirme gereksinimleri</a:t>
            </a:r>
          </a:p>
          <a:p>
            <a:endParaRPr lang="tr-T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a:bodyPr>
          <a:lstStyle/>
          <a:p>
            <a:r>
              <a:rPr lang="tr-TR" sz="2800" u="sng" dirty="0"/>
              <a:t>Sağlık üç boyutta ele alınabilir;</a:t>
            </a:r>
            <a:endParaRPr lang="tr-TR" sz="2800" dirty="0"/>
          </a:p>
          <a:p>
            <a:r>
              <a:rPr lang="tr-TR" sz="2800" b="1" dirty="0">
                <a:solidFill>
                  <a:srgbClr val="FF0000"/>
                </a:solidFill>
              </a:rPr>
              <a:t>Negatif sağlık</a:t>
            </a:r>
            <a:r>
              <a:rPr lang="tr-TR" sz="2800" b="1" dirty="0" smtClean="0">
                <a:solidFill>
                  <a:srgbClr val="FF0000"/>
                </a:solidFill>
              </a:rPr>
              <a:t>: </a:t>
            </a:r>
            <a:r>
              <a:rPr lang="tr-TR" sz="2800" dirty="0" smtClean="0"/>
              <a:t>Tedavi </a:t>
            </a:r>
            <a:r>
              <a:rPr lang="tr-TR" sz="2800" dirty="0"/>
              <a:t>ve rehabilitasyonu gerektiren sağlık durumudur.</a:t>
            </a:r>
          </a:p>
          <a:p>
            <a:r>
              <a:rPr lang="tr-TR" sz="2800" b="1" dirty="0" err="1">
                <a:solidFill>
                  <a:srgbClr val="FF0000"/>
                </a:solidFill>
              </a:rPr>
              <a:t>Nötral</a:t>
            </a:r>
            <a:r>
              <a:rPr lang="tr-TR" sz="2800" b="1" dirty="0">
                <a:solidFill>
                  <a:srgbClr val="FF0000"/>
                </a:solidFill>
              </a:rPr>
              <a:t> </a:t>
            </a:r>
            <a:r>
              <a:rPr lang="tr-TR" sz="2800" b="1" dirty="0" smtClean="0">
                <a:solidFill>
                  <a:srgbClr val="FF0000"/>
                </a:solidFill>
              </a:rPr>
              <a:t>sağlık</a:t>
            </a:r>
            <a:r>
              <a:rPr lang="tr-TR" sz="2800" b="1" dirty="0" smtClean="0"/>
              <a:t>: </a:t>
            </a:r>
            <a:r>
              <a:rPr lang="tr-TR" sz="2800" dirty="0" smtClean="0"/>
              <a:t>Herhangi </a:t>
            </a:r>
            <a:r>
              <a:rPr lang="tr-TR" sz="2800" dirty="0"/>
              <a:t>bir hastalık durumu olmaksızın dengeli bir sağlıktır. Sağlığı geliştirebilmek için önce negatif sağlık durumundan </a:t>
            </a:r>
            <a:r>
              <a:rPr lang="tr-TR" sz="2800" dirty="0" err="1"/>
              <a:t>nötral</a:t>
            </a:r>
            <a:r>
              <a:rPr lang="tr-TR" sz="2800" dirty="0"/>
              <a:t> sağlık durumuna ulaşılması gerekir.</a:t>
            </a:r>
          </a:p>
          <a:p>
            <a:r>
              <a:rPr lang="tr-TR" sz="2800" b="1" dirty="0">
                <a:solidFill>
                  <a:srgbClr val="FF0000"/>
                </a:solidFill>
              </a:rPr>
              <a:t>Pozitif sağlık</a:t>
            </a:r>
            <a:r>
              <a:rPr lang="tr-TR" sz="2800" b="1" dirty="0" smtClean="0">
                <a:solidFill>
                  <a:srgbClr val="FF0000"/>
                </a:solidFill>
              </a:rPr>
              <a:t>: </a:t>
            </a:r>
            <a:r>
              <a:rPr lang="tr-TR" sz="2800" dirty="0" smtClean="0"/>
              <a:t>Sağlığın </a:t>
            </a:r>
            <a:r>
              <a:rPr lang="tr-TR" sz="2800" dirty="0"/>
              <a:t>geliştirilmesi, iyilik düzeyinin artırılması ile ilişkilidir. </a:t>
            </a:r>
            <a:endParaRPr lang="tr-TR" sz="2800" dirty="0" smtClean="0"/>
          </a:p>
          <a:p>
            <a:r>
              <a:rPr lang="tr-TR" sz="2800" dirty="0" smtClean="0"/>
              <a:t>Pozitif </a:t>
            </a:r>
            <a:r>
              <a:rPr lang="tr-TR" sz="2800" dirty="0"/>
              <a:t>sağlık </a:t>
            </a:r>
            <a:r>
              <a:rPr lang="tr-TR" sz="2800" dirty="0" err="1"/>
              <a:t>nötral</a:t>
            </a:r>
            <a:r>
              <a:rPr lang="tr-TR" sz="2800" dirty="0"/>
              <a:t> sağlık durumundan sonra ulaşılan, yaşam kalitesini geliştiren, potansiyel sağlığı geliştiren sağlık davranışlarını ifade eder.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29600" cy="6286520"/>
          </a:xfrm>
        </p:spPr>
        <p:txBody>
          <a:bodyPr/>
          <a:lstStyle/>
          <a:p>
            <a:r>
              <a:rPr lang="tr-TR" b="1" dirty="0">
                <a:solidFill>
                  <a:srgbClr val="FF0000"/>
                </a:solidFill>
              </a:rPr>
              <a:t>SAĞLIĞI ETKİLEYEN FAKTÖRLER</a:t>
            </a:r>
            <a:endParaRPr lang="tr-TR" dirty="0">
              <a:solidFill>
                <a:srgbClr val="FF0000"/>
              </a:solidFill>
            </a:endParaRPr>
          </a:p>
          <a:p>
            <a:r>
              <a:rPr lang="tr-TR" sz="2800" b="1" dirty="0">
                <a:solidFill>
                  <a:srgbClr val="FF0000"/>
                </a:solidFill>
              </a:rPr>
              <a:t>Genetik</a:t>
            </a:r>
            <a:endParaRPr lang="tr-TR" sz="2800" dirty="0">
              <a:solidFill>
                <a:srgbClr val="FF0000"/>
              </a:solidFill>
            </a:endParaRPr>
          </a:p>
          <a:p>
            <a:r>
              <a:rPr lang="tr-TR" sz="2800" dirty="0"/>
              <a:t>İnsan gelişiminin ve davranışının en temel belirleyicisi, onun kalıtımsal yapısıdır. </a:t>
            </a:r>
            <a:endParaRPr lang="tr-TR" sz="2800" dirty="0" smtClean="0"/>
          </a:p>
          <a:p>
            <a:r>
              <a:rPr lang="tr-TR" sz="2800" dirty="0" smtClean="0"/>
              <a:t>Ancak </a:t>
            </a:r>
            <a:r>
              <a:rPr lang="tr-TR" sz="2800" dirty="0"/>
              <a:t>genetik yapıyı çevre ve yaşam tarzı etkilemektedir. Genetik yapı bireyin hangi hastalıklara yatkın olduğunu belirler. </a:t>
            </a:r>
          </a:p>
          <a:p>
            <a:r>
              <a:rPr lang="tr-TR" sz="2800" dirty="0"/>
              <a:t>Örneğin; </a:t>
            </a:r>
            <a:r>
              <a:rPr lang="tr-TR" sz="2800" dirty="0" err="1"/>
              <a:t>AmerikanKızılderililerin</a:t>
            </a:r>
            <a:r>
              <a:rPr lang="tr-TR" sz="2800" dirty="0"/>
              <a:t>, Japonların, Korelilerin ve </a:t>
            </a:r>
            <a:r>
              <a:rPr lang="tr-TR" sz="2800" dirty="0" err="1"/>
              <a:t>Taiwanlılar’ın</a:t>
            </a:r>
            <a:r>
              <a:rPr lang="tr-TR" sz="2800" dirty="0"/>
              <a:t> diğer ırklara göre alkole karşı doğuştan daha dayanıksız oldukları bilinmektedir.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643998" cy="6643710"/>
          </a:xfrm>
        </p:spPr>
        <p:txBody>
          <a:bodyPr>
            <a:normAutofit fontScale="92500" lnSpcReduction="20000"/>
          </a:bodyPr>
          <a:lstStyle/>
          <a:p>
            <a:r>
              <a:rPr lang="tr-TR" sz="3000" b="1" dirty="0">
                <a:solidFill>
                  <a:srgbClr val="FF0000"/>
                </a:solidFill>
              </a:rPr>
              <a:t>Cinsiyet</a:t>
            </a:r>
            <a:endParaRPr lang="tr-TR" sz="3000" dirty="0">
              <a:solidFill>
                <a:srgbClr val="FF0000"/>
              </a:solidFill>
            </a:endParaRPr>
          </a:p>
          <a:p>
            <a:r>
              <a:rPr lang="tr-TR" sz="3000" dirty="0"/>
              <a:t>Kadın ya da erkek olma sağlık ve hastalık durumunu etkilemektedir. </a:t>
            </a:r>
            <a:endParaRPr lang="tr-TR" sz="3000" dirty="0" smtClean="0"/>
          </a:p>
          <a:p>
            <a:r>
              <a:rPr lang="tr-TR" sz="3000" dirty="0" smtClean="0"/>
              <a:t>Örneğin</a:t>
            </a:r>
            <a:r>
              <a:rPr lang="tr-TR" sz="3000" dirty="0"/>
              <a:t>; kadınların üreme sistemi hastalıklarına yakalanma potansiyeli erkeklerin yaklaşık 3 katıdır. Örneğin; hemofilide anne hastalıklı geni taşır ve çocuklarına iletir ancak kız çocukları taşıyıcı kalır, hastalık erkekte görülür.</a:t>
            </a:r>
          </a:p>
          <a:p>
            <a:r>
              <a:rPr lang="tr-TR" sz="3000" b="1" dirty="0">
                <a:solidFill>
                  <a:srgbClr val="FF0000"/>
                </a:solidFill>
              </a:rPr>
              <a:t>Yaş</a:t>
            </a:r>
            <a:endParaRPr lang="tr-TR" sz="3000" dirty="0">
              <a:solidFill>
                <a:srgbClr val="FF0000"/>
              </a:solidFill>
            </a:endParaRPr>
          </a:p>
          <a:p>
            <a:r>
              <a:rPr lang="tr-TR" sz="3000" dirty="0"/>
              <a:t>Sağlıklı ya da hasta olma durumunu yaş faktörü yakından etkilemektedir. Yaş ilerledikçe vücuttaki yıkım oranı artarken yapım oranı azalır ve bireyin </a:t>
            </a:r>
            <a:r>
              <a:rPr lang="tr-TR" sz="3000" dirty="0" err="1"/>
              <a:t>sağlığıetkilenir</a:t>
            </a:r>
            <a:r>
              <a:rPr lang="tr-TR" sz="3000" dirty="0"/>
              <a:t>. </a:t>
            </a:r>
            <a:endParaRPr lang="tr-TR" sz="3000" dirty="0" smtClean="0"/>
          </a:p>
          <a:p>
            <a:r>
              <a:rPr lang="tr-TR" sz="3000" dirty="0" smtClean="0"/>
              <a:t>Örneğin</a:t>
            </a:r>
            <a:r>
              <a:rPr lang="tr-TR" sz="3000" dirty="0"/>
              <a:t>; kızamık, suçiçeği çocukları etkilerken </a:t>
            </a:r>
            <a:r>
              <a:rPr lang="tr-TR" sz="3000" dirty="0" err="1"/>
              <a:t>kardiovasküler</a:t>
            </a:r>
            <a:r>
              <a:rPr lang="tr-TR" sz="3000" dirty="0"/>
              <a:t> hastalıklar ve ülser yetişkinleri etkilemektedir.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a:bodyPr>
          <a:lstStyle/>
          <a:p>
            <a:r>
              <a:rPr lang="tr-TR" sz="2800" b="1" dirty="0">
                <a:solidFill>
                  <a:srgbClr val="FF0000"/>
                </a:solidFill>
              </a:rPr>
              <a:t>Sağlık İnancı</a:t>
            </a:r>
            <a:endParaRPr lang="tr-TR" sz="2800" dirty="0">
              <a:solidFill>
                <a:srgbClr val="FF0000"/>
              </a:solidFill>
            </a:endParaRPr>
          </a:p>
          <a:p>
            <a:r>
              <a:rPr lang="tr-TR" sz="2800" dirty="0"/>
              <a:t>Sağlık inançları, sağlık davranışlarını pozitif veya negatif şekilde etkiler.</a:t>
            </a:r>
          </a:p>
          <a:p>
            <a:r>
              <a:rPr lang="tr-TR" sz="2800" dirty="0"/>
              <a:t>Pozitif davranışlar sağlığı koruma ve hastalığı geliştirmeye yönelik aktivitelerdir. Negatif davranışlar ise sağlığa zarar vericidir.</a:t>
            </a:r>
          </a:p>
          <a:p>
            <a:r>
              <a:rPr lang="tr-TR" sz="2800" b="1" dirty="0">
                <a:solidFill>
                  <a:srgbClr val="FF0000"/>
                </a:solidFill>
              </a:rPr>
              <a:t>Fiziksel Çevre</a:t>
            </a:r>
            <a:endParaRPr lang="tr-TR" sz="2800" dirty="0">
              <a:solidFill>
                <a:srgbClr val="FF0000"/>
              </a:solidFill>
            </a:endParaRPr>
          </a:p>
          <a:p>
            <a:r>
              <a:rPr lang="tr-TR" sz="2800" dirty="0"/>
              <a:t>Su, atıklar, konutlar, iklim, hava kirlenmesi, ışınlar, travma, gürültü, giyim eşyası, sağlığa zarar verebilecek tesisler, genel kullanım alanları (lokanta, sinema, otel, havuz hizmetleri) sağlığı etkileyebilecek fiziki etmenlerdir.</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1505</TotalTime>
  <Words>2906</Words>
  <Application>Microsoft Office PowerPoint</Application>
  <PresentationFormat>Ekran Gösterisi (4:3)</PresentationFormat>
  <Paragraphs>235</Paragraphs>
  <Slides>50</Slides>
  <Notes>0</Notes>
  <HiddenSlides>0</HiddenSlides>
  <MMClips>0</MMClips>
  <ScaleCrop>false</ScaleCrop>
  <HeadingPairs>
    <vt:vector size="4" baseType="variant">
      <vt:variant>
        <vt:lpstr>Tema</vt:lpstr>
      </vt:variant>
      <vt:variant>
        <vt:i4>1</vt:i4>
      </vt:variant>
      <vt:variant>
        <vt:lpstr>Slayt Başlıkları</vt:lpstr>
      </vt:variant>
      <vt:variant>
        <vt:i4>50</vt:i4>
      </vt:variant>
    </vt:vector>
  </HeadingPairs>
  <TitlesOfParts>
    <vt:vector size="51"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Slayt 45</vt:lpstr>
      <vt:lpstr>Slayt 46</vt:lpstr>
      <vt:lpstr>Slayt 47</vt:lpstr>
      <vt:lpstr>Slayt 48</vt:lpstr>
      <vt:lpstr>Slayt 49</vt:lpstr>
      <vt:lpstr>Slayt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ASUS</dc:creator>
  <cp:lastModifiedBy>ASUS</cp:lastModifiedBy>
  <cp:revision>5</cp:revision>
  <dcterms:created xsi:type="dcterms:W3CDTF">2018-09-29T05:42:12Z</dcterms:created>
  <dcterms:modified xsi:type="dcterms:W3CDTF">2018-10-01T19:21:52Z</dcterms:modified>
</cp:coreProperties>
</file>