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47"/>
  </p:notesMasterIdLst>
  <p:handoutMasterIdLst>
    <p:handoutMasterId r:id="rId48"/>
  </p:handoutMasterIdLst>
  <p:sldIdLst>
    <p:sldId id="330" r:id="rId3"/>
    <p:sldId id="408" r:id="rId4"/>
    <p:sldId id="414" r:id="rId5"/>
    <p:sldId id="415" r:id="rId6"/>
    <p:sldId id="416" r:id="rId7"/>
    <p:sldId id="451" r:id="rId8"/>
    <p:sldId id="417" r:id="rId9"/>
    <p:sldId id="418" r:id="rId10"/>
    <p:sldId id="419" r:id="rId11"/>
    <p:sldId id="420" r:id="rId12"/>
    <p:sldId id="421" r:id="rId13"/>
    <p:sldId id="422" r:id="rId14"/>
    <p:sldId id="423" r:id="rId15"/>
    <p:sldId id="424" r:id="rId16"/>
    <p:sldId id="425" r:id="rId17"/>
    <p:sldId id="410" r:id="rId18"/>
    <p:sldId id="426" r:id="rId19"/>
    <p:sldId id="427" r:id="rId20"/>
    <p:sldId id="428" r:id="rId21"/>
    <p:sldId id="429" r:id="rId22"/>
    <p:sldId id="430" r:id="rId23"/>
    <p:sldId id="431" r:id="rId24"/>
    <p:sldId id="433" r:id="rId25"/>
    <p:sldId id="434" r:id="rId26"/>
    <p:sldId id="435" r:id="rId27"/>
    <p:sldId id="432" r:id="rId28"/>
    <p:sldId id="436" r:id="rId29"/>
    <p:sldId id="437" r:id="rId30"/>
    <p:sldId id="438" r:id="rId31"/>
    <p:sldId id="413" r:id="rId32"/>
    <p:sldId id="411"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 id="298" r:id="rId46"/>
  </p:sldIdLst>
  <p:sldSz cx="9144000" cy="6858000" type="screen4x3"/>
  <p:notesSz cx="6858000" cy="9144000"/>
  <p:embeddedFontLst>
    <p:embeddedFont>
      <p:font typeface="Noto Sans Symbols" panose="020B0604020202020204" charset="0"/>
      <p:regular r:id="rId49"/>
    </p:embeddedFont>
    <p:embeddedFont>
      <p:font typeface="Verdana" panose="020B060403050404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9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4" autoAdjust="0"/>
    <p:restoredTop sz="52901" autoAdjust="0"/>
  </p:normalViewPr>
  <p:slideViewPr>
    <p:cSldViewPr snapToGrid="0" snapToObjects="1">
      <p:cViewPr varScale="1">
        <p:scale>
          <a:sx n="35" d="100"/>
          <a:sy n="35" d="100"/>
        </p:scale>
        <p:origin x="2044" y="36"/>
      </p:cViewPr>
      <p:guideLst>
        <p:guide orient="horz" pos="3974"/>
        <p:guide pos="295"/>
        <p:guide orient="horz" pos="4178"/>
        <p:guide orient="horz" pos="119"/>
        <p:guide orient="horz" pos="822"/>
        <p:guide orient="horz" pos="981"/>
        <p:guide pos="635"/>
        <p:guide pos="930"/>
      </p:guideLst>
    </p:cSldViewPr>
  </p:slideViewPr>
  <p:outlineViewPr>
    <p:cViewPr>
      <p:scale>
        <a:sx n="33" d="100"/>
        <a:sy n="33" d="100"/>
      </p:scale>
      <p:origin x="0" y="-43428"/>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135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2.1, page 57.</a:t>
            </a:r>
          </a:p>
          <a:p>
            <a:pPr lvl="0" defTabSz="914400"/>
            <a:r>
              <a:rPr lang="en-US" sz="1200" b="0" i="0" u="none" strike="noStrike" kern="1200" cap="none" dirty="0">
                <a:solidFill>
                  <a:prstClr val="black"/>
                </a:solidFill>
                <a:latin typeface="Arial"/>
                <a:ea typeface="Arial"/>
                <a:cs typeface="Arial"/>
                <a:sym typeface="Arial"/>
              </a:rPr>
              <a:t>A business model has eight key elements. Each element must be addressed if you hope to be successful.</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The puzzle has 9 pieces. Each piece of the jigsaw puzzle has an icon and a title. In the middle, the piece has the title business model, and the icon is a table that has a building on it. Starting from the top left in a clockwise direction, the titles of the pieces are market opportunity, value proposition, revenue model, competitive environment, management team, organizational development, market strategy, and competitive advantage. The icons are as follows: a concave-up decreasing graph icon, a gift icon, a dollar dice icon, a boxing gloves icon, a three figures icon, a hierarchical graph icon, a bullseye icon, and a 4-star icon, respectively.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791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151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2.4, Page 86. </a:t>
            </a:r>
          </a:p>
          <a:p>
            <a:pPr lvl="0" defTabSz="914400"/>
            <a:r>
              <a:rPr lang="en-US" sz="1200" b="0" i="0" u="none" strike="noStrike" kern="1200" cap="none" dirty="0">
                <a:solidFill>
                  <a:prstClr val="black"/>
                </a:solidFill>
                <a:latin typeface="Arial"/>
                <a:ea typeface="Arial"/>
                <a:cs typeface="Arial"/>
                <a:sym typeface="Arial"/>
              </a:rPr>
              <a:t>Every industry can be characterized by a set of value-adding activities performed by a variety of actors. E-commerce potentially affects the capabilities of each player as well as the overall operational efficiency of the industry.</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The value chain from left to right is as follows: suppliers, manufacturers, distributors, retailers, and customers. Manufacturers use supply chain management systems. Distributors use inventory management systems. Retailers use efficient customer response systems. Customers are the last link in the chain. Supply chain management systems, inventory management systems, and efficient customer response systems are transporters. Manufacturers can use transporters with </a:t>
            </a:r>
            <a:r>
              <a:rPr lang="en-US" sz="1200" b="0" i="0" u="none" strike="noStrike" kern="1200" cap="none" noProof="0" dirty="0">
                <a:solidFill>
                  <a:prstClr val="black"/>
                </a:solidFill>
                <a:latin typeface="Arial"/>
                <a:ea typeface="Arial"/>
                <a:cs typeface="Arial"/>
                <a:sym typeface="Arial"/>
              </a:rPr>
              <a:t>transportation</a:t>
            </a:r>
            <a:r>
              <a:rPr lang="en-US" sz="1200" b="0" i="0" u="none" strike="noStrike" kern="1200" cap="none" dirty="0">
                <a:solidFill>
                  <a:prstClr val="black"/>
                </a:solidFill>
                <a:latin typeface="Arial"/>
                <a:ea typeface="Arial"/>
                <a:cs typeface="Arial"/>
                <a:sym typeface="Arial"/>
              </a:rPr>
              <a:t> management systems to move inventory directly to customers via alternative direct channels, such as the Web.</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801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2.5, page 87.</a:t>
            </a:r>
            <a:r>
              <a:rPr lang="en-US" sz="1200" b="0" i="0" u="none" strike="noStrike" kern="1200" cap="none" dirty="0">
                <a:solidFill>
                  <a:prstClr val="black"/>
                </a:solidFill>
                <a:latin typeface="Arial"/>
                <a:ea typeface="Arial"/>
                <a:cs typeface="Arial"/>
                <a:sym typeface="Arial"/>
              </a:rPr>
              <a:t> </a:t>
            </a:r>
          </a:p>
          <a:p>
            <a:pPr lvl="0" defTabSz="914400"/>
            <a:r>
              <a:rPr lang="en-US" sz="1200" b="0" i="0" u="none" strike="noStrike" kern="1200" cap="none" dirty="0">
                <a:solidFill>
                  <a:prstClr val="black"/>
                </a:solidFill>
                <a:latin typeface="Arial"/>
                <a:ea typeface="Arial"/>
                <a:cs typeface="Arial"/>
                <a:sym typeface="Arial"/>
              </a:rPr>
              <a:t>Every firm can be characterized by a set of value-adding primary and secondary activities performed by a variety of actors in the firm. A simple firm value chain performs five primary value-adding steps: inbound logistics, operations, outbound logistics, sales and marketing, and after sales service.</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a:t>
            </a:r>
            <a:r>
              <a:rPr lang="en-US" sz="1200" b="0" i="0" u="none" strike="noStrike" kern="1200" cap="none" noProof="0" dirty="0">
                <a:solidFill>
                  <a:schemeClr val="dk1"/>
                </a:solidFill>
                <a:effectLst/>
                <a:latin typeface="Arial"/>
                <a:ea typeface="Calibri" panose="020F0502020204030204" pitchFamily="34" charset="0"/>
                <a:cs typeface="Arial"/>
                <a:sym typeface="Arial"/>
              </a:rPr>
              <a:t>diagram</a:t>
            </a:r>
            <a:r>
              <a:rPr lang="en-US" sz="1200" b="0" i="0" u="none" strike="noStrike" kern="1200" cap="none" dirty="0">
                <a:solidFill>
                  <a:schemeClr val="dk1"/>
                </a:solidFill>
                <a:effectLst/>
                <a:latin typeface="Arial"/>
                <a:ea typeface="Calibri" panose="020F0502020204030204" pitchFamily="34" charset="0"/>
                <a:cs typeface="Arial"/>
                <a:sym typeface="Arial"/>
              </a:rPr>
              <a:t> is divided into primary and secondary activities. Primary activities in the firm value chain from left to right are inbound logistics, operations, outbound logistics, sales and marketing, and after sales service. Secondary activities include administration, human resources, information systems, procurement, and finance or accounting.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938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1" u="none" strike="noStrike" kern="1200" cap="none" dirty="0">
                <a:solidFill>
                  <a:prstClr val="black"/>
                </a:solidFill>
                <a:latin typeface="Arial"/>
                <a:ea typeface="Arial"/>
                <a:cs typeface="Arial"/>
                <a:sym typeface="Arial"/>
              </a:rPr>
              <a:t>Figure 2.6, page 88.</a:t>
            </a:r>
          </a:p>
          <a:p>
            <a:pPr lvl="0" defTabSz="914400"/>
            <a:r>
              <a:rPr lang="en-US" sz="1200" b="0" i="0" u="none" strike="noStrike" kern="1200" cap="none" dirty="0">
                <a:solidFill>
                  <a:prstClr val="black"/>
                </a:solidFill>
                <a:latin typeface="Arial"/>
                <a:ea typeface="Arial"/>
                <a:cs typeface="Arial"/>
                <a:sym typeface="Arial"/>
              </a:rPr>
              <a:t>Internet technology enables firms to create an enhanced value web in cooperation with their strategic alliance and partner firms, customers, and direct and indirect suppliers.</a:t>
            </a:r>
          </a:p>
          <a:p>
            <a:pPr lvl="0" defTabSz="914400"/>
            <a:endParaRPr lang="en-US" sz="1200" b="0" i="0" u="none" strike="noStrike" kern="1200" cap="none" dirty="0">
              <a:solidFill>
                <a:prstClr val="black"/>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cap="none" dirty="0">
                <a:solidFill>
                  <a:prstClr val="black"/>
                </a:solidFill>
                <a:latin typeface="Arial"/>
                <a:ea typeface="Arial"/>
                <a:cs typeface="Arial"/>
                <a:sym typeface="Arial"/>
              </a:rPr>
              <a:t>Alt Text</a:t>
            </a:r>
          </a:p>
          <a:p>
            <a:pPr lvl="0" defTabSz="914400"/>
            <a:r>
              <a:rPr lang="en-US" sz="1200" b="0" i="0" u="none" strike="noStrike" kern="1200" cap="none" dirty="0">
                <a:solidFill>
                  <a:prstClr val="black"/>
                </a:solidFill>
                <a:latin typeface="Arial"/>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In a </a:t>
            </a:r>
            <a:r>
              <a:rPr lang="en-US" sz="1200" b="0" i="0" u="none" strike="noStrike" kern="1200" cap="none" noProof="0" dirty="0">
                <a:solidFill>
                  <a:schemeClr val="dk1"/>
                </a:solidFill>
                <a:effectLst/>
                <a:latin typeface="Arial"/>
                <a:ea typeface="Calibri" panose="020F0502020204030204" pitchFamily="34" charset="0"/>
                <a:cs typeface="Arial"/>
                <a:sym typeface="Arial"/>
              </a:rPr>
              <a:t>value</a:t>
            </a:r>
            <a:r>
              <a:rPr lang="en-US" sz="1200" b="0" i="0" u="none" strike="noStrike" kern="1200" cap="none" dirty="0">
                <a:solidFill>
                  <a:schemeClr val="dk1"/>
                </a:solidFill>
                <a:effectLst/>
                <a:latin typeface="Arial"/>
                <a:ea typeface="Calibri" panose="020F0502020204030204" pitchFamily="34" charset="0"/>
                <a:cs typeface="Arial"/>
                <a:sym typeface="Arial"/>
              </a:rPr>
              <a:t> web, firm or industry in the middle is connected to strategic alliance and partner firms, customers through customer relationship management or C R M systems, indirect suppliers or M R O, and direct suppliers through E R P systems and legacy systems and supply chain management systems: private B 2 B networks and B 2 B e-commerce marketplaces.</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753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hasCustomPrompt="1"/>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2024, 2022, 2020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0"/>
              </a:ext>
            </a:extLst>
          </p:cNvPr>
          <p:cNvSpPr>
            <a:spLocks noGrp="1"/>
          </p:cNvSpPr>
          <p:nvPr>
            <p:ph type="title"/>
          </p:nvPr>
        </p:nvSpPr>
        <p:spPr>
          <a:xfrm>
            <a:off x="457199" y="143692"/>
            <a:ext cx="8229601" cy="987333"/>
          </a:xfrm>
        </p:spPr>
        <p:txBody>
          <a:bodyPr anchor="ctr"/>
          <a:lstStyle/>
          <a:p>
            <a:r>
              <a:rPr lang="en-US" altLang="en-US" sz="3000" noProof="0" dirty="0">
                <a:solidFill>
                  <a:schemeClr val="tx2"/>
                </a:solidFill>
                <a:cs typeface="Times New Roman" panose="02020603050405020304" pitchFamily="18" charset="0"/>
              </a:rPr>
              <a:t>E-commerce 2023: business. technology. society.</a:t>
            </a:r>
            <a:endParaRPr lang="en-US" sz="3000" noProof="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0"/>
              </a:ext>
            </a:extLst>
          </p:cNvPr>
          <p:cNvSpPr>
            <a:spLocks noGrp="1"/>
          </p:cNvSpPr>
          <p:nvPr>
            <p:ph type="body" idx="1"/>
          </p:nvPr>
        </p:nvSpPr>
        <p:spPr>
          <a:xfrm>
            <a:off x="457200" y="1212419"/>
            <a:ext cx="8229600" cy="413524"/>
          </a:xfrm>
        </p:spPr>
        <p:txBody>
          <a:bodyPr anchor="ctr"/>
          <a:lstStyle/>
          <a:p>
            <a:r>
              <a:rPr lang="en-US" noProof="0" dirty="0">
                <a:solidFill>
                  <a:schemeClr val="tx2"/>
                </a:solidFill>
              </a:rPr>
              <a:t>Seventeenth Edition</a:t>
            </a:r>
          </a:p>
        </p:txBody>
      </p:sp>
      <p:pic>
        <p:nvPicPr>
          <p:cNvPr id="7" name="Picture 6" descr="Front cover: E-commerce 20 23: business. technology. society. Seventeenth Edition. By Kenneth C. Laudon and Carol Guercio Traver">
            <a:extLst>
              <a:ext uri="{FF2B5EF4-FFF2-40B4-BE49-F238E27FC236}">
                <a16:creationId xmlns:a16="http://schemas.microsoft.com/office/drawing/2014/main" id="{EDF87A99-9C72-E337-92FD-1CBF5A188A5B}"/>
              </a:ext>
            </a:extLst>
          </p:cNvPr>
          <p:cNvPicPr>
            <a:picLocks noChangeAspect="1"/>
          </p:cNvPicPr>
          <p:nvPr/>
        </p:nvPicPr>
        <p:blipFill>
          <a:blip r:embed="rId3"/>
          <a:stretch>
            <a:fillRect/>
          </a:stretch>
        </p:blipFill>
        <p:spPr>
          <a:xfrm>
            <a:off x="548640" y="1697943"/>
            <a:ext cx="3600000" cy="45000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0"/>
              </a:ext>
            </a:extLst>
          </p:cNvPr>
          <p:cNvSpPr>
            <a:spLocks noGrp="1"/>
          </p:cNvSpPr>
          <p:nvPr>
            <p:ph sz="quarter" idx="14"/>
          </p:nvPr>
        </p:nvSpPr>
        <p:spPr>
          <a:xfrm>
            <a:off x="5029200" y="1906104"/>
            <a:ext cx="3657600" cy="1186345"/>
          </a:xfrm>
        </p:spPr>
        <p:txBody>
          <a:bodyPr/>
          <a:lstStyle/>
          <a:p>
            <a:pPr marL="0" algn="ctr"/>
            <a:r>
              <a:rPr lang="en-US" b="1" noProof="0" dirty="0">
                <a:latin typeface="+mn-lt"/>
              </a:rPr>
              <a:t>Chapter 2</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0"/>
              </a:ext>
            </a:extLst>
          </p:cNvPr>
          <p:cNvSpPr>
            <a:spLocks noGrp="1"/>
          </p:cNvSpPr>
          <p:nvPr>
            <p:ph sz="quarter" idx="15"/>
          </p:nvPr>
        </p:nvSpPr>
        <p:spPr>
          <a:xfrm>
            <a:off x="5029200" y="3252789"/>
            <a:ext cx="3657600" cy="1552675"/>
          </a:xfrm>
        </p:spPr>
        <p:txBody>
          <a:bodyPr/>
          <a:lstStyle/>
          <a:p>
            <a:r>
              <a:rPr lang="en-US" noProof="0" dirty="0"/>
              <a:t>E-commerce Business Models and Concepts</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0"/>
              </a:ext>
            </a:extLst>
          </p:cNvPr>
          <p:cNvSpPr>
            <a:spLocks noGrp="1"/>
          </p:cNvSpPr>
          <p:nvPr>
            <p:ph sz="quarter" idx="17"/>
          </p:nvPr>
        </p:nvSpPr>
        <p:spPr>
          <a:xfrm>
            <a:off x="2173000" y="6415232"/>
            <a:ext cx="6589712" cy="228600"/>
          </a:xfrm>
        </p:spPr>
        <p:txBody>
          <a:bodyPr/>
          <a:lstStyle/>
          <a:p>
            <a:pPr marL="0" indent="0"/>
            <a:r>
              <a:rPr lang="en-US" altLang="en-US" sz="1200" b="0" noProof="0" dirty="0">
                <a:latin typeface="Verdana"/>
                <a:ea typeface="Verdana" panose="020B0604030504040204" pitchFamily="34" charset="0"/>
                <a:cs typeface="Verdana" panose="020B0604030504040204" pitchFamily="34" charset="0"/>
              </a:rPr>
              <a:t>Copyright © </a:t>
            </a:r>
            <a:r>
              <a:rPr lang="en-US" noProof="0" dirty="0"/>
              <a:t>2024, 2022, 2020 </a:t>
            </a:r>
            <a:r>
              <a:rPr lang="en-US" altLang="en-US" sz="1200" b="0" noProof="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3. Market Opportunity</a:t>
            </a:r>
            <a:endParaRPr lang="en-US" noProof="0" dirty="0"/>
          </a:p>
        </p:txBody>
      </p:sp>
      <p:sp>
        <p:nvSpPr>
          <p:cNvPr id="3" name="Content Placeholder 2"/>
          <p:cNvSpPr>
            <a:spLocks noGrp="1"/>
          </p:cNvSpPr>
          <p:nvPr>
            <p:ph sz="quarter" idx="13"/>
          </p:nvPr>
        </p:nvSpPr>
        <p:spPr>
          <a:xfrm>
            <a:off x="457200" y="1554920"/>
            <a:ext cx="8104909" cy="4663335"/>
          </a:xfrm>
        </p:spPr>
        <p:txBody>
          <a:bodyPr/>
          <a:lstStyle/>
          <a:p>
            <a:pPr marL="255651" lvl="0" indent="-255651">
              <a:spcAft>
                <a:spcPct val="0"/>
              </a:spcAft>
              <a:buSzPts val="2400"/>
              <a:tabLst/>
            </a:pPr>
            <a:r>
              <a:rPr lang="en-US" altLang="ja-JP" kern="1200" noProof="0" dirty="0">
                <a:solidFill>
                  <a:srgbClr val="000000"/>
                </a:solidFill>
                <a:latin typeface="Arial" panose="020B0604020202020204" pitchFamily="34" charset="0"/>
              </a:rPr>
              <a:t>“What marketspace do you intend to serve and what is its size?”</a:t>
            </a:r>
          </a:p>
          <a:p>
            <a:pPr marL="741553" lvl="1" indent="-284353">
              <a:spcAft>
                <a:spcPct val="0"/>
              </a:spcAft>
              <a:buSzPts val="2400"/>
            </a:pPr>
            <a:r>
              <a:rPr lang="en-US" altLang="en-US" kern="1200" noProof="0" dirty="0">
                <a:solidFill>
                  <a:srgbClr val="000000"/>
                </a:solidFill>
                <a:latin typeface="Arial" panose="020B0604020202020204" pitchFamily="34" charset="0"/>
              </a:rPr>
              <a:t>Marketspace: Area of actual or potential commercial value in which company intends to operate</a:t>
            </a:r>
          </a:p>
          <a:p>
            <a:pPr marL="741553" lvl="1" indent="-284353">
              <a:spcAft>
                <a:spcPct val="0"/>
              </a:spcAft>
              <a:buSzPts val="2400"/>
            </a:pPr>
            <a:r>
              <a:rPr lang="en-US" altLang="en-US" kern="1200" noProof="0" dirty="0">
                <a:solidFill>
                  <a:srgbClr val="000000"/>
                </a:solidFill>
                <a:latin typeface="Arial" panose="020B0604020202020204" pitchFamily="34" charset="0"/>
              </a:rPr>
              <a:t>Realistic market opportunity: Defined by revenue potential in each market niche in which company hopes to compete</a:t>
            </a:r>
          </a:p>
          <a:p>
            <a:pPr marL="255651" lvl="0" indent="-255651">
              <a:spcAft>
                <a:spcPct val="0"/>
              </a:spcAft>
              <a:buSzPts val="2400"/>
              <a:tabLst/>
            </a:pPr>
            <a:r>
              <a:rPr lang="en-US" altLang="en-US" kern="1200" noProof="0" dirty="0">
                <a:solidFill>
                  <a:srgbClr val="000000"/>
                </a:solidFill>
                <a:latin typeface="Arial" panose="020B0604020202020204" pitchFamily="34" charset="0"/>
              </a:rPr>
              <a:t>Market opportunity typically divided into smaller niches</a:t>
            </a:r>
          </a:p>
        </p:txBody>
      </p:sp>
    </p:spTree>
    <p:extLst>
      <p:ext uri="{BB962C8B-B14F-4D97-AF65-F5344CB8AC3E}">
        <p14:creationId xmlns:p14="http://schemas.microsoft.com/office/powerpoint/2010/main" val="166630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4. Competitive Environment</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ja-JP" kern="1200" noProof="0" dirty="0">
                <a:solidFill>
                  <a:srgbClr val="000000"/>
                </a:solidFill>
                <a:latin typeface="Arial" panose="020B0604020202020204" pitchFamily="34" charset="0"/>
              </a:rPr>
              <a:t>“Who else occupies your intended marketspace?”</a:t>
            </a:r>
          </a:p>
          <a:p>
            <a:pPr marL="741553" lvl="1" indent="-284353">
              <a:spcAft>
                <a:spcPct val="0"/>
              </a:spcAft>
              <a:buSzPts val="2400"/>
            </a:pPr>
            <a:r>
              <a:rPr lang="en-US" altLang="en-US" kern="1200" noProof="0" dirty="0">
                <a:solidFill>
                  <a:srgbClr val="000000"/>
                </a:solidFill>
                <a:latin typeface="Arial" panose="020B0604020202020204" pitchFamily="34" charset="0"/>
              </a:rPr>
              <a:t>Other companies selling similar products in the same marketspace</a:t>
            </a:r>
          </a:p>
          <a:p>
            <a:pPr marL="741553" lvl="1" indent="-284353">
              <a:spcAft>
                <a:spcPct val="0"/>
              </a:spcAft>
              <a:buSzPts val="2400"/>
            </a:pPr>
            <a:r>
              <a:rPr lang="en-US" altLang="en-US" kern="1200" noProof="0" dirty="0">
                <a:solidFill>
                  <a:srgbClr val="000000"/>
                </a:solidFill>
                <a:latin typeface="Arial" panose="020B0604020202020204" pitchFamily="34" charset="0"/>
              </a:rPr>
              <a:t>Includes both direct and indirect competitors</a:t>
            </a:r>
          </a:p>
          <a:p>
            <a:pPr marL="255651" lvl="0" indent="-255651">
              <a:spcAft>
                <a:spcPct val="0"/>
              </a:spcAft>
              <a:buSzPts val="2400"/>
              <a:tabLst/>
            </a:pPr>
            <a:r>
              <a:rPr lang="en-US" altLang="en-US" kern="1200" noProof="0" dirty="0">
                <a:solidFill>
                  <a:srgbClr val="000000"/>
                </a:solidFill>
                <a:latin typeface="Arial" panose="020B0604020202020204" pitchFamily="34" charset="0"/>
              </a:rPr>
              <a:t>Influenced by:</a:t>
            </a:r>
          </a:p>
          <a:p>
            <a:pPr marL="741553" lvl="1" indent="-284353">
              <a:spcAft>
                <a:spcPct val="0"/>
              </a:spcAft>
              <a:buSzPts val="2400"/>
            </a:pPr>
            <a:r>
              <a:rPr lang="en-US" altLang="en-US" kern="1200" noProof="0" dirty="0">
                <a:solidFill>
                  <a:srgbClr val="000000"/>
                </a:solidFill>
                <a:latin typeface="Arial" panose="020B0604020202020204" pitchFamily="34" charset="0"/>
              </a:rPr>
              <a:t>Number and size of active competitors</a:t>
            </a:r>
          </a:p>
          <a:p>
            <a:pPr marL="741553" lvl="1" indent="-284353">
              <a:spcAft>
                <a:spcPct val="0"/>
              </a:spcAft>
              <a:buSzPts val="2400"/>
            </a:pPr>
            <a:r>
              <a:rPr lang="en-US" altLang="en-US" kern="1200" noProof="0" dirty="0">
                <a:solidFill>
                  <a:srgbClr val="000000"/>
                </a:solidFill>
                <a:latin typeface="Arial" panose="020B0604020202020204" pitchFamily="34" charset="0"/>
              </a:rPr>
              <a:t>Each competitor</a:t>
            </a:r>
            <a:r>
              <a:rPr lang="en-US" altLang="ja-JP" kern="1200" noProof="0" dirty="0">
                <a:solidFill>
                  <a:srgbClr val="000000"/>
                </a:solidFill>
                <a:latin typeface="Arial" panose="020B0604020202020204" pitchFamily="34" charset="0"/>
              </a:rPr>
              <a:t>’s market share</a:t>
            </a:r>
          </a:p>
          <a:p>
            <a:pPr marL="741553" lvl="1" indent="-284353">
              <a:spcAft>
                <a:spcPct val="0"/>
              </a:spcAft>
              <a:buSzPts val="2400"/>
            </a:pPr>
            <a:r>
              <a:rPr lang="en-US" altLang="en-US" kern="1200" noProof="0" dirty="0">
                <a:solidFill>
                  <a:srgbClr val="000000"/>
                </a:solidFill>
                <a:latin typeface="Arial" panose="020B0604020202020204" pitchFamily="34" charset="0"/>
              </a:rPr>
              <a:t>Competitors</a:t>
            </a:r>
            <a:r>
              <a:rPr lang="en-US" altLang="ja-JP" kern="1200" noProof="0" dirty="0">
                <a:solidFill>
                  <a:srgbClr val="000000"/>
                </a:solidFill>
                <a:latin typeface="Arial" panose="020B0604020202020204" pitchFamily="34" charset="0"/>
              </a:rPr>
              <a:t>’ profitability</a:t>
            </a:r>
          </a:p>
          <a:p>
            <a:pPr marL="741553" lvl="1" indent="-284353">
              <a:spcAft>
                <a:spcPct val="0"/>
              </a:spcAft>
              <a:buSzPts val="2400"/>
            </a:pPr>
            <a:r>
              <a:rPr lang="en-US" altLang="en-US" kern="1200" noProof="0" dirty="0">
                <a:solidFill>
                  <a:srgbClr val="000000"/>
                </a:solidFill>
                <a:latin typeface="Arial" panose="020B0604020202020204" pitchFamily="34" charset="0"/>
              </a:rPr>
              <a:t>Competitors</a:t>
            </a:r>
            <a:r>
              <a:rPr lang="en-US" altLang="ja-JP" kern="1200" noProof="0" dirty="0">
                <a:solidFill>
                  <a:srgbClr val="000000"/>
                </a:solidFill>
                <a:latin typeface="Arial" panose="020B0604020202020204" pitchFamily="34" charset="0"/>
              </a:rPr>
              <a:t>’ pricing</a:t>
            </a:r>
            <a:endParaRPr lang="en-US" alt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8726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5. Competitive Advantage</a:t>
            </a:r>
            <a:endParaRPr lang="en-US" noProof="0" dirty="0"/>
          </a:p>
        </p:txBody>
      </p:sp>
      <p:sp>
        <p:nvSpPr>
          <p:cNvPr id="3" name="Content Placeholder 2"/>
          <p:cNvSpPr>
            <a:spLocks noGrp="1"/>
          </p:cNvSpPr>
          <p:nvPr>
            <p:ph sz="quarter" idx="13"/>
          </p:nvPr>
        </p:nvSpPr>
        <p:spPr>
          <a:xfrm>
            <a:off x="457201" y="1554920"/>
            <a:ext cx="8116784" cy="4663335"/>
          </a:xfrm>
        </p:spPr>
        <p:txBody>
          <a:bodyPr/>
          <a:lstStyle/>
          <a:p>
            <a:pPr marL="255651" lvl="0" indent="-255651">
              <a:spcAft>
                <a:spcPct val="0"/>
              </a:spcAft>
              <a:buSzPts val="2400"/>
              <a:tabLst/>
            </a:pPr>
            <a:r>
              <a:rPr lang="en-US" altLang="ja-JP" kern="1200" noProof="0" dirty="0">
                <a:solidFill>
                  <a:srgbClr val="000000"/>
                </a:solidFill>
                <a:latin typeface="Arial" panose="020B0604020202020204" pitchFamily="34" charset="0"/>
              </a:rPr>
              <a:t>“What special advantages does your firm bring to the marketspace?”</a:t>
            </a:r>
          </a:p>
          <a:p>
            <a:pPr marL="741553" lvl="1" indent="-284353">
              <a:spcAft>
                <a:spcPct val="0"/>
              </a:spcAft>
              <a:buSzPts val="2400"/>
            </a:pPr>
            <a:r>
              <a:rPr lang="en-US" altLang="en-US" kern="1200" noProof="0" dirty="0">
                <a:solidFill>
                  <a:srgbClr val="000000"/>
                </a:solidFill>
                <a:latin typeface="Arial" panose="020B0604020202020204" pitchFamily="34" charset="0"/>
              </a:rPr>
              <a:t>Is your product superior to or cheaper to produce than your competitors</a:t>
            </a:r>
            <a:r>
              <a:rPr lang="en-US" altLang="ja-JP" kern="1200" noProof="0" dirty="0">
                <a:solidFill>
                  <a:srgbClr val="000000"/>
                </a:solidFill>
                <a:latin typeface="Arial" panose="020B0604020202020204" pitchFamily="34" charset="0"/>
              </a:rPr>
              <a:t>’?</a:t>
            </a:r>
          </a:p>
          <a:p>
            <a:pPr marL="255651" lvl="0" indent="-255651">
              <a:spcAft>
                <a:spcPct val="0"/>
              </a:spcAft>
              <a:buSzPts val="2400"/>
              <a:tabLst/>
            </a:pPr>
            <a:r>
              <a:rPr lang="en-US" altLang="en-US" kern="1200" noProof="0" dirty="0">
                <a:solidFill>
                  <a:srgbClr val="000000"/>
                </a:solidFill>
                <a:latin typeface="Arial" panose="020B0604020202020204" pitchFamily="34" charset="0"/>
              </a:rPr>
              <a:t>Important concepts:</a:t>
            </a:r>
          </a:p>
          <a:p>
            <a:pPr marL="741553" lvl="1" indent="-284353">
              <a:spcAft>
                <a:spcPct val="0"/>
              </a:spcAft>
              <a:buSzPts val="2400"/>
            </a:pPr>
            <a:r>
              <a:rPr lang="en-US" altLang="en-US" kern="1200" noProof="0" dirty="0">
                <a:solidFill>
                  <a:srgbClr val="000000"/>
                </a:solidFill>
                <a:latin typeface="Arial" panose="020B0604020202020204" pitchFamily="34" charset="0"/>
              </a:rPr>
              <a:t>Asymmetries</a:t>
            </a:r>
          </a:p>
          <a:p>
            <a:pPr marL="741553" lvl="1" indent="-284353">
              <a:spcAft>
                <a:spcPct val="0"/>
              </a:spcAft>
              <a:buSzPts val="2400"/>
            </a:pPr>
            <a:r>
              <a:rPr lang="en-US" altLang="en-US" kern="1200" noProof="0" dirty="0">
                <a:solidFill>
                  <a:srgbClr val="000000"/>
                </a:solidFill>
                <a:latin typeface="Arial" panose="020B0604020202020204" pitchFamily="34" charset="0"/>
              </a:rPr>
              <a:t>First-mover advantage, complementary resources</a:t>
            </a:r>
          </a:p>
          <a:p>
            <a:pPr marL="741553" lvl="1" indent="-284353">
              <a:spcAft>
                <a:spcPct val="0"/>
              </a:spcAft>
              <a:buSzPts val="2400"/>
            </a:pPr>
            <a:r>
              <a:rPr lang="en-US" altLang="en-US" kern="1200" noProof="0" dirty="0">
                <a:solidFill>
                  <a:srgbClr val="000000"/>
                </a:solidFill>
                <a:latin typeface="Arial" panose="020B0604020202020204" pitchFamily="34" charset="0"/>
              </a:rPr>
              <a:t>Unfair competitive advantage</a:t>
            </a:r>
          </a:p>
          <a:p>
            <a:pPr marL="741553" lvl="1" indent="-284353">
              <a:spcAft>
                <a:spcPct val="0"/>
              </a:spcAft>
              <a:buSzPts val="2400"/>
            </a:pPr>
            <a:r>
              <a:rPr lang="en-US" altLang="en-US" kern="1200" noProof="0" dirty="0">
                <a:solidFill>
                  <a:srgbClr val="000000"/>
                </a:solidFill>
                <a:latin typeface="Arial" panose="020B0604020202020204" pitchFamily="34" charset="0"/>
              </a:rPr>
              <a:t>Leverage</a:t>
            </a:r>
          </a:p>
          <a:p>
            <a:pPr marL="741553" lvl="1" indent="-284353">
              <a:spcAft>
                <a:spcPct val="0"/>
              </a:spcAft>
              <a:buSzPts val="2400"/>
            </a:pPr>
            <a:r>
              <a:rPr lang="en-US" altLang="en-US" kern="1200" noProof="0" dirty="0">
                <a:solidFill>
                  <a:srgbClr val="000000"/>
                </a:solidFill>
                <a:latin typeface="Arial" panose="020B0604020202020204" pitchFamily="34" charset="0"/>
              </a:rPr>
              <a:t>Perfect markets</a:t>
            </a:r>
          </a:p>
        </p:txBody>
      </p:sp>
    </p:spTree>
    <p:extLst>
      <p:ext uri="{BB962C8B-B14F-4D97-AF65-F5344CB8AC3E}">
        <p14:creationId xmlns:p14="http://schemas.microsoft.com/office/powerpoint/2010/main" val="303966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6. Market Strategy</a:t>
            </a:r>
            <a:endParaRPr lang="en-US" noProof="0" dirty="0"/>
          </a:p>
        </p:txBody>
      </p:sp>
      <p:sp>
        <p:nvSpPr>
          <p:cNvPr id="3" name="Content Placeholder 2"/>
          <p:cNvSpPr>
            <a:spLocks noGrp="1"/>
          </p:cNvSpPr>
          <p:nvPr>
            <p:ph sz="quarter" idx="13"/>
          </p:nvPr>
        </p:nvSpPr>
        <p:spPr>
          <a:xfrm>
            <a:off x="457201" y="1554920"/>
            <a:ext cx="8116784" cy="4663335"/>
          </a:xfrm>
        </p:spPr>
        <p:txBody>
          <a:bodyPr/>
          <a:lstStyle/>
          <a:p>
            <a:pPr marL="255651" lvl="0" indent="-255651">
              <a:spcAft>
                <a:spcPct val="0"/>
              </a:spcAft>
              <a:buSzPts val="2400"/>
              <a:tabLst/>
            </a:pPr>
            <a:r>
              <a:rPr lang="en-US" altLang="ja-JP" kern="1200" noProof="0" dirty="0">
                <a:solidFill>
                  <a:srgbClr val="000000"/>
                </a:solidFill>
                <a:latin typeface="Arial" panose="020B0604020202020204" pitchFamily="34" charset="0"/>
              </a:rPr>
              <a:t>“How do you plan to promote your products or services to attract your target audience?”</a:t>
            </a:r>
          </a:p>
          <a:p>
            <a:pPr marL="741553" lvl="1" indent="-284353">
              <a:spcAft>
                <a:spcPct val="0"/>
              </a:spcAft>
              <a:buSzPts val="2400"/>
            </a:pPr>
            <a:r>
              <a:rPr lang="en-US" altLang="en-US" kern="1200" noProof="0" dirty="0">
                <a:solidFill>
                  <a:srgbClr val="000000"/>
                </a:solidFill>
                <a:latin typeface="Arial" panose="020B0604020202020204" pitchFamily="34" charset="0"/>
              </a:rPr>
              <a:t>Details how a company intends to enter market and attract customers</a:t>
            </a:r>
          </a:p>
          <a:p>
            <a:pPr marL="741553" lvl="1" indent="-284353">
              <a:spcAft>
                <a:spcPct val="0"/>
              </a:spcAft>
              <a:buSzPts val="2400"/>
            </a:pPr>
            <a:r>
              <a:rPr lang="en-US" altLang="en-US" kern="1200" noProof="0" dirty="0">
                <a:solidFill>
                  <a:srgbClr val="000000"/>
                </a:solidFill>
                <a:latin typeface="Arial" panose="020B0604020202020204" pitchFamily="34" charset="0"/>
              </a:rPr>
              <a:t>Best business concepts will fail if not properly marketed to potential customers</a:t>
            </a:r>
          </a:p>
        </p:txBody>
      </p:sp>
    </p:spTree>
    <p:extLst>
      <p:ext uri="{BB962C8B-B14F-4D97-AF65-F5344CB8AC3E}">
        <p14:creationId xmlns:p14="http://schemas.microsoft.com/office/powerpoint/2010/main" val="134125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7. Organizational Development</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ja-JP" kern="1200" noProof="0" dirty="0">
                <a:solidFill>
                  <a:srgbClr val="000000"/>
                </a:solidFill>
                <a:latin typeface="Arial" panose="020B0604020202020204" pitchFamily="34" charset="0"/>
              </a:rPr>
              <a:t>“What types of organizational structures within the firm are necessary to carry out the business plan?”</a:t>
            </a:r>
          </a:p>
          <a:p>
            <a:pPr marL="255651" lvl="0" indent="-255651">
              <a:spcAft>
                <a:spcPct val="0"/>
              </a:spcAft>
              <a:buSzPts val="2400"/>
              <a:tabLst/>
            </a:pPr>
            <a:r>
              <a:rPr lang="en-US" altLang="en-US" kern="1200" noProof="0" dirty="0">
                <a:solidFill>
                  <a:srgbClr val="000000"/>
                </a:solidFill>
                <a:latin typeface="Arial" panose="020B0604020202020204" pitchFamily="34" charset="0"/>
              </a:rPr>
              <a:t>Describes how firm will organize work</a:t>
            </a:r>
          </a:p>
          <a:p>
            <a:pPr marL="741553" lvl="1" indent="-284353">
              <a:spcAft>
                <a:spcPct val="0"/>
              </a:spcAft>
              <a:buSzPts val="2400"/>
            </a:pPr>
            <a:r>
              <a:rPr lang="en-US" altLang="en-US" kern="1200" noProof="0" dirty="0">
                <a:solidFill>
                  <a:srgbClr val="000000"/>
                </a:solidFill>
                <a:latin typeface="Arial" panose="020B0604020202020204" pitchFamily="34" charset="0"/>
              </a:rPr>
              <a:t>Typically, divided into functional departments</a:t>
            </a:r>
          </a:p>
          <a:p>
            <a:pPr marL="741553" lvl="1" indent="-284353">
              <a:spcAft>
                <a:spcPct val="0"/>
              </a:spcAft>
              <a:buSzPts val="2400"/>
            </a:pPr>
            <a:r>
              <a:rPr lang="en-US" altLang="en-US" kern="1200" noProof="0" dirty="0">
                <a:solidFill>
                  <a:srgbClr val="000000"/>
                </a:solidFill>
                <a:latin typeface="Arial" panose="020B0604020202020204" pitchFamily="34" charset="0"/>
              </a:rPr>
              <a:t>As company grows, hiring moves from generalists to specialists</a:t>
            </a:r>
          </a:p>
        </p:txBody>
      </p:sp>
    </p:spTree>
    <p:extLst>
      <p:ext uri="{BB962C8B-B14F-4D97-AF65-F5344CB8AC3E}">
        <p14:creationId xmlns:p14="http://schemas.microsoft.com/office/powerpoint/2010/main" val="147521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8. Management Team</a:t>
            </a:r>
            <a:endParaRPr lang="en-US" noProof="0" dirty="0"/>
          </a:p>
        </p:txBody>
      </p:sp>
      <p:sp>
        <p:nvSpPr>
          <p:cNvPr id="3" name="Content Placeholder 2"/>
          <p:cNvSpPr>
            <a:spLocks noGrp="1"/>
          </p:cNvSpPr>
          <p:nvPr>
            <p:ph sz="quarter" idx="13"/>
          </p:nvPr>
        </p:nvSpPr>
        <p:spPr>
          <a:xfrm>
            <a:off x="457200" y="1554920"/>
            <a:ext cx="8069283" cy="4663335"/>
          </a:xfrm>
        </p:spPr>
        <p:txBody>
          <a:bodyPr/>
          <a:lstStyle/>
          <a:p>
            <a:pPr marL="255651" lvl="0" indent="-255651">
              <a:spcAft>
                <a:spcPct val="0"/>
              </a:spcAft>
              <a:buSzPts val="2400"/>
              <a:tabLst/>
            </a:pPr>
            <a:r>
              <a:rPr lang="en-US" altLang="ja-JP" kern="1200" noProof="0" dirty="0">
                <a:solidFill>
                  <a:srgbClr val="000000"/>
                </a:solidFill>
                <a:latin typeface="Arial" panose="020B0604020202020204" pitchFamily="34" charset="0"/>
              </a:rPr>
              <a:t>“What kind of backgrounds should the company’s leaders have?”</a:t>
            </a:r>
          </a:p>
          <a:p>
            <a:pPr marL="255651" lvl="0" indent="-255651">
              <a:spcAft>
                <a:spcPct val="0"/>
              </a:spcAft>
              <a:buSzPts val="2400"/>
              <a:tabLst/>
            </a:pPr>
            <a:r>
              <a:rPr lang="en-US" altLang="en-US" kern="1200" noProof="0" dirty="0">
                <a:solidFill>
                  <a:srgbClr val="000000"/>
                </a:solidFill>
                <a:latin typeface="Arial" panose="020B0604020202020204" pitchFamily="34" charset="0"/>
              </a:rPr>
              <a:t>A strong management team:</a:t>
            </a:r>
          </a:p>
          <a:p>
            <a:pPr marL="741553" lvl="1" indent="-284353">
              <a:spcAft>
                <a:spcPct val="0"/>
              </a:spcAft>
              <a:buSzPts val="2400"/>
            </a:pPr>
            <a:r>
              <a:rPr lang="en-US" altLang="en-US" kern="1200" noProof="0" dirty="0">
                <a:solidFill>
                  <a:srgbClr val="000000"/>
                </a:solidFill>
                <a:latin typeface="Arial" panose="020B0604020202020204" pitchFamily="34" charset="0"/>
              </a:rPr>
              <a:t>Can make the business model work</a:t>
            </a:r>
          </a:p>
          <a:p>
            <a:pPr marL="741553" lvl="1" indent="-284353">
              <a:spcAft>
                <a:spcPct val="0"/>
              </a:spcAft>
              <a:buSzPts val="2400"/>
            </a:pPr>
            <a:r>
              <a:rPr lang="en-US" altLang="en-US" kern="1200" noProof="0" dirty="0">
                <a:solidFill>
                  <a:srgbClr val="000000"/>
                </a:solidFill>
                <a:latin typeface="Arial" panose="020B0604020202020204" pitchFamily="34" charset="0"/>
              </a:rPr>
              <a:t>Can give credibility to outside investors</a:t>
            </a:r>
          </a:p>
          <a:p>
            <a:pPr marL="741553" lvl="1" indent="-284353">
              <a:spcAft>
                <a:spcPct val="0"/>
              </a:spcAft>
              <a:buSzPts val="2400"/>
            </a:pPr>
            <a:r>
              <a:rPr lang="en-US" altLang="en-US" kern="1200" noProof="0" dirty="0">
                <a:solidFill>
                  <a:srgbClr val="000000"/>
                </a:solidFill>
                <a:latin typeface="Arial" panose="020B0604020202020204" pitchFamily="34" charset="0"/>
              </a:rPr>
              <a:t>Has market-specific knowledge</a:t>
            </a:r>
          </a:p>
          <a:p>
            <a:pPr marL="741553" lvl="1" indent="-284353">
              <a:spcAft>
                <a:spcPct val="0"/>
              </a:spcAft>
              <a:buSzPts val="2400"/>
            </a:pPr>
            <a:r>
              <a:rPr lang="en-US" altLang="en-US" kern="1200" noProof="0" dirty="0">
                <a:solidFill>
                  <a:srgbClr val="000000"/>
                </a:solidFill>
                <a:latin typeface="Arial" panose="020B0604020202020204" pitchFamily="34" charset="0"/>
              </a:rPr>
              <a:t>Has experience in implementing business plans</a:t>
            </a:r>
          </a:p>
        </p:txBody>
      </p:sp>
    </p:spTree>
    <p:extLst>
      <p:ext uri="{BB962C8B-B14F-4D97-AF65-F5344CB8AC3E}">
        <p14:creationId xmlns:p14="http://schemas.microsoft.com/office/powerpoint/2010/main" val="83105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kern="1200" noProof="0" dirty="0">
                <a:cs typeface="Times New Roman" panose="02020603050405020304" pitchFamily="18" charset="0"/>
              </a:rPr>
              <a:t>Raising Capital</a:t>
            </a:r>
            <a:endParaRPr lang="en-US" noProof="0" dirty="0"/>
          </a:p>
        </p:txBody>
      </p:sp>
      <p:sp>
        <p:nvSpPr>
          <p:cNvPr id="2" name="Content Placeholder 1"/>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Seed capital</a:t>
            </a:r>
          </a:p>
          <a:p>
            <a:pPr marL="255651" lvl="0" indent="-255651">
              <a:spcAft>
                <a:spcPct val="0"/>
              </a:spcAft>
              <a:buSzPts val="2400"/>
              <a:tabLst/>
            </a:pPr>
            <a:r>
              <a:rPr lang="en-US" kern="1200" noProof="0" dirty="0">
                <a:solidFill>
                  <a:srgbClr val="000000"/>
                </a:solidFill>
                <a:latin typeface="Arial" panose="020B0604020202020204" pitchFamily="34" charset="0"/>
              </a:rPr>
              <a:t>Elevator pitch</a:t>
            </a:r>
          </a:p>
          <a:p>
            <a:pPr marL="255651" lvl="0" indent="-255651">
              <a:spcAft>
                <a:spcPct val="0"/>
              </a:spcAft>
              <a:buSzPts val="2400"/>
              <a:tabLst/>
            </a:pPr>
            <a:r>
              <a:rPr lang="en-US" kern="1200" noProof="0" dirty="0">
                <a:solidFill>
                  <a:srgbClr val="000000"/>
                </a:solidFill>
                <a:latin typeface="Arial" panose="020B0604020202020204" pitchFamily="34" charset="0"/>
              </a:rPr>
              <a:t>Traditional sources</a:t>
            </a:r>
          </a:p>
          <a:p>
            <a:pPr marL="741553" lvl="1" indent="-284353">
              <a:spcAft>
                <a:spcPct val="0"/>
              </a:spcAft>
              <a:buSzPts val="2400"/>
            </a:pPr>
            <a:r>
              <a:rPr lang="en-US" kern="1200" noProof="0" dirty="0">
                <a:solidFill>
                  <a:srgbClr val="000000"/>
                </a:solidFill>
                <a:latin typeface="Arial" panose="020B0604020202020204" pitchFamily="34" charset="0"/>
              </a:rPr>
              <a:t>Incubators, angel investors</a:t>
            </a:r>
          </a:p>
          <a:p>
            <a:pPr marL="741553" lvl="1" indent="-284353">
              <a:spcAft>
                <a:spcPct val="0"/>
              </a:spcAft>
              <a:buSzPts val="2400"/>
            </a:pPr>
            <a:r>
              <a:rPr lang="en-US" kern="1200" noProof="0" dirty="0">
                <a:solidFill>
                  <a:srgbClr val="000000"/>
                </a:solidFill>
                <a:latin typeface="Arial" panose="020B0604020202020204" pitchFamily="34" charset="0"/>
              </a:rPr>
              <a:t>Commercial banks, venture capital firms</a:t>
            </a:r>
          </a:p>
          <a:p>
            <a:pPr marL="741553" lvl="1" indent="-284353">
              <a:spcAft>
                <a:spcPct val="0"/>
              </a:spcAft>
              <a:buSzPts val="2400"/>
            </a:pPr>
            <a:r>
              <a:rPr lang="en-US" kern="1200" noProof="0" dirty="0">
                <a:solidFill>
                  <a:srgbClr val="000000"/>
                </a:solidFill>
                <a:latin typeface="Arial" panose="020B0604020202020204" pitchFamily="34" charset="0"/>
              </a:rPr>
              <a:t>Strategic partners</a:t>
            </a:r>
          </a:p>
          <a:p>
            <a:pPr marL="255651" lvl="0" indent="-255651">
              <a:spcAft>
                <a:spcPct val="0"/>
              </a:spcAft>
              <a:buSzPts val="2400"/>
              <a:tabLst/>
            </a:pPr>
            <a:r>
              <a:rPr lang="en-US" kern="1200" noProof="0" dirty="0">
                <a:solidFill>
                  <a:srgbClr val="000000"/>
                </a:solidFill>
                <a:latin typeface="Arial" panose="020B0604020202020204" pitchFamily="34" charset="0"/>
              </a:rPr>
              <a:t>Equity crowdfunding</a:t>
            </a:r>
          </a:p>
          <a:p>
            <a:pPr marL="741553" lvl="1" indent="-284353">
              <a:spcAft>
                <a:spcPct val="0"/>
              </a:spcAft>
              <a:buSzPts val="2400"/>
            </a:pPr>
            <a:r>
              <a:rPr lang="en-US" kern="1200" noProof="0" dirty="0">
                <a:solidFill>
                  <a:srgbClr val="000000"/>
                </a:solidFill>
                <a:latin typeface="Arial" panose="020B0604020202020204" pitchFamily="34" charset="0"/>
              </a:rPr>
              <a:t>J</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O</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B</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 Act</a:t>
            </a:r>
          </a:p>
        </p:txBody>
      </p:sp>
    </p:spTree>
    <p:extLst>
      <p:ext uri="{BB962C8B-B14F-4D97-AF65-F5344CB8AC3E}">
        <p14:creationId xmlns:p14="http://schemas.microsoft.com/office/powerpoint/2010/main" val="2712661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Insight on Business: Startups Turn to Crowdfunding</a:t>
            </a:r>
            <a:endParaRPr lang="en-US" sz="3200" noProof="0" dirty="0"/>
          </a:p>
        </p:txBody>
      </p:sp>
      <p:sp>
        <p:nvSpPr>
          <p:cNvPr id="3" name="Content Placeholder 2"/>
          <p:cNvSpPr>
            <a:spLocks noGrp="1"/>
          </p:cNvSpPr>
          <p:nvPr>
            <p:ph sz="quarter" idx="13"/>
          </p:nvPr>
        </p:nvSpPr>
        <p:spPr>
          <a:xfrm>
            <a:off x="457201" y="1554920"/>
            <a:ext cx="7950530"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kern="1200" noProof="0" dirty="0">
                <a:solidFill>
                  <a:srgbClr val="000000"/>
                </a:solidFill>
                <a:latin typeface="Arial" panose="020B0604020202020204" pitchFamily="34" charset="0"/>
              </a:rPr>
              <a:t>Would you feel comfortable investing in a startup that raises capital using equity crowdfunding? Why or why not?</a:t>
            </a:r>
          </a:p>
          <a:p>
            <a:pPr marL="741553" lvl="1" indent="-284353">
              <a:spcAft>
                <a:spcPct val="0"/>
              </a:spcAft>
              <a:buSzPts val="2400"/>
            </a:pPr>
            <a:r>
              <a:rPr lang="en-US" kern="1200" noProof="0" dirty="0">
                <a:solidFill>
                  <a:srgbClr val="000000"/>
                </a:solidFill>
                <a:latin typeface="Arial" panose="020B0604020202020204" pitchFamily="34" charset="0"/>
              </a:rPr>
              <a:t>Why is it important to democratize access to capital?</a:t>
            </a:r>
          </a:p>
          <a:p>
            <a:pPr marL="741553" lvl="1" indent="-284353">
              <a:spcAft>
                <a:spcPct val="0"/>
              </a:spcAft>
              <a:buSzPts val="2400"/>
            </a:pPr>
            <a:r>
              <a:rPr lang="en-US" kern="1200" noProof="0" dirty="0">
                <a:solidFill>
                  <a:srgbClr val="000000"/>
                </a:solidFill>
                <a:latin typeface="Arial" panose="020B0604020202020204" pitchFamily="34" charset="0"/>
              </a:rPr>
              <a:t>What obstacles are presented in the use of crowdfunding as a method to fund startups?</a:t>
            </a:r>
          </a:p>
        </p:txBody>
      </p:sp>
    </p:spTree>
    <p:extLst>
      <p:ext uri="{BB962C8B-B14F-4D97-AF65-F5344CB8AC3E}">
        <p14:creationId xmlns:p14="http://schemas.microsoft.com/office/powerpoint/2010/main" val="325550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Categorizing E-commerce Business Models</a:t>
            </a:r>
            <a:endParaRPr lang="en-US" sz="32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No one correct way to categorize</a:t>
            </a:r>
          </a:p>
          <a:p>
            <a:pPr marL="255651" lvl="0" indent="-255651">
              <a:spcAft>
                <a:spcPct val="0"/>
              </a:spcAft>
              <a:buSzPts val="2400"/>
              <a:tabLst/>
            </a:pPr>
            <a:r>
              <a:rPr lang="en-US" kern="1200" noProof="0" dirty="0">
                <a:solidFill>
                  <a:srgbClr val="000000"/>
                </a:solidFill>
                <a:latin typeface="Arial" panose="020B0604020202020204" pitchFamily="34" charset="0"/>
              </a:rPr>
              <a:t>Text categorizes according to:</a:t>
            </a:r>
          </a:p>
          <a:p>
            <a:pPr marL="741553" lvl="1" indent="-284353">
              <a:spcAft>
                <a:spcPct val="0"/>
              </a:spcAft>
              <a:buSzPts val="2400"/>
            </a:pPr>
            <a:r>
              <a:rPr lang="en-US" kern="1200" noProof="0" dirty="0">
                <a:solidFill>
                  <a:srgbClr val="000000"/>
                </a:solidFill>
                <a:latin typeface="Arial" panose="020B0604020202020204" pitchFamily="34" charset="0"/>
              </a:rPr>
              <a:t>E-commerce sector (e.g., B2B)</a:t>
            </a:r>
          </a:p>
          <a:p>
            <a:pPr marL="741553" lvl="1" indent="-284353">
              <a:spcAft>
                <a:spcPct val="0"/>
              </a:spcAft>
              <a:buSzPts val="2400"/>
            </a:pPr>
            <a:r>
              <a:rPr lang="en-US" kern="1200" noProof="0" dirty="0">
                <a:solidFill>
                  <a:srgbClr val="000000"/>
                </a:solidFill>
                <a:latin typeface="Arial" panose="020B0604020202020204" pitchFamily="34" charset="0"/>
              </a:rPr>
              <a:t>E-commerce technology (e.g., m-commerce)</a:t>
            </a:r>
          </a:p>
          <a:p>
            <a:pPr marL="255651" lvl="0" indent="-255651">
              <a:spcAft>
                <a:spcPct val="0"/>
              </a:spcAft>
              <a:buSzPts val="2400"/>
              <a:tabLst/>
            </a:pPr>
            <a:r>
              <a:rPr lang="en-US" kern="1200" noProof="0" dirty="0">
                <a:solidFill>
                  <a:srgbClr val="000000"/>
                </a:solidFill>
                <a:latin typeface="Arial" panose="020B0604020202020204" pitchFamily="34" charset="0"/>
              </a:rPr>
              <a:t>Similar models appear in different sectors</a:t>
            </a:r>
          </a:p>
          <a:p>
            <a:pPr marL="255651" lvl="0" indent="-255651">
              <a:spcAft>
                <a:spcPct val="0"/>
              </a:spcAft>
              <a:buSzPts val="2400"/>
              <a:tabLst/>
            </a:pPr>
            <a:r>
              <a:rPr lang="en-US" kern="1200" noProof="0" dirty="0">
                <a:solidFill>
                  <a:srgbClr val="000000"/>
                </a:solidFill>
                <a:latin typeface="Arial" panose="020B0604020202020204" pitchFamily="34" charset="0"/>
              </a:rPr>
              <a:t>Companies may use multiple business models (e.g., eBay)</a:t>
            </a:r>
          </a:p>
          <a:p>
            <a:pPr marL="255651" lvl="0" indent="-255651">
              <a:spcAft>
                <a:spcPct val="0"/>
              </a:spcAft>
              <a:buSzPts val="2400"/>
              <a:tabLst/>
            </a:pPr>
            <a:r>
              <a:rPr lang="en-US" kern="1200" noProof="0" dirty="0">
                <a:solidFill>
                  <a:srgbClr val="000000"/>
                </a:solidFill>
                <a:latin typeface="Arial" panose="020B0604020202020204" pitchFamily="34" charset="0"/>
              </a:rPr>
              <a:t>E-commerce enablers</a:t>
            </a:r>
          </a:p>
        </p:txBody>
      </p:sp>
    </p:spTree>
    <p:extLst>
      <p:ext uri="{BB962C8B-B14F-4D97-AF65-F5344CB8AC3E}">
        <p14:creationId xmlns:p14="http://schemas.microsoft.com/office/powerpoint/2010/main" val="310948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B2C Business Models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Online retailer (e-tailer)</a:t>
            </a:r>
          </a:p>
          <a:p>
            <a:pPr marL="255651" lvl="0" indent="-255651">
              <a:spcAft>
                <a:spcPct val="0"/>
              </a:spcAft>
              <a:buSzPts val="2400"/>
              <a:tabLst/>
            </a:pPr>
            <a:r>
              <a:rPr lang="en-US" kern="1200" noProof="0" dirty="0">
                <a:solidFill>
                  <a:srgbClr val="000000"/>
                </a:solidFill>
                <a:latin typeface="Arial" panose="020B0604020202020204" pitchFamily="34" charset="0"/>
              </a:rPr>
              <a:t>Community provider (social network)</a:t>
            </a:r>
          </a:p>
          <a:p>
            <a:pPr marL="255651" lvl="0" indent="-255651">
              <a:spcAft>
                <a:spcPct val="0"/>
              </a:spcAft>
              <a:buSzPts val="2400"/>
              <a:tabLst/>
            </a:pPr>
            <a:r>
              <a:rPr lang="en-US" kern="1200" noProof="0" dirty="0">
                <a:solidFill>
                  <a:srgbClr val="000000"/>
                </a:solidFill>
                <a:latin typeface="Arial" panose="020B0604020202020204" pitchFamily="34" charset="0"/>
              </a:rPr>
              <a:t>Content provider</a:t>
            </a:r>
          </a:p>
          <a:p>
            <a:pPr marL="255651" lvl="0" indent="-255651">
              <a:spcAft>
                <a:spcPct val="0"/>
              </a:spcAft>
              <a:buSzPts val="2400"/>
              <a:tabLst/>
            </a:pPr>
            <a:r>
              <a:rPr lang="en-US" kern="1200" noProof="0" dirty="0">
                <a:solidFill>
                  <a:srgbClr val="000000"/>
                </a:solidFill>
                <a:latin typeface="Arial" panose="020B0604020202020204" pitchFamily="34" charset="0"/>
              </a:rPr>
              <a:t>Portal</a:t>
            </a:r>
          </a:p>
          <a:p>
            <a:pPr marL="255651" lvl="0" indent="-255651">
              <a:spcAft>
                <a:spcPct val="0"/>
              </a:spcAft>
              <a:buSzPts val="2400"/>
              <a:tabLst/>
            </a:pPr>
            <a:r>
              <a:rPr lang="en-US" kern="1200" noProof="0" dirty="0">
                <a:solidFill>
                  <a:srgbClr val="000000"/>
                </a:solidFill>
                <a:latin typeface="Arial" panose="020B0604020202020204" pitchFamily="34" charset="0"/>
              </a:rPr>
              <a:t>Transaction broker</a:t>
            </a:r>
          </a:p>
          <a:p>
            <a:pPr marL="255651" lvl="0" indent="-255651">
              <a:spcAft>
                <a:spcPct val="0"/>
              </a:spcAft>
              <a:buSzPts val="2400"/>
              <a:tabLst/>
            </a:pPr>
            <a:r>
              <a:rPr lang="en-US" kern="1200" noProof="0" dirty="0">
                <a:solidFill>
                  <a:srgbClr val="000000"/>
                </a:solidFill>
                <a:latin typeface="Arial" panose="020B0604020202020204" pitchFamily="34" charset="0"/>
              </a:rPr>
              <a:t>Market creator</a:t>
            </a:r>
          </a:p>
          <a:p>
            <a:pPr marL="255651" lvl="0" indent="-255651">
              <a:spcAft>
                <a:spcPct val="0"/>
              </a:spcAft>
              <a:buSzPts val="2400"/>
              <a:tabLst/>
            </a:pPr>
            <a:r>
              <a:rPr lang="en-US" kern="1200" noProof="0" dirty="0">
                <a:solidFill>
                  <a:srgbClr val="000000"/>
                </a:solidFill>
                <a:latin typeface="Arial" panose="020B0604020202020204" pitchFamily="34" charset="0"/>
              </a:rPr>
              <a:t>Service provider</a:t>
            </a:r>
          </a:p>
        </p:txBody>
      </p:sp>
    </p:spTree>
    <p:extLst>
      <p:ext uri="{BB962C8B-B14F-4D97-AF65-F5344CB8AC3E}">
        <p14:creationId xmlns:p14="http://schemas.microsoft.com/office/powerpoint/2010/main" val="41071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Learning Objectives</a:t>
            </a:r>
            <a:endParaRPr lang="en-US" noProof="0" dirty="0"/>
          </a:p>
        </p:txBody>
      </p:sp>
      <p:sp>
        <p:nvSpPr>
          <p:cNvPr id="3" name="Content Placeholder 2"/>
          <p:cNvSpPr>
            <a:spLocks noGrp="1"/>
          </p:cNvSpPr>
          <p:nvPr>
            <p:ph sz="quarter" idx="13"/>
          </p:nvPr>
        </p:nvSpPr>
        <p:spPr/>
        <p:txBody>
          <a:bodyPr/>
          <a:lstStyle/>
          <a:p>
            <a:pPr marL="0" lvl="0" indent="0">
              <a:spcAft>
                <a:spcPct val="0"/>
              </a:spcAft>
              <a:buSzPts val="2400"/>
              <a:buNone/>
            </a:pPr>
            <a:r>
              <a:rPr lang="en-US" b="1" kern="1200" noProof="0" dirty="0">
                <a:solidFill>
                  <a:schemeClr val="tx2"/>
                </a:solidFill>
                <a:latin typeface="Arial" panose="020B0604020202020204" pitchFamily="34" charset="0"/>
              </a:rPr>
              <a:t>2.1</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Identify the key components of e-commerce business models.</a:t>
            </a:r>
          </a:p>
          <a:p>
            <a:pPr marL="0" lvl="0" indent="0">
              <a:spcAft>
                <a:spcPct val="0"/>
              </a:spcAft>
              <a:buSzPts val="2400"/>
              <a:buNone/>
            </a:pPr>
            <a:r>
              <a:rPr lang="en-US" b="1" kern="1200" noProof="0" dirty="0">
                <a:solidFill>
                  <a:schemeClr val="tx2"/>
                </a:solidFill>
                <a:latin typeface="Arial" panose="020B0604020202020204" pitchFamily="34" charset="0"/>
              </a:rPr>
              <a:t>2.2</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Describe the major B2C business models.</a:t>
            </a:r>
          </a:p>
          <a:p>
            <a:pPr marL="0" lvl="0" indent="0">
              <a:spcAft>
                <a:spcPct val="0"/>
              </a:spcAft>
              <a:buSzPts val="2400"/>
              <a:buNone/>
            </a:pPr>
            <a:r>
              <a:rPr lang="en-US" b="1" kern="1200" noProof="0" dirty="0">
                <a:solidFill>
                  <a:schemeClr val="tx2"/>
                </a:solidFill>
                <a:latin typeface="Arial" panose="020B0604020202020204" pitchFamily="34" charset="0"/>
              </a:rPr>
              <a:t>2.3</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Describe the major B2B business models.</a:t>
            </a:r>
          </a:p>
          <a:p>
            <a:pPr marL="0" lvl="0" indent="0">
              <a:spcAft>
                <a:spcPct val="0"/>
              </a:spcAft>
              <a:buSzPts val="2400"/>
              <a:buNone/>
            </a:pPr>
            <a:r>
              <a:rPr lang="en-US" b="1" kern="1200" noProof="0" dirty="0">
                <a:solidFill>
                  <a:schemeClr val="tx2"/>
                </a:solidFill>
                <a:latin typeface="Arial" panose="020B0604020202020204" pitchFamily="34" charset="0"/>
              </a:rPr>
              <a:t>2.4</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Understand key business concepts and strategies applicable to e-commerce.</a:t>
            </a:r>
          </a:p>
        </p:txBody>
      </p:sp>
    </p:spTree>
    <p:extLst>
      <p:ext uri="{BB962C8B-B14F-4D97-AF65-F5344CB8AC3E}">
        <p14:creationId xmlns:p14="http://schemas.microsoft.com/office/powerpoint/2010/main"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49056" cy="1097279"/>
          </a:xfrm>
        </p:spPr>
        <p:txBody>
          <a:bodyPr/>
          <a:lstStyle/>
          <a:p>
            <a:r>
              <a:rPr lang="en-US" kern="1200" noProof="0" dirty="0">
                <a:cs typeface="Times New Roman" panose="02020603050405020304" pitchFamily="18" charset="0"/>
              </a:rPr>
              <a:t>B2C Models: Online Retailer (E-tailer)</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Online version of traditional retailer</a:t>
            </a:r>
          </a:p>
          <a:p>
            <a:pPr marL="255651" lvl="0" indent="-255651">
              <a:spcAft>
                <a:spcPct val="0"/>
              </a:spcAft>
              <a:buSzPts val="2400"/>
              <a:tabLst/>
            </a:pPr>
            <a:r>
              <a:rPr lang="en-US" kern="1200" noProof="0" dirty="0">
                <a:solidFill>
                  <a:srgbClr val="000000"/>
                </a:solidFill>
                <a:latin typeface="Arial" panose="020B0604020202020204" pitchFamily="34" charset="0"/>
              </a:rPr>
              <a:t>Revenue model </a:t>
            </a:r>
          </a:p>
          <a:p>
            <a:pPr marL="742569" lvl="1" indent="-255651">
              <a:spcAft>
                <a:spcPct val="0"/>
              </a:spcAft>
              <a:buSzPts val="2400"/>
            </a:pPr>
            <a:r>
              <a:rPr lang="en-US" kern="1200" noProof="0" dirty="0">
                <a:solidFill>
                  <a:srgbClr val="000000"/>
                </a:solidFill>
                <a:latin typeface="Arial" panose="020B0604020202020204" pitchFamily="34" charset="0"/>
              </a:rPr>
              <a:t>Sales</a:t>
            </a:r>
          </a:p>
          <a:p>
            <a:pPr marL="255651" lvl="0" indent="-255651">
              <a:spcAft>
                <a:spcPct val="0"/>
              </a:spcAft>
              <a:buSzPts val="2400"/>
              <a:tabLst/>
            </a:pPr>
            <a:r>
              <a:rPr lang="en-US" kern="1200" noProof="0" dirty="0">
                <a:solidFill>
                  <a:srgbClr val="000000"/>
                </a:solidFill>
                <a:latin typeface="Arial" panose="020B0604020202020204" pitchFamily="34" charset="0"/>
              </a:rPr>
              <a:t>Variations</a:t>
            </a:r>
          </a:p>
          <a:p>
            <a:pPr marL="741553" lvl="1" indent="-284353">
              <a:spcAft>
                <a:spcPct val="0"/>
              </a:spcAft>
              <a:buSzPts val="2400"/>
            </a:pPr>
            <a:r>
              <a:rPr lang="en-US" kern="1200" noProof="0" dirty="0">
                <a:solidFill>
                  <a:srgbClr val="000000"/>
                </a:solidFill>
                <a:latin typeface="Arial" panose="020B0604020202020204" pitchFamily="34" charset="0"/>
              </a:rPr>
              <a:t>Virtual merchant</a:t>
            </a:r>
          </a:p>
          <a:p>
            <a:pPr marL="741553" lvl="1" indent="-284353">
              <a:spcAft>
                <a:spcPct val="0"/>
              </a:spcAft>
              <a:buSzPts val="2400"/>
            </a:pPr>
            <a:r>
              <a:rPr lang="en-US" kern="1200" noProof="0" dirty="0">
                <a:solidFill>
                  <a:srgbClr val="000000"/>
                </a:solidFill>
                <a:latin typeface="Arial" panose="020B0604020202020204" pitchFamily="34" charset="0"/>
              </a:rPr>
              <a:t>Bricks-and-clicks</a:t>
            </a:r>
          </a:p>
          <a:p>
            <a:pPr marL="741553" lvl="1" indent="-284353">
              <a:spcAft>
                <a:spcPct val="0"/>
              </a:spcAft>
              <a:buSzPts val="2400"/>
            </a:pPr>
            <a:r>
              <a:rPr lang="en-US" kern="1200" noProof="0" dirty="0">
                <a:solidFill>
                  <a:srgbClr val="000000"/>
                </a:solidFill>
                <a:latin typeface="Arial" panose="020B0604020202020204" pitchFamily="34" charset="0"/>
              </a:rPr>
              <a:t>Catalog merchant</a:t>
            </a:r>
          </a:p>
          <a:p>
            <a:pPr marL="741553" lvl="1" indent="-284353">
              <a:spcAft>
                <a:spcPct val="0"/>
              </a:spcAft>
              <a:buSzPts val="2400"/>
            </a:pPr>
            <a:r>
              <a:rPr lang="en-US" kern="1200" noProof="0" dirty="0">
                <a:solidFill>
                  <a:srgbClr val="000000"/>
                </a:solidFill>
                <a:latin typeface="Arial" panose="020B0604020202020204" pitchFamily="34" charset="0"/>
              </a:rPr>
              <a:t>Manufacturer-direct</a:t>
            </a:r>
          </a:p>
          <a:p>
            <a:pPr marL="255651" lvl="0" indent="-255651">
              <a:spcAft>
                <a:spcPct val="0"/>
              </a:spcAft>
              <a:buSzPts val="2400"/>
              <a:tabLst/>
            </a:pPr>
            <a:r>
              <a:rPr lang="en-US" kern="1200" noProof="0" dirty="0">
                <a:solidFill>
                  <a:srgbClr val="000000"/>
                </a:solidFill>
                <a:latin typeface="Arial" panose="020B0604020202020204" pitchFamily="34" charset="0"/>
              </a:rPr>
              <a:t>Low barriers to entry</a:t>
            </a:r>
          </a:p>
        </p:txBody>
      </p:sp>
    </p:spTree>
    <p:extLst>
      <p:ext uri="{BB962C8B-B14F-4D97-AF65-F5344CB8AC3E}">
        <p14:creationId xmlns:p14="http://schemas.microsoft.com/office/powerpoint/2010/main" val="33233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B2C Models: Community Provider</a:t>
            </a:r>
            <a:endParaRPr lang="en-US" noProof="0" dirty="0"/>
          </a:p>
        </p:txBody>
      </p:sp>
      <p:sp>
        <p:nvSpPr>
          <p:cNvPr id="3" name="Content Placeholder 2"/>
          <p:cNvSpPr>
            <a:spLocks noGrp="1"/>
          </p:cNvSpPr>
          <p:nvPr>
            <p:ph sz="quarter" idx="13"/>
          </p:nvPr>
        </p:nvSpPr>
        <p:spPr>
          <a:xfrm>
            <a:off x="457200" y="1554920"/>
            <a:ext cx="7974281"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Provide online environment (social network) where people with similar interests can transact, share content, and communicate</a:t>
            </a:r>
          </a:p>
          <a:p>
            <a:pPr marL="741553" lvl="1" indent="-284353">
              <a:spcAft>
                <a:spcPct val="0"/>
              </a:spcAft>
              <a:buSzPts val="2400"/>
            </a:pPr>
            <a:r>
              <a:rPr lang="en-US" kern="1200" noProof="0" dirty="0">
                <a:solidFill>
                  <a:srgbClr val="000000"/>
                </a:solidFill>
                <a:latin typeface="Arial" panose="020B0604020202020204" pitchFamily="34" charset="0"/>
              </a:rPr>
              <a:t>Examples: Facebook, TikTok, LinkedIn, Twitter, Pinterest</a:t>
            </a:r>
          </a:p>
          <a:p>
            <a:pPr marL="255651" lvl="0" indent="-255651">
              <a:spcAft>
                <a:spcPct val="0"/>
              </a:spcAft>
              <a:buSzPts val="2400"/>
              <a:tabLst/>
            </a:pPr>
            <a:r>
              <a:rPr lang="en-US" kern="1200" noProof="0" dirty="0">
                <a:solidFill>
                  <a:srgbClr val="000000"/>
                </a:solidFill>
                <a:latin typeface="Arial" panose="020B0604020202020204" pitchFamily="34" charset="0"/>
              </a:rPr>
              <a:t>Revenue models</a:t>
            </a:r>
          </a:p>
          <a:p>
            <a:pPr marL="741553" lvl="1" indent="-284353">
              <a:spcAft>
                <a:spcPct val="0"/>
              </a:spcAft>
              <a:buSzPts val="2400"/>
            </a:pPr>
            <a:r>
              <a:rPr lang="en-US" kern="1200" noProof="0" dirty="0">
                <a:solidFill>
                  <a:srgbClr val="000000"/>
                </a:solidFill>
                <a:latin typeface="Arial" panose="020B0604020202020204" pitchFamily="34" charset="0"/>
              </a:rPr>
              <a:t>Typically use a hybrid model, combining advertising, subscriptions, sales, and transaction fees</a:t>
            </a:r>
          </a:p>
        </p:txBody>
      </p:sp>
    </p:spTree>
    <p:extLst>
      <p:ext uri="{BB962C8B-B14F-4D97-AF65-F5344CB8AC3E}">
        <p14:creationId xmlns:p14="http://schemas.microsoft.com/office/powerpoint/2010/main" val="48828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B2C Models: Content Provider</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Digital content on the Web</a:t>
            </a:r>
          </a:p>
          <a:p>
            <a:pPr marL="741553" lvl="1" indent="-284353">
              <a:spcAft>
                <a:spcPct val="0"/>
              </a:spcAft>
              <a:buSzPts val="2400"/>
            </a:pPr>
            <a:r>
              <a:rPr lang="en-US" kern="1200" noProof="0" dirty="0">
                <a:solidFill>
                  <a:srgbClr val="000000"/>
                </a:solidFill>
                <a:latin typeface="Arial" panose="020B0604020202020204" pitchFamily="34" charset="0"/>
              </a:rPr>
              <a:t>News, music, video, text, artwork</a:t>
            </a:r>
          </a:p>
          <a:p>
            <a:pPr marL="255651" lvl="0" indent="-255651">
              <a:spcAft>
                <a:spcPct val="0"/>
              </a:spcAft>
              <a:buSzPts val="2400"/>
              <a:tabLst/>
            </a:pPr>
            <a:r>
              <a:rPr lang="en-US" kern="1200" noProof="0" dirty="0">
                <a:solidFill>
                  <a:srgbClr val="000000"/>
                </a:solidFill>
                <a:latin typeface="Arial" panose="020B0604020202020204" pitchFamily="34" charset="0"/>
              </a:rPr>
              <a:t>Revenue models</a:t>
            </a:r>
          </a:p>
          <a:p>
            <a:pPr marL="741553" lvl="1" indent="-284353">
              <a:spcAft>
                <a:spcPct val="0"/>
              </a:spcAft>
              <a:buSzPts val="2400"/>
            </a:pPr>
            <a:r>
              <a:rPr lang="en-US" kern="1200" noProof="0" dirty="0">
                <a:solidFill>
                  <a:srgbClr val="000000"/>
                </a:solidFill>
                <a:latin typeface="Arial" panose="020B0604020202020204" pitchFamily="34" charset="0"/>
              </a:rPr>
              <a:t>Use variety of models, including advertising, subscription; sales of digital goods</a:t>
            </a:r>
          </a:p>
          <a:p>
            <a:pPr marL="741553" lvl="1" indent="-284353">
              <a:spcAft>
                <a:spcPct val="0"/>
              </a:spcAft>
              <a:buSzPts val="2400"/>
            </a:pPr>
            <a:r>
              <a:rPr lang="en-US" kern="1200" noProof="0" dirty="0">
                <a:solidFill>
                  <a:srgbClr val="000000"/>
                </a:solidFill>
                <a:latin typeface="Arial" panose="020B0604020202020204" pitchFamily="34" charset="0"/>
              </a:rPr>
              <a:t>Key to success is typically owning the content</a:t>
            </a:r>
          </a:p>
          <a:p>
            <a:pPr marL="255651" lvl="0" indent="-255651">
              <a:spcAft>
                <a:spcPct val="0"/>
              </a:spcAft>
              <a:buSzPts val="2400"/>
              <a:tabLst/>
            </a:pPr>
            <a:r>
              <a:rPr lang="en-US" kern="1200" noProof="0" dirty="0">
                <a:solidFill>
                  <a:srgbClr val="000000"/>
                </a:solidFill>
                <a:latin typeface="Arial" panose="020B0604020202020204" pitchFamily="34" charset="0"/>
              </a:rPr>
              <a:t>User-generated content, creators, and the creator economy</a:t>
            </a:r>
          </a:p>
          <a:p>
            <a:pPr marL="742569" lvl="1" indent="-255651">
              <a:spcAft>
                <a:spcPct val="0"/>
              </a:spcAft>
              <a:buSzPts val="2400"/>
            </a:pPr>
            <a:r>
              <a:rPr lang="en-US" kern="1200" noProof="0" dirty="0">
                <a:solidFill>
                  <a:srgbClr val="000000"/>
                </a:solidFill>
                <a:latin typeface="Arial" panose="020B0604020202020204" pitchFamily="34" charset="0"/>
              </a:rPr>
              <a:t>Playing an ever-increasing role in online content landscape</a:t>
            </a:r>
          </a:p>
        </p:txBody>
      </p:sp>
    </p:spTree>
    <p:extLst>
      <p:ext uri="{BB962C8B-B14F-4D97-AF65-F5344CB8AC3E}">
        <p14:creationId xmlns:p14="http://schemas.microsoft.com/office/powerpoint/2010/main" val="391152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55"/>
            <a:ext cx="8229600" cy="1097279"/>
          </a:xfrm>
        </p:spPr>
        <p:txBody>
          <a:bodyPr/>
          <a:lstStyle/>
          <a:p>
            <a:r>
              <a:rPr lang="en-US" kern="1200" noProof="0" dirty="0">
                <a:cs typeface="Times New Roman" panose="02020603050405020304" pitchFamily="18" charset="0"/>
              </a:rPr>
              <a:t>B2C Business Models: Portal</a:t>
            </a:r>
            <a:endParaRPr lang="en-US" noProof="0" dirty="0"/>
          </a:p>
        </p:txBody>
      </p:sp>
      <p:sp>
        <p:nvSpPr>
          <p:cNvPr id="3" name="Content Placeholder 2"/>
          <p:cNvSpPr>
            <a:spLocks noGrp="1"/>
          </p:cNvSpPr>
          <p:nvPr>
            <p:ph sz="quarter" idx="13"/>
          </p:nvPr>
        </p:nvSpPr>
        <p:spPr>
          <a:xfrm>
            <a:off x="457200" y="1390328"/>
            <a:ext cx="8232775"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Search plus an integrated package of content and services</a:t>
            </a:r>
          </a:p>
          <a:p>
            <a:pPr marL="255651" lvl="0" indent="-255651">
              <a:spcAft>
                <a:spcPct val="0"/>
              </a:spcAft>
              <a:buSzPts val="2400"/>
              <a:tabLst/>
            </a:pPr>
            <a:r>
              <a:rPr lang="en-US" kern="1200" noProof="0" dirty="0">
                <a:solidFill>
                  <a:srgbClr val="000000"/>
                </a:solidFill>
                <a:latin typeface="Arial" panose="020B0604020202020204" pitchFamily="34" charset="0"/>
              </a:rPr>
              <a:t>Revenue models</a:t>
            </a:r>
          </a:p>
          <a:p>
            <a:pPr marL="741553" lvl="1" indent="-284353">
              <a:spcAft>
                <a:spcPct val="0"/>
              </a:spcAft>
              <a:buSzPts val="2400"/>
            </a:pPr>
            <a:r>
              <a:rPr lang="en-US" kern="1200" noProof="0" dirty="0">
                <a:solidFill>
                  <a:srgbClr val="000000"/>
                </a:solidFill>
                <a:latin typeface="Arial" panose="020B0604020202020204" pitchFamily="34" charset="0"/>
              </a:rPr>
              <a:t>Advertising, referral fees, transaction fees, subscriptions for premium services</a:t>
            </a:r>
          </a:p>
          <a:p>
            <a:pPr marL="255651" lvl="0" indent="-255651">
              <a:spcAft>
                <a:spcPct val="0"/>
              </a:spcAft>
              <a:buSzPts val="2400"/>
              <a:tabLst/>
            </a:pPr>
            <a:r>
              <a:rPr lang="en-US" kern="1200" noProof="0" dirty="0">
                <a:solidFill>
                  <a:srgbClr val="000000"/>
                </a:solidFill>
                <a:latin typeface="Arial" panose="020B0604020202020204" pitchFamily="34" charset="0"/>
              </a:rPr>
              <a:t>Variations</a:t>
            </a:r>
          </a:p>
          <a:p>
            <a:pPr marL="741553" lvl="1" indent="-284353">
              <a:spcAft>
                <a:spcPct val="0"/>
              </a:spcAft>
              <a:buSzPts val="2400"/>
            </a:pPr>
            <a:r>
              <a:rPr lang="en-US" kern="1200" noProof="0" dirty="0">
                <a:solidFill>
                  <a:srgbClr val="000000"/>
                </a:solidFill>
                <a:latin typeface="Arial" panose="020B0604020202020204" pitchFamily="34" charset="0"/>
              </a:rPr>
              <a:t>Horizontal/general: (examples: Yahoo, 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O</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L, M</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N)</a:t>
            </a:r>
          </a:p>
          <a:p>
            <a:pPr marL="741553" lvl="1" indent="-284353">
              <a:spcAft>
                <a:spcPct val="0"/>
              </a:spcAft>
              <a:buSzPts val="2400"/>
            </a:pPr>
            <a:r>
              <a:rPr lang="en-US" kern="1200" noProof="0" dirty="0">
                <a:solidFill>
                  <a:srgbClr val="000000"/>
                </a:solidFill>
                <a:latin typeface="Arial" panose="020B0604020202020204" pitchFamily="34" charset="0"/>
              </a:rPr>
              <a:t>Vertical/specialized (vortal): (example: Sailnet)</a:t>
            </a:r>
          </a:p>
          <a:p>
            <a:pPr marL="741553" lvl="1" indent="-284353">
              <a:spcAft>
                <a:spcPct val="0"/>
              </a:spcAft>
              <a:buSzPts val="2400"/>
            </a:pPr>
            <a:r>
              <a:rPr lang="en-US" kern="1200" noProof="0" dirty="0">
                <a:solidFill>
                  <a:srgbClr val="000000"/>
                </a:solidFill>
                <a:latin typeface="Arial" panose="020B0604020202020204" pitchFamily="34" charset="0"/>
              </a:rPr>
              <a:t>Search: (examples: Google, Bing)</a:t>
            </a:r>
          </a:p>
        </p:txBody>
      </p:sp>
    </p:spTree>
    <p:extLst>
      <p:ext uri="{BB962C8B-B14F-4D97-AF65-F5344CB8AC3E}">
        <p14:creationId xmlns:p14="http://schemas.microsoft.com/office/powerpoint/2010/main" val="82870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B2C Models: Transaction Broker</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Process online transactions for consumers</a:t>
            </a:r>
          </a:p>
          <a:p>
            <a:pPr marL="741553" lvl="1" indent="-284353">
              <a:spcAft>
                <a:spcPct val="0"/>
              </a:spcAft>
              <a:buSzPts val="2400"/>
            </a:pPr>
            <a:r>
              <a:rPr lang="en-US" altLang="en-US" kern="1200" noProof="0" dirty="0">
                <a:solidFill>
                  <a:srgbClr val="000000"/>
                </a:solidFill>
                <a:latin typeface="Arial" panose="020B0604020202020204" pitchFamily="34" charset="0"/>
              </a:rPr>
              <a:t>Primary value proposition-saving time and money</a:t>
            </a:r>
          </a:p>
          <a:p>
            <a:pPr marL="255651" lvl="0" indent="-255651">
              <a:spcAft>
                <a:spcPct val="0"/>
              </a:spcAft>
              <a:buSzPts val="2400"/>
              <a:tabLst/>
            </a:pPr>
            <a:r>
              <a:rPr lang="en-US" altLang="en-US" kern="1200" noProof="0" dirty="0">
                <a:solidFill>
                  <a:srgbClr val="000000"/>
                </a:solidFill>
                <a:latin typeface="Arial" panose="020B0604020202020204" pitchFamily="34" charset="0"/>
              </a:rPr>
              <a:t>Revenue model</a:t>
            </a:r>
          </a:p>
          <a:p>
            <a:pPr marL="741553" lvl="1" indent="-284353">
              <a:spcAft>
                <a:spcPct val="0"/>
              </a:spcAft>
              <a:buSzPts val="2400"/>
            </a:pPr>
            <a:r>
              <a:rPr lang="en-US" altLang="en-US" kern="1200" noProof="0" dirty="0">
                <a:solidFill>
                  <a:srgbClr val="000000"/>
                </a:solidFill>
                <a:latin typeface="Arial" panose="020B0604020202020204" pitchFamily="34" charset="0"/>
              </a:rPr>
              <a:t>Transaction fees</a:t>
            </a:r>
          </a:p>
          <a:p>
            <a:pPr marL="255651" lvl="0" indent="-255651">
              <a:spcAft>
                <a:spcPct val="0"/>
              </a:spcAft>
              <a:buSzPts val="2400"/>
              <a:tabLst/>
            </a:pPr>
            <a:r>
              <a:rPr lang="en-US" altLang="en-US" kern="1200" noProof="0" dirty="0">
                <a:solidFill>
                  <a:srgbClr val="000000"/>
                </a:solidFill>
                <a:latin typeface="Arial" panose="020B0604020202020204" pitchFamily="34" charset="0"/>
              </a:rPr>
              <a:t>Industries using this model</a:t>
            </a:r>
          </a:p>
          <a:p>
            <a:pPr marL="741553" lvl="1" indent="-284353">
              <a:spcAft>
                <a:spcPct val="0"/>
              </a:spcAft>
              <a:buSzPts val="2400"/>
            </a:pPr>
            <a:r>
              <a:rPr lang="en-US" altLang="en-US" kern="1200" noProof="0" dirty="0">
                <a:solidFill>
                  <a:srgbClr val="000000"/>
                </a:solidFill>
                <a:latin typeface="Arial" panose="020B0604020202020204" pitchFamily="34" charset="0"/>
              </a:rPr>
              <a:t>Financial services</a:t>
            </a:r>
          </a:p>
          <a:p>
            <a:pPr marL="741553" lvl="1" indent="-284353">
              <a:spcAft>
                <a:spcPct val="0"/>
              </a:spcAft>
              <a:buSzPts val="2400"/>
            </a:pPr>
            <a:r>
              <a:rPr lang="en-US" altLang="en-US" kern="1200" noProof="0" dirty="0">
                <a:solidFill>
                  <a:srgbClr val="000000"/>
                </a:solidFill>
                <a:latin typeface="Arial" panose="020B0604020202020204" pitchFamily="34" charset="0"/>
              </a:rPr>
              <a:t>Travel services</a:t>
            </a:r>
          </a:p>
          <a:p>
            <a:pPr marL="457200" lvl="1" indent="0">
              <a:spcAft>
                <a:spcPct val="0"/>
              </a:spcAft>
              <a:buSzPts val="2400"/>
              <a:buNone/>
            </a:pPr>
            <a:endParaRPr lang="en-US" alt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66591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B2C Models: Market Creator</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Create digital environment where buyers and sellers can meet and transact</a:t>
            </a:r>
          </a:p>
          <a:p>
            <a:pPr marL="741553" lvl="1" indent="-284353">
              <a:spcAft>
                <a:spcPct val="0"/>
              </a:spcAft>
              <a:buSzPts val="2400"/>
            </a:pPr>
            <a:r>
              <a:rPr lang="en-US" kern="1200" noProof="0" dirty="0">
                <a:solidFill>
                  <a:srgbClr val="000000"/>
                </a:solidFill>
                <a:latin typeface="Arial" panose="020B0604020202020204" pitchFamily="34" charset="0"/>
              </a:rPr>
              <a:t>Examples: Priceline, eBay, Etsy</a:t>
            </a:r>
          </a:p>
          <a:p>
            <a:pPr marL="741553" lvl="1" indent="-284353">
              <a:spcAft>
                <a:spcPct val="0"/>
              </a:spcAft>
              <a:buSzPts val="2400"/>
            </a:pPr>
            <a:r>
              <a:rPr lang="en-US" kern="1200" noProof="0" dirty="0">
                <a:solidFill>
                  <a:srgbClr val="000000"/>
                </a:solidFill>
                <a:latin typeface="Arial" panose="020B0604020202020204" pitchFamily="34" charset="0"/>
              </a:rPr>
              <a:t>Revenue model: Transaction fees, fees to merchants for access</a:t>
            </a:r>
          </a:p>
          <a:p>
            <a:pPr marL="255651" lvl="0" indent="-255651">
              <a:spcAft>
                <a:spcPct val="0"/>
              </a:spcAft>
              <a:buSzPts val="2400"/>
              <a:tabLst/>
            </a:pPr>
            <a:r>
              <a:rPr lang="en-US" kern="1200" noProof="0" dirty="0">
                <a:solidFill>
                  <a:srgbClr val="000000"/>
                </a:solidFill>
                <a:latin typeface="Arial" panose="020B0604020202020204" pitchFamily="34" charset="0"/>
              </a:rPr>
              <a:t>On-demand service companies (sharing economy): platforms that allow people to sell services</a:t>
            </a:r>
          </a:p>
          <a:p>
            <a:pPr marL="741553" lvl="1" indent="-284353">
              <a:spcAft>
                <a:spcPct val="0"/>
              </a:spcAft>
              <a:buSzPts val="2400"/>
            </a:pPr>
            <a:r>
              <a:rPr lang="en-US" kern="1200" noProof="0" dirty="0">
                <a:solidFill>
                  <a:srgbClr val="000000"/>
                </a:solidFill>
                <a:latin typeface="Arial" panose="020B0604020202020204" pitchFamily="34" charset="0"/>
              </a:rPr>
              <a:t>Examples: Uber, Airbnb</a:t>
            </a:r>
          </a:p>
        </p:txBody>
      </p:sp>
    </p:spTree>
    <p:extLst>
      <p:ext uri="{BB962C8B-B14F-4D97-AF65-F5344CB8AC3E}">
        <p14:creationId xmlns:p14="http://schemas.microsoft.com/office/powerpoint/2010/main" val="3315565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523"/>
            <a:ext cx="8229600" cy="1097279"/>
          </a:xfrm>
        </p:spPr>
        <p:txBody>
          <a:bodyPr/>
          <a:lstStyle/>
          <a:p>
            <a:r>
              <a:rPr lang="en-US" sz="3200" kern="1200" noProof="0" dirty="0">
                <a:cs typeface="Times New Roman" panose="02020603050405020304" pitchFamily="18" charset="0"/>
              </a:rPr>
              <a:t>Insight on Technology: Behind the Scenes at Etsy</a:t>
            </a:r>
            <a:endParaRPr lang="en-US" sz="32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kern="1200" noProof="0" dirty="0">
                <a:solidFill>
                  <a:srgbClr val="000000"/>
                </a:solidFill>
                <a:latin typeface="Arial" panose="020B0604020202020204" pitchFamily="34" charset="0"/>
              </a:rPr>
              <a:t>What are the technologies that Etsy uses to create an online platform for sellers and buyers?</a:t>
            </a:r>
          </a:p>
          <a:p>
            <a:pPr marL="741553" lvl="1" indent="-284353">
              <a:spcAft>
                <a:spcPct val="0"/>
              </a:spcAft>
              <a:buSzPts val="2400"/>
            </a:pPr>
            <a:r>
              <a:rPr lang="en-US" kern="1200" noProof="0" dirty="0">
                <a:solidFill>
                  <a:srgbClr val="000000"/>
                </a:solidFill>
                <a:latin typeface="Arial" panose="020B0604020202020204" pitchFamily="34" charset="0"/>
              </a:rPr>
              <a:t>What issues did Etsy face creating its platform?</a:t>
            </a:r>
          </a:p>
          <a:p>
            <a:pPr marL="741553" lvl="1" indent="-284353">
              <a:spcAft>
                <a:spcPct val="0"/>
              </a:spcAft>
              <a:buSzPts val="2400"/>
            </a:pPr>
            <a:r>
              <a:rPr lang="en-US" kern="1200" noProof="0" dirty="0">
                <a:solidFill>
                  <a:srgbClr val="000000"/>
                </a:solidFill>
                <a:latin typeface="Arial" panose="020B0604020202020204" pitchFamily="34" charset="0"/>
              </a:rPr>
              <a:t>Have you ever used Etsy as either a seller or buyer? What was your experience with the platform?</a:t>
            </a:r>
          </a:p>
          <a:p>
            <a:pPr marL="741553" lvl="1" indent="-284353">
              <a:spcAft>
                <a:spcPct val="0"/>
              </a:spcAft>
              <a:buSzPts val="2400"/>
            </a:pPr>
            <a:r>
              <a:rPr lang="en-US" kern="1200" noProof="0" dirty="0">
                <a:solidFill>
                  <a:srgbClr val="000000"/>
                </a:solidFill>
                <a:latin typeface="Arial" panose="020B0604020202020204" pitchFamily="34" charset="0"/>
              </a:rPr>
              <a:t>What challenges does Etsy face in the future?</a:t>
            </a:r>
          </a:p>
        </p:txBody>
      </p:sp>
    </p:spTree>
    <p:extLst>
      <p:ext uri="{BB962C8B-B14F-4D97-AF65-F5344CB8AC3E}">
        <p14:creationId xmlns:p14="http://schemas.microsoft.com/office/powerpoint/2010/main" val="589281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B2C Models: Service Provider</a:t>
            </a:r>
            <a:endParaRPr lang="en-US" noProof="0" dirty="0"/>
          </a:p>
        </p:txBody>
      </p:sp>
      <p:sp>
        <p:nvSpPr>
          <p:cNvPr id="3" name="Content Placeholder 2"/>
          <p:cNvSpPr>
            <a:spLocks noGrp="1"/>
          </p:cNvSpPr>
          <p:nvPr>
            <p:ph sz="quarter" idx="13"/>
          </p:nvPr>
        </p:nvSpPr>
        <p:spPr>
          <a:xfrm>
            <a:off x="457201" y="1554920"/>
            <a:ext cx="8045532" cy="4663335"/>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Online services</a:t>
            </a:r>
          </a:p>
          <a:p>
            <a:pPr marL="741553" lvl="1" indent="-284353">
              <a:spcAft>
                <a:spcPct val="0"/>
              </a:spcAft>
              <a:buSzPts val="2400"/>
            </a:pPr>
            <a:r>
              <a:rPr lang="en-US" altLang="en-US" kern="1200" noProof="0" dirty="0">
                <a:solidFill>
                  <a:srgbClr val="000000"/>
                </a:solidFill>
                <a:latin typeface="Arial" panose="020B0604020202020204" pitchFamily="34" charset="0"/>
              </a:rPr>
              <a:t>Example: Google</a:t>
            </a:r>
          </a:p>
          <a:p>
            <a:pPr marL="1141603" lvl="2" indent="-284353">
              <a:spcAft>
                <a:spcPct val="0"/>
              </a:spcAft>
              <a:buSzPts val="2400"/>
            </a:pPr>
            <a:r>
              <a:rPr lang="en-US" altLang="en-US" kern="1200" noProof="0" dirty="0">
                <a:solidFill>
                  <a:srgbClr val="000000"/>
                </a:solidFill>
                <a:latin typeface="Arial" panose="020B0604020202020204" pitchFamily="34" charset="0"/>
              </a:rPr>
              <a:t>Google Maps, Gmail, and so on</a:t>
            </a:r>
          </a:p>
          <a:p>
            <a:pPr marL="255651" lvl="0" indent="-255651">
              <a:spcAft>
                <a:spcPct val="0"/>
              </a:spcAft>
              <a:buSzPts val="2400"/>
              <a:tabLst/>
            </a:pPr>
            <a:r>
              <a:rPr lang="en-US" altLang="en-US" kern="1200" noProof="0" dirty="0">
                <a:solidFill>
                  <a:srgbClr val="000000"/>
                </a:solidFill>
                <a:latin typeface="Arial" panose="020B0604020202020204" pitchFamily="34" charset="0"/>
              </a:rPr>
              <a:t>Value proposition</a:t>
            </a:r>
          </a:p>
          <a:p>
            <a:pPr marL="741553" lvl="1" indent="-284353">
              <a:spcAft>
                <a:spcPct val="0"/>
              </a:spcAft>
              <a:buSzPts val="2400"/>
            </a:pPr>
            <a:r>
              <a:rPr lang="en-US" altLang="en-US" kern="1200" noProof="0" dirty="0">
                <a:solidFill>
                  <a:srgbClr val="000000"/>
                </a:solidFill>
                <a:latin typeface="Arial" panose="020B0604020202020204" pitchFamily="34" charset="0"/>
              </a:rPr>
              <a:t>Valuable, convenient, time-saving, low-cost alternatives to traditional service providers</a:t>
            </a:r>
          </a:p>
          <a:p>
            <a:pPr marL="255651" lvl="0" indent="-255651">
              <a:spcAft>
                <a:spcPct val="0"/>
              </a:spcAft>
              <a:buSzPts val="2400"/>
              <a:tabLst/>
            </a:pPr>
            <a:r>
              <a:rPr lang="en-US" altLang="en-US" kern="1200" noProof="0" dirty="0">
                <a:solidFill>
                  <a:srgbClr val="000000"/>
                </a:solidFill>
                <a:latin typeface="Arial" panose="020B0604020202020204" pitchFamily="34" charset="0"/>
              </a:rPr>
              <a:t>Revenue models</a:t>
            </a:r>
          </a:p>
          <a:p>
            <a:pPr marL="741553" lvl="1" indent="-284353">
              <a:spcAft>
                <a:spcPct val="0"/>
              </a:spcAft>
              <a:buSzPts val="2400"/>
            </a:pPr>
            <a:r>
              <a:rPr lang="en-US" altLang="en-US" kern="1200" noProof="0" dirty="0">
                <a:solidFill>
                  <a:srgbClr val="000000"/>
                </a:solidFill>
                <a:latin typeface="Arial" panose="020B0604020202020204" pitchFamily="34" charset="0"/>
              </a:rPr>
              <a:t>Sales of services, subscription fees, advertising, sales of marketing data</a:t>
            </a:r>
          </a:p>
        </p:txBody>
      </p:sp>
    </p:spTree>
    <p:extLst>
      <p:ext uri="{BB962C8B-B14F-4D97-AF65-F5344CB8AC3E}">
        <p14:creationId xmlns:p14="http://schemas.microsoft.com/office/powerpoint/2010/main" val="559396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B2B Business Models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B2B e-commerce marketplaces</a:t>
            </a:r>
          </a:p>
          <a:p>
            <a:pPr marL="741553" lvl="1" indent="-284353">
              <a:spcAft>
                <a:spcPct val="0"/>
              </a:spcAft>
              <a:buSzPts val="2400"/>
            </a:pPr>
            <a:r>
              <a:rPr lang="en-US" kern="1200" noProof="0" dirty="0">
                <a:solidFill>
                  <a:srgbClr val="000000"/>
                </a:solidFill>
                <a:latin typeface="Arial" panose="020B0604020202020204" pitchFamily="34" charset="0"/>
              </a:rPr>
              <a:t>E-distributors</a:t>
            </a:r>
          </a:p>
          <a:p>
            <a:pPr marL="741553" lvl="1" indent="-284353">
              <a:spcAft>
                <a:spcPct val="0"/>
              </a:spcAft>
              <a:buSzPts val="2400"/>
            </a:pPr>
            <a:r>
              <a:rPr lang="en-US" kern="1200" noProof="0" dirty="0">
                <a:solidFill>
                  <a:srgbClr val="000000"/>
                </a:solidFill>
                <a:latin typeface="Arial" panose="020B0604020202020204" pitchFamily="34" charset="0"/>
              </a:rPr>
              <a:t>E-procurement companies</a:t>
            </a:r>
          </a:p>
          <a:p>
            <a:pPr marL="741553" lvl="1" indent="-284353">
              <a:spcAft>
                <a:spcPct val="0"/>
              </a:spcAft>
              <a:buSzPts val="2400"/>
            </a:pPr>
            <a:r>
              <a:rPr lang="en-US" kern="1200" noProof="0" dirty="0">
                <a:solidFill>
                  <a:srgbClr val="000000"/>
                </a:solidFill>
                <a:latin typeface="Arial" panose="020B0604020202020204" pitchFamily="34" charset="0"/>
              </a:rPr>
              <a:t>Exchanges</a:t>
            </a:r>
          </a:p>
          <a:p>
            <a:pPr marL="741553" lvl="1" indent="-284353">
              <a:spcAft>
                <a:spcPct val="0"/>
              </a:spcAft>
              <a:buSzPts val="2400"/>
            </a:pPr>
            <a:r>
              <a:rPr lang="en-US" kern="1200" noProof="0" dirty="0">
                <a:solidFill>
                  <a:srgbClr val="000000"/>
                </a:solidFill>
                <a:latin typeface="Arial" panose="020B0604020202020204" pitchFamily="34" charset="0"/>
              </a:rPr>
              <a:t>Industry consortiums</a:t>
            </a:r>
          </a:p>
          <a:p>
            <a:pPr marL="255651" lvl="0" indent="-255651">
              <a:spcAft>
                <a:spcPct val="0"/>
              </a:spcAft>
              <a:buSzPts val="2400"/>
              <a:tabLst/>
            </a:pPr>
            <a:r>
              <a:rPr lang="en-US" kern="1200" noProof="0" dirty="0">
                <a:solidFill>
                  <a:srgbClr val="000000"/>
                </a:solidFill>
                <a:latin typeface="Arial" panose="020B0604020202020204" pitchFamily="34" charset="0"/>
              </a:rPr>
              <a:t>Private B2B networks</a:t>
            </a:r>
          </a:p>
        </p:txBody>
      </p:sp>
    </p:spTree>
    <p:extLst>
      <p:ext uri="{BB962C8B-B14F-4D97-AF65-F5344CB8AC3E}">
        <p14:creationId xmlns:p14="http://schemas.microsoft.com/office/powerpoint/2010/main" val="126116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B2B Models: E-distributors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Version of retail and wholesale store, M</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R</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O goods, and indirect goods</a:t>
            </a:r>
          </a:p>
          <a:p>
            <a:pPr marL="255651" lvl="0" indent="-255651">
              <a:spcAft>
                <a:spcPct val="0"/>
              </a:spcAft>
              <a:buSzPts val="2400"/>
              <a:tabLst/>
            </a:pPr>
            <a:r>
              <a:rPr lang="en-US" kern="1200" noProof="0" dirty="0">
                <a:solidFill>
                  <a:srgbClr val="000000"/>
                </a:solidFill>
                <a:latin typeface="Arial" panose="020B0604020202020204" pitchFamily="34" charset="0"/>
              </a:rPr>
              <a:t>Owned by one company seeking to serve many customers</a:t>
            </a:r>
          </a:p>
          <a:p>
            <a:pPr marL="255651" lvl="0" indent="-255651">
              <a:spcAft>
                <a:spcPct val="0"/>
              </a:spcAft>
              <a:buSzPts val="2400"/>
              <a:tabLst/>
            </a:pPr>
            <a:r>
              <a:rPr lang="en-US" kern="1200" noProof="0" dirty="0">
                <a:solidFill>
                  <a:srgbClr val="000000"/>
                </a:solidFill>
                <a:latin typeface="Arial" panose="020B0604020202020204" pitchFamily="34" charset="0"/>
              </a:rPr>
              <a:t>Revenue model: Sales of goods</a:t>
            </a:r>
          </a:p>
          <a:p>
            <a:pPr marL="255651" lvl="0" indent="-255651">
              <a:spcAft>
                <a:spcPct val="0"/>
              </a:spcAft>
              <a:buSzPts val="2400"/>
              <a:tabLst/>
            </a:pPr>
            <a:r>
              <a:rPr lang="en-US" kern="1200" noProof="0" dirty="0">
                <a:solidFill>
                  <a:srgbClr val="000000"/>
                </a:solidFill>
                <a:latin typeface="Arial" panose="020B0604020202020204" pitchFamily="34" charset="0"/>
              </a:rPr>
              <a:t>Example: Grainger</a:t>
            </a:r>
          </a:p>
        </p:txBody>
      </p:sp>
    </p:spTree>
    <p:extLst>
      <p:ext uri="{BB962C8B-B14F-4D97-AF65-F5344CB8AC3E}">
        <p14:creationId xmlns:p14="http://schemas.microsoft.com/office/powerpoint/2010/main" val="422615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kern="1200" noProof="0" dirty="0">
                <a:cs typeface="Times New Roman" panose="02020603050405020304" pitchFamily="18" charset="0"/>
              </a:rPr>
              <a:t>Connected Cars: The Next Big </a:t>
            </a:r>
            <a:br>
              <a:rPr lang="en-US" altLang="en-US" sz="3200" kern="1200" noProof="0" dirty="0">
                <a:cs typeface="Times New Roman" panose="02020603050405020304" pitchFamily="18" charset="0"/>
              </a:rPr>
            </a:br>
            <a:r>
              <a:rPr lang="en-US" altLang="en-US" sz="3200" kern="1200" noProof="0" dirty="0">
                <a:cs typeface="Times New Roman" panose="02020603050405020304" pitchFamily="18" charset="0"/>
              </a:rPr>
              <a:t>E-commerce Revolution?</a:t>
            </a:r>
            <a:endParaRPr lang="en-US" sz="3200" noProof="0" dirty="0"/>
          </a:p>
        </p:txBody>
      </p:sp>
      <p:sp>
        <p:nvSpPr>
          <p:cNvPr id="3" name="Content Placeholder 2"/>
          <p:cNvSpPr>
            <a:spLocks noGrp="1"/>
          </p:cNvSpPr>
          <p:nvPr>
            <p:ph sz="quarter" idx="13"/>
          </p:nvPr>
        </p:nvSpPr>
        <p:spPr>
          <a:xfrm>
            <a:off x="457201" y="1554921"/>
            <a:ext cx="8081158" cy="4323366"/>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kern="1200" noProof="0" dirty="0">
                <a:solidFill>
                  <a:srgbClr val="000000"/>
                </a:solidFill>
                <a:latin typeface="Arial" panose="020B0604020202020204" pitchFamily="34" charset="0"/>
              </a:rPr>
              <a:t>How are new connected car technologies also creating new business models?</a:t>
            </a:r>
          </a:p>
          <a:p>
            <a:pPr marL="741553" lvl="1" indent="-284353">
              <a:spcAft>
                <a:spcPct val="0"/>
              </a:spcAft>
              <a:buSzPts val="2400"/>
            </a:pPr>
            <a:r>
              <a:rPr lang="en-US" kern="1200" noProof="0" dirty="0">
                <a:solidFill>
                  <a:srgbClr val="000000"/>
                </a:solidFill>
                <a:latin typeface="Arial" panose="020B0604020202020204" pitchFamily="34" charset="0"/>
              </a:rPr>
              <a:t>What is the potential impact on different forms of e-commerce, such as the content industry?</a:t>
            </a:r>
          </a:p>
          <a:p>
            <a:pPr marL="741553" lvl="1" indent="-284353">
              <a:spcAft>
                <a:spcPct val="0"/>
              </a:spcAft>
              <a:buSzPts val="2400"/>
            </a:pPr>
            <a:r>
              <a:rPr lang="en-US" kern="1200" noProof="0" dirty="0">
                <a:solidFill>
                  <a:srgbClr val="000000"/>
                </a:solidFill>
                <a:latin typeface="Arial" panose="020B0604020202020204" pitchFamily="34" charset="0"/>
              </a:rPr>
              <a:t>Why are tech companies so interested in the connected car platform?</a:t>
            </a:r>
          </a:p>
          <a:p>
            <a:pPr marL="741553" lvl="1" indent="-284353">
              <a:spcAft>
                <a:spcPct val="0"/>
              </a:spcAft>
              <a:buSzPts val="2400"/>
            </a:pPr>
            <a:r>
              <a:rPr lang="en-US" kern="1200" noProof="0" dirty="0">
                <a:solidFill>
                  <a:srgbClr val="000000"/>
                </a:solidFill>
                <a:latin typeface="Arial" panose="020B0604020202020204" pitchFamily="34" charset="0"/>
              </a:rPr>
              <a:t>Are there any issues with respect to “connected” cars?</a:t>
            </a:r>
          </a:p>
        </p:txBody>
      </p:sp>
    </p:spTree>
    <p:extLst>
      <p:ext uri="{BB962C8B-B14F-4D97-AF65-F5344CB8AC3E}">
        <p14:creationId xmlns:p14="http://schemas.microsoft.com/office/powerpoint/2010/main" val="20572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kern="1200" noProof="0" dirty="0">
                <a:cs typeface="Times New Roman" panose="02020603050405020304" pitchFamily="18" charset="0"/>
              </a:rPr>
              <a:t>B2B Models: E-procurement Companies</a:t>
            </a:r>
            <a:endParaRPr lang="en-US" noProof="0" dirty="0"/>
          </a:p>
        </p:txBody>
      </p:sp>
      <p:sp>
        <p:nvSpPr>
          <p:cNvPr id="2" name="Content Placeholder 1"/>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Creates digital markets where participants transact for indirect goods</a:t>
            </a:r>
          </a:p>
          <a:p>
            <a:pPr marL="741553" lvl="1" indent="-284353">
              <a:spcAft>
                <a:spcPct val="0"/>
              </a:spcAft>
              <a:buSzPts val="2400"/>
            </a:pPr>
            <a:r>
              <a:rPr lang="en-US" kern="1200" noProof="0" dirty="0">
                <a:solidFill>
                  <a:srgbClr val="000000"/>
                </a:solidFill>
                <a:latin typeface="Arial" panose="020B0604020202020204" pitchFamily="34" charset="0"/>
              </a:rPr>
              <a:t>B2B service providers, S</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 and 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 providers</a:t>
            </a:r>
          </a:p>
          <a:p>
            <a:pPr marL="741553" lvl="1" indent="-284353">
              <a:spcAft>
                <a:spcPct val="0"/>
              </a:spcAft>
              <a:buSzPts val="2400"/>
            </a:pPr>
            <a:r>
              <a:rPr lang="en-US" kern="1200" noProof="0" dirty="0">
                <a:solidFill>
                  <a:srgbClr val="000000"/>
                </a:solidFill>
                <a:latin typeface="Arial" panose="020B0604020202020204" pitchFamily="34" charset="0"/>
              </a:rPr>
              <a:t>Scale economies</a:t>
            </a:r>
          </a:p>
          <a:p>
            <a:pPr marL="255651" lvl="0" indent="-255651">
              <a:spcAft>
                <a:spcPct val="0"/>
              </a:spcAft>
              <a:buSzPts val="2400"/>
              <a:tabLst/>
            </a:pPr>
            <a:r>
              <a:rPr lang="en-US" kern="1200" noProof="0" dirty="0">
                <a:solidFill>
                  <a:srgbClr val="000000"/>
                </a:solidFill>
                <a:latin typeface="Arial" panose="020B0604020202020204" pitchFamily="34" charset="0"/>
              </a:rPr>
              <a:t>Revenue model</a:t>
            </a:r>
          </a:p>
          <a:p>
            <a:pPr marL="741553" lvl="1" indent="-284353">
              <a:spcAft>
                <a:spcPct val="0"/>
              </a:spcAft>
              <a:buSzPts val="2400"/>
            </a:pPr>
            <a:r>
              <a:rPr lang="en-US" kern="1200" noProof="0" dirty="0">
                <a:solidFill>
                  <a:srgbClr val="000000"/>
                </a:solidFill>
                <a:latin typeface="Arial" panose="020B0604020202020204" pitchFamily="34" charset="0"/>
              </a:rPr>
              <a:t>Service fees, supply-chain management, fulfillment services</a:t>
            </a:r>
          </a:p>
          <a:p>
            <a:pPr marL="255651" lvl="0" indent="-255651">
              <a:spcAft>
                <a:spcPct val="0"/>
              </a:spcAft>
              <a:buSzPts val="2400"/>
              <a:tabLst/>
            </a:pPr>
            <a:r>
              <a:rPr lang="en-US" kern="1200" noProof="0" dirty="0">
                <a:solidFill>
                  <a:srgbClr val="000000"/>
                </a:solidFill>
                <a:latin typeface="Arial" panose="020B0604020202020204" pitchFamily="34" charset="0"/>
              </a:rPr>
              <a:t>Example: Ariba</a:t>
            </a:r>
          </a:p>
        </p:txBody>
      </p:sp>
    </p:spTree>
    <p:extLst>
      <p:ext uri="{BB962C8B-B14F-4D97-AF65-F5344CB8AC3E}">
        <p14:creationId xmlns:p14="http://schemas.microsoft.com/office/powerpoint/2010/main" val="1651138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B2B Models: Exchanges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Independently owned vertical digital marketplace for direct inputs</a:t>
            </a:r>
          </a:p>
          <a:p>
            <a:pPr marL="255651" lvl="0" indent="-255651">
              <a:spcAft>
                <a:spcPct val="0"/>
              </a:spcAft>
              <a:buSzPts val="2400"/>
              <a:tabLst/>
            </a:pPr>
            <a:r>
              <a:rPr lang="en-US" kern="1200" noProof="0" dirty="0">
                <a:solidFill>
                  <a:srgbClr val="000000"/>
                </a:solidFill>
                <a:latin typeface="Arial" panose="020B0604020202020204" pitchFamily="34" charset="0"/>
              </a:rPr>
              <a:t>Revenue model: Transaction, commission fees</a:t>
            </a:r>
          </a:p>
          <a:p>
            <a:pPr marL="255651" lvl="0" indent="-255651">
              <a:spcAft>
                <a:spcPct val="0"/>
              </a:spcAft>
              <a:buSzPts val="2400"/>
              <a:tabLst/>
            </a:pPr>
            <a:r>
              <a:rPr lang="en-US" kern="1200" noProof="0" dirty="0">
                <a:solidFill>
                  <a:srgbClr val="000000"/>
                </a:solidFill>
                <a:latin typeface="Arial" panose="020B0604020202020204" pitchFamily="34" charset="0"/>
              </a:rPr>
              <a:t>Create powerful competition between suppliers</a:t>
            </a:r>
          </a:p>
          <a:p>
            <a:pPr marL="255651" lvl="0" indent="-255651">
              <a:spcAft>
                <a:spcPct val="0"/>
              </a:spcAft>
              <a:buSzPts val="2400"/>
              <a:tabLst/>
            </a:pPr>
            <a:r>
              <a:rPr lang="en-US" kern="1200" noProof="0" dirty="0">
                <a:solidFill>
                  <a:srgbClr val="000000"/>
                </a:solidFill>
                <a:latin typeface="Arial" panose="020B0604020202020204" pitchFamily="34" charset="0"/>
              </a:rPr>
              <a:t>Tend to force suppliers into powerful price competition; number of exchanges has dropped dramatically</a:t>
            </a:r>
          </a:p>
          <a:p>
            <a:pPr marL="255651" lvl="0" indent="-255651">
              <a:spcAft>
                <a:spcPct val="0"/>
              </a:spcAft>
              <a:buSzPts val="2400"/>
              <a:tabLst/>
            </a:pPr>
            <a:r>
              <a:rPr lang="en-US" kern="1200" noProof="0" dirty="0">
                <a:solidFill>
                  <a:srgbClr val="000000"/>
                </a:solidFill>
                <a:latin typeface="Arial" panose="020B0604020202020204" pitchFamily="34" charset="0"/>
              </a:rPr>
              <a:t>Example: Go2Paper</a:t>
            </a:r>
          </a:p>
        </p:txBody>
      </p:sp>
    </p:spTree>
    <p:extLst>
      <p:ext uri="{BB962C8B-B14F-4D97-AF65-F5344CB8AC3E}">
        <p14:creationId xmlns:p14="http://schemas.microsoft.com/office/powerpoint/2010/main" val="242673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B2B Models: Industry Consortiums</a:t>
            </a:r>
            <a:endParaRPr lang="en-US" noProof="0" dirty="0"/>
          </a:p>
        </p:txBody>
      </p:sp>
      <p:sp>
        <p:nvSpPr>
          <p:cNvPr id="3" name="Content Placeholder 2"/>
          <p:cNvSpPr>
            <a:spLocks noGrp="1"/>
          </p:cNvSpPr>
          <p:nvPr>
            <p:ph sz="quarter" idx="13"/>
          </p:nvPr>
        </p:nvSpPr>
        <p:spPr>
          <a:xfrm>
            <a:off x="457201" y="1554920"/>
            <a:ext cx="8045532"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Industry-owned vertical digital marketplace open to select suppliers</a:t>
            </a:r>
          </a:p>
          <a:p>
            <a:pPr marL="255651" lvl="0" indent="-255651">
              <a:spcAft>
                <a:spcPct val="0"/>
              </a:spcAft>
              <a:buSzPts val="2400"/>
              <a:tabLst/>
            </a:pPr>
            <a:r>
              <a:rPr lang="en-US" kern="1200" noProof="0" dirty="0">
                <a:solidFill>
                  <a:srgbClr val="000000"/>
                </a:solidFill>
                <a:latin typeface="Arial" panose="020B0604020202020204" pitchFamily="34" charset="0"/>
              </a:rPr>
              <a:t>More successful than exchanges</a:t>
            </a:r>
          </a:p>
          <a:p>
            <a:pPr marL="741553" lvl="1" indent="-284353">
              <a:spcAft>
                <a:spcPct val="0"/>
              </a:spcAft>
              <a:buSzPts val="2400"/>
            </a:pPr>
            <a:r>
              <a:rPr lang="en-US" kern="1200" noProof="0" dirty="0">
                <a:solidFill>
                  <a:srgbClr val="000000"/>
                </a:solidFill>
                <a:latin typeface="Arial" panose="020B0604020202020204" pitchFamily="34" charset="0"/>
              </a:rPr>
              <a:t>Sponsored by powerful industry players</a:t>
            </a:r>
          </a:p>
          <a:p>
            <a:pPr marL="741553" lvl="1" indent="-284353">
              <a:spcAft>
                <a:spcPct val="0"/>
              </a:spcAft>
              <a:buSzPts val="2400"/>
            </a:pPr>
            <a:r>
              <a:rPr lang="en-US" kern="1200" noProof="0" dirty="0">
                <a:solidFill>
                  <a:srgbClr val="000000"/>
                </a:solidFill>
                <a:latin typeface="Arial" panose="020B0604020202020204" pitchFamily="34" charset="0"/>
              </a:rPr>
              <a:t>Strengthen traditional purchasing behavior</a:t>
            </a:r>
          </a:p>
          <a:p>
            <a:pPr marL="255651" lvl="0" indent="-255651">
              <a:spcAft>
                <a:spcPct val="0"/>
              </a:spcAft>
              <a:buSzPts val="2400"/>
              <a:tabLst/>
            </a:pPr>
            <a:r>
              <a:rPr lang="en-US" kern="1200" noProof="0" dirty="0">
                <a:solidFill>
                  <a:srgbClr val="000000"/>
                </a:solidFill>
                <a:latin typeface="Arial" panose="020B0604020202020204" pitchFamily="34" charset="0"/>
              </a:rPr>
              <a:t>Revenue model: Transaction, commission fees</a:t>
            </a:r>
          </a:p>
          <a:p>
            <a:pPr marL="255651" lvl="0" indent="-255651">
              <a:spcAft>
                <a:spcPct val="0"/>
              </a:spcAft>
              <a:buSzPts val="2400"/>
              <a:tabLst/>
            </a:pPr>
            <a:r>
              <a:rPr lang="en-US" kern="1200" noProof="0" dirty="0">
                <a:solidFill>
                  <a:srgbClr val="000000"/>
                </a:solidFill>
                <a:latin typeface="Arial" panose="020B0604020202020204" pitchFamily="34" charset="0"/>
              </a:rPr>
              <a:t>Example: SupplyOn</a:t>
            </a:r>
          </a:p>
        </p:txBody>
      </p:sp>
    </p:spTree>
    <p:extLst>
      <p:ext uri="{BB962C8B-B14F-4D97-AF65-F5344CB8AC3E}">
        <p14:creationId xmlns:p14="http://schemas.microsoft.com/office/powerpoint/2010/main" val="2238890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B2B Models: Private B2B Networks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Digital network used to coordinate among firms engaged in business together</a:t>
            </a:r>
          </a:p>
          <a:p>
            <a:pPr marL="255651" lvl="0" indent="-255651">
              <a:spcAft>
                <a:spcPct val="0"/>
              </a:spcAft>
              <a:buSzPts val="2400"/>
              <a:tabLst/>
            </a:pPr>
            <a:r>
              <a:rPr lang="en-US" altLang="en-US" kern="1200" noProof="0" dirty="0">
                <a:solidFill>
                  <a:srgbClr val="000000"/>
                </a:solidFill>
                <a:latin typeface="Arial" panose="020B0604020202020204" pitchFamily="34" charset="0"/>
              </a:rPr>
              <a:t>Typically evolve out of large company</a:t>
            </a:r>
            <a:r>
              <a:rPr lang="en-US" altLang="ja-JP" kern="1200" noProof="0" dirty="0">
                <a:solidFill>
                  <a:srgbClr val="000000"/>
                </a:solidFill>
                <a:latin typeface="Arial" panose="020B0604020202020204" pitchFamily="34" charset="0"/>
              </a:rPr>
              <a:t>’s internal enterprise system</a:t>
            </a:r>
          </a:p>
          <a:p>
            <a:pPr marL="741553" lvl="1" indent="-284353">
              <a:spcAft>
                <a:spcPct val="0"/>
              </a:spcAft>
              <a:buSzPts val="2400"/>
            </a:pPr>
            <a:r>
              <a:rPr lang="en-US" altLang="ja-JP" kern="1200" noProof="0" dirty="0">
                <a:solidFill>
                  <a:srgbClr val="000000"/>
                </a:solidFill>
                <a:latin typeface="Arial" panose="020B0604020202020204" pitchFamily="34" charset="0"/>
              </a:rPr>
              <a:t>Key, trusted, long-term suppliers invited to network</a:t>
            </a:r>
          </a:p>
          <a:p>
            <a:pPr marL="255651" lvl="0" indent="-255651">
              <a:spcAft>
                <a:spcPct val="0"/>
              </a:spcAft>
              <a:buSzPts val="2400"/>
              <a:tabLst/>
            </a:pPr>
            <a:r>
              <a:rPr lang="en-US" altLang="en-US" kern="1200" noProof="0" dirty="0">
                <a:solidFill>
                  <a:srgbClr val="000000"/>
                </a:solidFill>
                <a:latin typeface="Arial" panose="020B0604020202020204" pitchFamily="34" charset="0"/>
              </a:rPr>
              <a:t>Example: Walmart</a:t>
            </a:r>
            <a:r>
              <a:rPr lang="en-US" altLang="ja-JP" kern="1200" noProof="0" dirty="0">
                <a:solidFill>
                  <a:srgbClr val="000000"/>
                </a:solidFill>
                <a:latin typeface="Arial" panose="020B0604020202020204" pitchFamily="34" charset="0"/>
              </a:rPr>
              <a:t>’s network for suppliers</a:t>
            </a:r>
          </a:p>
        </p:txBody>
      </p:sp>
    </p:spTree>
    <p:extLst>
      <p:ext uri="{BB962C8B-B14F-4D97-AF65-F5344CB8AC3E}">
        <p14:creationId xmlns:p14="http://schemas.microsoft.com/office/powerpoint/2010/main" val="284901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How E-commerce Changes Business</a:t>
            </a:r>
            <a:endParaRPr lang="en-US" sz="32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E-commerce changes industry structure by changing:</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Rivalry among existing competitors</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Barriers to entry</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Threat of new substitute products</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Strength of suppliers</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Bargaining power of buyers</a:t>
            </a:r>
          </a:p>
          <a:p>
            <a:pPr marL="255651" lvl="0" indent="-255651">
              <a:spcAft>
                <a:spcPct val="0"/>
              </a:spcAft>
              <a:buSzPts val="2400"/>
              <a:tabLst/>
              <a:defRPr/>
            </a:pPr>
            <a:r>
              <a:rPr lang="en-US" kern="1200" noProof="0" dirty="0">
                <a:solidFill>
                  <a:srgbClr val="000000"/>
                </a:solidFill>
                <a:latin typeface="Arial" panose="020B0604020202020204" pitchFamily="34" charset="0"/>
                <a:ea typeface="ＭＳ Ｐゴシック" charset="0"/>
              </a:rPr>
              <a:t>Industry structural analysis</a:t>
            </a:r>
          </a:p>
        </p:txBody>
      </p:sp>
    </p:spTree>
    <p:extLst>
      <p:ext uri="{BB962C8B-B14F-4D97-AF65-F5344CB8AC3E}">
        <p14:creationId xmlns:p14="http://schemas.microsoft.com/office/powerpoint/2010/main" val="253091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Industry Value Chains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Set of activities performed by suppliers, manufacturers, transporters, distributors, and retailers that transform raw inputs into final products and services</a:t>
            </a:r>
          </a:p>
          <a:p>
            <a:pPr marL="255651" lvl="0" indent="-255651">
              <a:spcAft>
                <a:spcPct val="0"/>
              </a:spcAft>
              <a:buSzPts val="2400"/>
              <a:tabLst/>
            </a:pPr>
            <a:r>
              <a:rPr lang="en-US" kern="1200" noProof="0" dirty="0">
                <a:solidFill>
                  <a:srgbClr val="000000"/>
                </a:solidFill>
                <a:latin typeface="Arial" panose="020B0604020202020204" pitchFamily="34" charset="0"/>
              </a:rPr>
              <a:t>Internet reduces cost of information and other transactional costs</a:t>
            </a:r>
          </a:p>
          <a:p>
            <a:pPr marL="255651" lvl="0" indent="-255651">
              <a:spcAft>
                <a:spcPct val="0"/>
              </a:spcAft>
              <a:buSzPts val="2400"/>
              <a:tabLst/>
            </a:pPr>
            <a:r>
              <a:rPr lang="en-US" kern="1200" noProof="0" dirty="0">
                <a:solidFill>
                  <a:srgbClr val="000000"/>
                </a:solidFill>
                <a:latin typeface="Arial" panose="020B0604020202020204" pitchFamily="34" charset="0"/>
              </a:rPr>
              <a:t>Leads to greater operational efficiencies, lowering cost, prices, adding value for customers</a:t>
            </a:r>
          </a:p>
        </p:txBody>
      </p:sp>
    </p:spTree>
    <p:extLst>
      <p:ext uri="{BB962C8B-B14F-4D97-AF65-F5344CB8AC3E}">
        <p14:creationId xmlns:p14="http://schemas.microsoft.com/office/powerpoint/2010/main" val="2124991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2.4 E-commerce and Industry Value Chains</a:t>
            </a:r>
            <a:endParaRPr lang="en-US" sz="3200" noProof="0" dirty="0"/>
          </a:p>
        </p:txBody>
      </p:sp>
      <p:pic>
        <p:nvPicPr>
          <p:cNvPr id="4" name="Picture 3" descr="A diagram illustrates e-commerce and industry value chains. For a full description, see Notes. Press F6.">
            <a:extLst>
              <a:ext uri="{FF2B5EF4-FFF2-40B4-BE49-F238E27FC236}">
                <a16:creationId xmlns:a16="http://schemas.microsoft.com/office/drawing/2014/main" id="{DA6F1905-126B-476B-571F-8BA69A714CBC}"/>
              </a:ext>
            </a:extLst>
          </p:cNvPr>
          <p:cNvPicPr>
            <a:picLocks noChangeAspect="1"/>
          </p:cNvPicPr>
          <p:nvPr/>
        </p:nvPicPr>
        <p:blipFill>
          <a:blip r:embed="rId3"/>
          <a:stretch>
            <a:fillRect/>
          </a:stretch>
        </p:blipFill>
        <p:spPr>
          <a:xfrm>
            <a:off x="1336011" y="1622477"/>
            <a:ext cx="6471978" cy="4310910"/>
          </a:xfrm>
          <a:prstGeom prst="rect">
            <a:avLst/>
          </a:prstGeom>
        </p:spPr>
      </p:pic>
    </p:spTree>
    <p:extLst>
      <p:ext uri="{BB962C8B-B14F-4D97-AF65-F5344CB8AC3E}">
        <p14:creationId xmlns:p14="http://schemas.microsoft.com/office/powerpoint/2010/main" val="68993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Firm Value Chains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Activities that a firm engages in to create final products from raw inputs</a:t>
            </a:r>
          </a:p>
          <a:p>
            <a:pPr marL="255651" lvl="0" indent="-255651">
              <a:spcAft>
                <a:spcPct val="0"/>
              </a:spcAft>
              <a:buSzPts val="2400"/>
              <a:tabLst/>
            </a:pPr>
            <a:r>
              <a:rPr lang="en-US" kern="1200" noProof="0" dirty="0">
                <a:solidFill>
                  <a:srgbClr val="000000"/>
                </a:solidFill>
                <a:latin typeface="Arial" panose="020B0604020202020204" pitchFamily="34" charset="0"/>
              </a:rPr>
              <a:t>Each step adds value</a:t>
            </a:r>
          </a:p>
          <a:p>
            <a:pPr marL="255651" lvl="0" indent="-255651">
              <a:spcAft>
                <a:spcPct val="0"/>
              </a:spcAft>
              <a:buSzPts val="2400"/>
              <a:tabLst/>
            </a:pPr>
            <a:r>
              <a:rPr lang="en-US" kern="1200" noProof="0" dirty="0">
                <a:solidFill>
                  <a:srgbClr val="000000"/>
                </a:solidFill>
                <a:latin typeface="Arial" panose="020B0604020202020204" pitchFamily="34" charset="0"/>
              </a:rPr>
              <a:t>Effect of Internet:</a:t>
            </a:r>
          </a:p>
          <a:p>
            <a:pPr marL="741553" lvl="1" indent="-284353">
              <a:spcAft>
                <a:spcPct val="0"/>
              </a:spcAft>
              <a:buSzPts val="2400"/>
            </a:pPr>
            <a:r>
              <a:rPr lang="en-US" kern="1200" noProof="0" dirty="0">
                <a:solidFill>
                  <a:srgbClr val="000000"/>
                </a:solidFill>
                <a:latin typeface="Arial" panose="020B0604020202020204" pitchFamily="34" charset="0"/>
              </a:rPr>
              <a:t>Increases operational efficiency</a:t>
            </a:r>
          </a:p>
          <a:p>
            <a:pPr marL="741553" lvl="1" indent="-284353">
              <a:spcAft>
                <a:spcPct val="0"/>
              </a:spcAft>
              <a:buSzPts val="2400"/>
            </a:pPr>
            <a:r>
              <a:rPr lang="en-US" kern="1200" noProof="0" dirty="0">
                <a:solidFill>
                  <a:srgbClr val="000000"/>
                </a:solidFill>
                <a:latin typeface="Arial" panose="020B0604020202020204" pitchFamily="34" charset="0"/>
              </a:rPr>
              <a:t>Enables product differentiation</a:t>
            </a:r>
          </a:p>
          <a:p>
            <a:pPr marL="741553" lvl="1" indent="-284353">
              <a:spcAft>
                <a:spcPct val="0"/>
              </a:spcAft>
              <a:buSzPts val="2400"/>
            </a:pPr>
            <a:r>
              <a:rPr lang="en-US" kern="1200" noProof="0" dirty="0">
                <a:solidFill>
                  <a:srgbClr val="000000"/>
                </a:solidFill>
                <a:latin typeface="Arial" panose="020B0604020202020204" pitchFamily="34" charset="0"/>
              </a:rPr>
              <a:t>Enables precise coordination of steps in chain</a:t>
            </a:r>
          </a:p>
        </p:txBody>
      </p:sp>
    </p:spTree>
    <p:extLst>
      <p:ext uri="{BB962C8B-B14F-4D97-AF65-F5344CB8AC3E}">
        <p14:creationId xmlns:p14="http://schemas.microsoft.com/office/powerpoint/2010/main" val="182233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2.5 E-commerce and Firm Value Chains</a:t>
            </a:r>
            <a:endParaRPr lang="en-US" sz="3200" noProof="0" dirty="0"/>
          </a:p>
        </p:txBody>
      </p:sp>
      <p:pic>
        <p:nvPicPr>
          <p:cNvPr id="4" name="Picture 3" descr="A diagram illustrates e-commerce and firm value chains. ">
            <a:extLst>
              <a:ext uri="{FF2B5EF4-FFF2-40B4-BE49-F238E27FC236}">
                <a16:creationId xmlns:a16="http://schemas.microsoft.com/office/drawing/2014/main" id="{574F1CC8-C35A-6021-686E-736D99E03B3A}"/>
              </a:ext>
            </a:extLst>
          </p:cNvPr>
          <p:cNvPicPr>
            <a:picLocks noChangeAspect="1"/>
          </p:cNvPicPr>
          <p:nvPr/>
        </p:nvPicPr>
        <p:blipFill>
          <a:blip r:embed="rId3"/>
          <a:stretch>
            <a:fillRect/>
          </a:stretch>
        </p:blipFill>
        <p:spPr>
          <a:xfrm>
            <a:off x="1250617" y="1354245"/>
            <a:ext cx="6642766" cy="4849472"/>
          </a:xfrm>
          <a:prstGeom prst="rect">
            <a:avLst/>
          </a:prstGeom>
        </p:spPr>
      </p:pic>
    </p:spTree>
    <p:extLst>
      <p:ext uri="{BB962C8B-B14F-4D97-AF65-F5344CB8AC3E}">
        <p14:creationId xmlns:p14="http://schemas.microsoft.com/office/powerpoint/2010/main" val="4036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Firm Value Webs</a:t>
            </a:r>
            <a:endParaRPr lang="en-US" noProof="0" dirty="0"/>
          </a:p>
        </p:txBody>
      </p:sp>
      <p:sp>
        <p:nvSpPr>
          <p:cNvPr id="3" name="Content Placeholder 2"/>
          <p:cNvSpPr>
            <a:spLocks noGrp="1"/>
          </p:cNvSpPr>
          <p:nvPr>
            <p:ph sz="quarter" idx="13"/>
          </p:nvPr>
        </p:nvSpPr>
        <p:spPr>
          <a:xfrm>
            <a:off x="457200" y="1554920"/>
            <a:ext cx="8104909" cy="4663335"/>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Networked business ecosystem</a:t>
            </a:r>
          </a:p>
          <a:p>
            <a:pPr marL="255651" lvl="0" indent="-255651">
              <a:spcAft>
                <a:spcPct val="0"/>
              </a:spcAft>
              <a:buSzPts val="2400"/>
              <a:tabLst/>
            </a:pPr>
            <a:r>
              <a:rPr lang="en-US" altLang="en-US" kern="1200" noProof="0" dirty="0">
                <a:solidFill>
                  <a:srgbClr val="000000"/>
                </a:solidFill>
                <a:latin typeface="Arial" panose="020B0604020202020204" pitchFamily="34" charset="0"/>
              </a:rPr>
              <a:t>Uses Internet technology to coordinate the value chains of business partners</a:t>
            </a:r>
          </a:p>
          <a:p>
            <a:pPr marL="255651" lvl="0" indent="-255651">
              <a:spcAft>
                <a:spcPct val="0"/>
              </a:spcAft>
              <a:buSzPts val="2400"/>
              <a:tabLst/>
            </a:pPr>
            <a:r>
              <a:rPr lang="en-US" altLang="en-US" kern="1200" noProof="0" dirty="0">
                <a:solidFill>
                  <a:srgbClr val="000000"/>
                </a:solidFill>
                <a:latin typeface="Arial" panose="020B0604020202020204" pitchFamily="34" charset="0"/>
              </a:rPr>
              <a:t>Coordinates a firm</a:t>
            </a:r>
            <a:r>
              <a:rPr lang="en-US" altLang="ja-JP" kern="1200" noProof="0" dirty="0">
                <a:solidFill>
                  <a:srgbClr val="000000"/>
                </a:solidFill>
                <a:latin typeface="Arial" panose="020B0604020202020204" pitchFamily="34" charset="0"/>
              </a:rPr>
              <a:t>’s suppliers with its own production needs using an Internet-based supply chain management system</a:t>
            </a:r>
            <a:endParaRPr lang="en-US" alt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1885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E-commerce Business Models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Business model</a:t>
            </a:r>
          </a:p>
          <a:p>
            <a:pPr marL="741553" lvl="1" indent="-284353">
              <a:spcAft>
                <a:spcPct val="0"/>
              </a:spcAft>
              <a:buSzPts val="2400"/>
            </a:pPr>
            <a:r>
              <a:rPr lang="en-US" altLang="en-US" kern="1200" noProof="0" dirty="0">
                <a:solidFill>
                  <a:srgbClr val="000000"/>
                </a:solidFill>
                <a:latin typeface="Arial" panose="020B0604020202020204" pitchFamily="34" charset="0"/>
              </a:rPr>
              <a:t>Set of planned activities designed to result in a profit in a marketplace</a:t>
            </a:r>
          </a:p>
          <a:p>
            <a:pPr marL="255651" lvl="0" indent="-255651">
              <a:spcAft>
                <a:spcPct val="0"/>
              </a:spcAft>
              <a:buSzPts val="2400"/>
              <a:tabLst/>
            </a:pPr>
            <a:r>
              <a:rPr lang="en-US" altLang="en-US" kern="1200" noProof="0" dirty="0">
                <a:solidFill>
                  <a:srgbClr val="000000"/>
                </a:solidFill>
                <a:latin typeface="Arial" panose="020B0604020202020204" pitchFamily="34" charset="0"/>
              </a:rPr>
              <a:t>Business plan</a:t>
            </a:r>
          </a:p>
          <a:p>
            <a:pPr marL="741553" lvl="1" indent="-284353">
              <a:spcAft>
                <a:spcPct val="0"/>
              </a:spcAft>
              <a:buSzPts val="2400"/>
            </a:pPr>
            <a:r>
              <a:rPr lang="en-US" altLang="en-US" kern="1200" noProof="0" dirty="0">
                <a:solidFill>
                  <a:srgbClr val="000000"/>
                </a:solidFill>
                <a:latin typeface="Arial" panose="020B0604020202020204" pitchFamily="34" charset="0"/>
              </a:rPr>
              <a:t>Describes a firm</a:t>
            </a:r>
            <a:r>
              <a:rPr lang="en-US" altLang="ja-JP" kern="1200" noProof="0" dirty="0">
                <a:solidFill>
                  <a:srgbClr val="000000"/>
                </a:solidFill>
                <a:latin typeface="Arial" panose="020B0604020202020204" pitchFamily="34" charset="0"/>
              </a:rPr>
              <a:t>’s business model</a:t>
            </a:r>
          </a:p>
          <a:p>
            <a:pPr marL="255651" lvl="0" indent="-255651">
              <a:spcAft>
                <a:spcPct val="0"/>
              </a:spcAft>
              <a:buSzPts val="2400"/>
              <a:tabLst/>
            </a:pPr>
            <a:r>
              <a:rPr lang="en-US" altLang="en-US" kern="1200" noProof="0" dirty="0">
                <a:solidFill>
                  <a:srgbClr val="000000"/>
                </a:solidFill>
                <a:latin typeface="Arial" panose="020B0604020202020204" pitchFamily="34" charset="0"/>
              </a:rPr>
              <a:t>E-commerce business model</a:t>
            </a:r>
          </a:p>
          <a:p>
            <a:pPr marL="741553" lvl="1" indent="-284353">
              <a:spcAft>
                <a:spcPct val="0"/>
              </a:spcAft>
              <a:buSzPts val="2400"/>
            </a:pPr>
            <a:r>
              <a:rPr lang="en-US" altLang="en-US" kern="1200" noProof="0" dirty="0">
                <a:solidFill>
                  <a:srgbClr val="000000"/>
                </a:solidFill>
                <a:latin typeface="Arial" panose="020B0604020202020204" pitchFamily="34" charset="0"/>
              </a:rPr>
              <a:t>Uses/leverages unique qualities of Internet and Web</a:t>
            </a:r>
          </a:p>
        </p:txBody>
      </p:sp>
    </p:spTree>
    <p:extLst>
      <p:ext uri="{BB962C8B-B14F-4D97-AF65-F5344CB8AC3E}">
        <p14:creationId xmlns:p14="http://schemas.microsoft.com/office/powerpoint/2010/main" val="779963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91"/>
            <a:ext cx="8229600" cy="1097279"/>
          </a:xfrm>
        </p:spPr>
        <p:txBody>
          <a:bodyPr/>
          <a:lstStyle/>
          <a:p>
            <a:r>
              <a:rPr lang="en-US" sz="3200" kern="1200" noProof="0" dirty="0">
                <a:cs typeface="Times New Roman" panose="02020603050405020304" pitchFamily="18" charset="0"/>
              </a:rPr>
              <a:t>Figure 2.6 Internet-enabled Value Web</a:t>
            </a:r>
            <a:endParaRPr lang="en-US" sz="3200" noProof="0" dirty="0"/>
          </a:p>
        </p:txBody>
      </p:sp>
      <p:pic>
        <p:nvPicPr>
          <p:cNvPr id="4" name="Picture 3" descr="A diagram illustrates the Internet-enabled value web. For a full description, see Notes. Press F6.">
            <a:extLst>
              <a:ext uri="{FF2B5EF4-FFF2-40B4-BE49-F238E27FC236}">
                <a16:creationId xmlns:a16="http://schemas.microsoft.com/office/drawing/2014/main" id="{815301EF-09E5-AA12-3984-3F51FAB6DC20}"/>
              </a:ext>
            </a:extLst>
          </p:cNvPr>
          <p:cNvPicPr>
            <a:picLocks noChangeAspect="1"/>
          </p:cNvPicPr>
          <p:nvPr/>
        </p:nvPicPr>
        <p:blipFill>
          <a:blip r:embed="rId3"/>
          <a:stretch>
            <a:fillRect/>
          </a:stretch>
        </p:blipFill>
        <p:spPr>
          <a:xfrm>
            <a:off x="2049957" y="1321894"/>
            <a:ext cx="5044086" cy="4800320"/>
          </a:xfrm>
          <a:prstGeom prst="rect">
            <a:avLst/>
          </a:prstGeom>
        </p:spPr>
      </p:pic>
    </p:spTree>
    <p:extLst>
      <p:ext uri="{BB962C8B-B14F-4D97-AF65-F5344CB8AC3E}">
        <p14:creationId xmlns:p14="http://schemas.microsoft.com/office/powerpoint/2010/main" val="3483183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Business Strategy</a:t>
            </a:r>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Plan for achieving superior long-term returns on capital invested: that is, profit</a:t>
            </a:r>
          </a:p>
          <a:p>
            <a:pPr marL="255651" lvl="0" indent="-255651">
              <a:spcAft>
                <a:spcPct val="0"/>
              </a:spcAft>
              <a:buSzPts val="2400"/>
              <a:tabLst/>
              <a:defRPr/>
            </a:pPr>
            <a:r>
              <a:rPr lang="en-US" kern="1200" noProof="0" dirty="0">
                <a:solidFill>
                  <a:srgbClr val="000000"/>
                </a:solidFill>
                <a:latin typeface="Arial" panose="020B0604020202020204" pitchFamily="34" charset="0"/>
              </a:rPr>
              <a:t>Five generic strategies</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Product/service differentiation</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Cost competition</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Scope</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Focus/market niche</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Customer intimacy</a:t>
            </a:r>
          </a:p>
        </p:txBody>
      </p:sp>
    </p:spTree>
    <p:extLst>
      <p:ext uri="{BB962C8B-B14F-4D97-AF65-F5344CB8AC3E}">
        <p14:creationId xmlns:p14="http://schemas.microsoft.com/office/powerpoint/2010/main" val="349370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E-commerce Technology and Business Model Disruption</a:t>
            </a:r>
            <a:endParaRPr lang="en-US" sz="32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Disruptive technologies</a:t>
            </a:r>
          </a:p>
          <a:p>
            <a:pPr marL="255651" lvl="0" indent="-255651">
              <a:spcAft>
                <a:spcPct val="0"/>
              </a:spcAft>
              <a:buSzPts val="2400"/>
              <a:tabLst/>
              <a:defRPr/>
            </a:pPr>
            <a:r>
              <a:rPr lang="en-US" kern="1200" noProof="0" dirty="0">
                <a:solidFill>
                  <a:srgbClr val="000000"/>
                </a:solidFill>
                <a:latin typeface="Arial" panose="020B0604020202020204" pitchFamily="34" charset="0"/>
              </a:rPr>
              <a:t>Digital disruption</a:t>
            </a:r>
          </a:p>
          <a:p>
            <a:pPr marL="255651" lvl="0" indent="-255651">
              <a:spcAft>
                <a:spcPct val="0"/>
              </a:spcAft>
              <a:buSzPts val="2400"/>
              <a:tabLst/>
              <a:defRPr/>
            </a:pPr>
            <a:r>
              <a:rPr lang="en-US" kern="1200" noProof="0" dirty="0">
                <a:solidFill>
                  <a:srgbClr val="000000"/>
                </a:solidFill>
                <a:latin typeface="Arial" panose="020B0604020202020204" pitchFamily="34" charset="0"/>
              </a:rPr>
              <a:t>Sustaining technology</a:t>
            </a:r>
          </a:p>
          <a:p>
            <a:pPr marL="255651" lvl="0" indent="-255651">
              <a:spcAft>
                <a:spcPct val="0"/>
              </a:spcAft>
              <a:buSzPts val="2400"/>
              <a:tabLst/>
              <a:defRPr/>
            </a:pPr>
            <a:r>
              <a:rPr lang="en-US" kern="1200" noProof="0" dirty="0">
                <a:solidFill>
                  <a:srgbClr val="000000"/>
                </a:solidFill>
                <a:latin typeface="Arial" panose="020B0604020202020204" pitchFamily="34" charset="0"/>
              </a:rPr>
              <a:t>Stages</a:t>
            </a:r>
          </a:p>
          <a:p>
            <a:pPr marL="741553" lvl="1" indent="-284353">
              <a:spcAft>
                <a:spcPct val="0"/>
              </a:spcAft>
              <a:buSzPts val="2400"/>
              <a:defRPr/>
            </a:pPr>
            <a:r>
              <a:rPr lang="en-US" kern="1200" noProof="0" dirty="0">
                <a:solidFill>
                  <a:srgbClr val="000000"/>
                </a:solidFill>
                <a:latin typeface="Arial" panose="020B0604020202020204" pitchFamily="34" charset="0"/>
              </a:rPr>
              <a:t>Disruptors introduce new products of lower quality</a:t>
            </a:r>
          </a:p>
          <a:p>
            <a:pPr marL="741553" lvl="1" indent="-284353">
              <a:spcAft>
                <a:spcPct val="0"/>
              </a:spcAft>
              <a:buSzPts val="2400"/>
              <a:defRPr/>
            </a:pPr>
            <a:r>
              <a:rPr lang="en-US" kern="1200" noProof="0" dirty="0">
                <a:solidFill>
                  <a:srgbClr val="000000"/>
                </a:solidFill>
                <a:latin typeface="Arial" panose="020B0604020202020204" pitchFamily="34" charset="0"/>
              </a:rPr>
              <a:t>Disruptors improve products</a:t>
            </a:r>
          </a:p>
          <a:p>
            <a:pPr marL="741553" lvl="1" indent="-284353">
              <a:spcAft>
                <a:spcPct val="0"/>
              </a:spcAft>
              <a:buSzPts val="2400"/>
              <a:defRPr/>
            </a:pPr>
            <a:r>
              <a:rPr lang="en-US" kern="1200" noProof="0" dirty="0">
                <a:solidFill>
                  <a:srgbClr val="000000"/>
                </a:solidFill>
                <a:latin typeface="Arial" panose="020B0604020202020204" pitchFamily="34" charset="0"/>
              </a:rPr>
              <a:t>New products become superior to existing products</a:t>
            </a:r>
          </a:p>
          <a:p>
            <a:pPr marL="741553" lvl="1" indent="-284353">
              <a:spcAft>
                <a:spcPct val="0"/>
              </a:spcAft>
              <a:buSzPts val="2400"/>
              <a:defRPr/>
            </a:pPr>
            <a:r>
              <a:rPr lang="en-US" kern="1200" noProof="0" dirty="0">
                <a:solidFill>
                  <a:srgbClr val="000000"/>
                </a:solidFill>
                <a:latin typeface="Arial" panose="020B0604020202020204" pitchFamily="34" charset="0"/>
              </a:rPr>
              <a:t>Incumbent companies lose market share</a:t>
            </a:r>
          </a:p>
        </p:txBody>
      </p:sp>
    </p:spTree>
    <p:extLst>
      <p:ext uri="{BB962C8B-B14F-4D97-AF65-F5344CB8AC3E}">
        <p14:creationId xmlns:p14="http://schemas.microsoft.com/office/powerpoint/2010/main" val="1027747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Careers in E-commerce</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Position: Assistant Manager of E-business</a:t>
            </a:r>
          </a:p>
          <a:p>
            <a:pPr marL="255651" lvl="0" indent="-255651">
              <a:spcAft>
                <a:spcPct val="0"/>
              </a:spcAft>
              <a:buSzPts val="2400"/>
              <a:tabLst/>
            </a:pPr>
            <a:r>
              <a:rPr lang="en-US" kern="1200" noProof="0" dirty="0">
                <a:solidFill>
                  <a:srgbClr val="000000"/>
                </a:solidFill>
                <a:latin typeface="Arial" panose="020B0604020202020204" pitchFamily="34" charset="0"/>
              </a:rPr>
              <a:t>Qualification/Skills</a:t>
            </a:r>
          </a:p>
          <a:p>
            <a:pPr marL="255651" lvl="0" indent="-255651">
              <a:spcAft>
                <a:spcPct val="0"/>
              </a:spcAft>
              <a:buSzPts val="2400"/>
              <a:tabLst/>
            </a:pPr>
            <a:r>
              <a:rPr lang="en-US" kern="1200" noProof="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noProof="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val="1433900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noProof="0" dirty="0"/>
              <a:t>This work is protected by United States copyright laws and is</a:t>
            </a:r>
            <a:r>
              <a:rPr lang="en-US" b="1" baseline="0" noProof="0" dirty="0"/>
              <a:t> </a:t>
            </a:r>
            <a:r>
              <a:rPr lang="en-US" b="1" noProof="0"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Eight Key Elements of a Business Model</a:t>
            </a:r>
            <a:endParaRPr lang="en-US" sz="3200" noProof="0" dirty="0"/>
          </a:p>
        </p:txBody>
      </p:sp>
      <p:sp>
        <p:nvSpPr>
          <p:cNvPr id="3" name="Content Placeholder 2"/>
          <p:cNvSpPr>
            <a:spLocks noGrp="1"/>
          </p:cNvSpPr>
          <p:nvPr>
            <p:ph sz="quarter" idx="13"/>
          </p:nvPr>
        </p:nvSpPr>
        <p:spPr/>
        <p:txBody>
          <a:bodyPr/>
          <a:lstStyle/>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Value proposition</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Revenue model</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Market opportunity</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Competitive environment</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Competitive advantage</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Market strategy</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Organizational development</a:t>
            </a:r>
          </a:p>
          <a:p>
            <a:pPr marL="432054" lvl="0" indent="-432054">
              <a:spcAft>
                <a:spcPct val="0"/>
              </a:spcAft>
              <a:buSzPts val="2400"/>
              <a:buFont typeface="+mj-lt"/>
              <a:buAutoNum type="arabicPeriod"/>
              <a:tabLst/>
            </a:pPr>
            <a:r>
              <a:rPr lang="en-US" kern="1200" noProof="0" dirty="0">
                <a:solidFill>
                  <a:srgbClr val="000000"/>
                </a:solidFill>
                <a:latin typeface="Arial" panose="020B0604020202020204" pitchFamily="34" charset="0"/>
              </a:rPr>
              <a:t>Management team</a:t>
            </a:r>
          </a:p>
        </p:txBody>
      </p:sp>
    </p:spTree>
    <p:extLst>
      <p:ext uri="{BB962C8B-B14F-4D97-AF65-F5344CB8AC3E}">
        <p14:creationId xmlns:p14="http://schemas.microsoft.com/office/powerpoint/2010/main" val="111089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19"/>
            <a:ext cx="8229600" cy="1097279"/>
          </a:xfrm>
        </p:spPr>
        <p:txBody>
          <a:bodyPr/>
          <a:lstStyle/>
          <a:p>
            <a:r>
              <a:rPr lang="en-US" sz="3200" kern="1200" noProof="0" dirty="0">
                <a:cs typeface="Times New Roman" panose="02020603050405020304" pitchFamily="18" charset="0"/>
              </a:rPr>
              <a:t>Figure 2.1 The Eight Key Elements of a Business Model</a:t>
            </a:r>
            <a:endParaRPr lang="en-US" sz="3200" noProof="0" dirty="0"/>
          </a:p>
        </p:txBody>
      </p:sp>
      <p:pic>
        <p:nvPicPr>
          <p:cNvPr id="4" name="Picture 3" descr="An illustration depicts the 8 key elements of a business model in the form of puzzle pieces. For a full description, see Notes. Press F6.">
            <a:extLst>
              <a:ext uri="{FF2B5EF4-FFF2-40B4-BE49-F238E27FC236}">
                <a16:creationId xmlns:a16="http://schemas.microsoft.com/office/drawing/2014/main" id="{63374422-804B-B2CD-8D64-FD5DC4207A9C}"/>
              </a:ext>
            </a:extLst>
          </p:cNvPr>
          <p:cNvPicPr>
            <a:picLocks noChangeAspect="1"/>
          </p:cNvPicPr>
          <p:nvPr/>
        </p:nvPicPr>
        <p:blipFill>
          <a:blip r:embed="rId3"/>
          <a:stretch>
            <a:fillRect/>
          </a:stretch>
        </p:blipFill>
        <p:spPr>
          <a:xfrm>
            <a:off x="2194560" y="1385802"/>
            <a:ext cx="4179644" cy="4908206"/>
          </a:xfrm>
          <a:prstGeom prst="rect">
            <a:avLst/>
          </a:prstGeom>
        </p:spPr>
      </p:pic>
    </p:spTree>
    <p:extLst>
      <p:ext uri="{BB962C8B-B14F-4D97-AF65-F5344CB8AC3E}">
        <p14:creationId xmlns:p14="http://schemas.microsoft.com/office/powerpoint/2010/main" val="393224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1. Value Proposition</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ja-JP" kern="1200" noProof="0" dirty="0">
                <a:solidFill>
                  <a:srgbClr val="000000"/>
                </a:solidFill>
                <a:latin typeface="Arial" panose="020B0604020202020204" pitchFamily="34" charset="0"/>
              </a:rPr>
              <a:t>“Why should the customer buy from you?”</a:t>
            </a:r>
          </a:p>
          <a:p>
            <a:pPr marL="255651" lvl="0" indent="-255651">
              <a:spcAft>
                <a:spcPct val="0"/>
              </a:spcAft>
              <a:buSzPts val="2400"/>
              <a:tabLst/>
            </a:pPr>
            <a:r>
              <a:rPr lang="en-US" altLang="en-US" kern="1200" noProof="0" dirty="0">
                <a:solidFill>
                  <a:srgbClr val="000000"/>
                </a:solidFill>
                <a:latin typeface="Arial" panose="020B0604020202020204" pitchFamily="34" charset="0"/>
              </a:rPr>
              <a:t>Successful e-commerce value propositions:</a:t>
            </a:r>
          </a:p>
          <a:p>
            <a:pPr marL="741553" lvl="1" indent="-284353">
              <a:spcAft>
                <a:spcPct val="0"/>
              </a:spcAft>
              <a:buSzPts val="2400"/>
            </a:pPr>
            <a:r>
              <a:rPr lang="en-US" altLang="en-US" kern="1200" noProof="0" dirty="0">
                <a:solidFill>
                  <a:srgbClr val="000000"/>
                </a:solidFill>
                <a:latin typeface="Arial" panose="020B0604020202020204" pitchFamily="34" charset="0"/>
              </a:rPr>
              <a:t>Personalization/customization</a:t>
            </a:r>
          </a:p>
          <a:p>
            <a:pPr marL="741553" lvl="1" indent="-284353">
              <a:spcAft>
                <a:spcPct val="0"/>
              </a:spcAft>
              <a:buSzPts val="2400"/>
            </a:pPr>
            <a:r>
              <a:rPr lang="en-US" altLang="en-US" kern="1200" noProof="0" dirty="0">
                <a:solidFill>
                  <a:srgbClr val="000000"/>
                </a:solidFill>
                <a:latin typeface="Arial" panose="020B0604020202020204" pitchFamily="34" charset="0"/>
              </a:rPr>
              <a:t>Reduction of product search, price discovery costs</a:t>
            </a:r>
          </a:p>
          <a:p>
            <a:pPr marL="741553" lvl="1" indent="-284353">
              <a:spcAft>
                <a:spcPct val="0"/>
              </a:spcAft>
              <a:buSzPts val="2400"/>
            </a:pPr>
            <a:r>
              <a:rPr lang="en-US" altLang="en-US" kern="1200" noProof="0" dirty="0">
                <a:solidFill>
                  <a:srgbClr val="000000"/>
                </a:solidFill>
                <a:latin typeface="Arial" panose="020B0604020202020204" pitchFamily="34" charset="0"/>
              </a:rPr>
              <a:t>Facilitation of transactions by managing product delivery</a:t>
            </a:r>
          </a:p>
        </p:txBody>
      </p:sp>
    </p:spTree>
    <p:extLst>
      <p:ext uri="{BB962C8B-B14F-4D97-AF65-F5344CB8AC3E}">
        <p14:creationId xmlns:p14="http://schemas.microsoft.com/office/powerpoint/2010/main" val="36375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2. Revenue Model</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ja-JP" kern="1200" noProof="0" dirty="0">
                <a:solidFill>
                  <a:srgbClr val="000000"/>
                </a:solidFill>
              </a:rPr>
              <a:t>“How will you earn money?”</a:t>
            </a:r>
          </a:p>
          <a:p>
            <a:pPr marL="255651" lvl="0" indent="-255651">
              <a:spcAft>
                <a:spcPct val="0"/>
              </a:spcAft>
              <a:buSzPts val="2400"/>
              <a:tabLst/>
            </a:pPr>
            <a:r>
              <a:rPr lang="en-US" altLang="en-US" kern="1200" noProof="0" dirty="0">
                <a:solidFill>
                  <a:srgbClr val="000000"/>
                </a:solidFill>
              </a:rPr>
              <a:t>Major types of revenue models</a:t>
            </a:r>
          </a:p>
          <a:p>
            <a:pPr marL="741553" lvl="1" indent="-284353">
              <a:spcAft>
                <a:spcPct val="0"/>
              </a:spcAft>
              <a:buSzPts val="2400"/>
            </a:pPr>
            <a:r>
              <a:rPr lang="en-US" altLang="en-US" kern="1200" noProof="0" dirty="0">
                <a:solidFill>
                  <a:srgbClr val="000000"/>
                </a:solidFill>
              </a:rPr>
              <a:t>Advertising revenue model</a:t>
            </a:r>
          </a:p>
          <a:p>
            <a:pPr marL="741553" lvl="1" indent="-284353">
              <a:spcAft>
                <a:spcPct val="0"/>
              </a:spcAft>
              <a:buSzPts val="2400"/>
            </a:pPr>
            <a:r>
              <a:rPr lang="en-US" altLang="en-US" kern="1200" noProof="0" dirty="0">
                <a:solidFill>
                  <a:srgbClr val="000000"/>
                </a:solidFill>
              </a:rPr>
              <a:t>Subscription revenue model</a:t>
            </a:r>
          </a:p>
          <a:p>
            <a:pPr marL="1144778" lvl="2" indent="-230378">
              <a:spcAft>
                <a:spcPct val="0"/>
              </a:spcAft>
              <a:buSzPts val="2400"/>
            </a:pPr>
            <a:r>
              <a:rPr lang="en-US" altLang="en-US" kern="1200" noProof="0" dirty="0">
                <a:solidFill>
                  <a:srgbClr val="000000"/>
                </a:solidFill>
              </a:rPr>
              <a:t>Freemium strategy</a:t>
            </a:r>
            <a:endParaRPr lang="en-US" altLang="en-US" kern="1200" noProof="0" dirty="0">
              <a:solidFill>
                <a:prstClr val="black"/>
              </a:solidFill>
            </a:endParaRPr>
          </a:p>
          <a:p>
            <a:pPr marL="741553" lvl="1" indent="-284353">
              <a:spcAft>
                <a:spcPct val="0"/>
              </a:spcAft>
              <a:buSzPts val="2400"/>
            </a:pPr>
            <a:r>
              <a:rPr lang="en-US" altLang="en-US" kern="1200" noProof="0" dirty="0">
                <a:solidFill>
                  <a:srgbClr val="000000"/>
                </a:solidFill>
              </a:rPr>
              <a:t>Transaction fee revenue model</a:t>
            </a:r>
          </a:p>
          <a:p>
            <a:pPr marL="741553" lvl="1" indent="-284353">
              <a:spcAft>
                <a:spcPct val="0"/>
              </a:spcAft>
              <a:buSzPts val="2400"/>
            </a:pPr>
            <a:r>
              <a:rPr lang="en-US" altLang="en-US" kern="1200" noProof="0" dirty="0">
                <a:solidFill>
                  <a:srgbClr val="000000"/>
                </a:solidFill>
              </a:rPr>
              <a:t>Sales revenue model</a:t>
            </a:r>
          </a:p>
          <a:p>
            <a:pPr marL="741553" lvl="1" indent="-284353">
              <a:spcAft>
                <a:spcPct val="0"/>
              </a:spcAft>
              <a:buSzPts val="2400"/>
            </a:pPr>
            <a:r>
              <a:rPr lang="en-US" altLang="en-US" kern="1200" noProof="0" dirty="0">
                <a:solidFill>
                  <a:srgbClr val="000000"/>
                </a:solidFill>
              </a:rPr>
              <a:t>Affiliate revenue model</a:t>
            </a:r>
          </a:p>
        </p:txBody>
      </p:sp>
    </p:spTree>
    <p:extLst>
      <p:ext uri="{BB962C8B-B14F-4D97-AF65-F5344CB8AC3E}">
        <p14:creationId xmlns:p14="http://schemas.microsoft.com/office/powerpoint/2010/main" val="95902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1200" noProof="0" dirty="0">
                <a:cs typeface="Times New Roman" panose="02020603050405020304" pitchFamily="18" charset="0"/>
              </a:rPr>
              <a:t>Insight on Society: Foursquare’s Evolving Business Model: Leveraging Your Location</a:t>
            </a:r>
            <a:endParaRPr lang="en-US" sz="3000"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kern="1200" noProof="0" dirty="0">
                <a:solidFill>
                  <a:srgbClr val="000000"/>
                </a:solidFill>
                <a:latin typeface="Arial" panose="020B0604020202020204" pitchFamily="34" charset="0"/>
              </a:rPr>
              <a:t>Why has the shift in Foursquare’s business model been the key to success for Foursquare?</a:t>
            </a:r>
          </a:p>
          <a:p>
            <a:pPr marL="741553" lvl="1" indent="-284353">
              <a:spcAft>
                <a:spcPct val="0"/>
              </a:spcAft>
              <a:buSzPts val="2400"/>
            </a:pPr>
            <a:r>
              <a:rPr lang="en-US" kern="1200" noProof="0" dirty="0">
                <a:solidFill>
                  <a:srgbClr val="000000"/>
                </a:solidFill>
                <a:latin typeface="Arial" panose="020B0604020202020204" pitchFamily="34" charset="0"/>
              </a:rPr>
              <a:t>What is your opinion of Foursquare’s characterization of itself as one of the “good guys” in the location data industry?</a:t>
            </a:r>
          </a:p>
          <a:p>
            <a:pPr marL="741553" lvl="1" indent="-284353">
              <a:spcAft>
                <a:spcPct val="0"/>
              </a:spcAft>
              <a:buSzPts val="2400"/>
            </a:pPr>
            <a:r>
              <a:rPr lang="en-US" kern="1200" noProof="0" dirty="0">
                <a:solidFill>
                  <a:srgbClr val="000000"/>
                </a:solidFill>
                <a:latin typeface="Arial" panose="020B0604020202020204" pitchFamily="34" charset="0"/>
              </a:rPr>
              <a:t>How is Foursquare attempting to cope with a more privacy-conscious business environment?</a:t>
            </a:r>
          </a:p>
        </p:txBody>
      </p:sp>
    </p:spTree>
    <p:extLst>
      <p:ext uri="{BB962C8B-B14F-4D97-AF65-F5344CB8AC3E}">
        <p14:creationId xmlns:p14="http://schemas.microsoft.com/office/powerpoint/2010/main" val="27042101"/>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146172</TotalTime>
  <Words>2346</Words>
  <Application>Microsoft Office PowerPoint</Application>
  <PresentationFormat>On-screen Show (4:3)</PresentationFormat>
  <Paragraphs>300</Paragraphs>
  <Slides>44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Wingdings</vt:lpstr>
      <vt:lpstr>Verdana</vt:lpstr>
      <vt:lpstr>Times New Roman</vt:lpstr>
      <vt:lpstr>Noto Sans Symbols</vt:lpstr>
      <vt:lpstr>USHE</vt:lpstr>
      <vt:lpstr>USHE_slide options</vt:lpstr>
      <vt:lpstr>E-commerce 2023: business. technology. society.</vt:lpstr>
      <vt:lpstr>Learning Objectives</vt:lpstr>
      <vt:lpstr>Connected Cars: The Next Big  E-commerce Revolution?</vt:lpstr>
      <vt:lpstr>E-commerce Business Models</vt:lpstr>
      <vt:lpstr>Eight Key Elements of a Business Model</vt:lpstr>
      <vt:lpstr>Figure 2.1 The Eight Key Elements of a Business Model</vt:lpstr>
      <vt:lpstr>1. Value Proposition</vt:lpstr>
      <vt:lpstr>2. Revenue Model</vt:lpstr>
      <vt:lpstr>Insight on Society: Foursquare’s Evolving Business Model: Leveraging Your Location</vt:lpstr>
      <vt:lpstr>3. Market Opportunity</vt:lpstr>
      <vt:lpstr>4. Competitive Environment</vt:lpstr>
      <vt:lpstr>5. Competitive Advantage</vt:lpstr>
      <vt:lpstr>6. Market Strategy</vt:lpstr>
      <vt:lpstr>7. Organizational Development</vt:lpstr>
      <vt:lpstr>8. Management Team</vt:lpstr>
      <vt:lpstr>Raising Capital</vt:lpstr>
      <vt:lpstr>Insight on Business: Startups Turn to Crowdfunding</vt:lpstr>
      <vt:lpstr>Categorizing E-commerce Business Models</vt:lpstr>
      <vt:lpstr>B2C Business Models</vt:lpstr>
      <vt:lpstr>B2C Models: Online Retailer (E-tailer)</vt:lpstr>
      <vt:lpstr>B2C Models: Community Provider</vt:lpstr>
      <vt:lpstr>B2C Models: Content Provider</vt:lpstr>
      <vt:lpstr>B2C Business Models: Portal</vt:lpstr>
      <vt:lpstr>B2C Models: Transaction Broker</vt:lpstr>
      <vt:lpstr>B2C Models: Market Creator</vt:lpstr>
      <vt:lpstr>Insight on Technology: Behind the Scenes at Etsy</vt:lpstr>
      <vt:lpstr>B2C Models: Service Provider</vt:lpstr>
      <vt:lpstr>B2B Business Models</vt:lpstr>
      <vt:lpstr>B2B Models: E-distributors</vt:lpstr>
      <vt:lpstr>B2B Models: E-procurement Companies</vt:lpstr>
      <vt:lpstr>B2B Models: Exchanges</vt:lpstr>
      <vt:lpstr>B2B Models: Industry Consortiums</vt:lpstr>
      <vt:lpstr>B2B Models: Private B2B Networks</vt:lpstr>
      <vt:lpstr>How E-commerce Changes Business</vt:lpstr>
      <vt:lpstr>Industry Value Chains</vt:lpstr>
      <vt:lpstr>Figure 2.4 E-commerce and Industry Value Chains</vt:lpstr>
      <vt:lpstr>Firm Value Chains</vt:lpstr>
      <vt:lpstr>Figure 2.5 E-commerce and Firm Value Chains</vt:lpstr>
      <vt:lpstr>Firm Value Webs</vt:lpstr>
      <vt:lpstr>Figure 2.6 Internet-enabled Value Web</vt:lpstr>
      <vt:lpstr>Business Strategy</vt:lpstr>
      <vt:lpstr>E-commerce Technology and Business Model Disruption</vt:lpstr>
      <vt:lpstr>Careers in E-commerce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2023: business. technology. society., Seventeenth Edition, Chapter 2, E-commerce Business Models and Concepts</dc:title>
  <dc:subject>MIS</dc:subject>
  <dc:creator>Laudon/Traver</dc:creator>
  <cp:keywords>E-commerce 2023</cp:keywords>
  <dc:description/>
  <cp:lastModifiedBy>Carol Traver</cp:lastModifiedBy>
  <cp:revision>747</cp:revision>
  <dcterms:modified xsi:type="dcterms:W3CDTF">2023-03-22T16:25:24Z</dcterms:modified>
</cp:coreProperties>
</file>