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2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98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54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285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697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772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476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340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489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53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30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92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48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86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19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2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56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21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0CC5-9EC9-4B22-944F-E41FC7E8C4DA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4D3E-8344-42EC-95ED-66E81E6E1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493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2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04665"/>
            <a:ext cx="7772400" cy="1672207"/>
          </a:xfrm>
        </p:spPr>
        <p:txBody>
          <a:bodyPr>
            <a:normAutofit fontScale="90000"/>
          </a:bodyPr>
          <a:lstStyle/>
          <a:p>
            <a:r>
              <a:rPr lang="tr-TR" dirty="0"/>
              <a:t>ÇAĞ ÜNİVERSİTESİ MESLEK YÜKSEKOKULU SOSYAL HİZMET ve DANIŞMANLIK BÖLÜMÜ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3645024"/>
            <a:ext cx="8077200" cy="2088232"/>
          </a:xfrm>
        </p:spPr>
        <p:txBody>
          <a:bodyPr>
            <a:normAutofit fontScale="92500" lnSpcReduction="10000"/>
          </a:bodyPr>
          <a:lstStyle/>
          <a:p>
            <a:endParaRPr lang="tr-TR" sz="3200" b="1" dirty="0">
              <a:solidFill>
                <a:srgbClr val="7030A0"/>
              </a:solidFill>
            </a:endParaRPr>
          </a:p>
          <a:p>
            <a:endParaRPr lang="tr-TR" sz="3200" b="1" dirty="0">
              <a:solidFill>
                <a:srgbClr val="7030A0"/>
              </a:solidFill>
            </a:endParaRPr>
          </a:p>
          <a:p>
            <a:endParaRPr lang="tr-TR" sz="3200" b="1" dirty="0">
              <a:solidFill>
                <a:srgbClr val="7030A0"/>
              </a:solidFill>
            </a:endParaRPr>
          </a:p>
          <a:p>
            <a:r>
              <a:rPr lang="tr-TR" sz="4000" b="1" dirty="0"/>
              <a:t>PROBLEMİ KEŞFETME AŞAMASI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2768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İlgilenme Davranışları ve Asgari Cesaretlendirmeler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İlgi; sözel olmayan, mimiklerle sağlanan iletişim</a:t>
            </a:r>
          </a:p>
          <a:p>
            <a:r>
              <a:rPr lang="tr-TR" dirty="0"/>
              <a:t>İlgilenme Davranışı: </a:t>
            </a:r>
            <a:r>
              <a:rPr lang="tr-TR" dirty="0" err="1"/>
              <a:t>Shu’nun</a:t>
            </a:r>
            <a:r>
              <a:rPr lang="tr-TR" dirty="0"/>
              <a:t> müracaatçıya dikkatini verdiğini gösteren davranışlardır.</a:t>
            </a:r>
          </a:p>
        </p:txBody>
      </p:sp>
    </p:spTree>
    <p:extLst>
      <p:ext uri="{BB962C8B-B14F-4D97-AF65-F5344CB8AC3E}">
        <p14:creationId xmlns:p14="http://schemas.microsoft.com/office/powerpoint/2010/main" val="162193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Shu</a:t>
            </a:r>
            <a:r>
              <a:rPr lang="tr-TR" dirty="0"/>
              <a:t>,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Kollarını ve bacaklarını çapraz yapmamalı</a:t>
            </a:r>
          </a:p>
          <a:p>
            <a:r>
              <a:rPr lang="tr-TR" dirty="0"/>
              <a:t>Açık bir ses tonu ile konuşmalı</a:t>
            </a:r>
          </a:p>
          <a:p>
            <a:r>
              <a:rPr lang="tr-TR" dirty="0"/>
              <a:t>Dışavurumcu el hareketleri kullanmalı</a:t>
            </a:r>
          </a:p>
          <a:p>
            <a:r>
              <a:rPr lang="tr-TR" dirty="0"/>
              <a:t>Dinamizmi korumalı</a:t>
            </a:r>
          </a:p>
          <a:p>
            <a:r>
              <a:rPr lang="tr-TR" dirty="0"/>
              <a:t>Müracaatçı ile arasındaki mesafe çok yakın ya da uzak olmamalı</a:t>
            </a:r>
          </a:p>
        </p:txBody>
      </p:sp>
    </p:spTree>
    <p:extLst>
      <p:ext uri="{BB962C8B-B14F-4D97-AF65-F5344CB8AC3E}">
        <p14:creationId xmlns:p14="http://schemas.microsoft.com/office/powerpoint/2010/main" val="2159555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İyi İlgi Davranışı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DAGER:</a:t>
            </a:r>
          </a:p>
          <a:p>
            <a:r>
              <a:rPr lang="tr-TR" dirty="0"/>
              <a:t>Düz</a:t>
            </a:r>
          </a:p>
          <a:p>
            <a:r>
              <a:rPr lang="tr-TR" dirty="0"/>
              <a:t>Açık</a:t>
            </a:r>
          </a:p>
          <a:p>
            <a:r>
              <a:rPr lang="tr-TR" dirty="0"/>
              <a:t>Göz teması</a:t>
            </a:r>
          </a:p>
          <a:p>
            <a:r>
              <a:rPr lang="tr-TR" dirty="0"/>
              <a:t>Eğilim</a:t>
            </a:r>
          </a:p>
          <a:p>
            <a:r>
              <a:rPr lang="tr-TR" dirty="0"/>
              <a:t>Rahatlık</a:t>
            </a:r>
          </a:p>
        </p:txBody>
      </p:sp>
    </p:spTree>
    <p:extLst>
      <p:ext uri="{BB962C8B-B14F-4D97-AF65-F5344CB8AC3E}">
        <p14:creationId xmlns:p14="http://schemas.microsoft.com/office/powerpoint/2010/main" val="1283946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İyi ilgi davranışa sahip olmak isteyen </a:t>
            </a:r>
            <a:r>
              <a:rPr lang="tr-TR" dirty="0" err="1"/>
              <a:t>shu</a:t>
            </a:r>
            <a:r>
              <a:rPr lang="tr-TR" dirty="0"/>
              <a:t>, görüşmede 2 ile 5 saniye ara ile duraksamalıdır</a:t>
            </a:r>
          </a:p>
          <a:p>
            <a:r>
              <a:rPr lang="tr-TR" dirty="0"/>
              <a:t>Müracaatçı bu duraksamadan </a:t>
            </a:r>
            <a:r>
              <a:rPr lang="tr-TR" dirty="0" err="1"/>
              <a:t>shu’nun</a:t>
            </a:r>
            <a:r>
              <a:rPr lang="tr-TR" dirty="0"/>
              <a:t> konuyla ilgilendiğini ve üzerine düşündüğünü gözlemler</a:t>
            </a:r>
          </a:p>
        </p:txBody>
      </p:sp>
    </p:spTree>
    <p:extLst>
      <p:ext uri="{BB962C8B-B14F-4D97-AF65-F5344CB8AC3E}">
        <p14:creationId xmlns:p14="http://schemas.microsoft.com/office/powerpoint/2010/main" val="1544941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Asgari Düzeyde Cesaretlendirmeler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‘’</a:t>
            </a:r>
            <a:r>
              <a:rPr lang="tr-TR" dirty="0" err="1"/>
              <a:t>hı-hı</a:t>
            </a:r>
            <a:r>
              <a:rPr lang="tr-TR" dirty="0"/>
              <a:t>’’, ‘’devam et’’, ‘’anlıyorum’’, ‘’elbette’’</a:t>
            </a:r>
          </a:p>
          <a:p>
            <a:r>
              <a:rPr lang="tr-TR" dirty="0"/>
              <a:t>Müracaatçıyı cesaretlendiren kısa </a:t>
            </a:r>
            <a:r>
              <a:rPr lang="tr-TR" dirty="0" err="1"/>
              <a:t>sözceler</a:t>
            </a:r>
            <a:endParaRPr lang="tr-TR" dirty="0"/>
          </a:p>
          <a:p>
            <a:r>
              <a:rPr lang="tr-TR" dirty="0"/>
              <a:t>Cesaretlendirmeler sayesinde müracaatçı konuşmaya devam eder</a:t>
            </a:r>
          </a:p>
          <a:p>
            <a:r>
              <a:rPr lang="tr-TR" dirty="0"/>
              <a:t>Böylece </a:t>
            </a:r>
            <a:r>
              <a:rPr lang="tr-TR" dirty="0" err="1"/>
              <a:t>shu’nun</a:t>
            </a:r>
            <a:r>
              <a:rPr lang="tr-TR" dirty="0"/>
              <a:t> zihninde probleme dair bir resim belirmeye başlar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3649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Asgari cesaretlendirmelerin bilişsel, </a:t>
            </a:r>
            <a:r>
              <a:rPr lang="tr-TR" dirty="0" err="1"/>
              <a:t>koşullayıcı</a:t>
            </a:r>
            <a:r>
              <a:rPr lang="tr-TR" dirty="0"/>
              <a:t> ve </a:t>
            </a:r>
            <a:r>
              <a:rPr lang="tr-TR" dirty="0" err="1"/>
              <a:t>motivasyonel</a:t>
            </a:r>
            <a:r>
              <a:rPr lang="tr-TR" dirty="0"/>
              <a:t> etkileri vardır.</a:t>
            </a:r>
          </a:p>
          <a:p>
            <a:r>
              <a:rPr lang="tr-TR" dirty="0"/>
              <a:t>Bu etkiler müracaatçıyı cesaretlendirir ve olumlu görüşme sağlar.</a:t>
            </a:r>
          </a:p>
        </p:txBody>
      </p:sp>
    </p:spTree>
    <p:extLst>
      <p:ext uri="{BB962C8B-B14F-4D97-AF65-F5344CB8AC3E}">
        <p14:creationId xmlns:p14="http://schemas.microsoft.com/office/powerpoint/2010/main" val="553790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YENİDEN İFADE ETME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Shu</a:t>
            </a:r>
            <a:r>
              <a:rPr lang="tr-TR" dirty="0"/>
              <a:t>, müracaatçının söylediklerini aynısı olmamak kaydıyla yankı gibi tekrarlar.</a:t>
            </a:r>
          </a:p>
          <a:p>
            <a:r>
              <a:rPr lang="tr-TR" dirty="0"/>
              <a:t>Tekrar ederken önemli olan müracaatçının temel düşüncesini seçmektir.</a:t>
            </a:r>
          </a:p>
          <a:p>
            <a:r>
              <a:rPr lang="tr-TR" dirty="0"/>
              <a:t>Yeniden ifade etme, müracaatçıya sesli düşünme imkanı sağlar.</a:t>
            </a:r>
          </a:p>
        </p:txBody>
      </p:sp>
    </p:spTree>
    <p:extLst>
      <p:ext uri="{BB962C8B-B14F-4D97-AF65-F5344CB8AC3E}">
        <p14:creationId xmlns:p14="http://schemas.microsoft.com/office/powerpoint/2010/main" val="498729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Yeniden İfade Etme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Müracaatçı: Bana verilen ilaçlar nedeniyle uyanık kalamıyorum ve çocuklarımı ihmal ediyorum.</a:t>
            </a:r>
          </a:p>
          <a:p>
            <a:r>
              <a:rPr lang="tr-TR" dirty="0" err="1"/>
              <a:t>Shu</a:t>
            </a:r>
            <a:r>
              <a:rPr lang="tr-TR" dirty="0"/>
              <a:t>: İlaçların üzerinizde olan etkisinden dolayı çocuklar daha az bakım alıyor</a:t>
            </a:r>
          </a:p>
        </p:txBody>
      </p:sp>
    </p:spTree>
    <p:extLst>
      <p:ext uri="{BB962C8B-B14F-4D97-AF65-F5344CB8AC3E}">
        <p14:creationId xmlns:p14="http://schemas.microsoft.com/office/powerpoint/2010/main" val="2748529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Yeniden İfade Etme (Yanlış)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Müracaatçı: Asla anne olmamalıydım</a:t>
            </a:r>
          </a:p>
          <a:p>
            <a:r>
              <a:rPr lang="tr-TR" dirty="0" err="1"/>
              <a:t>Shu</a:t>
            </a:r>
            <a:r>
              <a:rPr lang="tr-TR" dirty="0"/>
              <a:t>: Ebeveyn olmak zorunda değildiniz</a:t>
            </a:r>
          </a:p>
        </p:txBody>
      </p:sp>
    </p:spTree>
    <p:extLst>
      <p:ext uri="{BB962C8B-B14F-4D97-AF65-F5344CB8AC3E}">
        <p14:creationId xmlns:p14="http://schemas.microsoft.com/office/powerpoint/2010/main" val="2330946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Yeniden ifade etme mekanik süreçten çok zihinsel bir süreçtir.</a:t>
            </a:r>
          </a:p>
          <a:p>
            <a:r>
              <a:rPr lang="tr-TR" dirty="0" err="1"/>
              <a:t>Shu’nun</a:t>
            </a:r>
            <a:r>
              <a:rPr lang="tr-TR" dirty="0"/>
              <a:t> </a:t>
            </a:r>
            <a:r>
              <a:rPr lang="tr-TR" dirty="0" err="1"/>
              <a:t>empatik</a:t>
            </a:r>
            <a:r>
              <a:rPr lang="tr-TR" dirty="0"/>
              <a:t> becerilerini de kullanması gerekir.</a:t>
            </a:r>
          </a:p>
          <a:p>
            <a:r>
              <a:rPr lang="tr-TR" dirty="0"/>
              <a:t>Doğru bir yeniden ifade etme müracaatçı ile iletişimi güçlendirir.</a:t>
            </a:r>
          </a:p>
        </p:txBody>
      </p:sp>
    </p:spTree>
    <p:extLst>
      <p:ext uri="{BB962C8B-B14F-4D97-AF65-F5344CB8AC3E}">
        <p14:creationId xmlns:p14="http://schemas.microsoft.com/office/powerpoint/2010/main" val="391889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TEKNİKLERİN ANLAMI ve SIRALANMASI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Teknik: Bir görevin tamamlanması için kullanılan prosedürdür.</a:t>
            </a:r>
          </a:p>
          <a:p>
            <a:r>
              <a:rPr lang="tr-TR" dirty="0"/>
              <a:t>Beceri: Teknikleri etkili biçimde kullanma yeteneğidir. Ne yapılması gerektiğini bilmeyi değil, aynı zamanda nasıl yapılması gerektiğini bilmeyi de içerir.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0892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Mekaniklikten kaçınmak için;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Sizi doğru anladıysam</a:t>
            </a:r>
          </a:p>
          <a:p>
            <a:r>
              <a:rPr lang="tr-TR" dirty="0"/>
              <a:t>Öyle görünüyor ki</a:t>
            </a:r>
          </a:p>
          <a:p>
            <a:r>
              <a:rPr lang="tr-TR" dirty="0"/>
              <a:t>Toparlarsak,</a:t>
            </a:r>
          </a:p>
          <a:p>
            <a:pPr marL="0" indent="0">
              <a:buNone/>
            </a:pPr>
            <a:r>
              <a:rPr lang="tr-TR" dirty="0"/>
              <a:t>gibi ifadelerle söze başlanabilir</a:t>
            </a:r>
          </a:p>
        </p:txBody>
      </p:sp>
    </p:spTree>
    <p:extLst>
      <p:ext uri="{BB962C8B-B14F-4D97-AF65-F5344CB8AC3E}">
        <p14:creationId xmlns:p14="http://schemas.microsoft.com/office/powerpoint/2010/main" val="3614474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Yeniden ifade etme tekniğinin tehlikesi, müracaatçının düşünce akışını kesmek olabilir.</a:t>
            </a:r>
          </a:p>
          <a:p>
            <a:r>
              <a:rPr lang="tr-TR" dirty="0"/>
              <a:t>Bu nedenle </a:t>
            </a:r>
            <a:r>
              <a:rPr lang="tr-TR" dirty="0" err="1"/>
              <a:t>shu</a:t>
            </a:r>
            <a:r>
              <a:rPr lang="tr-TR" dirty="0"/>
              <a:t> ifadeleri çok doğru seçmeli, ne onayı ne de reddi yansıtmamalıdır.</a:t>
            </a:r>
          </a:p>
        </p:txBody>
      </p:sp>
    </p:spTree>
    <p:extLst>
      <p:ext uri="{BB962C8B-B14F-4D97-AF65-F5344CB8AC3E}">
        <p14:creationId xmlns:p14="http://schemas.microsoft.com/office/powerpoint/2010/main" val="1202977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YANSITMA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Müracaatçının asıl söylediği şeylerin ‘’seçici’’ tekrarıdır.</a:t>
            </a:r>
          </a:p>
          <a:p>
            <a:r>
              <a:rPr lang="tr-TR" dirty="0" err="1"/>
              <a:t>Shu</a:t>
            </a:r>
            <a:r>
              <a:rPr lang="tr-TR" dirty="0"/>
              <a:t>, müracaatçının söylediği şeyleri yansıtarak onu devam etmesi için cesaretlendirir.</a:t>
            </a:r>
          </a:p>
          <a:p>
            <a:r>
              <a:rPr lang="tr-TR" dirty="0"/>
              <a:t>İki çeşidi var: içerik yansıtması ve duygu yansıtması</a:t>
            </a:r>
          </a:p>
        </p:txBody>
      </p:sp>
    </p:spTree>
    <p:extLst>
      <p:ext uri="{BB962C8B-B14F-4D97-AF65-F5344CB8AC3E}">
        <p14:creationId xmlns:p14="http://schemas.microsoft.com/office/powerpoint/2010/main" val="1789452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 Yansıtması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Müracaatçının söylediklerinin tümü tekrarlanmaz.</a:t>
            </a:r>
          </a:p>
          <a:p>
            <a:r>
              <a:rPr lang="tr-TR" dirty="0"/>
              <a:t>Yeniden ifade etmeden farkı; müracaatçının cevabından bir anahtar sözcüğün aynen tekrarıdır. </a:t>
            </a:r>
          </a:p>
          <a:p>
            <a:r>
              <a:rPr lang="tr-TR" dirty="0"/>
              <a:t>Seçilmiş bir kelime vardır.</a:t>
            </a:r>
          </a:p>
        </p:txBody>
      </p:sp>
    </p:spTree>
    <p:extLst>
      <p:ext uri="{BB962C8B-B14F-4D97-AF65-F5344CB8AC3E}">
        <p14:creationId xmlns:p14="http://schemas.microsoft.com/office/powerpoint/2010/main" val="2773831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Müracaatçı: Annem içmemle ilgili kafamın etini yiyor.</a:t>
            </a:r>
          </a:p>
          <a:p>
            <a:r>
              <a:rPr lang="tr-TR" dirty="0" err="1"/>
              <a:t>Shu</a:t>
            </a:r>
            <a:r>
              <a:rPr lang="tr-TR" dirty="0"/>
              <a:t>: İçmek?</a:t>
            </a:r>
          </a:p>
          <a:p>
            <a:r>
              <a:rPr lang="tr-TR" dirty="0"/>
              <a:t>Müracaatçı: İçmemem gerektiğini biliyorum.</a:t>
            </a:r>
          </a:p>
          <a:p>
            <a:r>
              <a:rPr lang="tr-TR" dirty="0" err="1"/>
              <a:t>Shu</a:t>
            </a:r>
            <a:r>
              <a:rPr lang="tr-TR" dirty="0"/>
              <a:t>: İçmemen gerek.</a:t>
            </a:r>
          </a:p>
          <a:p>
            <a:r>
              <a:rPr lang="tr-TR" dirty="0"/>
              <a:t>Müracaatçı: Kesinlikle. Evde ve işte beni öldürüyor</a:t>
            </a:r>
          </a:p>
          <a:p>
            <a:r>
              <a:rPr lang="tr-TR" dirty="0" err="1"/>
              <a:t>Shu</a:t>
            </a:r>
            <a:r>
              <a:rPr lang="tr-TR" dirty="0"/>
              <a:t>: Evde?</a:t>
            </a:r>
          </a:p>
          <a:p>
            <a:r>
              <a:rPr lang="tr-TR" dirty="0"/>
              <a:t>Müracaatçı: Karımla sürekli sorun yaşıyoruz.</a:t>
            </a:r>
          </a:p>
        </p:txBody>
      </p:sp>
    </p:spTree>
    <p:extLst>
      <p:ext uri="{BB962C8B-B14F-4D97-AF65-F5344CB8AC3E}">
        <p14:creationId xmlns:p14="http://schemas.microsoft.com/office/powerpoint/2010/main" val="826244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Duygu Yansıtması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Shu’nun</a:t>
            </a:r>
            <a:r>
              <a:rPr lang="tr-TR" dirty="0"/>
              <a:t> müracaatçının duygularını etiketlemesidir.</a:t>
            </a:r>
          </a:p>
          <a:p>
            <a:r>
              <a:rPr lang="tr-TR" dirty="0"/>
              <a:t>Müracaatçının duygularını keşfetmesine, yaşamasına, farkına varmasına yardım eder.</a:t>
            </a:r>
          </a:p>
          <a:p>
            <a:r>
              <a:rPr lang="tr-TR" dirty="0"/>
              <a:t>Görüşme derinliği artar</a:t>
            </a:r>
          </a:p>
        </p:txBody>
      </p:sp>
    </p:spTree>
    <p:extLst>
      <p:ext uri="{BB962C8B-B14F-4D97-AF65-F5344CB8AC3E}">
        <p14:creationId xmlns:p14="http://schemas.microsoft.com/office/powerpoint/2010/main" val="1264014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Yeniden ifade etmede müracaatçının sözel düşüncelerini tekrar ederiz.</a:t>
            </a:r>
          </a:p>
          <a:p>
            <a:r>
              <a:rPr lang="tr-TR" dirty="0"/>
              <a:t>Duygu yansıtması sözel olmayan yani hislerle ilgilidir.</a:t>
            </a:r>
          </a:p>
        </p:txBody>
      </p:sp>
    </p:spTree>
    <p:extLst>
      <p:ext uri="{BB962C8B-B14F-4D97-AF65-F5344CB8AC3E}">
        <p14:creationId xmlns:p14="http://schemas.microsoft.com/office/powerpoint/2010/main" val="359979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İlgi davranışı        ‘Ben seninleyim’</a:t>
            </a:r>
          </a:p>
          <a:p>
            <a:r>
              <a:rPr lang="tr-TR" dirty="0"/>
              <a:t>Asgari cesaretlendirme       ‘</a:t>
            </a:r>
            <a:r>
              <a:rPr lang="tr-TR" dirty="0" err="1"/>
              <a:t>Seninleyim,devam</a:t>
            </a:r>
            <a:r>
              <a:rPr lang="tr-TR" dirty="0"/>
              <a:t> et’</a:t>
            </a:r>
          </a:p>
          <a:p>
            <a:r>
              <a:rPr lang="tr-TR" dirty="0"/>
              <a:t>Yeniden ifade etme         ‘Seninleyim, devam et. Seni anlayabiliyorum’</a:t>
            </a:r>
          </a:p>
          <a:p>
            <a:r>
              <a:rPr lang="tr-TR" dirty="0"/>
              <a:t>Duygu yansıtması       ‘Seninleyim, devam et. Nasıl hissettiğini kavrayabiliyorum’</a:t>
            </a:r>
          </a:p>
        </p:txBody>
      </p:sp>
      <p:sp>
        <p:nvSpPr>
          <p:cNvPr id="4" name="Sağ Ok 3"/>
          <p:cNvSpPr/>
          <p:nvPr/>
        </p:nvSpPr>
        <p:spPr>
          <a:xfrm>
            <a:off x="2699792" y="2478625"/>
            <a:ext cx="504056" cy="19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4100453" y="2904719"/>
            <a:ext cx="360040" cy="19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3808059" y="3694632"/>
            <a:ext cx="338069" cy="19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3445687" y="4509120"/>
            <a:ext cx="362372" cy="19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767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Duygu yansıtması yapmak yeniden ifade etmekten her zaman daha zordur.</a:t>
            </a:r>
          </a:p>
          <a:p>
            <a:r>
              <a:rPr lang="tr-TR" dirty="0"/>
              <a:t>Çünkü müracaatçıların duygularını açığa çıkarması her zaman daha zordur.</a:t>
            </a:r>
          </a:p>
        </p:txBody>
      </p:sp>
    </p:spTree>
    <p:extLst>
      <p:ext uri="{BB962C8B-B14F-4D97-AF65-F5344CB8AC3E}">
        <p14:creationId xmlns:p14="http://schemas.microsoft.com/office/powerpoint/2010/main" val="939430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Shu’lar</a:t>
            </a:r>
            <a:r>
              <a:rPr lang="tr-TR" dirty="0"/>
              <a:t> müracaatçıların duygularını anlamaya çalışırken öncelikle kendi hislerini kullanmalıdır.</a:t>
            </a:r>
          </a:p>
          <a:p>
            <a:pPr marL="0" indent="0">
              <a:buNone/>
            </a:pPr>
            <a:r>
              <a:rPr lang="tr-TR" dirty="0" err="1"/>
              <a:t>Örn</a:t>
            </a:r>
            <a:r>
              <a:rPr lang="tr-TR" dirty="0"/>
              <a:t>: Müracaatçı aile kaybı ile ilgili anlatımda bulunuyorsa </a:t>
            </a:r>
            <a:r>
              <a:rPr lang="tr-TR" dirty="0" err="1"/>
              <a:t>shu</a:t>
            </a:r>
            <a:r>
              <a:rPr lang="tr-TR" dirty="0"/>
              <a:t> kendi ailesini kaybetse nasıl hissedeceğini düşünebilir.</a:t>
            </a:r>
          </a:p>
        </p:txBody>
      </p:sp>
    </p:spTree>
    <p:extLst>
      <p:ext uri="{BB962C8B-B14F-4D97-AF65-F5344CB8AC3E}">
        <p14:creationId xmlns:p14="http://schemas.microsoft.com/office/powerpoint/2010/main" val="278751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Yansıtma</a:t>
            </a:r>
          </a:p>
          <a:p>
            <a:r>
              <a:rPr lang="tr-TR" dirty="0"/>
              <a:t>Yeniden ifade etme</a:t>
            </a:r>
          </a:p>
          <a:p>
            <a:r>
              <a:rPr lang="tr-TR" dirty="0"/>
              <a:t>Sorgulama</a:t>
            </a:r>
          </a:p>
          <a:p>
            <a:r>
              <a:rPr lang="tr-TR" dirty="0"/>
              <a:t>Özetleme</a:t>
            </a:r>
          </a:p>
          <a:p>
            <a:r>
              <a:rPr lang="tr-TR" dirty="0"/>
              <a:t>Geçiş</a:t>
            </a:r>
          </a:p>
          <a:p>
            <a:r>
              <a:rPr lang="tr-TR" dirty="0"/>
              <a:t>Açıklama</a:t>
            </a:r>
          </a:p>
          <a:p>
            <a:r>
              <a:rPr lang="tr-TR" dirty="0"/>
              <a:t>Yüzleştirme…</a:t>
            </a:r>
          </a:p>
        </p:txBody>
      </p:sp>
    </p:spTree>
    <p:extLst>
      <p:ext uri="{BB962C8B-B14F-4D97-AF65-F5344CB8AC3E}">
        <p14:creationId xmlns:p14="http://schemas.microsoft.com/office/powerpoint/2010/main" val="1674929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Duygu yansıtmasında önerilen kullanım cümlesi ‘’hissediyorsunuz’’ ya da ‘’hissediyorsunuz çünkü’’ dür.</a:t>
            </a:r>
          </a:p>
          <a:p>
            <a:r>
              <a:rPr lang="tr-TR" dirty="0"/>
              <a:t>Müracaatçının hisleri katman </a:t>
            </a:r>
            <a:r>
              <a:rPr lang="tr-TR" dirty="0" err="1"/>
              <a:t>katman</a:t>
            </a:r>
            <a:r>
              <a:rPr lang="tr-TR" dirty="0"/>
              <a:t> karşımıza çıkabilir.</a:t>
            </a:r>
          </a:p>
          <a:p>
            <a:r>
              <a:rPr lang="tr-TR" dirty="0"/>
              <a:t>Yani aslında korkunun ardında bir üzüntü yatması mümkündür.</a:t>
            </a:r>
          </a:p>
        </p:txBody>
      </p:sp>
    </p:spTree>
    <p:extLst>
      <p:ext uri="{BB962C8B-B14F-4D97-AF65-F5344CB8AC3E}">
        <p14:creationId xmlns:p14="http://schemas.microsoft.com/office/powerpoint/2010/main" val="40967882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Duygu yansıtması müracaatçıda berraklaştırma etkisi yaratabilir.</a:t>
            </a:r>
          </a:p>
          <a:p>
            <a:r>
              <a:rPr lang="tr-TR" dirty="0"/>
              <a:t>Yani </a:t>
            </a:r>
            <a:r>
              <a:rPr lang="tr-TR" dirty="0" err="1"/>
              <a:t>shu’nun</a:t>
            </a:r>
            <a:r>
              <a:rPr lang="tr-TR" dirty="0"/>
              <a:t> açıkça dile getirdiği bir duygu müracaatçıda farkındalık yaratabilir ve hislerinin bilincine varır.</a:t>
            </a:r>
          </a:p>
        </p:txBody>
      </p:sp>
    </p:spTree>
    <p:extLst>
      <p:ext uri="{BB962C8B-B14F-4D97-AF65-F5344CB8AC3E}">
        <p14:creationId xmlns:p14="http://schemas.microsoft.com/office/powerpoint/2010/main" val="1266202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Özetleme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Görüşmede belirli zaman periyodu içerisinde ortaya çıkanların </a:t>
            </a:r>
            <a:r>
              <a:rPr lang="tr-TR" dirty="0" err="1"/>
              <a:t>shu</a:t>
            </a:r>
            <a:r>
              <a:rPr lang="tr-TR" dirty="0"/>
              <a:t> tarafından seçilerek yorumlanmasıdır.</a:t>
            </a:r>
          </a:p>
          <a:p>
            <a:r>
              <a:rPr lang="tr-TR" dirty="0"/>
              <a:t>Özet, müracaatçının anlattıklarını açıklar, görüşme odağını sağlamlaştırır.</a:t>
            </a:r>
          </a:p>
        </p:txBody>
      </p:sp>
    </p:spTree>
    <p:extLst>
      <p:ext uri="{BB962C8B-B14F-4D97-AF65-F5344CB8AC3E}">
        <p14:creationId xmlns:p14="http://schemas.microsoft.com/office/powerpoint/2010/main" val="2949548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Görüşmenin bölümlerinin kısa bir özetini yapmak görüşmede geçişler yapılmasını kolaylaştırır.</a:t>
            </a:r>
          </a:p>
          <a:p>
            <a:r>
              <a:rPr lang="tr-TR" dirty="0" err="1"/>
              <a:t>Shu’nun</a:t>
            </a:r>
            <a:r>
              <a:rPr lang="tr-TR" dirty="0"/>
              <a:t> farklı konuya geçebilmesi için de bir taktiktir.</a:t>
            </a:r>
          </a:p>
          <a:p>
            <a:r>
              <a:rPr lang="tr-TR" dirty="0"/>
              <a:t>Yeni tema ortaya çıkarır.</a:t>
            </a:r>
          </a:p>
        </p:txBody>
      </p:sp>
    </p:spTree>
    <p:extLst>
      <p:ext uri="{BB962C8B-B14F-4D97-AF65-F5344CB8AC3E}">
        <p14:creationId xmlns:p14="http://schemas.microsoft.com/office/powerpoint/2010/main" val="3111723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/>
          </a:p>
          <a:p>
            <a:r>
              <a:rPr lang="tr-TR"/>
              <a:t>Shu</a:t>
            </a:r>
            <a:r>
              <a:rPr lang="tr-TR" dirty="0"/>
              <a:t>, iyi bir teorik bilgiye sahipse özetin içine neleri dahil edeceğini bilir.</a:t>
            </a:r>
          </a:p>
          <a:p>
            <a:r>
              <a:rPr lang="tr-TR" dirty="0"/>
              <a:t>Konunun en önemli unsurlarını seçer.</a:t>
            </a:r>
          </a:p>
          <a:p>
            <a:r>
              <a:rPr lang="tr-TR" dirty="0"/>
              <a:t>Özet belirgin temayı içermelidir çünkü müracaatçı hikayesini genelde dağınık bir biçimde aktarır.</a:t>
            </a:r>
          </a:p>
        </p:txBody>
      </p:sp>
    </p:spTree>
    <p:extLst>
      <p:ext uri="{BB962C8B-B14F-4D97-AF65-F5344CB8AC3E}">
        <p14:creationId xmlns:p14="http://schemas.microsoft.com/office/powerpoint/2010/main" val="25892780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Müracaatçılar durumlarını anlatırken konunun dışına çıkmaya meyillidir.</a:t>
            </a:r>
          </a:p>
          <a:p>
            <a:r>
              <a:rPr lang="tr-TR" dirty="0"/>
              <a:t>Bu gibi durumlarda iyi bir özet yapmak tutarlılık sağlar.</a:t>
            </a:r>
          </a:p>
        </p:txBody>
      </p:sp>
    </p:spTree>
    <p:extLst>
      <p:ext uri="{BB962C8B-B14F-4D97-AF65-F5344CB8AC3E}">
        <p14:creationId xmlns:p14="http://schemas.microsoft.com/office/powerpoint/2010/main" val="2673636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ÖZETLEME İÇİN ANA ESASLAR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tr-TR" dirty="0"/>
          </a:p>
          <a:p>
            <a:pPr marL="514350" indent="-514350">
              <a:buAutoNum type="arabicParenR"/>
            </a:pPr>
            <a:endParaRPr lang="tr-TR" dirty="0"/>
          </a:p>
          <a:p>
            <a:pPr marL="514350" indent="-514350">
              <a:buAutoNum type="arabicParenR"/>
            </a:pPr>
            <a:r>
              <a:rPr lang="tr-TR" dirty="0"/>
              <a:t>İçerik, sunum için genel bir tema önermeye yeterli olduğu zaman özetle.</a:t>
            </a:r>
          </a:p>
          <a:p>
            <a:pPr marL="514350" indent="-514350">
              <a:buAutoNum type="arabicParenR"/>
            </a:pPr>
            <a:r>
              <a:rPr lang="tr-TR" dirty="0"/>
              <a:t>Bir içerik alanını yeterince açıkladığında ve yeni bir içeriğe geçmek uygun olacağınla özetle.</a:t>
            </a:r>
          </a:p>
          <a:p>
            <a:pPr marL="514350" indent="-514350">
              <a:buAutoNum type="arabicParenR"/>
            </a:pPr>
            <a:r>
              <a:rPr lang="tr-TR" dirty="0"/>
              <a:t>İçerik dağınıklaştığında ve bağımsız içerikleri toplaman gerektiğinde özetle</a:t>
            </a:r>
          </a:p>
          <a:p>
            <a:pPr marL="514350" indent="-514350">
              <a:buAutoNum type="arabicParenR"/>
            </a:pPr>
            <a:r>
              <a:rPr lang="tr-TR" dirty="0"/>
              <a:t>Müracaatçının katılımını istediğinde ondan özetlemesini iste.</a:t>
            </a:r>
          </a:p>
          <a:p>
            <a:pPr marL="514350" indent="-514350">
              <a:buAutoNum type="arabicParenR"/>
            </a:pPr>
            <a:r>
              <a:rPr lang="tr-TR" dirty="0"/>
              <a:t>En önemli verileri seçip verilen bilgiyi tutarlı şekilde organize et.</a:t>
            </a:r>
          </a:p>
        </p:txBody>
      </p:sp>
    </p:spTree>
    <p:extLst>
      <p:ext uri="{BB962C8B-B14F-4D97-AF65-F5344CB8AC3E}">
        <p14:creationId xmlns:p14="http://schemas.microsoft.com/office/powerpoint/2010/main" val="2066589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Geçişler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Shu</a:t>
            </a:r>
            <a:r>
              <a:rPr lang="tr-TR" dirty="0"/>
              <a:t>, görüşmenin bazı zamanlarında konuda değişiklik yapmanın uygun olacağına karar verebilir.</a:t>
            </a:r>
          </a:p>
          <a:p>
            <a:r>
              <a:rPr lang="tr-TR" dirty="0"/>
              <a:t>Bu durumda ilişkiyi bozmadan geçiş yapmaları gerekir.</a:t>
            </a:r>
          </a:p>
        </p:txBody>
      </p:sp>
    </p:spTree>
    <p:extLst>
      <p:ext uri="{BB962C8B-B14F-4D97-AF65-F5344CB8AC3E}">
        <p14:creationId xmlns:p14="http://schemas.microsoft.com/office/powerpoint/2010/main" val="12796020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Geçiş?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Tartışılan içerik tükenebilir</a:t>
            </a:r>
          </a:p>
          <a:p>
            <a:r>
              <a:rPr lang="tr-TR" dirty="0"/>
              <a:t>Konuya ilgi azalmış olabilir</a:t>
            </a:r>
          </a:p>
          <a:p>
            <a:r>
              <a:rPr lang="tr-TR" dirty="0"/>
              <a:t>İçerik çıkmaza girmiş olabilir</a:t>
            </a:r>
          </a:p>
          <a:p>
            <a:r>
              <a:rPr lang="tr-TR" dirty="0"/>
              <a:t>Müracaatçı görüşme konusuyla uyuşmayan belli gereçleri görüşmeye getiriyor olabilir</a:t>
            </a:r>
          </a:p>
          <a:p>
            <a:r>
              <a:rPr lang="tr-TR" dirty="0"/>
              <a:t>Müracaatçı kaygılı görünebilir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9117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Shu</a:t>
            </a:r>
            <a:r>
              <a:rPr lang="tr-TR" dirty="0"/>
              <a:t>, görüşme amacından ziyade sıklıkla kendi amaçları için geçiş yapar.</a:t>
            </a:r>
          </a:p>
          <a:p>
            <a:r>
              <a:rPr lang="tr-TR" dirty="0"/>
              <a:t>Geçiş sorunu zaman limitinden kaynaklanmaktadır.</a:t>
            </a:r>
          </a:p>
          <a:p>
            <a:r>
              <a:rPr lang="tr-TR" dirty="0"/>
              <a:t>Geçişler </a:t>
            </a:r>
            <a:r>
              <a:rPr lang="tr-TR" dirty="0" err="1"/>
              <a:t>shu’nun</a:t>
            </a:r>
            <a:r>
              <a:rPr lang="tr-TR" dirty="0"/>
              <a:t> ve müracaatçının zaman ve enerjisini boşa harcamasını engeller.</a:t>
            </a:r>
          </a:p>
        </p:txBody>
      </p:sp>
    </p:spTree>
    <p:extLst>
      <p:ext uri="{BB962C8B-B14F-4D97-AF65-F5344CB8AC3E}">
        <p14:creationId xmlns:p14="http://schemas.microsoft.com/office/powerpoint/2010/main" val="172757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Görüşme başlangıcında </a:t>
            </a:r>
            <a:r>
              <a:rPr lang="tr-TR" dirty="0" err="1"/>
              <a:t>shu</a:t>
            </a:r>
            <a:r>
              <a:rPr lang="tr-TR" dirty="0"/>
              <a:t>, teknikleri kullanmaya başlar.</a:t>
            </a:r>
          </a:p>
          <a:p>
            <a:r>
              <a:rPr lang="tr-TR" dirty="0"/>
              <a:t>Müracaatçı problemi tanımladıktan sonra ise </a:t>
            </a:r>
            <a:r>
              <a:rPr lang="tr-TR" dirty="0" err="1"/>
              <a:t>shu</a:t>
            </a:r>
            <a:r>
              <a:rPr lang="tr-TR" dirty="0"/>
              <a:t> mesleki becerilerini kullanarak problemin doğasını anlamaya ve müdahale etmeye çalışır.</a:t>
            </a:r>
          </a:p>
          <a:p>
            <a:r>
              <a:rPr lang="tr-TR" dirty="0"/>
              <a:t>Becerileri kullanabilmek teorik bilgi yeterliliği ve mesleki deneyimle ilgilidir.</a:t>
            </a:r>
          </a:p>
        </p:txBody>
      </p:sp>
    </p:spTree>
    <p:extLst>
      <p:ext uri="{BB962C8B-B14F-4D97-AF65-F5344CB8AC3E}">
        <p14:creationId xmlns:p14="http://schemas.microsoft.com/office/powerpoint/2010/main" val="25166770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Kesmeye Yönelik Geçişler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Shu</a:t>
            </a:r>
            <a:r>
              <a:rPr lang="tr-TR" dirty="0"/>
              <a:t> geçiş yapmaya karar verdiğinde  konuyu yumuşakça sonlandırmak ve yeni bir konu açmak için görüşmeyi mantıklı noktaya kadar izlemelidir.</a:t>
            </a:r>
          </a:p>
          <a:p>
            <a:r>
              <a:rPr lang="tr-TR" dirty="0"/>
              <a:t>Bazı durumlarda </a:t>
            </a:r>
            <a:r>
              <a:rPr lang="tr-TR" dirty="0" err="1"/>
              <a:t>shu’nun</a:t>
            </a:r>
            <a:r>
              <a:rPr lang="tr-TR" dirty="0"/>
              <a:t> müracaatçıyı kesmesi gerekir. Bunu kibarca ve açıklayarak yapmalıdır.</a:t>
            </a:r>
          </a:p>
        </p:txBody>
      </p:sp>
    </p:spTree>
    <p:extLst>
      <p:ext uri="{BB962C8B-B14F-4D97-AF65-F5344CB8AC3E}">
        <p14:creationId xmlns:p14="http://schemas.microsoft.com/office/powerpoint/2010/main" val="4925310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Müracaatçı tekrara düşüyorsa ya da söyledikleri şeyler sonuçsuzsa </a:t>
            </a:r>
            <a:r>
              <a:rPr lang="tr-TR" dirty="0" err="1"/>
              <a:t>shu</a:t>
            </a:r>
            <a:r>
              <a:rPr lang="tr-TR" dirty="0"/>
              <a:t> buna izin vermemeli ve kesmelidir.</a:t>
            </a:r>
          </a:p>
          <a:p>
            <a:r>
              <a:rPr lang="tr-TR" dirty="0"/>
              <a:t>Bunu görüşmenin bir ihtiyacı olarak aktaramazsak müracaatçı ile iletişimimiz kopar.</a:t>
            </a:r>
          </a:p>
          <a:p>
            <a:r>
              <a:rPr lang="tr-TR" dirty="0"/>
              <a:t>Deneyimsiz danışmanlar sıklıkla müdahaleye gerek yokken söz keserler.</a:t>
            </a:r>
          </a:p>
        </p:txBody>
      </p:sp>
    </p:spTree>
    <p:extLst>
      <p:ext uri="{BB962C8B-B14F-4D97-AF65-F5344CB8AC3E}">
        <p14:creationId xmlns:p14="http://schemas.microsoft.com/office/powerpoint/2010/main" val="18400696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Geçiş Uyarıları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Ani geçişler müracaatçıya mantıksız gelebilir ve üzücü olabilir.</a:t>
            </a:r>
          </a:p>
          <a:p>
            <a:r>
              <a:rPr lang="tr-TR" dirty="0"/>
              <a:t>Yeni içerik kaçınılmaz görünüyorsa </a:t>
            </a:r>
            <a:r>
              <a:rPr lang="tr-TR" dirty="0" err="1"/>
              <a:t>shu</a:t>
            </a:r>
            <a:r>
              <a:rPr lang="tr-TR" dirty="0"/>
              <a:t>,  müracaatçıya belirterek amaç hakkında bilgi vermelidir.</a:t>
            </a:r>
          </a:p>
          <a:p>
            <a:r>
              <a:rPr lang="tr-TR" dirty="0" err="1"/>
              <a:t>Shu</a:t>
            </a:r>
            <a:r>
              <a:rPr lang="tr-TR" dirty="0"/>
              <a:t>, müracaatçının adaptasyonuna bağlı olarak içeriği feda edip onun özgürlüğüne bırakabilir.</a:t>
            </a:r>
          </a:p>
        </p:txBody>
      </p:sp>
    </p:spTree>
    <p:extLst>
      <p:ext uri="{BB962C8B-B14F-4D97-AF65-F5344CB8AC3E}">
        <p14:creationId xmlns:p14="http://schemas.microsoft.com/office/powerpoint/2010/main" val="12266079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Değişim için enerji gerekir. </a:t>
            </a:r>
          </a:p>
          <a:p>
            <a:r>
              <a:rPr lang="tr-TR" dirty="0"/>
              <a:t>Eğer yeni içerik için zaman ve enerji yoksa girişim sonuç vermez.</a:t>
            </a:r>
          </a:p>
          <a:p>
            <a:r>
              <a:rPr lang="tr-TR" dirty="0"/>
              <a:t>Hızlı ve sık geçişler yanlış yaklaşımlardır.</a:t>
            </a:r>
          </a:p>
          <a:p>
            <a:r>
              <a:rPr lang="tr-TR" dirty="0"/>
              <a:t>Geçişten önce </a:t>
            </a:r>
            <a:r>
              <a:rPr lang="tr-TR" dirty="0" err="1"/>
              <a:t>shu</a:t>
            </a:r>
            <a:r>
              <a:rPr lang="tr-TR" dirty="0"/>
              <a:t> önemli noktaları zihin sürecinden geçirmelidir.</a:t>
            </a:r>
          </a:p>
        </p:txBody>
      </p:sp>
    </p:spTree>
    <p:extLst>
      <p:ext uri="{BB962C8B-B14F-4D97-AF65-F5344CB8AC3E}">
        <p14:creationId xmlns:p14="http://schemas.microsoft.com/office/powerpoint/2010/main" val="7151088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Müracaatçı Tarafından Başlatılan Geçişler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Müracaatçılar,</a:t>
            </a:r>
          </a:p>
          <a:p>
            <a:r>
              <a:rPr lang="tr-TR" dirty="0"/>
              <a:t>Tartışılan konudan sıkılabilir,</a:t>
            </a:r>
          </a:p>
          <a:p>
            <a:r>
              <a:rPr lang="tr-TR" dirty="0"/>
              <a:t>Onlar için daha endişe verici konular konuşmak isteyebilir,</a:t>
            </a:r>
          </a:p>
          <a:p>
            <a:r>
              <a:rPr lang="tr-TR" dirty="0"/>
              <a:t>Görüşmede daha çok kontrol sahibi olmak isteyebilir</a:t>
            </a:r>
          </a:p>
        </p:txBody>
      </p:sp>
    </p:spTree>
    <p:extLst>
      <p:ext uri="{BB962C8B-B14F-4D97-AF65-F5344CB8AC3E}">
        <p14:creationId xmlns:p14="http://schemas.microsoft.com/office/powerpoint/2010/main" val="25246714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 açıkça konu dışı içerik öne sürdüğünde </a:t>
            </a:r>
            <a:r>
              <a:rPr lang="tr-TR" dirty="0" err="1"/>
              <a:t>shu</a:t>
            </a:r>
            <a:r>
              <a:rPr lang="tr-TR" dirty="0"/>
              <a:t> geçişin zorunlu olup olmadığını anlayacak kadar müracaatçıyı takip etmelidir.</a:t>
            </a:r>
          </a:p>
          <a:p>
            <a:r>
              <a:rPr lang="tr-TR" dirty="0"/>
              <a:t>Bazen konu dışı içerik derinleştikçe aslında konuyla ilgili olduğu görünür.</a:t>
            </a:r>
          </a:p>
        </p:txBody>
      </p:sp>
    </p:spTree>
    <p:extLst>
      <p:ext uri="{BB962C8B-B14F-4D97-AF65-F5344CB8AC3E}">
        <p14:creationId xmlns:p14="http://schemas.microsoft.com/office/powerpoint/2010/main" val="25657549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Müracaatçının konu açması o konuya ilgisini gösterir.</a:t>
            </a:r>
          </a:p>
          <a:p>
            <a:r>
              <a:rPr lang="tr-TR" dirty="0"/>
              <a:t>Eğer </a:t>
            </a:r>
            <a:r>
              <a:rPr lang="tr-TR" dirty="0" err="1"/>
              <a:t>shu</a:t>
            </a:r>
            <a:r>
              <a:rPr lang="tr-TR" dirty="0"/>
              <a:t> hızlıca geçerse müracaatçı bunu kişisel reddedilme olarak anlayabilir.</a:t>
            </a:r>
          </a:p>
          <a:p>
            <a:r>
              <a:rPr lang="tr-TR" dirty="0"/>
              <a:t>Geçiş açık değilse </a:t>
            </a:r>
            <a:r>
              <a:rPr lang="tr-TR" dirty="0" err="1"/>
              <a:t>shu</a:t>
            </a:r>
            <a:r>
              <a:rPr lang="tr-TR" dirty="0"/>
              <a:t> açıkça sorular sorabilir.</a:t>
            </a:r>
          </a:p>
        </p:txBody>
      </p:sp>
    </p:spTree>
    <p:extLst>
      <p:ext uri="{BB962C8B-B14F-4D97-AF65-F5344CB8AC3E}">
        <p14:creationId xmlns:p14="http://schemas.microsoft.com/office/powerpoint/2010/main" val="12862704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 bazen acı deneyimlerini aktarmaktan kaçınmak için geçiş yapmak isteyebilir.</a:t>
            </a:r>
          </a:p>
          <a:p>
            <a:r>
              <a:rPr lang="tr-TR" dirty="0"/>
              <a:t>Bu durum </a:t>
            </a:r>
            <a:r>
              <a:rPr lang="tr-TR" dirty="0" err="1"/>
              <a:t>shu</a:t>
            </a:r>
            <a:r>
              <a:rPr lang="tr-TR" dirty="0"/>
              <a:t> tarafından anlaşılırsa bir mola verilebilir ve cevapta esneklik gösterilebilir.</a:t>
            </a:r>
          </a:p>
        </p:txBody>
      </p:sp>
    </p:spTree>
    <p:extLst>
      <p:ext uri="{BB962C8B-B14F-4D97-AF65-F5344CB8AC3E}">
        <p14:creationId xmlns:p14="http://schemas.microsoft.com/office/powerpoint/2010/main" val="20914930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GEÇİŞ İÇİN ANA ESASLAR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tr-TR" dirty="0"/>
              <a:t>Geçişi planla</a:t>
            </a:r>
          </a:p>
          <a:p>
            <a:pPr marL="514350" indent="-514350">
              <a:buAutoNum type="arabicParenR"/>
            </a:pPr>
            <a:r>
              <a:rPr lang="tr-TR" dirty="0"/>
              <a:t>Geçiş zorunluysa uygun noktada başlat</a:t>
            </a:r>
          </a:p>
          <a:p>
            <a:pPr marL="514350" indent="-514350">
              <a:buAutoNum type="arabicParenR"/>
            </a:pPr>
            <a:r>
              <a:rPr lang="tr-TR" dirty="0"/>
              <a:t>Müracaatçıyı hazırla</a:t>
            </a:r>
          </a:p>
          <a:p>
            <a:pPr marL="514350" indent="-514350">
              <a:buAutoNum type="arabicParenR"/>
            </a:pPr>
            <a:r>
              <a:rPr lang="tr-TR" dirty="0"/>
              <a:t>Gerekçeleri anlat</a:t>
            </a:r>
          </a:p>
          <a:p>
            <a:pPr marL="514350" indent="-514350">
              <a:buAutoNum type="arabicParenR"/>
            </a:pPr>
            <a:r>
              <a:rPr lang="tr-TR" dirty="0"/>
              <a:t>Müracaatçıyı rahatsız etmeden geçiş yapmaya çalış</a:t>
            </a:r>
          </a:p>
          <a:p>
            <a:pPr marL="514350" indent="-514350">
              <a:buAutoNum type="arabicParenR"/>
            </a:pPr>
            <a:r>
              <a:rPr lang="tr-TR" dirty="0"/>
              <a:t>Müracaatçı değişime hazır değilse geçişi dayatma</a:t>
            </a:r>
          </a:p>
        </p:txBody>
      </p:sp>
    </p:spTree>
    <p:extLst>
      <p:ext uri="{BB962C8B-B14F-4D97-AF65-F5344CB8AC3E}">
        <p14:creationId xmlns:p14="http://schemas.microsoft.com/office/powerpoint/2010/main" val="24251788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Duygulara Ulaşma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Şu ana kadar olan teknikler görüşme içeriği ile ilgiliydi.</a:t>
            </a:r>
          </a:p>
          <a:p>
            <a:r>
              <a:rPr lang="tr-TR" dirty="0"/>
              <a:t>Müracaatçılara durumlarıyla ilgili yardım etmeden önce durumu anlamak ve hislerini fark etmek gerekir.</a:t>
            </a:r>
          </a:p>
          <a:p>
            <a:r>
              <a:rPr lang="tr-TR" dirty="0"/>
              <a:t>Sınırlar olanla ilgilidir, derinlik ise müracaatçının olanla ilgili hissiyle…</a:t>
            </a:r>
          </a:p>
        </p:txBody>
      </p:sp>
    </p:spTree>
    <p:extLst>
      <p:ext uri="{BB962C8B-B14F-4D97-AF65-F5344CB8AC3E}">
        <p14:creationId xmlns:p14="http://schemas.microsoft.com/office/powerpoint/2010/main" val="325042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MESLEKİ BECERİLERDE ÜÇ GÖRÜŞ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tr-TR" dirty="0"/>
              <a:t>Müracaatçı katılımı</a:t>
            </a:r>
          </a:p>
          <a:p>
            <a:pPr marL="514350" indent="-514350">
              <a:buAutoNum type="arabicParenR"/>
            </a:pPr>
            <a:r>
              <a:rPr lang="tr-TR" dirty="0" err="1"/>
              <a:t>SHU’nun</a:t>
            </a:r>
            <a:r>
              <a:rPr lang="tr-TR" dirty="0"/>
              <a:t> bilgi toplama becerileri</a:t>
            </a:r>
          </a:p>
          <a:p>
            <a:pPr marL="514350" indent="-514350">
              <a:buAutoNum type="arabicParenR"/>
            </a:pPr>
            <a:r>
              <a:rPr lang="tr-TR" dirty="0"/>
              <a:t>Veri değerlendirmesi</a:t>
            </a:r>
          </a:p>
        </p:txBody>
      </p:sp>
    </p:spTree>
    <p:extLst>
      <p:ext uri="{BB962C8B-B14F-4D97-AF65-F5344CB8AC3E}">
        <p14:creationId xmlns:p14="http://schemas.microsoft.com/office/powerpoint/2010/main" val="28801675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Duygulara Dikkat Çekmek ve Tanımlamak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Duygularla ilgili soru sormak ya da yorum yapmak </a:t>
            </a:r>
          </a:p>
          <a:p>
            <a:r>
              <a:rPr lang="tr-TR" dirty="0"/>
              <a:t>‘’Bununla ilgili nasıl hissediyorsun?’’</a:t>
            </a:r>
          </a:p>
          <a:p>
            <a:r>
              <a:rPr lang="tr-TR" dirty="0"/>
              <a:t>İçeriği derinlemesine anlamak için davet ve uyarıcı görevi </a:t>
            </a:r>
          </a:p>
        </p:txBody>
      </p:sp>
    </p:spTree>
    <p:extLst>
      <p:ext uri="{BB962C8B-B14F-4D97-AF65-F5344CB8AC3E}">
        <p14:creationId xmlns:p14="http://schemas.microsoft.com/office/powerpoint/2010/main" val="9209981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Duygulara ulaşma saklı olanı görünür hale getirme sürecidir.</a:t>
            </a:r>
          </a:p>
          <a:p>
            <a:r>
              <a:rPr lang="tr-TR" dirty="0" err="1"/>
              <a:t>Shu</a:t>
            </a:r>
            <a:r>
              <a:rPr lang="tr-TR" dirty="0"/>
              <a:t> burada müracaatçının cesaretini ödüllendirmelidir</a:t>
            </a:r>
          </a:p>
          <a:p>
            <a:r>
              <a:rPr lang="tr-TR" dirty="0"/>
              <a:t>‘’Bundan bahsedebilmeniz sizin ne kadar güçlü olduğunuzu gösteriyor’’</a:t>
            </a:r>
          </a:p>
        </p:txBody>
      </p:sp>
    </p:spTree>
    <p:extLst>
      <p:ext uri="{BB962C8B-B14F-4D97-AF65-F5344CB8AC3E}">
        <p14:creationId xmlns:p14="http://schemas.microsoft.com/office/powerpoint/2010/main" val="23968128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Duyguların Onaylanması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Müracaatçının duygularını açmasındaki en büyük engel yaşayacağını düşündüğü suçluluk ve utanç hissidir.</a:t>
            </a:r>
          </a:p>
          <a:p>
            <a:r>
              <a:rPr lang="tr-TR" dirty="0"/>
              <a:t>Bu durumda </a:t>
            </a:r>
            <a:r>
              <a:rPr lang="tr-TR" dirty="0" err="1"/>
              <a:t>shu</a:t>
            </a:r>
            <a:r>
              <a:rPr lang="tr-TR" dirty="0"/>
              <a:t> öncelikli davranarak müracaatçıya onu ve sorununu anladığı mesajını iletmelidir.</a:t>
            </a:r>
          </a:p>
        </p:txBody>
      </p:sp>
    </p:spTree>
    <p:extLst>
      <p:ext uri="{BB962C8B-B14F-4D97-AF65-F5344CB8AC3E}">
        <p14:creationId xmlns:p14="http://schemas.microsoft.com/office/powerpoint/2010/main" val="10833990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Shu</a:t>
            </a:r>
            <a:r>
              <a:rPr lang="tr-TR" dirty="0"/>
              <a:t> burada müracaatçıların hissettiği şeyleri genelleme yaparak geri bildirimde bulunabilir.</a:t>
            </a:r>
          </a:p>
          <a:p>
            <a:r>
              <a:rPr lang="tr-TR" dirty="0"/>
              <a:t>Böylece müracaatçı duygularının kişisel olmadığını fark edecektir.</a:t>
            </a:r>
          </a:p>
          <a:p>
            <a:r>
              <a:rPr lang="tr-TR" dirty="0" err="1"/>
              <a:t>Shu</a:t>
            </a:r>
            <a:r>
              <a:rPr lang="tr-TR" dirty="0"/>
              <a:t> kendisini müracaatçıya model olarak sunabilir.</a:t>
            </a:r>
          </a:p>
          <a:p>
            <a:pPr marL="0" indent="0">
              <a:buNone/>
            </a:pPr>
            <a:r>
              <a:rPr lang="tr-TR" dirty="0"/>
              <a:t>‘’Biri bana böyle davransa gerçekten üzülürdüm’’</a:t>
            </a:r>
          </a:p>
        </p:txBody>
      </p:sp>
    </p:spTree>
    <p:extLst>
      <p:ext uri="{BB962C8B-B14F-4D97-AF65-F5344CB8AC3E}">
        <p14:creationId xmlns:p14="http://schemas.microsoft.com/office/powerpoint/2010/main" val="18663436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Güzel Adlandırmalar ve Dolaylı Söz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Güzel adlandırma saldırgan kelime ya da düşüncenin sosyal olarak kabul edilebilir biçimde dile getirilmesidir.</a:t>
            </a:r>
          </a:p>
          <a:p>
            <a:r>
              <a:rPr lang="tr-TR" dirty="0"/>
              <a:t>Güzel adlandırma=iyi konuşma</a:t>
            </a:r>
          </a:p>
          <a:p>
            <a:r>
              <a:rPr lang="tr-TR" dirty="0"/>
              <a:t>Güzel adlandırmalar müracaatçının belirli hisleri tartışmaktan kaçınma olasılığını azaltır.</a:t>
            </a:r>
          </a:p>
          <a:p>
            <a:pPr marL="0" indent="0">
              <a:buNone/>
            </a:pPr>
            <a:r>
              <a:rPr lang="tr-TR" dirty="0"/>
              <a:t>‘’Huzurevi=</a:t>
            </a:r>
            <a:r>
              <a:rPr lang="tr-TR" dirty="0" err="1"/>
              <a:t>yapısallaşmış</a:t>
            </a:r>
            <a:r>
              <a:rPr lang="tr-TR" dirty="0"/>
              <a:t> yaşam durumu’’</a:t>
            </a:r>
          </a:p>
        </p:txBody>
      </p:sp>
    </p:spTree>
    <p:extLst>
      <p:ext uri="{BB962C8B-B14F-4D97-AF65-F5344CB8AC3E}">
        <p14:creationId xmlns:p14="http://schemas.microsoft.com/office/powerpoint/2010/main" val="10662671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Duyguların İfade Edilmesinde Cesareti Kırmak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Shu</a:t>
            </a:r>
            <a:r>
              <a:rPr lang="tr-TR" dirty="0"/>
              <a:t>; müracaatçının derindeki duygusunu anlamaya çalışırken somut gerçeği keşfe engel olabilir.</a:t>
            </a:r>
          </a:p>
          <a:p>
            <a:r>
              <a:rPr lang="tr-TR" dirty="0"/>
              <a:t>Yoğun duygusallık yerine somut olgular</a:t>
            </a:r>
          </a:p>
          <a:p>
            <a:r>
              <a:rPr lang="tr-TR" dirty="0"/>
              <a:t>Kim? Nerede? Ne Zaman? Soruları</a:t>
            </a:r>
          </a:p>
          <a:p>
            <a:r>
              <a:rPr lang="tr-TR" dirty="0"/>
              <a:t>Konudan fazla uzaklaşmama</a:t>
            </a:r>
          </a:p>
        </p:txBody>
      </p:sp>
    </p:spTree>
    <p:extLst>
      <p:ext uri="{BB962C8B-B14F-4D97-AF65-F5344CB8AC3E}">
        <p14:creationId xmlns:p14="http://schemas.microsoft.com/office/powerpoint/2010/main" val="7741596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Shu’nun</a:t>
            </a:r>
            <a:r>
              <a:rPr lang="tr-TR" dirty="0"/>
              <a:t> ilk andan son ana içsel görüşme süreci</a:t>
            </a:r>
          </a:p>
          <a:p>
            <a:r>
              <a:rPr lang="tr-TR" dirty="0"/>
              <a:t>Çıkarımlar, hipotezler, profesyonel eğitim</a:t>
            </a:r>
          </a:p>
          <a:p>
            <a:r>
              <a:rPr lang="tr-TR" dirty="0"/>
              <a:t>Teknikler</a:t>
            </a:r>
          </a:p>
          <a:p>
            <a:r>
              <a:rPr lang="tr-TR" dirty="0"/>
              <a:t>Müracaatçı ve </a:t>
            </a:r>
            <a:r>
              <a:rPr lang="tr-TR" dirty="0" err="1"/>
              <a:t>shu</a:t>
            </a:r>
            <a:r>
              <a:rPr lang="tr-TR" dirty="0"/>
              <a:t> uyumu </a:t>
            </a:r>
          </a:p>
        </p:txBody>
      </p:sp>
    </p:spTree>
    <p:extLst>
      <p:ext uri="{BB962C8B-B14F-4D97-AF65-F5344CB8AC3E}">
        <p14:creationId xmlns:p14="http://schemas.microsoft.com/office/powerpoint/2010/main" val="149880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Müracaatçı Katılımı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Araştırmalar müracaatçının yardım sürecine katılımının değişim olasılığını arttırdığını gösterir.</a:t>
            </a:r>
          </a:p>
          <a:p>
            <a:r>
              <a:rPr lang="tr-TR" dirty="0"/>
              <a:t>Randevulara gelmesi</a:t>
            </a:r>
          </a:p>
          <a:p>
            <a:r>
              <a:rPr lang="tr-TR" dirty="0"/>
              <a:t>Görüşmeye yeni fikir ve konu getirmesi</a:t>
            </a:r>
          </a:p>
          <a:p>
            <a:r>
              <a:rPr lang="tr-TR" dirty="0"/>
              <a:t>Verilen ödevleri tamamlaması</a:t>
            </a:r>
          </a:p>
        </p:txBody>
      </p:sp>
    </p:spTree>
    <p:extLst>
      <p:ext uri="{BB962C8B-B14F-4D97-AF65-F5344CB8AC3E}">
        <p14:creationId xmlns:p14="http://schemas.microsoft.com/office/powerpoint/2010/main" val="66758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Aktif katılım gösteren müracaatçılar (</a:t>
            </a:r>
            <a:r>
              <a:rPr lang="tr-TR" dirty="0" err="1"/>
              <a:t>shu’ya</a:t>
            </a:r>
            <a:r>
              <a:rPr lang="tr-TR" dirty="0"/>
              <a:t> pek bağımlı değil)</a:t>
            </a:r>
          </a:p>
          <a:p>
            <a:r>
              <a:rPr lang="tr-TR" dirty="0"/>
              <a:t>Karşılıklı katılım (aynı oranda etkileşim)</a:t>
            </a:r>
          </a:p>
          <a:p>
            <a:r>
              <a:rPr lang="tr-TR" dirty="0"/>
              <a:t>Bağımlı (</a:t>
            </a:r>
            <a:r>
              <a:rPr lang="tr-TR" dirty="0" err="1"/>
              <a:t>shu</a:t>
            </a:r>
            <a:r>
              <a:rPr lang="tr-TR" dirty="0"/>
              <a:t> odaklı)</a:t>
            </a:r>
          </a:p>
          <a:p>
            <a:pPr marL="0" indent="0">
              <a:buNone/>
            </a:pPr>
            <a:r>
              <a:rPr lang="tr-TR" dirty="0"/>
              <a:t>Bu çeşitli müracaatçı grupları nedeniyle </a:t>
            </a:r>
            <a:r>
              <a:rPr lang="tr-TR" dirty="0" err="1"/>
              <a:t>shu</a:t>
            </a:r>
            <a:r>
              <a:rPr lang="tr-TR" dirty="0"/>
              <a:t> görüşmeyi aktif katılma durumuna göre şekillendirir.</a:t>
            </a:r>
          </a:p>
        </p:txBody>
      </p:sp>
    </p:spTree>
    <p:extLst>
      <p:ext uri="{BB962C8B-B14F-4D97-AF65-F5344CB8AC3E}">
        <p14:creationId xmlns:p14="http://schemas.microsoft.com/office/powerpoint/2010/main" val="141272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SHU’nun</a:t>
            </a:r>
            <a:r>
              <a:rPr lang="tr-TR" dirty="0"/>
              <a:t> Bilgi Toplama Becerileri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Bilgi arama becerileri</a:t>
            </a:r>
          </a:p>
          <a:p>
            <a:pPr algn="ctr"/>
            <a:endParaRPr lang="tr-TR" dirty="0"/>
          </a:p>
          <a:p>
            <a:pPr marL="0" indent="0" algn="ctr">
              <a:buNone/>
            </a:pPr>
            <a:r>
              <a:rPr lang="tr-TR" dirty="0"/>
              <a:t>Problem çözüm</a:t>
            </a:r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marL="0" indent="0" algn="ctr">
              <a:buNone/>
            </a:pPr>
            <a:r>
              <a:rPr lang="tr-TR" dirty="0"/>
              <a:t>Daha fazla bilgi açığa çıkarma</a:t>
            </a:r>
          </a:p>
          <a:p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4087368" y="2770547"/>
            <a:ext cx="484632" cy="512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Aşağı Ok 4"/>
          <p:cNvSpPr/>
          <p:nvPr/>
        </p:nvSpPr>
        <p:spPr>
          <a:xfrm>
            <a:off x="4087368" y="3848499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3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Değerlendirmesi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 toplama sürecinde elde edilen verilerin yorumlanma sürecidir.</a:t>
            </a:r>
          </a:p>
          <a:p>
            <a:r>
              <a:rPr lang="tr-TR" dirty="0" err="1"/>
              <a:t>SHU’nun</a:t>
            </a:r>
            <a:r>
              <a:rPr lang="tr-TR" dirty="0"/>
              <a:t> zihninde gerçekleşen bir süreçtir.</a:t>
            </a:r>
          </a:p>
          <a:p>
            <a:r>
              <a:rPr lang="tr-TR" dirty="0"/>
              <a:t>Soyut bilgiler </a:t>
            </a:r>
            <a:r>
              <a:rPr lang="tr-TR" dirty="0" err="1"/>
              <a:t>shu’nun</a:t>
            </a:r>
            <a:r>
              <a:rPr lang="tr-TR" dirty="0"/>
              <a:t> elindeki somut bilgilerle harmanlanır.</a:t>
            </a:r>
          </a:p>
        </p:txBody>
      </p:sp>
    </p:spTree>
    <p:extLst>
      <p:ext uri="{BB962C8B-B14F-4D97-AF65-F5344CB8AC3E}">
        <p14:creationId xmlns:p14="http://schemas.microsoft.com/office/powerpoint/2010/main" val="5343890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{CEF4BD25-4946-0645-8314-5A1F9748999F}tf10001057</Template>
  <TotalTime>1185</TotalTime>
  <Words>1548</Words>
  <Application>Microsoft Macintosh PowerPoint</Application>
  <PresentationFormat>Ekran Gösterisi (4:3)</PresentationFormat>
  <Paragraphs>257</Paragraphs>
  <Slides>56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9" baseType="lpstr">
      <vt:lpstr>Arial</vt:lpstr>
      <vt:lpstr>Trebuchet MS</vt:lpstr>
      <vt:lpstr>Berlin</vt:lpstr>
      <vt:lpstr>ÇAĞ ÜNİVERSİTESİ MESLEK YÜKSEKOKULU SOSYAL HİZMET ve DANIŞMANLIK BÖLÜMÜ</vt:lpstr>
      <vt:lpstr>TEKNİKLERİN ANLAMI ve SIRALANMASI</vt:lpstr>
      <vt:lpstr>Teknikler</vt:lpstr>
      <vt:lpstr> </vt:lpstr>
      <vt:lpstr>MESLEKİ BECERİLERDE ÜÇ GÖRÜŞ</vt:lpstr>
      <vt:lpstr>Müracaatçı Katılımı</vt:lpstr>
      <vt:lpstr> </vt:lpstr>
      <vt:lpstr>SHU’nun Bilgi Toplama Becerileri</vt:lpstr>
      <vt:lpstr>Veri Değerlendirmesi</vt:lpstr>
      <vt:lpstr>İlgilenme Davranışları ve Asgari Cesaretlendirmeler</vt:lpstr>
      <vt:lpstr> </vt:lpstr>
      <vt:lpstr>İyi İlgi Davranışı</vt:lpstr>
      <vt:lpstr> </vt:lpstr>
      <vt:lpstr>Asgari Düzeyde Cesaretlendirmeler</vt:lpstr>
      <vt:lpstr> </vt:lpstr>
      <vt:lpstr>YENİDEN İFADE ETME</vt:lpstr>
      <vt:lpstr>Yeniden İfade Etme</vt:lpstr>
      <vt:lpstr>Yeniden İfade Etme (Yanlış)</vt:lpstr>
      <vt:lpstr> </vt:lpstr>
      <vt:lpstr>Mekaniklikten kaçınmak için;</vt:lpstr>
      <vt:lpstr> </vt:lpstr>
      <vt:lpstr>YANSITMA</vt:lpstr>
      <vt:lpstr>İçerik Yansıtması</vt:lpstr>
      <vt:lpstr> </vt:lpstr>
      <vt:lpstr>Duygu Yansıtması</vt:lpstr>
      <vt:lpstr> </vt:lpstr>
      <vt:lpstr> </vt:lpstr>
      <vt:lpstr> </vt:lpstr>
      <vt:lpstr> </vt:lpstr>
      <vt:lpstr> </vt:lpstr>
      <vt:lpstr> </vt:lpstr>
      <vt:lpstr>Özetleme</vt:lpstr>
      <vt:lpstr> </vt:lpstr>
      <vt:lpstr> </vt:lpstr>
      <vt:lpstr>PowerPoint Sunusu</vt:lpstr>
      <vt:lpstr>ÖZETLEME İÇİN ANA ESASLAR</vt:lpstr>
      <vt:lpstr>Geçişler</vt:lpstr>
      <vt:lpstr>Neden Geçiş?</vt:lpstr>
      <vt:lpstr> </vt:lpstr>
      <vt:lpstr>Kesmeye Yönelik Geçişler</vt:lpstr>
      <vt:lpstr> </vt:lpstr>
      <vt:lpstr>Geçiş Uyarıları</vt:lpstr>
      <vt:lpstr> </vt:lpstr>
      <vt:lpstr>Müracaatçı Tarafından Başlatılan Geçişler</vt:lpstr>
      <vt:lpstr> </vt:lpstr>
      <vt:lpstr>PowerPoint Sunusu</vt:lpstr>
      <vt:lpstr>  </vt:lpstr>
      <vt:lpstr>GEÇİŞ İÇİN ANA ESASLAR </vt:lpstr>
      <vt:lpstr>Duygulara Ulaşma</vt:lpstr>
      <vt:lpstr>Duygulara Dikkat Çekmek ve Tanımlamak</vt:lpstr>
      <vt:lpstr> </vt:lpstr>
      <vt:lpstr>Duyguların Onaylanması</vt:lpstr>
      <vt:lpstr> </vt:lpstr>
      <vt:lpstr>Güzel Adlandırmalar ve Dolaylı Söz</vt:lpstr>
      <vt:lpstr>Duyguların İfade Edilmesinde Cesareti Kırmak</vt:lpstr>
      <vt:lpstr>Değerlendirme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 ÜNİVERSİTESİ MESLEK YÜKSEKOKULU SOSYAL HİZMET ve DANIŞMANLIK BÖLÜMÜ</dc:title>
  <dc:creator>Emine Sarac</dc:creator>
  <cp:lastModifiedBy>Microsoft Office User</cp:lastModifiedBy>
  <cp:revision>34</cp:revision>
  <dcterms:created xsi:type="dcterms:W3CDTF">2019-10-15T05:47:00Z</dcterms:created>
  <dcterms:modified xsi:type="dcterms:W3CDTF">2020-12-18T12:09:10Z</dcterms:modified>
</cp:coreProperties>
</file>