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6" r:id="rId3"/>
    <p:sldId id="267" r:id="rId4"/>
    <p:sldId id="265" r:id="rId5"/>
    <p:sldId id="256" r:id="rId6"/>
    <p:sldId id="268" r:id="rId7"/>
    <p:sldId id="269" r:id="rId8"/>
    <p:sldId id="257" r:id="rId9"/>
    <p:sldId id="270" r:id="rId10"/>
    <p:sldId id="271" r:id="rId11"/>
    <p:sldId id="258" r:id="rId12"/>
    <p:sldId id="272" r:id="rId13"/>
    <p:sldId id="273" r:id="rId14"/>
    <p:sldId id="274" r:id="rId15"/>
    <p:sldId id="275" r:id="rId16"/>
    <p:sldId id="259" r:id="rId17"/>
    <p:sldId id="276" r:id="rId18"/>
    <p:sldId id="260" r:id="rId19"/>
    <p:sldId id="277" r:id="rId20"/>
    <p:sldId id="278" r:id="rId21"/>
    <p:sldId id="279" r:id="rId22"/>
    <p:sldId id="280" r:id="rId23"/>
    <p:sldId id="281" r:id="rId24"/>
    <p:sldId id="261" r:id="rId25"/>
    <p:sldId id="282" r:id="rId26"/>
    <p:sldId id="283" r:id="rId27"/>
    <p:sldId id="284" r:id="rId28"/>
    <p:sldId id="285" r:id="rId29"/>
    <p:sldId id="262" r:id="rId30"/>
    <p:sldId id="286" r:id="rId31"/>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5"/>
  </p:normalViewPr>
  <p:slideViewPr>
    <p:cSldViewPr>
      <p:cViewPr varScale="1">
        <p:scale>
          <a:sx n="148" d="100"/>
          <a:sy n="148" d="100"/>
        </p:scale>
        <p:origin x="600" y="17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597819"/>
            <a:ext cx="7772400" cy="1102519"/>
          </a:xfrm>
        </p:spPr>
        <p:txBody>
          <a:bodyPr/>
          <a:lstStyle/>
          <a:p>
            <a:r>
              <a:rPr lang="tr-TR"/>
              <a:t>Asıl başlık stili için tıklatın</a:t>
            </a:r>
          </a:p>
        </p:txBody>
      </p:sp>
      <p:sp>
        <p:nvSpPr>
          <p:cNvPr id="3" name="2 Alt Başlık"/>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4.12.2023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4.12.2023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05979"/>
            <a:ext cx="2057400" cy="4388644"/>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05979"/>
            <a:ext cx="6019800" cy="4388644"/>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4.12.2023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4.12.2023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3305176"/>
            <a:ext cx="7772400" cy="1021556"/>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4.12.2023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4.12.2023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4.12.2023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4.12.2023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4.12.2023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04787"/>
            <a:ext cx="3008313" cy="871538"/>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4.12.2023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3600450"/>
            <a:ext cx="5486400" cy="425054"/>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4.12.2023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4.12.2023</a:t>
            </a:fld>
            <a:endParaRPr lang="tr-TR"/>
          </a:p>
        </p:txBody>
      </p:sp>
      <p:sp>
        <p:nvSpPr>
          <p:cNvPr id="5" name="4 Altbilgi Yer Tutucusu"/>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28"/>
          <p:cNvGrpSpPr/>
          <p:nvPr/>
        </p:nvGrpSpPr>
        <p:grpSpPr>
          <a:xfrm>
            <a:off x="-1" y="0"/>
            <a:ext cx="9144001" cy="5164038"/>
            <a:chOff x="0" y="26747"/>
            <a:chExt cx="9146499" cy="5866922"/>
          </a:xfrm>
        </p:grpSpPr>
        <p:sp>
          <p:nvSpPr>
            <p:cNvPr id="5" name="Rectangle 129"/>
            <p:cNvSpPr/>
            <p:nvPr/>
          </p:nvSpPr>
          <p:spPr>
            <a:xfrm>
              <a:off x="2499" y="5130909"/>
              <a:ext cx="9144000" cy="644752"/>
            </a:xfrm>
            <a:prstGeom prst="rect">
              <a:avLst/>
            </a:prstGeom>
            <a:gradFill flip="none" rotWithShape="1">
              <a:gsLst>
                <a:gs pos="100000">
                  <a:schemeClr val="bg1">
                    <a:lumMod val="85000"/>
                  </a:schemeClr>
                </a:gs>
                <a:gs pos="1250">
                  <a:schemeClr val="bg1"/>
                </a:gs>
                <a:gs pos="66000">
                  <a:schemeClr val="bg1">
                    <a:lumMod val="9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dirty="0"/>
            </a:p>
          </p:txBody>
        </p:sp>
        <p:sp>
          <p:nvSpPr>
            <p:cNvPr id="6" name="Rectangle 130"/>
            <p:cNvSpPr/>
            <p:nvPr/>
          </p:nvSpPr>
          <p:spPr>
            <a:xfrm>
              <a:off x="0" y="26747"/>
              <a:ext cx="9144001" cy="5866922"/>
            </a:xfrm>
            <a:prstGeom prst="rect">
              <a:avLst/>
            </a:prstGeom>
            <a:gradFill flip="none" rotWithShape="1">
              <a:gsLst>
                <a:gs pos="100000">
                  <a:schemeClr val="bg1">
                    <a:lumMod val="75000"/>
                  </a:schemeClr>
                </a:gs>
                <a:gs pos="1250">
                  <a:schemeClr val="bg1"/>
                </a:gs>
                <a:gs pos="66000">
                  <a:schemeClr val="bg1">
                    <a:lumMod val="9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dirty="0"/>
            </a:p>
          </p:txBody>
        </p:sp>
      </p:grpSp>
      <p:sp>
        <p:nvSpPr>
          <p:cNvPr id="19" name="Oval 5"/>
          <p:cNvSpPr/>
          <p:nvPr/>
        </p:nvSpPr>
        <p:spPr>
          <a:xfrm rot="5400000">
            <a:off x="148611" y="2273880"/>
            <a:ext cx="2440841" cy="2091002"/>
          </a:xfrm>
          <a:custGeom>
            <a:avLst/>
            <a:gdLst/>
            <a:ahLst/>
            <a:cxnLst/>
            <a:rect l="l" t="t" r="r" b="b"/>
            <a:pathLst>
              <a:path w="3782341" h="3035257">
                <a:moveTo>
                  <a:pt x="10" y="2317242"/>
                </a:moveTo>
                <a:cubicBezTo>
                  <a:pt x="2265" y="2313970"/>
                  <a:pt x="313628" y="2034525"/>
                  <a:pt x="533332" y="1837160"/>
                </a:cubicBezTo>
                <a:cubicBezTo>
                  <a:pt x="604658" y="1846790"/>
                  <a:pt x="677377" y="1851110"/>
                  <a:pt x="751105" y="1851110"/>
                </a:cubicBezTo>
                <a:cubicBezTo>
                  <a:pt x="1693633" y="1851110"/>
                  <a:pt x="2471275" y="1145158"/>
                  <a:pt x="2582538" y="232970"/>
                </a:cubicBezTo>
                <a:lnTo>
                  <a:pt x="3054694" y="751289"/>
                </a:lnTo>
                <a:lnTo>
                  <a:pt x="3781145" y="0"/>
                </a:lnTo>
                <a:lnTo>
                  <a:pt x="3781590" y="0"/>
                </a:lnTo>
                <a:cubicBezTo>
                  <a:pt x="3782331" y="4929"/>
                  <a:pt x="3782341" y="9866"/>
                  <a:pt x="3782341" y="14804"/>
                </a:cubicBezTo>
                <a:cubicBezTo>
                  <a:pt x="3782341" y="1681879"/>
                  <a:pt x="2423241" y="3033527"/>
                  <a:pt x="745993" y="3035200"/>
                </a:cubicBezTo>
                <a:cubicBezTo>
                  <a:pt x="742499" y="3042695"/>
                  <a:pt x="-3207" y="2319796"/>
                  <a:pt x="10" y="2317242"/>
                </a:cubicBezTo>
                <a:close/>
              </a:path>
            </a:pathLst>
          </a:custGeom>
          <a:solidFill>
            <a:schemeClr val="tx1">
              <a:lumMod val="65000"/>
              <a:lumOff val="35000"/>
            </a:schemeClr>
          </a:solidFill>
          <a:ln>
            <a:noFill/>
          </a:ln>
          <a:effectLst/>
          <a:scene3d>
            <a:camera prst="perspectiveRelaxed" fov="2100000"/>
            <a:lightRig rig="flood" dir="t"/>
          </a:scene3d>
          <a:sp3d extrusionH="381000" prstMaterial="plastic">
            <a:bevelT w="38100" h="63500"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5"/>
          <p:cNvSpPr/>
          <p:nvPr/>
        </p:nvSpPr>
        <p:spPr>
          <a:xfrm rot="16200000">
            <a:off x="2234079" y="802454"/>
            <a:ext cx="2440841" cy="2091002"/>
          </a:xfrm>
          <a:custGeom>
            <a:avLst/>
            <a:gdLst/>
            <a:ahLst/>
            <a:cxnLst/>
            <a:rect l="l" t="t" r="r" b="b"/>
            <a:pathLst>
              <a:path w="3782341" h="3035257">
                <a:moveTo>
                  <a:pt x="3782341" y="14804"/>
                </a:moveTo>
                <a:cubicBezTo>
                  <a:pt x="3782341" y="1681879"/>
                  <a:pt x="2423241" y="3033527"/>
                  <a:pt x="745993" y="3035200"/>
                </a:cubicBezTo>
                <a:cubicBezTo>
                  <a:pt x="742499" y="3042695"/>
                  <a:pt x="-3207" y="2319796"/>
                  <a:pt x="10" y="2317242"/>
                </a:cubicBezTo>
                <a:cubicBezTo>
                  <a:pt x="2264" y="2313971"/>
                  <a:pt x="313629" y="2034524"/>
                  <a:pt x="533333" y="1837159"/>
                </a:cubicBezTo>
                <a:cubicBezTo>
                  <a:pt x="604659" y="1846790"/>
                  <a:pt x="677378" y="1851109"/>
                  <a:pt x="751106" y="1851109"/>
                </a:cubicBezTo>
                <a:cubicBezTo>
                  <a:pt x="1693633" y="1851109"/>
                  <a:pt x="2471275" y="1145158"/>
                  <a:pt x="2582538" y="232971"/>
                </a:cubicBezTo>
                <a:lnTo>
                  <a:pt x="3054694" y="751289"/>
                </a:lnTo>
                <a:lnTo>
                  <a:pt x="3781145" y="0"/>
                </a:lnTo>
                <a:lnTo>
                  <a:pt x="3781590" y="0"/>
                </a:lnTo>
                <a:cubicBezTo>
                  <a:pt x="3782331" y="4929"/>
                  <a:pt x="3782341" y="9866"/>
                  <a:pt x="3782341" y="14804"/>
                </a:cubicBezTo>
                <a:close/>
              </a:path>
            </a:pathLst>
          </a:custGeom>
          <a:solidFill>
            <a:schemeClr val="accent5">
              <a:lumMod val="75000"/>
            </a:schemeClr>
          </a:solidFill>
          <a:ln>
            <a:noFill/>
          </a:ln>
          <a:effectLst/>
          <a:scene3d>
            <a:camera prst="perspectiveRelaxed" fov="2100000"/>
            <a:lightRig rig="flood" dir="t"/>
          </a:scene3d>
          <a:sp3d extrusionH="381000" prstMaterial="plastic">
            <a:bevelT w="38100" h="63500"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5"/>
          <p:cNvSpPr/>
          <p:nvPr/>
        </p:nvSpPr>
        <p:spPr>
          <a:xfrm>
            <a:off x="1898087" y="2578245"/>
            <a:ext cx="2601909" cy="1961561"/>
          </a:xfrm>
          <a:custGeom>
            <a:avLst/>
            <a:gdLst/>
            <a:ahLst/>
            <a:cxnLst/>
            <a:rect l="l" t="t" r="r" b="b"/>
            <a:pathLst>
              <a:path w="3776879" h="3039646">
                <a:moveTo>
                  <a:pt x="3775685" y="0"/>
                </a:moveTo>
                <a:lnTo>
                  <a:pt x="3776129" y="0"/>
                </a:lnTo>
                <a:lnTo>
                  <a:pt x="3776879" y="14826"/>
                </a:lnTo>
                <a:cubicBezTo>
                  <a:pt x="3776879" y="1684311"/>
                  <a:pt x="2419742" y="3037913"/>
                  <a:pt x="744915" y="3039589"/>
                </a:cubicBezTo>
                <a:cubicBezTo>
                  <a:pt x="741427" y="3047095"/>
                  <a:pt x="-3202" y="2323150"/>
                  <a:pt x="10" y="2320592"/>
                </a:cubicBezTo>
                <a:cubicBezTo>
                  <a:pt x="2254" y="2317327"/>
                  <a:pt x="310987" y="2039436"/>
                  <a:pt x="530239" y="1841910"/>
                </a:cubicBezTo>
                <a:cubicBezTo>
                  <a:pt x="600810" y="1851274"/>
                  <a:pt x="672733" y="1855498"/>
                  <a:pt x="745643" y="1855498"/>
                </a:cubicBezTo>
                <a:cubicBezTo>
                  <a:pt x="1689935" y="1855498"/>
                  <a:pt x="2468724" y="1146900"/>
                  <a:pt x="2577854" y="232257"/>
                </a:cubicBezTo>
                <a:lnTo>
                  <a:pt x="3050283" y="752376"/>
                </a:lnTo>
                <a:close/>
              </a:path>
            </a:pathLst>
          </a:custGeom>
          <a:solidFill>
            <a:schemeClr val="tx1">
              <a:lumMod val="65000"/>
              <a:lumOff val="35000"/>
            </a:schemeClr>
          </a:solidFill>
          <a:ln>
            <a:noFill/>
          </a:ln>
          <a:effectLst/>
          <a:scene3d>
            <a:camera prst="perspectiveRelaxed" fov="2100000"/>
            <a:lightRig rig="flood" dir="t"/>
          </a:scene3d>
          <a:sp3d extrusionH="381000" prstMaterial="plastic">
            <a:bevelT w="38100" h="63500"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5"/>
          <p:cNvSpPr/>
          <p:nvPr/>
        </p:nvSpPr>
        <p:spPr>
          <a:xfrm rot="10800000">
            <a:off x="323529" y="627534"/>
            <a:ext cx="2601909" cy="1961561"/>
          </a:xfrm>
          <a:custGeom>
            <a:avLst/>
            <a:gdLst/>
            <a:ahLst/>
            <a:cxnLst/>
            <a:rect l="l" t="t" r="r" b="b"/>
            <a:pathLst>
              <a:path w="3776879" h="3039646">
                <a:moveTo>
                  <a:pt x="744915" y="3039589"/>
                </a:moveTo>
                <a:cubicBezTo>
                  <a:pt x="741425" y="3047093"/>
                  <a:pt x="-3202" y="2323150"/>
                  <a:pt x="10" y="2320592"/>
                </a:cubicBezTo>
                <a:cubicBezTo>
                  <a:pt x="2254" y="2317327"/>
                  <a:pt x="310987" y="2039436"/>
                  <a:pt x="530239" y="1841910"/>
                </a:cubicBezTo>
                <a:cubicBezTo>
                  <a:pt x="600810" y="1851274"/>
                  <a:pt x="672734" y="1855498"/>
                  <a:pt x="745643" y="1855498"/>
                </a:cubicBezTo>
                <a:cubicBezTo>
                  <a:pt x="1689935" y="1855498"/>
                  <a:pt x="2468724" y="1146900"/>
                  <a:pt x="2577854" y="232257"/>
                </a:cubicBezTo>
                <a:lnTo>
                  <a:pt x="3050283" y="752376"/>
                </a:lnTo>
                <a:lnTo>
                  <a:pt x="3775685" y="0"/>
                </a:lnTo>
                <a:lnTo>
                  <a:pt x="3776129" y="0"/>
                </a:lnTo>
                <a:cubicBezTo>
                  <a:pt x="3776870" y="4936"/>
                  <a:pt x="3776879" y="9880"/>
                  <a:pt x="3776879" y="14826"/>
                </a:cubicBezTo>
                <a:cubicBezTo>
                  <a:pt x="3776879" y="1684311"/>
                  <a:pt x="2419742" y="3037913"/>
                  <a:pt x="744915" y="3039589"/>
                </a:cubicBezTo>
                <a:close/>
              </a:path>
            </a:pathLst>
          </a:custGeom>
          <a:solidFill>
            <a:schemeClr val="tx1">
              <a:lumMod val="65000"/>
              <a:lumOff val="35000"/>
            </a:schemeClr>
          </a:solidFill>
          <a:ln>
            <a:noFill/>
          </a:ln>
          <a:effectLst/>
          <a:scene3d>
            <a:camera prst="perspectiveRelaxed" fov="2100000"/>
            <a:lightRig rig="flood" dir="t"/>
          </a:scene3d>
          <a:sp3d extrusionH="381000" prstMaterial="plastic">
            <a:bevelT w="38100" h="63500"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80"/>
          <p:cNvGrpSpPr/>
          <p:nvPr/>
        </p:nvGrpSpPr>
        <p:grpSpPr>
          <a:xfrm>
            <a:off x="1441477" y="1902592"/>
            <a:ext cx="1978395" cy="1769614"/>
            <a:chOff x="3802994" y="1742671"/>
            <a:chExt cx="849884" cy="781551"/>
          </a:xfrm>
        </p:grpSpPr>
        <p:pic>
          <p:nvPicPr>
            <p:cNvPr id="13" name="Picture 82"/>
            <p:cNvPicPr>
              <a:picLocks noChangeAspect="1"/>
            </p:cNvPicPr>
            <p:nvPr/>
          </p:nvPicPr>
          <p:blipFill rotWithShape="1">
            <a:blip r:embed="rId2" cstate="print">
              <a:extLst>
                <a:ext uri="{28A0092B-C50C-407E-A947-70E740481C1C}">
                  <a14:useLocalDpi xmlns:a14="http://schemas.microsoft.com/office/drawing/2010/main" val="0"/>
                </a:ext>
              </a:extLst>
            </a:blip>
            <a:srcRect t="28298" r="1365" b="25777"/>
            <a:stretch/>
          </p:blipFill>
          <p:spPr>
            <a:xfrm flipH="1">
              <a:off x="3802994" y="2283089"/>
              <a:ext cx="849884" cy="241133"/>
            </a:xfrm>
            <a:prstGeom prst="rect">
              <a:avLst/>
            </a:prstGeom>
            <a:ln>
              <a:noFill/>
            </a:ln>
            <a:effectLst/>
          </p:spPr>
        </p:pic>
        <p:grpSp>
          <p:nvGrpSpPr>
            <p:cNvPr id="14" name="Group 91"/>
            <p:cNvGrpSpPr/>
            <p:nvPr/>
          </p:nvGrpSpPr>
          <p:grpSpPr>
            <a:xfrm flipH="1">
              <a:off x="3892901" y="1742671"/>
              <a:ext cx="670070" cy="670070"/>
              <a:chOff x="6454086" y="2326964"/>
              <a:chExt cx="1955533" cy="1955532"/>
            </a:xfrm>
          </p:grpSpPr>
          <p:grpSp>
            <p:nvGrpSpPr>
              <p:cNvPr id="15" name="Group 92"/>
              <p:cNvGrpSpPr/>
              <p:nvPr/>
            </p:nvGrpSpPr>
            <p:grpSpPr>
              <a:xfrm>
                <a:off x="6454086" y="2326964"/>
                <a:ext cx="1955533" cy="1955532"/>
                <a:chOff x="1219203" y="2971801"/>
                <a:chExt cx="2103121" cy="2103120"/>
              </a:xfrm>
              <a:effectLst>
                <a:outerShdw blurRad="355600" dist="241300" dir="15600000" sx="90000" sy="-19000" rotWithShape="0">
                  <a:prstClr val="black">
                    <a:alpha val="55000"/>
                  </a:prstClr>
                </a:outerShdw>
              </a:effectLst>
            </p:grpSpPr>
            <p:sp>
              <p:nvSpPr>
                <p:cNvPr id="17" name="Oval 16"/>
                <p:cNvSpPr/>
                <p:nvPr/>
              </p:nvSpPr>
              <p:spPr>
                <a:xfrm>
                  <a:off x="1219203" y="2971801"/>
                  <a:ext cx="2103121" cy="2103120"/>
                </a:xfrm>
                <a:prstGeom prst="ellipse">
                  <a:avLst/>
                </a:prstGeom>
                <a:gradFill flip="none" rotWithShape="1">
                  <a:gsLst>
                    <a:gs pos="58000">
                      <a:schemeClr val="tx2">
                        <a:lumMod val="60000"/>
                        <a:lumOff val="40000"/>
                      </a:schemeClr>
                    </a:gs>
                    <a:gs pos="0">
                      <a:srgbClr val="E7EFF9"/>
                    </a:gs>
                    <a:gs pos="100000">
                      <a:schemeClr val="tx2">
                        <a:lumMod val="50000"/>
                      </a:schemeClr>
                    </a:gs>
                  </a:gsLst>
                  <a:path path="circle">
                    <a:fillToRect l="50000" t="50000" r="50000" b="50000"/>
                  </a:path>
                  <a:tileRect/>
                </a:gradFill>
                <a:ln>
                  <a:noFill/>
                </a:ln>
                <a:effectLst>
                  <a:innerShdw blurRad="571500">
                    <a:schemeClr val="tx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p:cNvSpPr/>
                <p:nvPr/>
              </p:nvSpPr>
              <p:spPr>
                <a:xfrm>
                  <a:off x="1468525" y="2990330"/>
                  <a:ext cx="1600200" cy="1219200"/>
                </a:xfrm>
                <a:prstGeom prst="ellipse">
                  <a:avLst/>
                </a:prstGeom>
                <a:gradFill flip="none" rotWithShape="1">
                  <a:gsLst>
                    <a:gs pos="0">
                      <a:schemeClr val="bg1">
                        <a:alpha val="86000"/>
                      </a:schemeClr>
                    </a:gs>
                    <a:gs pos="86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 name="Måne 107"/>
              <p:cNvSpPr/>
              <p:nvPr/>
            </p:nvSpPr>
            <p:spPr bwMode="auto">
              <a:xfrm rot="16200000">
                <a:off x="7033842" y="2924292"/>
                <a:ext cx="792044" cy="1829530"/>
              </a:xfrm>
              <a:custGeom>
                <a:avLst/>
                <a:gdLst>
                  <a:gd name="connsiteX0" fmla="*/ 739792 w 739792"/>
                  <a:gd name="connsiteY0" fmla="*/ 1829529 h 1829529"/>
                  <a:gd name="connsiteX1" fmla="*/ 0 w 739792"/>
                  <a:gd name="connsiteY1" fmla="*/ 914764 h 1829529"/>
                  <a:gd name="connsiteX2" fmla="*/ 739792 w 739792"/>
                  <a:gd name="connsiteY2" fmla="*/ -1 h 1829529"/>
                  <a:gd name="connsiteX3" fmla="*/ 455216 w 739792"/>
                  <a:gd name="connsiteY3" fmla="*/ 914764 h 1829529"/>
                  <a:gd name="connsiteX4" fmla="*/ 739792 w 739792"/>
                  <a:gd name="connsiteY4" fmla="*/ 1829529 h 1829529"/>
                  <a:gd name="connsiteX0" fmla="*/ 792044 w 792044"/>
                  <a:gd name="connsiteY0" fmla="*/ 1829530 h 1829530"/>
                  <a:gd name="connsiteX1" fmla="*/ 0 w 792044"/>
                  <a:gd name="connsiteY1" fmla="*/ 927830 h 1829530"/>
                  <a:gd name="connsiteX2" fmla="*/ 792044 w 792044"/>
                  <a:gd name="connsiteY2" fmla="*/ 0 h 1829530"/>
                  <a:gd name="connsiteX3" fmla="*/ 507468 w 792044"/>
                  <a:gd name="connsiteY3" fmla="*/ 914765 h 1829530"/>
                  <a:gd name="connsiteX4" fmla="*/ 792044 w 792044"/>
                  <a:gd name="connsiteY4" fmla="*/ 1829530 h 18295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2044" h="1829530">
                    <a:moveTo>
                      <a:pt x="792044" y="1829530"/>
                    </a:moveTo>
                    <a:cubicBezTo>
                      <a:pt x="383468" y="1829530"/>
                      <a:pt x="0" y="1433041"/>
                      <a:pt x="0" y="927830"/>
                    </a:cubicBezTo>
                    <a:cubicBezTo>
                      <a:pt x="0" y="422619"/>
                      <a:pt x="383468" y="0"/>
                      <a:pt x="792044" y="0"/>
                    </a:cubicBezTo>
                    <a:cubicBezTo>
                      <a:pt x="608869" y="250843"/>
                      <a:pt x="507468" y="576795"/>
                      <a:pt x="507468" y="914765"/>
                    </a:cubicBezTo>
                    <a:cubicBezTo>
                      <a:pt x="507468" y="1252735"/>
                      <a:pt x="608869" y="1578687"/>
                      <a:pt x="792044" y="1829530"/>
                    </a:cubicBezTo>
                    <a:close/>
                  </a:path>
                </a:pathLst>
              </a:custGeom>
              <a:gradFill flip="none" rotWithShape="1">
                <a:gsLst>
                  <a:gs pos="0">
                    <a:schemeClr val="tx1">
                      <a:lumMod val="85000"/>
                      <a:lumOff val="15000"/>
                      <a:alpha val="16000"/>
                    </a:schemeClr>
                  </a:gs>
                  <a:gs pos="100000">
                    <a:srgbClr val="FFC000">
                      <a:alpha val="0"/>
                    </a:srgbClr>
                  </a:gs>
                </a:gsLst>
                <a:path path="shape">
                  <a:fillToRect l="50000" t="50000" r="50000" b="50000"/>
                </a:path>
                <a:tileRect/>
              </a:gradFill>
              <a:ln w="9525" cap="flat" cmpd="sng" algn="ctr">
                <a:noFill/>
                <a:prstDash val="solid"/>
              </a:ln>
              <a:effectLst/>
            </p:spPr>
            <p:txBody>
              <a:bodyPr anchor="ctr"/>
              <a:lstStyle/>
              <a:p>
                <a:pPr algn="ctr" fontAlgn="auto">
                  <a:spcBef>
                    <a:spcPts val="0"/>
                  </a:spcBef>
                  <a:spcAft>
                    <a:spcPts val="0"/>
                  </a:spcAft>
                  <a:defRPr/>
                </a:pPr>
                <a:endParaRPr lang="da-DK" kern="0" dirty="0" err="1">
                  <a:solidFill>
                    <a:sysClr val="window" lastClr="FFFFFF"/>
                  </a:solidFill>
                  <a:latin typeface="Calibri"/>
                  <a:ea typeface="+mn-ea"/>
                </a:endParaRPr>
              </a:p>
            </p:txBody>
          </p:sp>
        </p:grpSp>
      </p:grpSp>
      <p:sp>
        <p:nvSpPr>
          <p:cNvPr id="25" name="Rectangle 154"/>
          <p:cNvSpPr/>
          <p:nvPr/>
        </p:nvSpPr>
        <p:spPr>
          <a:xfrm>
            <a:off x="5076681" y="1709670"/>
            <a:ext cx="3833457" cy="2254930"/>
          </a:xfrm>
          <a:prstGeom prst="rect">
            <a:avLst/>
          </a:prstGeom>
          <a:gradFill flip="none" rotWithShape="1">
            <a:gsLst>
              <a:gs pos="16000">
                <a:schemeClr val="accent5">
                  <a:lumMod val="60000"/>
                  <a:lumOff val="40000"/>
                </a:schemeClr>
              </a:gs>
              <a:gs pos="100000">
                <a:schemeClr val="accent5">
                  <a:lumMod val="75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7" name="Rectangle 156"/>
          <p:cNvSpPr/>
          <p:nvPr/>
        </p:nvSpPr>
        <p:spPr>
          <a:xfrm>
            <a:off x="5671812" y="1591851"/>
            <a:ext cx="2643190" cy="246221"/>
          </a:xfrm>
          <a:prstGeom prst="rect">
            <a:avLst/>
          </a:prstGeom>
        </p:spPr>
        <p:txBody>
          <a:bodyPr wrap="square">
            <a:spAutoFit/>
          </a:bodyPr>
          <a:lstStyle/>
          <a:p>
            <a:pPr algn="ctr"/>
            <a:endParaRPr lang="en-US" sz="1000" b="1" dirty="0">
              <a:effectLst/>
            </a:endParaRPr>
          </a:p>
        </p:txBody>
      </p:sp>
      <p:sp>
        <p:nvSpPr>
          <p:cNvPr id="29" name="TextBox 81"/>
          <p:cNvSpPr txBox="1"/>
          <p:nvPr/>
        </p:nvSpPr>
        <p:spPr>
          <a:xfrm>
            <a:off x="5043682" y="1851670"/>
            <a:ext cx="4064822" cy="1323439"/>
          </a:xfrm>
          <a:prstGeom prst="rect">
            <a:avLst/>
          </a:prstGeom>
          <a:noFill/>
          <a:ln>
            <a:noFill/>
          </a:ln>
        </p:spPr>
        <p:txBody>
          <a:bodyPr wrap="square" rtlCol="0">
            <a:spAutoFit/>
          </a:bodyPr>
          <a:lstStyle/>
          <a:p>
            <a:r>
              <a:rPr lang="tr-TR"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Paranın Zaman Değeri</a:t>
            </a:r>
            <a:endPar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2132062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fltVal val="0"/>
                                          </p:val>
                                        </p:tav>
                                        <p:tav tm="100000">
                                          <p:val>
                                            <p:strVal val="#ppt_w"/>
                                          </p:val>
                                        </p:tav>
                                      </p:tavLst>
                                    </p:anim>
                                    <p:anim calcmode="lin" valueType="num">
                                      <p:cBhvr>
                                        <p:cTn id="13" dur="1000" fill="hold"/>
                                        <p:tgtEl>
                                          <p:spTgt spid="22"/>
                                        </p:tgtEl>
                                        <p:attrNameLst>
                                          <p:attrName>ppt_h</p:attrName>
                                        </p:attrNameLst>
                                      </p:cBhvr>
                                      <p:tavLst>
                                        <p:tav tm="0">
                                          <p:val>
                                            <p:fltVal val="0"/>
                                          </p:val>
                                        </p:tav>
                                        <p:tav tm="100000">
                                          <p:val>
                                            <p:strVal val="#ppt_h"/>
                                          </p:val>
                                        </p:tav>
                                      </p:tavLst>
                                    </p:anim>
                                    <p:anim calcmode="lin" valueType="num">
                                      <p:cBhvr>
                                        <p:cTn id="14" dur="1000" fill="hold"/>
                                        <p:tgtEl>
                                          <p:spTgt spid="22"/>
                                        </p:tgtEl>
                                        <p:attrNameLst>
                                          <p:attrName>style.rotation</p:attrName>
                                        </p:attrNameLst>
                                      </p:cBhvr>
                                      <p:tavLst>
                                        <p:tav tm="0">
                                          <p:val>
                                            <p:fltVal val="90"/>
                                          </p:val>
                                        </p:tav>
                                        <p:tav tm="100000">
                                          <p:val>
                                            <p:fltVal val="0"/>
                                          </p:val>
                                        </p:tav>
                                      </p:tavLst>
                                    </p:anim>
                                    <p:animEffect transition="in" filter="fade">
                                      <p:cBhvr>
                                        <p:cTn id="15" dur="1000"/>
                                        <p:tgtEl>
                                          <p:spTgt spid="22"/>
                                        </p:tgtEl>
                                      </p:cBhvr>
                                    </p:animEffect>
                                  </p:childTnLst>
                                </p:cTn>
                              </p:par>
                              <p:par>
                                <p:cTn id="16" presetID="31" presetClass="entr" presetSubtype="0"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1000" fill="hold"/>
                                        <p:tgtEl>
                                          <p:spTgt spid="20"/>
                                        </p:tgtEl>
                                        <p:attrNameLst>
                                          <p:attrName>ppt_w</p:attrName>
                                        </p:attrNameLst>
                                      </p:cBhvr>
                                      <p:tavLst>
                                        <p:tav tm="0">
                                          <p:val>
                                            <p:fltVal val="0"/>
                                          </p:val>
                                        </p:tav>
                                        <p:tav tm="100000">
                                          <p:val>
                                            <p:strVal val="#ppt_w"/>
                                          </p:val>
                                        </p:tav>
                                      </p:tavLst>
                                    </p:anim>
                                    <p:anim calcmode="lin" valueType="num">
                                      <p:cBhvr>
                                        <p:cTn id="19" dur="1000" fill="hold"/>
                                        <p:tgtEl>
                                          <p:spTgt spid="20"/>
                                        </p:tgtEl>
                                        <p:attrNameLst>
                                          <p:attrName>ppt_h</p:attrName>
                                        </p:attrNameLst>
                                      </p:cBhvr>
                                      <p:tavLst>
                                        <p:tav tm="0">
                                          <p:val>
                                            <p:fltVal val="0"/>
                                          </p:val>
                                        </p:tav>
                                        <p:tav tm="100000">
                                          <p:val>
                                            <p:strVal val="#ppt_h"/>
                                          </p:val>
                                        </p:tav>
                                      </p:tavLst>
                                    </p:anim>
                                    <p:anim calcmode="lin" valueType="num">
                                      <p:cBhvr>
                                        <p:cTn id="20" dur="1000" fill="hold"/>
                                        <p:tgtEl>
                                          <p:spTgt spid="20"/>
                                        </p:tgtEl>
                                        <p:attrNameLst>
                                          <p:attrName>style.rotation</p:attrName>
                                        </p:attrNameLst>
                                      </p:cBhvr>
                                      <p:tavLst>
                                        <p:tav tm="0">
                                          <p:val>
                                            <p:fltVal val="90"/>
                                          </p:val>
                                        </p:tav>
                                        <p:tav tm="100000">
                                          <p:val>
                                            <p:fltVal val="0"/>
                                          </p:val>
                                        </p:tav>
                                      </p:tavLst>
                                    </p:anim>
                                    <p:animEffect transition="in" filter="fade">
                                      <p:cBhvr>
                                        <p:cTn id="21" dur="1000"/>
                                        <p:tgtEl>
                                          <p:spTgt spid="20"/>
                                        </p:tgtEl>
                                      </p:cBhvr>
                                    </p:animEffect>
                                  </p:childTnLst>
                                </p:cTn>
                              </p:par>
                              <p:par>
                                <p:cTn id="22" presetID="31" presetClass="entr" presetSubtype="0" fill="hold" grpId="0" nodeType="with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p:cTn id="24" dur="1000" fill="hold"/>
                                        <p:tgtEl>
                                          <p:spTgt spid="21"/>
                                        </p:tgtEl>
                                        <p:attrNameLst>
                                          <p:attrName>ppt_w</p:attrName>
                                        </p:attrNameLst>
                                      </p:cBhvr>
                                      <p:tavLst>
                                        <p:tav tm="0">
                                          <p:val>
                                            <p:fltVal val="0"/>
                                          </p:val>
                                        </p:tav>
                                        <p:tav tm="100000">
                                          <p:val>
                                            <p:strVal val="#ppt_w"/>
                                          </p:val>
                                        </p:tav>
                                      </p:tavLst>
                                    </p:anim>
                                    <p:anim calcmode="lin" valueType="num">
                                      <p:cBhvr>
                                        <p:cTn id="25" dur="1000" fill="hold"/>
                                        <p:tgtEl>
                                          <p:spTgt spid="21"/>
                                        </p:tgtEl>
                                        <p:attrNameLst>
                                          <p:attrName>ppt_h</p:attrName>
                                        </p:attrNameLst>
                                      </p:cBhvr>
                                      <p:tavLst>
                                        <p:tav tm="0">
                                          <p:val>
                                            <p:fltVal val="0"/>
                                          </p:val>
                                        </p:tav>
                                        <p:tav tm="100000">
                                          <p:val>
                                            <p:strVal val="#ppt_h"/>
                                          </p:val>
                                        </p:tav>
                                      </p:tavLst>
                                    </p:anim>
                                    <p:anim calcmode="lin" valueType="num">
                                      <p:cBhvr>
                                        <p:cTn id="26" dur="1000" fill="hold"/>
                                        <p:tgtEl>
                                          <p:spTgt spid="21"/>
                                        </p:tgtEl>
                                        <p:attrNameLst>
                                          <p:attrName>style.rotation</p:attrName>
                                        </p:attrNameLst>
                                      </p:cBhvr>
                                      <p:tavLst>
                                        <p:tav tm="0">
                                          <p:val>
                                            <p:fltVal val="90"/>
                                          </p:val>
                                        </p:tav>
                                        <p:tav tm="100000">
                                          <p:val>
                                            <p:fltVal val="0"/>
                                          </p:val>
                                        </p:tav>
                                      </p:tavLst>
                                    </p:anim>
                                    <p:animEffect transition="in" filter="fade">
                                      <p:cBhvr>
                                        <p:cTn id="27" dur="1000"/>
                                        <p:tgtEl>
                                          <p:spTgt spid="21"/>
                                        </p:tgtEl>
                                      </p:cBhvr>
                                    </p:animEffect>
                                  </p:childTnLst>
                                </p:cTn>
                              </p:par>
                              <p:par>
                                <p:cTn id="28" presetID="31" presetClass="entr" presetSubtype="0"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 calcmode="lin" valueType="num">
                                      <p:cBhvr>
                                        <p:cTn id="30" dur="1000" fill="hold"/>
                                        <p:tgtEl>
                                          <p:spTgt spid="19"/>
                                        </p:tgtEl>
                                        <p:attrNameLst>
                                          <p:attrName>ppt_w</p:attrName>
                                        </p:attrNameLst>
                                      </p:cBhvr>
                                      <p:tavLst>
                                        <p:tav tm="0">
                                          <p:val>
                                            <p:fltVal val="0"/>
                                          </p:val>
                                        </p:tav>
                                        <p:tav tm="100000">
                                          <p:val>
                                            <p:strVal val="#ppt_w"/>
                                          </p:val>
                                        </p:tav>
                                      </p:tavLst>
                                    </p:anim>
                                    <p:anim calcmode="lin" valueType="num">
                                      <p:cBhvr>
                                        <p:cTn id="31" dur="1000" fill="hold"/>
                                        <p:tgtEl>
                                          <p:spTgt spid="19"/>
                                        </p:tgtEl>
                                        <p:attrNameLst>
                                          <p:attrName>ppt_h</p:attrName>
                                        </p:attrNameLst>
                                      </p:cBhvr>
                                      <p:tavLst>
                                        <p:tav tm="0">
                                          <p:val>
                                            <p:fltVal val="0"/>
                                          </p:val>
                                        </p:tav>
                                        <p:tav tm="100000">
                                          <p:val>
                                            <p:strVal val="#ppt_h"/>
                                          </p:val>
                                        </p:tav>
                                      </p:tavLst>
                                    </p:anim>
                                    <p:anim calcmode="lin" valueType="num">
                                      <p:cBhvr>
                                        <p:cTn id="32" dur="1000" fill="hold"/>
                                        <p:tgtEl>
                                          <p:spTgt spid="19"/>
                                        </p:tgtEl>
                                        <p:attrNameLst>
                                          <p:attrName>style.rotation</p:attrName>
                                        </p:attrNameLst>
                                      </p:cBhvr>
                                      <p:tavLst>
                                        <p:tav tm="0">
                                          <p:val>
                                            <p:fltVal val="90"/>
                                          </p:val>
                                        </p:tav>
                                        <p:tav tm="100000">
                                          <p:val>
                                            <p:fltVal val="0"/>
                                          </p:val>
                                        </p:tav>
                                      </p:tavLst>
                                    </p:anim>
                                    <p:animEffect transition="in" filter="fade">
                                      <p:cBhvr>
                                        <p:cTn id="33" dur="100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randombar(horizontal)">
                                      <p:cBhvr>
                                        <p:cTn id="38" dur="500"/>
                                        <p:tgtEl>
                                          <p:spTgt spid="25"/>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29">
                                            <p:txEl>
                                              <p:pRg st="0" end="0"/>
                                            </p:txEl>
                                          </p:spTgt>
                                        </p:tgtEl>
                                        <p:attrNameLst>
                                          <p:attrName>style.visibility</p:attrName>
                                        </p:attrNameLst>
                                      </p:cBhvr>
                                      <p:to>
                                        <p:strVal val="visible"/>
                                      </p:to>
                                    </p:set>
                                    <p:animEffect transition="in" filter="fade">
                                      <p:cBhvr>
                                        <p:cTn id="43" dur="1000"/>
                                        <p:tgtEl>
                                          <p:spTgt spid="29">
                                            <p:txEl>
                                              <p:pRg st="0" end="0"/>
                                            </p:txEl>
                                          </p:spTgt>
                                        </p:tgtEl>
                                      </p:cBhvr>
                                    </p:animEffect>
                                    <p:anim calcmode="lin" valueType="num">
                                      <p:cBhvr>
                                        <p:cTn id="44"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2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TEK DÖNEM GELECEK DEĞER</a:t>
            </a:r>
          </a:p>
        </p:txBody>
      </p:sp>
      <p:sp>
        <p:nvSpPr>
          <p:cNvPr id="6" name="Dikdörtgen 5"/>
          <p:cNvSpPr/>
          <p:nvPr/>
        </p:nvSpPr>
        <p:spPr>
          <a:xfrm>
            <a:off x="755576" y="1694587"/>
            <a:ext cx="7632848" cy="2308324"/>
          </a:xfrm>
          <a:prstGeom prst="rect">
            <a:avLst/>
          </a:prstGeom>
        </p:spPr>
        <p:txBody>
          <a:bodyPr wrap="square">
            <a:spAutoFit/>
          </a:bodyPr>
          <a:lstStyle/>
          <a:p>
            <a:pPr algn="ctr"/>
            <a:r>
              <a:rPr lang="tr-TR" dirty="0"/>
              <a:t>Gelecek değer eşitliğinin genel formunda, bugün elde bulunan nakde bugünkü (şimdiki) değer veya BD (</a:t>
            </a:r>
            <a:r>
              <a:rPr lang="tr-TR" dirty="0" err="1"/>
              <a:t>present</a:t>
            </a:r>
            <a:r>
              <a:rPr lang="tr-TR" dirty="0"/>
              <a:t> </a:t>
            </a:r>
            <a:r>
              <a:rPr lang="tr-TR" dirty="0" err="1"/>
              <a:t>value</a:t>
            </a:r>
            <a:r>
              <a:rPr lang="tr-TR" dirty="0"/>
              <a:t>-FV) denir.</a:t>
            </a:r>
          </a:p>
          <a:p>
            <a:pPr algn="ctr"/>
            <a:endParaRPr lang="tr-TR" dirty="0"/>
          </a:p>
          <a:p>
            <a:pPr algn="ctr"/>
            <a:r>
              <a:rPr lang="tr-TR" dirty="0"/>
              <a:t>Bir yıl sonraki değer = Bugünkü değer * (1+ faiz oranı)</a:t>
            </a:r>
          </a:p>
          <a:p>
            <a:pPr algn="ctr"/>
            <a:r>
              <a:rPr lang="tr-TR" dirty="0"/>
              <a:t>FV = PV * (1+i)</a:t>
            </a:r>
          </a:p>
          <a:p>
            <a:pPr algn="ctr"/>
            <a:endParaRPr lang="tr-TR" dirty="0"/>
          </a:p>
          <a:p>
            <a:pPr algn="ctr"/>
            <a:r>
              <a:rPr lang="tr-TR" dirty="0"/>
              <a:t>Faiz oranı ne kadar yüksek olursa, gelecek değer de o kadar büyük olur.</a:t>
            </a:r>
          </a:p>
          <a:p>
            <a:pPr algn="ctr"/>
            <a:endParaRPr lang="tr-TR" dirty="0"/>
          </a:p>
        </p:txBody>
      </p:sp>
    </p:spTree>
    <p:extLst>
      <p:ext uri="{BB962C8B-B14F-4D97-AF65-F5344CB8AC3E}">
        <p14:creationId xmlns:p14="http://schemas.microsoft.com/office/powerpoint/2010/main" val="242887050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55576" y="411510"/>
            <a:ext cx="2346540" cy="369332"/>
          </a:xfrm>
          <a:prstGeom prst="rect">
            <a:avLst/>
          </a:prstGeom>
        </p:spPr>
        <p:txBody>
          <a:bodyPr wrap="none">
            <a:spAutoFit/>
          </a:bodyPr>
          <a:lstStyle/>
          <a:p>
            <a:r>
              <a:rPr lang="tr-TR" dirty="0"/>
              <a:t>100$’ın Gelecek Değeri</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704" y="929321"/>
            <a:ext cx="6120680" cy="4018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464364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5510508" cy="523220"/>
          </a:xfrm>
          <a:prstGeom prst="rect">
            <a:avLst/>
          </a:prstGeom>
        </p:spPr>
        <p:txBody>
          <a:bodyPr wrap="square">
            <a:spAutoFit/>
          </a:bodyPr>
          <a:lstStyle/>
          <a:p>
            <a:r>
              <a:rPr lang="tr-TR" sz="2800" b="1" dirty="0">
                <a:solidFill>
                  <a:srgbClr val="1F5463"/>
                </a:solidFill>
              </a:rPr>
              <a:t>BİLEŞİK FAİZ VE GELECEK DEĞER</a:t>
            </a:r>
          </a:p>
        </p:txBody>
      </p:sp>
      <p:sp>
        <p:nvSpPr>
          <p:cNvPr id="6" name="Dikdörtgen 5"/>
          <p:cNvSpPr/>
          <p:nvPr/>
        </p:nvSpPr>
        <p:spPr>
          <a:xfrm>
            <a:off x="755576" y="1694587"/>
            <a:ext cx="7632848" cy="2585323"/>
          </a:xfrm>
          <a:prstGeom prst="rect">
            <a:avLst/>
          </a:prstGeom>
        </p:spPr>
        <p:txBody>
          <a:bodyPr wrap="square">
            <a:spAutoFit/>
          </a:bodyPr>
          <a:lstStyle/>
          <a:p>
            <a:pPr algn="ctr"/>
            <a:r>
              <a:rPr lang="tr-TR" dirty="0"/>
              <a:t>Bankaya bir yıllığına 100 TL yatırdıktan sonra, 105 TL’yi almak veya fazladan bir yıl daha bekleyerek ek bir %5 faiz getirisi (ya da banka mevcut durumda hangi faiz oranını uyguluyorsa) kazanmak durumları arasında seçim yapmalısınız. Bankadaki ikinci yılda yatırılan para, 105 TL üzerinden % 5 yani 5.25 TL kazandırır (105 TL * 0.05).</a:t>
            </a:r>
          </a:p>
          <a:p>
            <a:pPr algn="ctr"/>
            <a:r>
              <a:rPr lang="tr-TR" dirty="0"/>
              <a:t>İkinci yılda kazanılan ekstra 25 kuruş, ilk yılda kazanılmış olan faizin faizidir.</a:t>
            </a:r>
          </a:p>
          <a:p>
            <a:pPr algn="ctr"/>
            <a:r>
              <a:rPr lang="tr-TR" dirty="0"/>
              <a:t>Hem yatırılan anapara hem de daha önce elde edilen faiz tutarları üzerinden faiz kazancı elde etme sürecine </a:t>
            </a:r>
            <a:r>
              <a:rPr lang="tr-TR" b="1" dirty="0"/>
              <a:t>bileşik faiz </a:t>
            </a:r>
            <a:r>
              <a:rPr lang="tr-TR" dirty="0"/>
              <a:t>(</a:t>
            </a:r>
            <a:r>
              <a:rPr lang="tr-TR" dirty="0" err="1"/>
              <a:t>compounding</a:t>
            </a:r>
            <a:r>
              <a:rPr lang="tr-TR" dirty="0"/>
              <a:t>) adı verilir.</a:t>
            </a:r>
          </a:p>
          <a:p>
            <a:pPr algn="ctr"/>
            <a:endParaRPr lang="tr-TR" dirty="0"/>
          </a:p>
        </p:txBody>
      </p:sp>
    </p:spTree>
    <p:extLst>
      <p:ext uri="{BB962C8B-B14F-4D97-AF65-F5344CB8AC3E}">
        <p14:creationId xmlns:p14="http://schemas.microsoft.com/office/powerpoint/2010/main" val="79997718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5510508" cy="523220"/>
          </a:xfrm>
          <a:prstGeom prst="rect">
            <a:avLst/>
          </a:prstGeom>
        </p:spPr>
        <p:txBody>
          <a:bodyPr wrap="square">
            <a:spAutoFit/>
          </a:bodyPr>
          <a:lstStyle/>
          <a:p>
            <a:r>
              <a:rPr lang="tr-TR" sz="2800" b="1" dirty="0">
                <a:solidFill>
                  <a:srgbClr val="1F5463"/>
                </a:solidFill>
              </a:rPr>
              <a:t>BİLEŞİK FAİZ VE GELECEK DEĞER</a:t>
            </a:r>
          </a:p>
        </p:txBody>
      </p:sp>
      <p:sp>
        <p:nvSpPr>
          <p:cNvPr id="6" name="Dikdörtgen 5"/>
          <p:cNvSpPr/>
          <p:nvPr/>
        </p:nvSpPr>
        <p:spPr>
          <a:xfrm>
            <a:off x="755576" y="1694587"/>
            <a:ext cx="7632848" cy="3970318"/>
          </a:xfrm>
          <a:prstGeom prst="rect">
            <a:avLst/>
          </a:prstGeom>
        </p:spPr>
        <p:txBody>
          <a:bodyPr wrap="square">
            <a:spAutoFit/>
          </a:bodyPr>
          <a:lstStyle/>
          <a:p>
            <a:pPr algn="ctr"/>
            <a:r>
              <a:rPr lang="tr-TR" dirty="0"/>
              <a:t>Zaman çizelgesi üzerinden örnek:</a:t>
            </a:r>
          </a:p>
          <a:p>
            <a:pPr algn="ctr"/>
            <a:endParaRPr lang="tr-TR" dirty="0"/>
          </a:p>
          <a:p>
            <a:pPr algn="ctr"/>
            <a:endParaRPr lang="tr-TR" dirty="0"/>
          </a:p>
          <a:p>
            <a:pPr algn="ctr"/>
            <a:endParaRPr lang="tr-TR" dirty="0"/>
          </a:p>
          <a:p>
            <a:pPr algn="ctr"/>
            <a:endParaRPr lang="tr-TR" dirty="0"/>
          </a:p>
          <a:p>
            <a:pPr algn="ctr"/>
            <a:endParaRPr lang="tr-TR" dirty="0"/>
          </a:p>
          <a:p>
            <a:pPr algn="ctr"/>
            <a:endParaRPr lang="tr-TR" dirty="0"/>
          </a:p>
          <a:p>
            <a:pPr algn="ctr"/>
            <a:r>
              <a:rPr lang="tr-TR" dirty="0"/>
              <a:t>100 TL * (1 + 0.05) * (1 + 0.05) = 110.25 TL</a:t>
            </a:r>
          </a:p>
          <a:p>
            <a:pPr algn="ctr"/>
            <a:endParaRPr lang="tr-TR" dirty="0"/>
          </a:p>
          <a:p>
            <a:pPr algn="ctr"/>
            <a:r>
              <a:rPr lang="tr-TR" dirty="0"/>
              <a:t>100 TL * (1 + 0.05)</a:t>
            </a:r>
            <a:r>
              <a:rPr lang="tr-TR" baseline="30000" dirty="0"/>
              <a:t>2 </a:t>
            </a:r>
            <a:r>
              <a:rPr lang="tr-TR" dirty="0"/>
              <a:t>= 110.25 TL</a:t>
            </a:r>
          </a:p>
          <a:p>
            <a:pPr algn="ctr"/>
            <a:endParaRPr lang="tr-TR" dirty="0"/>
          </a:p>
          <a:p>
            <a:pPr algn="ctr"/>
            <a:endParaRPr lang="tr-TR" dirty="0"/>
          </a:p>
          <a:p>
            <a:pPr algn="ctr"/>
            <a:endParaRPr lang="tr-TR" dirty="0"/>
          </a:p>
          <a:p>
            <a:pPr algn="ctr"/>
            <a:endParaRPr lang="tr-TR" dirty="0"/>
          </a:p>
        </p:txBody>
      </p:sp>
      <p:cxnSp>
        <p:nvCxnSpPr>
          <p:cNvPr id="2" name="Düz Bağlayıcı 1">
            <a:extLst>
              <a:ext uri="{FF2B5EF4-FFF2-40B4-BE49-F238E27FC236}">
                <a16:creationId xmlns:a16="http://schemas.microsoft.com/office/drawing/2014/main" id="{912219B8-4997-C800-7A19-70C3D1BC3C47}"/>
              </a:ext>
            </a:extLst>
          </p:cNvPr>
          <p:cNvCxnSpPr/>
          <p:nvPr/>
        </p:nvCxnSpPr>
        <p:spPr>
          <a:xfrm>
            <a:off x="3203848" y="2499742"/>
            <a:ext cx="36004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 name="Düz Bağlayıcı 2">
            <a:extLst>
              <a:ext uri="{FF2B5EF4-FFF2-40B4-BE49-F238E27FC236}">
                <a16:creationId xmlns:a16="http://schemas.microsoft.com/office/drawing/2014/main" id="{6197C18E-B76D-9CDE-CA32-B76415E8C2AB}"/>
              </a:ext>
            </a:extLst>
          </p:cNvPr>
          <p:cNvCxnSpPr/>
          <p:nvPr/>
        </p:nvCxnSpPr>
        <p:spPr>
          <a:xfrm>
            <a:off x="3203848" y="2499742"/>
            <a:ext cx="0" cy="3600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 name="Düz Bağlayıcı 3">
            <a:extLst>
              <a:ext uri="{FF2B5EF4-FFF2-40B4-BE49-F238E27FC236}">
                <a16:creationId xmlns:a16="http://schemas.microsoft.com/office/drawing/2014/main" id="{A5B49D1D-0D69-AE56-0F25-53079FB4A9A1}"/>
              </a:ext>
            </a:extLst>
          </p:cNvPr>
          <p:cNvCxnSpPr/>
          <p:nvPr/>
        </p:nvCxnSpPr>
        <p:spPr>
          <a:xfrm>
            <a:off x="6804248" y="2499742"/>
            <a:ext cx="0" cy="36004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Metin kutusu 6">
            <a:extLst>
              <a:ext uri="{FF2B5EF4-FFF2-40B4-BE49-F238E27FC236}">
                <a16:creationId xmlns:a16="http://schemas.microsoft.com/office/drawing/2014/main" id="{A689F9DF-52C4-0333-047A-828137E8998A}"/>
              </a:ext>
            </a:extLst>
          </p:cNvPr>
          <p:cNvSpPr txBox="1"/>
          <p:nvPr/>
        </p:nvSpPr>
        <p:spPr>
          <a:xfrm>
            <a:off x="2900720" y="2879150"/>
            <a:ext cx="606256" cy="369332"/>
          </a:xfrm>
          <a:prstGeom prst="rect">
            <a:avLst/>
          </a:prstGeom>
          <a:noFill/>
        </p:spPr>
        <p:txBody>
          <a:bodyPr wrap="none" rtlCol="0">
            <a:spAutoFit/>
          </a:bodyPr>
          <a:lstStyle/>
          <a:p>
            <a:r>
              <a:rPr lang="tr-TR" dirty="0"/>
              <a:t>-100</a:t>
            </a:r>
          </a:p>
        </p:txBody>
      </p:sp>
      <p:sp>
        <p:nvSpPr>
          <p:cNvPr id="8" name="Metin kutusu 7">
            <a:extLst>
              <a:ext uri="{FF2B5EF4-FFF2-40B4-BE49-F238E27FC236}">
                <a16:creationId xmlns:a16="http://schemas.microsoft.com/office/drawing/2014/main" id="{D419C8C6-8091-8AA7-75B4-CAA9E043F029}"/>
              </a:ext>
            </a:extLst>
          </p:cNvPr>
          <p:cNvSpPr txBox="1"/>
          <p:nvPr/>
        </p:nvSpPr>
        <p:spPr>
          <a:xfrm>
            <a:off x="3039132" y="2164443"/>
            <a:ext cx="301686" cy="369332"/>
          </a:xfrm>
          <a:prstGeom prst="rect">
            <a:avLst/>
          </a:prstGeom>
          <a:noFill/>
        </p:spPr>
        <p:txBody>
          <a:bodyPr wrap="none" rtlCol="0">
            <a:spAutoFit/>
          </a:bodyPr>
          <a:lstStyle/>
          <a:p>
            <a:r>
              <a:rPr lang="tr-TR" dirty="0"/>
              <a:t>0</a:t>
            </a:r>
          </a:p>
        </p:txBody>
      </p:sp>
      <p:sp>
        <p:nvSpPr>
          <p:cNvPr id="9" name="Metin kutusu 8">
            <a:extLst>
              <a:ext uri="{FF2B5EF4-FFF2-40B4-BE49-F238E27FC236}">
                <a16:creationId xmlns:a16="http://schemas.microsoft.com/office/drawing/2014/main" id="{C5785BBB-E6A1-D3D4-70AF-4BC041048D16}"/>
              </a:ext>
            </a:extLst>
          </p:cNvPr>
          <p:cNvSpPr txBox="1"/>
          <p:nvPr/>
        </p:nvSpPr>
        <p:spPr>
          <a:xfrm>
            <a:off x="4060583" y="2134173"/>
            <a:ext cx="466794" cy="369332"/>
          </a:xfrm>
          <a:prstGeom prst="rect">
            <a:avLst/>
          </a:prstGeom>
          <a:noFill/>
        </p:spPr>
        <p:txBody>
          <a:bodyPr wrap="none" rtlCol="0">
            <a:spAutoFit/>
          </a:bodyPr>
          <a:lstStyle/>
          <a:p>
            <a:r>
              <a:rPr lang="tr-TR" dirty="0"/>
              <a:t>%5</a:t>
            </a:r>
          </a:p>
        </p:txBody>
      </p:sp>
      <p:sp>
        <p:nvSpPr>
          <p:cNvPr id="10" name="Metin kutusu 9">
            <a:extLst>
              <a:ext uri="{FF2B5EF4-FFF2-40B4-BE49-F238E27FC236}">
                <a16:creationId xmlns:a16="http://schemas.microsoft.com/office/drawing/2014/main" id="{570839A0-AF9D-44CD-80C3-8A2DCFE5FFC3}"/>
              </a:ext>
            </a:extLst>
          </p:cNvPr>
          <p:cNvSpPr txBox="1"/>
          <p:nvPr/>
        </p:nvSpPr>
        <p:spPr>
          <a:xfrm>
            <a:off x="4853205" y="2164443"/>
            <a:ext cx="301686" cy="369332"/>
          </a:xfrm>
          <a:prstGeom prst="rect">
            <a:avLst/>
          </a:prstGeom>
          <a:noFill/>
        </p:spPr>
        <p:txBody>
          <a:bodyPr wrap="none" rtlCol="0">
            <a:spAutoFit/>
          </a:bodyPr>
          <a:lstStyle/>
          <a:p>
            <a:r>
              <a:rPr lang="tr-TR" dirty="0"/>
              <a:t>1</a:t>
            </a:r>
          </a:p>
        </p:txBody>
      </p:sp>
      <p:sp>
        <p:nvSpPr>
          <p:cNvPr id="11" name="Metin kutusu 10">
            <a:extLst>
              <a:ext uri="{FF2B5EF4-FFF2-40B4-BE49-F238E27FC236}">
                <a16:creationId xmlns:a16="http://schemas.microsoft.com/office/drawing/2014/main" id="{F75E889A-0139-83AD-13F2-B2F63DCBE5B4}"/>
              </a:ext>
            </a:extLst>
          </p:cNvPr>
          <p:cNvSpPr txBox="1"/>
          <p:nvPr/>
        </p:nvSpPr>
        <p:spPr>
          <a:xfrm>
            <a:off x="6658214" y="2863562"/>
            <a:ext cx="292068" cy="369332"/>
          </a:xfrm>
          <a:prstGeom prst="rect">
            <a:avLst/>
          </a:prstGeom>
          <a:noFill/>
        </p:spPr>
        <p:txBody>
          <a:bodyPr wrap="none" rtlCol="0">
            <a:spAutoFit/>
          </a:bodyPr>
          <a:lstStyle/>
          <a:p>
            <a:r>
              <a:rPr lang="tr-TR" dirty="0"/>
              <a:t>?</a:t>
            </a:r>
          </a:p>
        </p:txBody>
      </p:sp>
      <p:sp>
        <p:nvSpPr>
          <p:cNvPr id="12" name="Metin kutusu 11">
            <a:extLst>
              <a:ext uri="{FF2B5EF4-FFF2-40B4-BE49-F238E27FC236}">
                <a16:creationId xmlns:a16="http://schemas.microsoft.com/office/drawing/2014/main" id="{C7A78F42-ECDA-2EA9-C320-F2B2542A9F88}"/>
              </a:ext>
            </a:extLst>
          </p:cNvPr>
          <p:cNvSpPr txBox="1"/>
          <p:nvPr/>
        </p:nvSpPr>
        <p:spPr>
          <a:xfrm>
            <a:off x="6597458" y="2164443"/>
            <a:ext cx="564578" cy="369332"/>
          </a:xfrm>
          <a:prstGeom prst="rect">
            <a:avLst/>
          </a:prstGeom>
          <a:noFill/>
        </p:spPr>
        <p:txBody>
          <a:bodyPr wrap="none" rtlCol="0">
            <a:spAutoFit/>
          </a:bodyPr>
          <a:lstStyle/>
          <a:p>
            <a:r>
              <a:rPr lang="tr-TR" dirty="0"/>
              <a:t>2 yıl</a:t>
            </a:r>
          </a:p>
        </p:txBody>
      </p:sp>
      <p:sp>
        <p:nvSpPr>
          <p:cNvPr id="13" name="Metin kutusu 12">
            <a:extLst>
              <a:ext uri="{FF2B5EF4-FFF2-40B4-BE49-F238E27FC236}">
                <a16:creationId xmlns:a16="http://schemas.microsoft.com/office/drawing/2014/main" id="{204E25B5-CF05-3B1D-CAAA-A74B9DA75316}"/>
              </a:ext>
            </a:extLst>
          </p:cNvPr>
          <p:cNvSpPr txBox="1"/>
          <p:nvPr/>
        </p:nvSpPr>
        <p:spPr>
          <a:xfrm>
            <a:off x="1811687" y="2134173"/>
            <a:ext cx="870751" cy="369332"/>
          </a:xfrm>
          <a:prstGeom prst="rect">
            <a:avLst/>
          </a:prstGeom>
          <a:noFill/>
        </p:spPr>
        <p:txBody>
          <a:bodyPr wrap="none" rtlCol="0">
            <a:spAutoFit/>
          </a:bodyPr>
          <a:lstStyle/>
          <a:p>
            <a:r>
              <a:rPr lang="tr-TR" dirty="0"/>
              <a:t>Dönem</a:t>
            </a:r>
          </a:p>
        </p:txBody>
      </p:sp>
      <p:sp>
        <p:nvSpPr>
          <p:cNvPr id="14" name="Metin kutusu 13">
            <a:extLst>
              <a:ext uri="{FF2B5EF4-FFF2-40B4-BE49-F238E27FC236}">
                <a16:creationId xmlns:a16="http://schemas.microsoft.com/office/drawing/2014/main" id="{165F1ED5-A5B7-8B3E-5074-1813A03D9DCB}"/>
              </a:ext>
            </a:extLst>
          </p:cNvPr>
          <p:cNvSpPr txBox="1"/>
          <p:nvPr/>
        </p:nvSpPr>
        <p:spPr>
          <a:xfrm>
            <a:off x="1628944" y="2864497"/>
            <a:ext cx="1236236" cy="369332"/>
          </a:xfrm>
          <a:prstGeom prst="rect">
            <a:avLst/>
          </a:prstGeom>
          <a:noFill/>
        </p:spPr>
        <p:txBody>
          <a:bodyPr wrap="none" rtlCol="0">
            <a:spAutoFit/>
          </a:bodyPr>
          <a:lstStyle/>
          <a:p>
            <a:r>
              <a:rPr lang="tr-TR" dirty="0"/>
              <a:t>Nakit akımı</a:t>
            </a:r>
          </a:p>
        </p:txBody>
      </p:sp>
      <p:sp>
        <p:nvSpPr>
          <p:cNvPr id="26" name="Metin kutusu 25">
            <a:extLst>
              <a:ext uri="{FF2B5EF4-FFF2-40B4-BE49-F238E27FC236}">
                <a16:creationId xmlns:a16="http://schemas.microsoft.com/office/drawing/2014/main" id="{5C802FE1-8F4C-80A6-12C2-64714F206741}"/>
              </a:ext>
            </a:extLst>
          </p:cNvPr>
          <p:cNvSpPr txBox="1"/>
          <p:nvPr/>
        </p:nvSpPr>
        <p:spPr>
          <a:xfrm>
            <a:off x="5642777" y="2130410"/>
            <a:ext cx="466794" cy="369332"/>
          </a:xfrm>
          <a:prstGeom prst="rect">
            <a:avLst/>
          </a:prstGeom>
          <a:noFill/>
        </p:spPr>
        <p:txBody>
          <a:bodyPr wrap="none" rtlCol="0">
            <a:spAutoFit/>
          </a:bodyPr>
          <a:lstStyle/>
          <a:p>
            <a:r>
              <a:rPr lang="tr-TR" dirty="0"/>
              <a:t>%5</a:t>
            </a:r>
          </a:p>
        </p:txBody>
      </p:sp>
      <p:cxnSp>
        <p:nvCxnSpPr>
          <p:cNvPr id="27" name="Düz Bağlayıcı 26">
            <a:extLst>
              <a:ext uri="{FF2B5EF4-FFF2-40B4-BE49-F238E27FC236}">
                <a16:creationId xmlns:a16="http://schemas.microsoft.com/office/drawing/2014/main" id="{F7B06380-30F5-66AA-5B0D-99DC0A7E75F7}"/>
              </a:ext>
            </a:extLst>
          </p:cNvPr>
          <p:cNvCxnSpPr/>
          <p:nvPr/>
        </p:nvCxnSpPr>
        <p:spPr>
          <a:xfrm>
            <a:off x="5013092" y="2499742"/>
            <a:ext cx="0" cy="36004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77610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5510508" cy="523220"/>
          </a:xfrm>
          <a:prstGeom prst="rect">
            <a:avLst/>
          </a:prstGeom>
        </p:spPr>
        <p:txBody>
          <a:bodyPr wrap="square">
            <a:spAutoFit/>
          </a:bodyPr>
          <a:lstStyle/>
          <a:p>
            <a:r>
              <a:rPr lang="tr-TR" sz="2800" b="1" dirty="0">
                <a:solidFill>
                  <a:srgbClr val="1F5463"/>
                </a:solidFill>
              </a:rPr>
              <a:t>BİLEŞİK FAİZ VE GELECEK DEĞER</a:t>
            </a:r>
          </a:p>
        </p:txBody>
      </p:sp>
      <p:sp>
        <p:nvSpPr>
          <p:cNvPr id="6" name="Dikdörtgen 5"/>
          <p:cNvSpPr/>
          <p:nvPr/>
        </p:nvSpPr>
        <p:spPr>
          <a:xfrm>
            <a:off x="755576" y="1694587"/>
            <a:ext cx="7632848" cy="1200329"/>
          </a:xfrm>
          <a:prstGeom prst="rect">
            <a:avLst/>
          </a:prstGeom>
        </p:spPr>
        <p:txBody>
          <a:bodyPr wrap="square">
            <a:spAutoFit/>
          </a:bodyPr>
          <a:lstStyle/>
          <a:p>
            <a:pPr algn="ctr"/>
            <a:r>
              <a:rPr lang="tr-TR" dirty="0"/>
              <a:t>N yıldaki gelecek değer = Bugünkü değer * N yıllık bileşik faiz</a:t>
            </a:r>
          </a:p>
          <a:p>
            <a:pPr algn="ctr"/>
            <a:endParaRPr lang="tr-TR" dirty="0"/>
          </a:p>
          <a:p>
            <a:pPr algn="ctr"/>
            <a:r>
              <a:rPr lang="tr-TR" dirty="0"/>
              <a:t>FV = PV * (1+ i)</a:t>
            </a:r>
            <a:r>
              <a:rPr lang="tr-TR" baseline="30000" dirty="0"/>
              <a:t>N</a:t>
            </a:r>
            <a:endParaRPr lang="tr-TR" dirty="0"/>
          </a:p>
          <a:p>
            <a:pPr algn="ctr"/>
            <a:endParaRPr lang="tr-TR" dirty="0"/>
          </a:p>
        </p:txBody>
      </p:sp>
    </p:spTree>
    <p:extLst>
      <p:ext uri="{BB962C8B-B14F-4D97-AF65-F5344CB8AC3E}">
        <p14:creationId xmlns:p14="http://schemas.microsoft.com/office/powerpoint/2010/main" val="381524181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5510508" cy="523220"/>
          </a:xfrm>
          <a:prstGeom prst="rect">
            <a:avLst/>
          </a:prstGeom>
        </p:spPr>
        <p:txBody>
          <a:bodyPr wrap="square">
            <a:spAutoFit/>
          </a:bodyPr>
          <a:lstStyle/>
          <a:p>
            <a:r>
              <a:rPr lang="tr-TR" sz="2800" b="1" dirty="0">
                <a:solidFill>
                  <a:srgbClr val="1F5463"/>
                </a:solidFill>
              </a:rPr>
              <a:t>Bileşik Faizin Gücü</a:t>
            </a:r>
          </a:p>
        </p:txBody>
      </p:sp>
      <p:sp>
        <p:nvSpPr>
          <p:cNvPr id="6" name="Dikdörtgen 5"/>
          <p:cNvSpPr/>
          <p:nvPr/>
        </p:nvSpPr>
        <p:spPr>
          <a:xfrm>
            <a:off x="755576" y="1694587"/>
            <a:ext cx="7632848" cy="2308324"/>
          </a:xfrm>
          <a:prstGeom prst="rect">
            <a:avLst/>
          </a:prstGeom>
        </p:spPr>
        <p:txBody>
          <a:bodyPr wrap="square">
            <a:spAutoFit/>
          </a:bodyPr>
          <a:lstStyle/>
          <a:p>
            <a:pPr algn="ctr"/>
            <a:r>
              <a:rPr lang="tr-TR" dirty="0"/>
              <a:t>Bileşik faiz, varlık oluşumunda güçlü bir araçtır.</a:t>
            </a:r>
          </a:p>
          <a:p>
            <a:pPr algn="ctr"/>
            <a:r>
              <a:rPr lang="tr-TR" i="1" dirty="0"/>
              <a:t>İzafiyet teorilerini geliştirerek 1921’de Fizik alanında Nobel ödülü alan Albert Einstein’ın «Evrendeki en muhteşem güç, bileşik faizdir.» demiş olduğu düşünülmektedir. </a:t>
            </a:r>
          </a:p>
          <a:p>
            <a:pPr algn="ctr"/>
            <a:r>
              <a:rPr lang="tr-TR" dirty="0"/>
              <a:t>Örneğin 100 TL için 40 yılda faiz üzerinden elde edilen faiz ana para üzerinden kazanılan faizin iki katından da fazladır.</a:t>
            </a:r>
          </a:p>
          <a:p>
            <a:pPr algn="ctr"/>
            <a:r>
              <a:rPr lang="tr-TR" dirty="0"/>
              <a:t>Para ne kadar uzun süre faizde kalırsa, bileşik faizinde etkisi o kadar fazla olur.</a:t>
            </a:r>
          </a:p>
          <a:p>
            <a:pPr algn="ctr"/>
            <a:endParaRPr lang="tr-TR" dirty="0"/>
          </a:p>
        </p:txBody>
      </p:sp>
    </p:spTree>
    <p:extLst>
      <p:ext uri="{BB962C8B-B14F-4D97-AF65-F5344CB8AC3E}">
        <p14:creationId xmlns:p14="http://schemas.microsoft.com/office/powerpoint/2010/main" val="55754626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339502"/>
            <a:ext cx="7632848" cy="4368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422915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ipe(right)">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7382716" cy="954107"/>
          </a:xfrm>
          <a:prstGeom prst="rect">
            <a:avLst/>
          </a:prstGeom>
        </p:spPr>
        <p:txBody>
          <a:bodyPr wrap="square">
            <a:spAutoFit/>
          </a:bodyPr>
          <a:lstStyle/>
          <a:p>
            <a:r>
              <a:rPr lang="tr-TR" sz="2800" b="1" dirty="0">
                <a:solidFill>
                  <a:srgbClr val="1F5463"/>
                </a:solidFill>
              </a:rPr>
              <a:t>Zaman İçinde Farklı Faiz Oranları Üzerinden Bileşik Faiz Hesabı</a:t>
            </a:r>
          </a:p>
        </p:txBody>
      </p:sp>
      <p:sp>
        <p:nvSpPr>
          <p:cNvPr id="6" name="Dikdörtgen 5"/>
          <p:cNvSpPr/>
          <p:nvPr/>
        </p:nvSpPr>
        <p:spPr>
          <a:xfrm>
            <a:off x="755576" y="1694587"/>
            <a:ext cx="7632848" cy="2308324"/>
          </a:xfrm>
          <a:prstGeom prst="rect">
            <a:avLst/>
          </a:prstGeom>
        </p:spPr>
        <p:txBody>
          <a:bodyPr wrap="square">
            <a:spAutoFit/>
          </a:bodyPr>
          <a:lstStyle/>
          <a:p>
            <a:pPr algn="ctr"/>
            <a:r>
              <a:rPr lang="tr-TR" dirty="0"/>
              <a:t>Faiz oranları zaman içinde değişir.</a:t>
            </a:r>
          </a:p>
          <a:p>
            <a:pPr algn="ctr"/>
            <a:r>
              <a:rPr lang="tr-TR" dirty="0"/>
              <a:t>Geçtiğimiz 20 yıl içinde bankalar mevduat sahiplerine %6’dan çift haneli oranlara kadar değişen faiz oranları teklif etmişlerdir. Ayrıca farklı türlerdeki krediler için yine değişen oranlarda faiz uygulamışlardır.</a:t>
            </a:r>
          </a:p>
          <a:p>
            <a:pPr algn="ctr"/>
            <a:r>
              <a:rPr lang="tr-TR" dirty="0"/>
              <a:t>Oranlar değiştiğinde gelecek değer hesabı da değişir. Böylece zaman içinde para, çoklu faiz oranlarından faiz getirisi kazanacaktır.</a:t>
            </a:r>
          </a:p>
          <a:p>
            <a:pPr algn="ctr"/>
            <a:endParaRPr lang="tr-TR" dirty="0"/>
          </a:p>
          <a:p>
            <a:pPr algn="ctr"/>
            <a:r>
              <a:rPr lang="tr-TR" dirty="0"/>
              <a:t>N dönemdeki gelecek değer = Bugünkü değer * Her dönemin bileşik faizi</a:t>
            </a:r>
          </a:p>
        </p:txBody>
      </p:sp>
    </p:spTree>
    <p:extLst>
      <p:ext uri="{BB962C8B-B14F-4D97-AF65-F5344CB8AC3E}">
        <p14:creationId xmlns:p14="http://schemas.microsoft.com/office/powerpoint/2010/main" val="159954983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755576" y="411510"/>
            <a:ext cx="4176721" cy="369332"/>
          </a:xfrm>
          <a:prstGeom prst="rect">
            <a:avLst/>
          </a:prstGeom>
        </p:spPr>
        <p:txBody>
          <a:bodyPr wrap="none">
            <a:spAutoFit/>
          </a:bodyPr>
          <a:lstStyle/>
          <a:p>
            <a:r>
              <a:rPr lang="tr-TR" dirty="0"/>
              <a:t>Zamanın ve Faiz Oranı Büyüklüğünün Etkisi</a:t>
            </a: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40949" y="974376"/>
            <a:ext cx="6975467" cy="3901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305605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 calcmode="lin" valueType="num">
                                      <p:cBhvr>
                                        <p:cTn id="12" dur="1000" fill="hold"/>
                                        <p:tgtEl>
                                          <p:spTgt spid="3074"/>
                                        </p:tgtEl>
                                        <p:attrNameLst>
                                          <p:attrName>ppt_w</p:attrName>
                                        </p:attrNameLst>
                                      </p:cBhvr>
                                      <p:tavLst>
                                        <p:tav tm="0">
                                          <p:val>
                                            <p:fltVal val="0"/>
                                          </p:val>
                                        </p:tav>
                                        <p:tav tm="100000">
                                          <p:val>
                                            <p:strVal val="#ppt_w"/>
                                          </p:val>
                                        </p:tav>
                                      </p:tavLst>
                                    </p:anim>
                                    <p:anim calcmode="lin" valueType="num">
                                      <p:cBhvr>
                                        <p:cTn id="13" dur="1000" fill="hold"/>
                                        <p:tgtEl>
                                          <p:spTgt spid="3074"/>
                                        </p:tgtEl>
                                        <p:attrNameLst>
                                          <p:attrName>ppt_h</p:attrName>
                                        </p:attrNameLst>
                                      </p:cBhvr>
                                      <p:tavLst>
                                        <p:tav tm="0">
                                          <p:val>
                                            <p:fltVal val="0"/>
                                          </p:val>
                                        </p:tav>
                                        <p:tav tm="100000">
                                          <p:val>
                                            <p:strVal val="#ppt_h"/>
                                          </p:val>
                                        </p:tav>
                                      </p:tavLst>
                                    </p:anim>
                                    <p:anim calcmode="lin" valueType="num">
                                      <p:cBhvr>
                                        <p:cTn id="14" dur="1000" fill="hold"/>
                                        <p:tgtEl>
                                          <p:spTgt spid="3074"/>
                                        </p:tgtEl>
                                        <p:attrNameLst>
                                          <p:attrName>style.rotation</p:attrName>
                                        </p:attrNameLst>
                                      </p:cBhvr>
                                      <p:tavLst>
                                        <p:tav tm="0">
                                          <p:val>
                                            <p:fltVal val="90"/>
                                          </p:val>
                                        </p:tav>
                                        <p:tav tm="100000">
                                          <p:val>
                                            <p:fltVal val="0"/>
                                          </p:val>
                                        </p:tav>
                                      </p:tavLst>
                                    </p:anim>
                                    <p:animEffect transition="in" filter="fade">
                                      <p:cBhvr>
                                        <p:cTn id="15" dur="1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5510508" cy="523220"/>
          </a:xfrm>
          <a:prstGeom prst="rect">
            <a:avLst/>
          </a:prstGeom>
        </p:spPr>
        <p:txBody>
          <a:bodyPr wrap="square">
            <a:spAutoFit/>
          </a:bodyPr>
          <a:lstStyle/>
          <a:p>
            <a:r>
              <a:rPr lang="tr-TR" sz="2800" b="1" dirty="0">
                <a:solidFill>
                  <a:srgbClr val="1F5463"/>
                </a:solidFill>
              </a:rPr>
              <a:t>BUGÜNKÜ DEĞER</a:t>
            </a:r>
          </a:p>
        </p:txBody>
      </p:sp>
      <p:sp>
        <p:nvSpPr>
          <p:cNvPr id="6" name="Dikdörtgen 5"/>
          <p:cNvSpPr/>
          <p:nvPr/>
        </p:nvSpPr>
        <p:spPr>
          <a:xfrm>
            <a:off x="755576" y="1694587"/>
            <a:ext cx="7632848" cy="2308324"/>
          </a:xfrm>
          <a:prstGeom prst="rect">
            <a:avLst/>
          </a:prstGeom>
        </p:spPr>
        <p:txBody>
          <a:bodyPr wrap="square">
            <a:spAutoFit/>
          </a:bodyPr>
          <a:lstStyle/>
          <a:p>
            <a:pPr algn="ctr"/>
            <a:r>
              <a:rPr lang="tr-TR" dirty="0"/>
              <a:t>Daha önce bir yıllığına %5 faiz kazanmak için bankaya nakit 100 TL yatırdığınızda ne olacağını sormuştuk. Bu durumda banka size 105 TL öder. Ancak soru tersten sorulabilirdi. Yani banka bir yıl sonra %5 faiz oranından 105 TL ödeyecekse, bir yıl sonra bu ödemeyi alabilmek için bugünden ne kadar yatırmaya razı olurdunuz?</a:t>
            </a:r>
          </a:p>
          <a:p>
            <a:pPr algn="ctr"/>
            <a:r>
              <a:rPr lang="tr-TR" dirty="0"/>
              <a:t>Burada gelecek değerden yola çıkarak bugünkü değeri bulmalıyız. Bu farklı hesaplama şekli de </a:t>
            </a:r>
            <a:r>
              <a:rPr lang="tr-TR" b="1" dirty="0" err="1"/>
              <a:t>iskonto</a:t>
            </a:r>
            <a:r>
              <a:rPr lang="tr-TR" b="1" dirty="0"/>
              <a:t> etme </a:t>
            </a:r>
            <a:r>
              <a:rPr lang="tr-TR" dirty="0"/>
              <a:t>olarak ifade edilir.</a:t>
            </a:r>
          </a:p>
          <a:p>
            <a:pPr algn="ctr"/>
            <a:endParaRPr lang="tr-TR" dirty="0"/>
          </a:p>
        </p:txBody>
      </p:sp>
    </p:spTree>
    <p:extLst>
      <p:ext uri="{BB962C8B-B14F-4D97-AF65-F5344CB8AC3E}">
        <p14:creationId xmlns:p14="http://schemas.microsoft.com/office/powerpoint/2010/main" val="377853965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PARANIN ZAMAN DEĞERİ</a:t>
            </a:r>
          </a:p>
        </p:txBody>
      </p:sp>
      <p:sp>
        <p:nvSpPr>
          <p:cNvPr id="6" name="Dikdörtgen 5"/>
          <p:cNvSpPr/>
          <p:nvPr/>
        </p:nvSpPr>
        <p:spPr>
          <a:xfrm>
            <a:off x="827584" y="1140589"/>
            <a:ext cx="7488832" cy="2862322"/>
          </a:xfrm>
          <a:prstGeom prst="rect">
            <a:avLst/>
          </a:prstGeom>
        </p:spPr>
        <p:txBody>
          <a:bodyPr wrap="square">
            <a:spAutoFit/>
          </a:bodyPr>
          <a:lstStyle/>
          <a:p>
            <a:pPr algn="ctr"/>
            <a:r>
              <a:rPr lang="tr-TR" b="1" dirty="0"/>
              <a:t>Paranın değeri neden değişir ve bu neden zamana bağlıdır?</a:t>
            </a:r>
          </a:p>
          <a:p>
            <a:pPr algn="ctr"/>
            <a:r>
              <a:rPr lang="tr-TR" dirty="0"/>
              <a:t>Bugün 100 TL ile çeşitli yiyecek ve içecekleri alabileceğinizi düşünün. Acaba 5 yıl sonra da aynı 100 TL ile aynı yiyecek ve içecekleri satın alabilecek misiniz?</a:t>
            </a:r>
          </a:p>
          <a:p>
            <a:pPr algn="ctr"/>
            <a:r>
              <a:rPr lang="tr-TR" dirty="0"/>
              <a:t>Muhtemelen hayır. Enflasyon bu ürünlerin fiyatının 120 TL’ye çıkmasına neden olabilir. Eğer öyleyse, satın alma gücü anlamında 5 yıl içinde para değer kaybedecektir.  Eğer paranızı bugün harcamanız için bir neden yok ise, onu değerlendirmeden tutmanız (yastık altına koymanız) zamanla paranızın değerini kaybetmesine yol açar. Bunun yerine paranızı alıp kullanmayı isteyecek ve daha sonra faiziyle size geri ödeyecek bankalar mevcuttur. Bu faiz, paranın değerinin düşmesini telafi etmek amacıyla ödenen karşılıktır.</a:t>
            </a:r>
          </a:p>
        </p:txBody>
      </p:sp>
    </p:spTree>
    <p:extLst>
      <p:ext uri="{BB962C8B-B14F-4D97-AF65-F5344CB8AC3E}">
        <p14:creationId xmlns:p14="http://schemas.microsoft.com/office/powerpoint/2010/main" val="356013493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5510508" cy="523220"/>
          </a:xfrm>
          <a:prstGeom prst="rect">
            <a:avLst/>
          </a:prstGeom>
        </p:spPr>
        <p:txBody>
          <a:bodyPr wrap="square">
            <a:spAutoFit/>
          </a:bodyPr>
          <a:lstStyle/>
          <a:p>
            <a:r>
              <a:rPr lang="tr-TR" sz="2800" b="1" dirty="0" err="1">
                <a:solidFill>
                  <a:srgbClr val="1F5463"/>
                </a:solidFill>
              </a:rPr>
              <a:t>İskonto</a:t>
            </a:r>
            <a:r>
              <a:rPr lang="tr-TR" sz="2800" b="1" dirty="0">
                <a:solidFill>
                  <a:srgbClr val="1F5463"/>
                </a:solidFill>
              </a:rPr>
              <a:t> Etme</a:t>
            </a:r>
          </a:p>
        </p:txBody>
      </p:sp>
      <p:sp>
        <p:nvSpPr>
          <p:cNvPr id="6" name="Dikdörtgen 5"/>
          <p:cNvSpPr/>
          <p:nvPr/>
        </p:nvSpPr>
        <p:spPr>
          <a:xfrm>
            <a:off x="755576" y="1694587"/>
            <a:ext cx="7632848" cy="2308324"/>
          </a:xfrm>
          <a:prstGeom prst="rect">
            <a:avLst/>
          </a:prstGeom>
        </p:spPr>
        <p:txBody>
          <a:bodyPr wrap="square">
            <a:spAutoFit/>
          </a:bodyPr>
          <a:lstStyle/>
          <a:p>
            <a:pPr algn="ctr"/>
            <a:r>
              <a:rPr lang="tr-TR" dirty="0"/>
              <a:t>Bugünkü değerin zamanla geleceğe doğru büyümesi sürecine bileşik faiz hesabı deniyorken, gelecekte almayı beklediğimiz tutarın bugün olması gereken değerini hesaplama sürecine </a:t>
            </a:r>
            <a:r>
              <a:rPr lang="tr-TR" b="1" dirty="0" err="1"/>
              <a:t>iskonto</a:t>
            </a:r>
            <a:r>
              <a:rPr lang="tr-TR" b="1" dirty="0"/>
              <a:t> etme </a:t>
            </a:r>
            <a:r>
              <a:rPr lang="tr-TR" dirty="0"/>
              <a:t>adı verilir.</a:t>
            </a:r>
          </a:p>
          <a:p>
            <a:pPr algn="ctr"/>
            <a:endParaRPr lang="tr-TR" dirty="0"/>
          </a:p>
          <a:p>
            <a:pPr algn="ctr"/>
            <a:r>
              <a:rPr lang="tr-TR" dirty="0"/>
              <a:t>Nasıl bileşik faiz hesabı ile bugünkü değer geleceğe doğru önemli derecede artıyorsa, </a:t>
            </a:r>
            <a:r>
              <a:rPr lang="tr-TR" dirty="0" err="1"/>
              <a:t>iskontolama</a:t>
            </a:r>
            <a:r>
              <a:rPr lang="tr-TR" dirty="0"/>
              <a:t> da gelecekteki miktarın bugünkü değerini önemli derecede azaltır.</a:t>
            </a:r>
          </a:p>
          <a:p>
            <a:pPr algn="ctr"/>
            <a:endParaRPr lang="tr-TR" dirty="0"/>
          </a:p>
        </p:txBody>
      </p:sp>
    </p:spTree>
    <p:extLst>
      <p:ext uri="{BB962C8B-B14F-4D97-AF65-F5344CB8AC3E}">
        <p14:creationId xmlns:p14="http://schemas.microsoft.com/office/powerpoint/2010/main" val="82210851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5510508" cy="523220"/>
          </a:xfrm>
          <a:prstGeom prst="rect">
            <a:avLst/>
          </a:prstGeom>
        </p:spPr>
        <p:txBody>
          <a:bodyPr wrap="square">
            <a:spAutoFit/>
          </a:bodyPr>
          <a:lstStyle/>
          <a:p>
            <a:r>
              <a:rPr lang="tr-TR" sz="2800" b="1" dirty="0" err="1">
                <a:solidFill>
                  <a:srgbClr val="1F5463"/>
                </a:solidFill>
              </a:rPr>
              <a:t>İskonto</a:t>
            </a:r>
            <a:r>
              <a:rPr lang="tr-TR" sz="2800" b="1" dirty="0">
                <a:solidFill>
                  <a:srgbClr val="1F5463"/>
                </a:solidFill>
              </a:rPr>
              <a:t> Etme</a:t>
            </a:r>
          </a:p>
        </p:txBody>
      </p:sp>
      <p:sp>
        <p:nvSpPr>
          <p:cNvPr id="6" name="Dikdörtgen 5"/>
          <p:cNvSpPr/>
          <p:nvPr/>
        </p:nvSpPr>
        <p:spPr>
          <a:xfrm>
            <a:off x="755576" y="1279088"/>
            <a:ext cx="7632848" cy="3139321"/>
          </a:xfrm>
          <a:prstGeom prst="rect">
            <a:avLst/>
          </a:prstGeom>
        </p:spPr>
        <p:txBody>
          <a:bodyPr wrap="square">
            <a:spAutoFit/>
          </a:bodyPr>
          <a:lstStyle/>
          <a:p>
            <a:pPr algn="ctr"/>
            <a:r>
              <a:rPr lang="tr-TR" dirty="0" err="1"/>
              <a:t>İskontolama</a:t>
            </a:r>
            <a:r>
              <a:rPr lang="tr-TR" dirty="0"/>
              <a:t> bileşik faiz hesabının tersi olduğundan, bir yıl sonra elimize geçecek paranın bugünkü değerini bulmak için:</a:t>
            </a:r>
          </a:p>
          <a:p>
            <a:pPr algn="ctr"/>
            <a:endParaRPr lang="tr-TR" dirty="0"/>
          </a:p>
          <a:p>
            <a:pPr algn="ctr"/>
            <a:r>
              <a:rPr lang="tr-TR" dirty="0"/>
              <a:t>Gelecek dönemdeki nakdin bugünkü değeri = Gelecek dönemin değeri / Bir </a:t>
            </a:r>
            <a:r>
              <a:rPr lang="tr-TR" dirty="0" err="1"/>
              <a:t>iskontolama</a:t>
            </a:r>
            <a:r>
              <a:rPr lang="tr-TR" dirty="0"/>
              <a:t> dönemi bugünkü değeri</a:t>
            </a:r>
          </a:p>
          <a:p>
            <a:pPr algn="ctr"/>
            <a:endParaRPr lang="tr-TR" dirty="0"/>
          </a:p>
          <a:p>
            <a:pPr algn="ctr"/>
            <a:r>
              <a:rPr lang="tr-TR" dirty="0"/>
              <a:t>PV = FV / (1+ i )</a:t>
            </a:r>
          </a:p>
          <a:p>
            <a:pPr algn="ctr"/>
            <a:endParaRPr lang="tr-TR" dirty="0"/>
          </a:p>
          <a:p>
            <a:pPr algn="ctr"/>
            <a:r>
              <a:rPr lang="tr-TR" dirty="0"/>
              <a:t>Bugünkü değerler her zaman gelecek değerden (faiz oranları 0’dan yüksek olduğu sürece) küçük olur. Faiz oranı arttıkça, yatırımın bugünkü değeriyle gelecekte almayı beklediğimiz değeri arasındaki fark da artar.</a:t>
            </a:r>
          </a:p>
        </p:txBody>
      </p:sp>
    </p:spTree>
    <p:extLst>
      <p:ext uri="{BB962C8B-B14F-4D97-AF65-F5344CB8AC3E}">
        <p14:creationId xmlns:p14="http://schemas.microsoft.com/office/powerpoint/2010/main" val="142988190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6590628" cy="523220"/>
          </a:xfrm>
          <a:prstGeom prst="rect">
            <a:avLst/>
          </a:prstGeom>
        </p:spPr>
        <p:txBody>
          <a:bodyPr wrap="square">
            <a:spAutoFit/>
          </a:bodyPr>
          <a:lstStyle/>
          <a:p>
            <a:r>
              <a:rPr lang="tr-TR" sz="2800" b="1" dirty="0">
                <a:solidFill>
                  <a:srgbClr val="1F5463"/>
                </a:solidFill>
              </a:rPr>
              <a:t>Çoklu Dönemler Üzerinden </a:t>
            </a:r>
            <a:r>
              <a:rPr lang="tr-TR" sz="2800" b="1" dirty="0" err="1">
                <a:solidFill>
                  <a:srgbClr val="1F5463"/>
                </a:solidFill>
              </a:rPr>
              <a:t>İskonto</a:t>
            </a:r>
            <a:r>
              <a:rPr lang="tr-TR" sz="2800" b="1" dirty="0">
                <a:solidFill>
                  <a:srgbClr val="1F5463"/>
                </a:solidFill>
              </a:rPr>
              <a:t> Etme</a:t>
            </a:r>
          </a:p>
        </p:txBody>
      </p:sp>
      <p:sp>
        <p:nvSpPr>
          <p:cNvPr id="6" name="Dikdörtgen 5"/>
          <p:cNvSpPr/>
          <p:nvPr/>
        </p:nvSpPr>
        <p:spPr>
          <a:xfrm>
            <a:off x="755576" y="1279088"/>
            <a:ext cx="7632848" cy="2769989"/>
          </a:xfrm>
          <a:prstGeom prst="rect">
            <a:avLst/>
          </a:prstGeom>
        </p:spPr>
        <p:txBody>
          <a:bodyPr wrap="square">
            <a:spAutoFit/>
          </a:bodyPr>
          <a:lstStyle/>
          <a:p>
            <a:pPr algn="ctr"/>
            <a:r>
              <a:rPr lang="tr-TR" dirty="0"/>
              <a:t>Çoklu dönemler üzerinden </a:t>
            </a:r>
            <a:r>
              <a:rPr lang="tr-TR" dirty="0" err="1"/>
              <a:t>iskonto</a:t>
            </a:r>
            <a:r>
              <a:rPr lang="tr-TR" dirty="0"/>
              <a:t> etme işlemi, çoklu dönemler üzerinden bileşik faiz hesaplama işleminin tam tersidir.</a:t>
            </a:r>
          </a:p>
          <a:p>
            <a:pPr algn="ctr"/>
            <a:endParaRPr lang="tr-TR" dirty="0"/>
          </a:p>
          <a:p>
            <a:pPr algn="ctr"/>
            <a:r>
              <a:rPr lang="tr-TR" dirty="0"/>
              <a:t>N yıldaki nakit akımlarının bugünkü değeri = N yıldaki nakit akımı / N </a:t>
            </a:r>
            <a:r>
              <a:rPr lang="tr-TR" dirty="0" err="1"/>
              <a:t>iskontolama</a:t>
            </a:r>
            <a:r>
              <a:rPr lang="tr-TR" dirty="0"/>
              <a:t> yılı</a:t>
            </a:r>
          </a:p>
          <a:p>
            <a:pPr algn="ctr"/>
            <a:endParaRPr lang="tr-TR" dirty="0"/>
          </a:p>
          <a:p>
            <a:pPr algn="ctr"/>
            <a:r>
              <a:rPr lang="tr-TR" dirty="0"/>
              <a:t>PV = FV</a:t>
            </a:r>
            <a:r>
              <a:rPr lang="tr-TR" baseline="-25000" dirty="0"/>
              <a:t>N</a:t>
            </a:r>
            <a:r>
              <a:rPr lang="tr-TR" dirty="0"/>
              <a:t> / (1+i)</a:t>
            </a:r>
            <a:r>
              <a:rPr lang="tr-TR" baseline="30000" dirty="0"/>
              <a:t>N</a:t>
            </a:r>
          </a:p>
          <a:p>
            <a:pPr algn="ctr"/>
            <a:endParaRPr lang="tr-TR" baseline="30000" dirty="0"/>
          </a:p>
          <a:p>
            <a:pPr algn="ctr"/>
            <a:r>
              <a:rPr lang="tr-TR" dirty="0"/>
              <a:t>Bugünkü değeri hesaplamak için kullandığımız faiz oranı i , genellikle </a:t>
            </a:r>
            <a:r>
              <a:rPr lang="tr-TR" b="1" dirty="0" err="1"/>
              <a:t>iskonto</a:t>
            </a:r>
            <a:r>
              <a:rPr lang="tr-TR" b="1" dirty="0"/>
              <a:t> oranı </a:t>
            </a:r>
            <a:r>
              <a:rPr lang="tr-TR" dirty="0"/>
              <a:t>olarak adlandırılır.</a:t>
            </a:r>
          </a:p>
        </p:txBody>
      </p:sp>
    </p:spTree>
    <p:extLst>
      <p:ext uri="{BB962C8B-B14F-4D97-AF65-F5344CB8AC3E}">
        <p14:creationId xmlns:p14="http://schemas.microsoft.com/office/powerpoint/2010/main" val="231558807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6590628" cy="523220"/>
          </a:xfrm>
          <a:prstGeom prst="rect">
            <a:avLst/>
          </a:prstGeom>
        </p:spPr>
        <p:txBody>
          <a:bodyPr wrap="square">
            <a:spAutoFit/>
          </a:bodyPr>
          <a:lstStyle/>
          <a:p>
            <a:r>
              <a:rPr lang="tr-TR" sz="2800" b="1" dirty="0">
                <a:solidFill>
                  <a:srgbClr val="1F5463"/>
                </a:solidFill>
              </a:rPr>
              <a:t>Çoklu Dönemler Üzerinden </a:t>
            </a:r>
            <a:r>
              <a:rPr lang="tr-TR" sz="2800" b="1" dirty="0" err="1">
                <a:solidFill>
                  <a:srgbClr val="1F5463"/>
                </a:solidFill>
              </a:rPr>
              <a:t>İskonto</a:t>
            </a:r>
            <a:r>
              <a:rPr lang="tr-TR" sz="2800" b="1" dirty="0">
                <a:solidFill>
                  <a:srgbClr val="1F5463"/>
                </a:solidFill>
              </a:rPr>
              <a:t> Etme</a:t>
            </a:r>
          </a:p>
        </p:txBody>
      </p:sp>
      <p:sp>
        <p:nvSpPr>
          <p:cNvPr id="6" name="Dikdörtgen 5"/>
          <p:cNvSpPr/>
          <p:nvPr/>
        </p:nvSpPr>
        <p:spPr>
          <a:xfrm>
            <a:off x="755576" y="1279088"/>
            <a:ext cx="7632848" cy="2862322"/>
          </a:xfrm>
          <a:prstGeom prst="rect">
            <a:avLst/>
          </a:prstGeom>
        </p:spPr>
        <p:txBody>
          <a:bodyPr wrap="square">
            <a:spAutoFit/>
          </a:bodyPr>
          <a:lstStyle/>
          <a:p>
            <a:pPr algn="ctr"/>
            <a:r>
              <a:rPr lang="tr-TR" dirty="0"/>
              <a:t>Gelecekte yapılacak 100 TL’lik ödeme bugün ne kadar eder?</a:t>
            </a:r>
          </a:p>
          <a:p>
            <a:pPr algn="ctr"/>
            <a:r>
              <a:rPr lang="tr-TR" dirty="0"/>
              <a:t>Elbette bu, elde etmeyi umduğumuz ödemenin ne kadar ileride yapılacağına ve kullanılan </a:t>
            </a:r>
            <a:r>
              <a:rPr lang="tr-TR" dirty="0" err="1"/>
              <a:t>iskonto</a:t>
            </a:r>
            <a:r>
              <a:rPr lang="tr-TR" dirty="0"/>
              <a:t> oranına bağlıdır.</a:t>
            </a:r>
          </a:p>
          <a:p>
            <a:pPr algn="ctr"/>
            <a:endParaRPr lang="tr-TR" dirty="0"/>
          </a:p>
          <a:p>
            <a:pPr algn="ctr"/>
            <a:r>
              <a:rPr lang="tr-TR" dirty="0"/>
              <a:t>Eğer beş yıl içinde 100 TL nakit alıyorsanız, %5 ile </a:t>
            </a:r>
            <a:r>
              <a:rPr lang="tr-TR" dirty="0" err="1"/>
              <a:t>iskontoladığınızda</a:t>
            </a:r>
            <a:r>
              <a:rPr lang="tr-TR" dirty="0"/>
              <a:t> bugünkü değeri 78.35 TL’dir.</a:t>
            </a:r>
          </a:p>
          <a:p>
            <a:pPr algn="ctr"/>
            <a:r>
              <a:rPr lang="tr-TR" dirty="0"/>
              <a:t>PV = 100 TL / (1.05)</a:t>
            </a:r>
            <a:r>
              <a:rPr lang="tr-TR" baseline="30000" dirty="0"/>
              <a:t>5</a:t>
            </a:r>
            <a:r>
              <a:rPr lang="tr-TR" dirty="0"/>
              <a:t> = 100 TL/ 1.2763 = 78.35 TL</a:t>
            </a:r>
          </a:p>
          <a:p>
            <a:pPr algn="ctr"/>
            <a:r>
              <a:rPr lang="tr-TR" dirty="0" err="1"/>
              <a:t>İskonto</a:t>
            </a:r>
            <a:r>
              <a:rPr lang="tr-TR" dirty="0"/>
              <a:t> oranı %10’a yükselirse, beş yıl içinde bize ödenmesi gereken 100 TL’nin bugünkü değeri 62.09 TL’dir. %15 faiz oranındaki bugünkü değer ise, gelecek değerin neredeyse yarısından daha az bir değere düşer: 49.72 TL</a:t>
            </a:r>
          </a:p>
        </p:txBody>
      </p:sp>
    </p:spTree>
    <p:extLst>
      <p:ext uri="{BB962C8B-B14F-4D97-AF65-F5344CB8AC3E}">
        <p14:creationId xmlns:p14="http://schemas.microsoft.com/office/powerpoint/2010/main" val="23638290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861692" y="411510"/>
            <a:ext cx="3570786" cy="369332"/>
          </a:xfrm>
          <a:prstGeom prst="rect">
            <a:avLst/>
          </a:prstGeom>
        </p:spPr>
        <p:txBody>
          <a:bodyPr wrap="none">
            <a:spAutoFit/>
          </a:bodyPr>
          <a:lstStyle/>
          <a:p>
            <a:r>
              <a:rPr lang="tr-TR" dirty="0"/>
              <a:t>Gelecekteki 100$’ın Bugünkü Değeri</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934730"/>
            <a:ext cx="5184576" cy="3493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410045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randombar(horizontal)">
                                      <p:cBhvr>
                                        <p:cTn id="12"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6590628" cy="523220"/>
          </a:xfrm>
          <a:prstGeom prst="rect">
            <a:avLst/>
          </a:prstGeom>
        </p:spPr>
        <p:txBody>
          <a:bodyPr wrap="square">
            <a:spAutoFit/>
          </a:bodyPr>
          <a:lstStyle/>
          <a:p>
            <a:r>
              <a:rPr lang="tr-TR" sz="2800" b="1" dirty="0">
                <a:solidFill>
                  <a:srgbClr val="1F5463"/>
                </a:solidFill>
              </a:rPr>
              <a:t>Çoklu Oranlarla </a:t>
            </a:r>
            <a:r>
              <a:rPr lang="tr-TR" sz="2800" b="1" dirty="0" err="1">
                <a:solidFill>
                  <a:srgbClr val="1F5463"/>
                </a:solidFill>
              </a:rPr>
              <a:t>İskonto</a:t>
            </a:r>
            <a:r>
              <a:rPr lang="tr-TR" sz="2800" b="1" dirty="0">
                <a:solidFill>
                  <a:srgbClr val="1F5463"/>
                </a:solidFill>
              </a:rPr>
              <a:t> Etme</a:t>
            </a:r>
          </a:p>
        </p:txBody>
      </p:sp>
      <p:sp>
        <p:nvSpPr>
          <p:cNvPr id="6" name="Dikdörtgen 5"/>
          <p:cNvSpPr/>
          <p:nvPr/>
        </p:nvSpPr>
        <p:spPr>
          <a:xfrm>
            <a:off x="755576" y="1279088"/>
            <a:ext cx="7632848" cy="1477328"/>
          </a:xfrm>
          <a:prstGeom prst="rect">
            <a:avLst/>
          </a:prstGeom>
        </p:spPr>
        <p:txBody>
          <a:bodyPr wrap="square">
            <a:spAutoFit/>
          </a:bodyPr>
          <a:lstStyle/>
          <a:p>
            <a:pPr algn="ctr"/>
            <a:r>
              <a:rPr lang="tr-TR" dirty="0"/>
              <a:t>Gelecekteki nakit akımını her dönem için farklı faiz oranları ile </a:t>
            </a:r>
            <a:r>
              <a:rPr lang="tr-TR" dirty="0" err="1"/>
              <a:t>iskontolayabiliriz</a:t>
            </a:r>
            <a:r>
              <a:rPr lang="tr-TR" dirty="0"/>
              <a:t>.</a:t>
            </a:r>
          </a:p>
          <a:p>
            <a:pPr algn="ctr"/>
            <a:endParaRPr lang="tr-TR" dirty="0"/>
          </a:p>
          <a:p>
            <a:pPr algn="ctr"/>
            <a:r>
              <a:rPr lang="tr-TR" dirty="0"/>
              <a:t>Farklı </a:t>
            </a:r>
            <a:r>
              <a:rPr lang="tr-TR" dirty="0" err="1"/>
              <a:t>iskonto</a:t>
            </a:r>
            <a:r>
              <a:rPr lang="tr-TR" dirty="0"/>
              <a:t> oranları ile bugünkü değer = Gelecek nakit akımı / Her dönemin </a:t>
            </a:r>
            <a:r>
              <a:rPr lang="tr-TR" dirty="0" err="1"/>
              <a:t>iskontosu</a:t>
            </a:r>
            <a:endParaRPr lang="tr-TR" dirty="0"/>
          </a:p>
          <a:p>
            <a:pPr algn="ctr"/>
            <a:endParaRPr lang="tr-TR" dirty="0"/>
          </a:p>
        </p:txBody>
      </p:sp>
    </p:spTree>
    <p:extLst>
      <p:ext uri="{BB962C8B-B14F-4D97-AF65-F5344CB8AC3E}">
        <p14:creationId xmlns:p14="http://schemas.microsoft.com/office/powerpoint/2010/main" val="240745169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7526732" cy="954107"/>
          </a:xfrm>
          <a:prstGeom prst="rect">
            <a:avLst/>
          </a:prstGeom>
        </p:spPr>
        <p:txBody>
          <a:bodyPr wrap="square">
            <a:spAutoFit/>
          </a:bodyPr>
          <a:lstStyle/>
          <a:p>
            <a:r>
              <a:rPr lang="tr-TR" sz="2800" b="1" dirty="0">
                <a:solidFill>
                  <a:srgbClr val="1F5463"/>
                </a:solidFill>
              </a:rPr>
              <a:t>BUGÜNKÜ DEĞERİ VE GELECEK DEĞERİ KULLANMA</a:t>
            </a:r>
          </a:p>
        </p:txBody>
      </p:sp>
      <p:sp>
        <p:nvSpPr>
          <p:cNvPr id="6" name="Dikdörtgen 5"/>
          <p:cNvSpPr/>
          <p:nvPr/>
        </p:nvSpPr>
        <p:spPr>
          <a:xfrm>
            <a:off x="755576" y="1563638"/>
            <a:ext cx="7632848" cy="3139321"/>
          </a:xfrm>
          <a:prstGeom prst="rect">
            <a:avLst/>
          </a:prstGeom>
        </p:spPr>
        <p:txBody>
          <a:bodyPr wrap="square">
            <a:spAutoFit/>
          </a:bodyPr>
          <a:lstStyle/>
          <a:p>
            <a:pPr algn="ctr"/>
            <a:r>
              <a:rPr lang="tr-TR" dirty="0"/>
              <a:t>Yöneticiler yatırım projeleri, borç yönetimi ve nakit akımlarını analiz ederken, çoğunlukla nakit akımlarını farklı zaman noktalarına hareket ettirmeyi kullanışlı bulurlar. </a:t>
            </a:r>
          </a:p>
          <a:p>
            <a:pPr algn="ctr"/>
            <a:r>
              <a:rPr lang="tr-TR" dirty="0"/>
              <a:t>Araba alacağınız zaman paranızı üç yıllığına bankada tutmayı planladığınızı varsayalım.</a:t>
            </a:r>
          </a:p>
          <a:p>
            <a:pPr algn="ctr"/>
            <a:r>
              <a:rPr lang="tr-TR" dirty="0"/>
              <a:t>Paranız iki yıl ya da dört yıl faiz kazandırsa, ne tip bir araba satın alırdınız?</a:t>
            </a:r>
          </a:p>
          <a:p>
            <a:pPr algn="ctr"/>
            <a:r>
              <a:rPr lang="tr-TR" dirty="0"/>
              <a:t>Eğer firmanın planlanandan iki yıl daha erken fabrikayı yenilemesi gerekirse, kurumsal finansal planlar bundan nasıl etkilenir?</a:t>
            </a:r>
          </a:p>
          <a:p>
            <a:pPr algn="ctr"/>
            <a:r>
              <a:rPr lang="tr-TR" dirty="0"/>
              <a:t>Zamanda hareket eden nakit akımları finansal planlama ve karar verme konularında hem işletmeler hem de bireyler için oldukça önemlidir.</a:t>
            </a:r>
          </a:p>
          <a:p>
            <a:pPr algn="ctr"/>
            <a:endParaRPr lang="tr-TR" dirty="0"/>
          </a:p>
        </p:txBody>
      </p:sp>
    </p:spTree>
    <p:extLst>
      <p:ext uri="{BB962C8B-B14F-4D97-AF65-F5344CB8AC3E}">
        <p14:creationId xmlns:p14="http://schemas.microsoft.com/office/powerpoint/2010/main" val="339301927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7526732" cy="523220"/>
          </a:xfrm>
          <a:prstGeom prst="rect">
            <a:avLst/>
          </a:prstGeom>
        </p:spPr>
        <p:txBody>
          <a:bodyPr wrap="square">
            <a:spAutoFit/>
          </a:bodyPr>
          <a:lstStyle/>
          <a:p>
            <a:r>
              <a:rPr lang="tr-TR" sz="2800" b="1" dirty="0">
                <a:solidFill>
                  <a:srgbClr val="1F5463"/>
                </a:solidFill>
              </a:rPr>
              <a:t>72 Kuralı</a:t>
            </a:r>
          </a:p>
        </p:txBody>
      </p:sp>
      <p:sp>
        <p:nvSpPr>
          <p:cNvPr id="6" name="Dikdörtgen 5"/>
          <p:cNvSpPr/>
          <p:nvPr/>
        </p:nvSpPr>
        <p:spPr>
          <a:xfrm>
            <a:off x="755576" y="1131590"/>
            <a:ext cx="7632848" cy="3693319"/>
          </a:xfrm>
          <a:prstGeom prst="rect">
            <a:avLst/>
          </a:prstGeom>
        </p:spPr>
        <p:txBody>
          <a:bodyPr wrap="square">
            <a:spAutoFit/>
          </a:bodyPr>
          <a:lstStyle/>
          <a:p>
            <a:pPr algn="ctr"/>
            <a:r>
              <a:rPr lang="tr-TR" dirty="0"/>
              <a:t>Albert Einstein, bir yatırımın ikiye katlanması için gereken yaklaşık yıl sayısını gösteren basit matematiksel hesaplama ile,  bileşik faiz hesabının popülerleşmesinde önemli rol oynamıştır. Buna </a:t>
            </a:r>
            <a:r>
              <a:rPr lang="tr-TR" b="1" dirty="0"/>
              <a:t>72 kuralı </a:t>
            </a:r>
            <a:r>
              <a:rPr lang="tr-TR" dirty="0"/>
              <a:t>adı verilir.</a:t>
            </a:r>
          </a:p>
          <a:p>
            <a:pPr algn="ctr"/>
            <a:endParaRPr lang="tr-TR" dirty="0"/>
          </a:p>
          <a:p>
            <a:pPr algn="ctr"/>
            <a:r>
              <a:rPr lang="tr-TR" dirty="0"/>
              <a:t>Bir yatırımı ikiye katlamak için gereken yaklaşık yıl sayısı = 72 / Faiz Oranı</a:t>
            </a:r>
          </a:p>
          <a:p>
            <a:pPr algn="ctr"/>
            <a:endParaRPr lang="tr-TR" dirty="0"/>
          </a:p>
          <a:p>
            <a:pPr algn="ctr"/>
            <a:r>
              <a:rPr lang="tr-TR" dirty="0"/>
              <a:t>72 kuralı bileşik faizin gücünü gösterir. Yıllık %6 faiz oranından yatırılan parayı iki katına çıkarmak kaç yıl gerekir? 72 kuralını kullanarak (72/6) cevabı 12 yıl buluruz.</a:t>
            </a:r>
          </a:p>
          <a:p>
            <a:pPr algn="ctr"/>
            <a:r>
              <a:rPr lang="tr-TR" dirty="0"/>
              <a:t>Faiz oranı ne kadar yüksek olursa, gelecek değerde o kadar hızlı artış olur. %9 faiz oranı ile para 8 yılda ikiye katlanır.</a:t>
            </a:r>
          </a:p>
          <a:p>
            <a:pPr algn="ctr"/>
            <a:endParaRPr lang="tr-TR" dirty="0"/>
          </a:p>
          <a:p>
            <a:pPr algn="ctr"/>
            <a:endParaRPr lang="tr-TR" dirty="0"/>
          </a:p>
        </p:txBody>
      </p:sp>
    </p:spTree>
    <p:extLst>
      <p:ext uri="{BB962C8B-B14F-4D97-AF65-F5344CB8AC3E}">
        <p14:creationId xmlns:p14="http://schemas.microsoft.com/office/powerpoint/2010/main" val="182039449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7526732" cy="523220"/>
          </a:xfrm>
          <a:prstGeom prst="rect">
            <a:avLst/>
          </a:prstGeom>
        </p:spPr>
        <p:txBody>
          <a:bodyPr wrap="square">
            <a:spAutoFit/>
          </a:bodyPr>
          <a:lstStyle/>
          <a:p>
            <a:r>
              <a:rPr lang="tr-TR" sz="2800" b="1" dirty="0">
                <a:solidFill>
                  <a:srgbClr val="1F5463"/>
                </a:solidFill>
              </a:rPr>
              <a:t>72 Kuralı</a:t>
            </a:r>
          </a:p>
        </p:txBody>
      </p:sp>
      <p:sp>
        <p:nvSpPr>
          <p:cNvPr id="6" name="Dikdörtgen 5"/>
          <p:cNvSpPr/>
          <p:nvPr/>
        </p:nvSpPr>
        <p:spPr>
          <a:xfrm>
            <a:off x="755576" y="1131590"/>
            <a:ext cx="7632848" cy="2862322"/>
          </a:xfrm>
          <a:prstGeom prst="rect">
            <a:avLst/>
          </a:prstGeom>
        </p:spPr>
        <p:txBody>
          <a:bodyPr wrap="square">
            <a:spAutoFit/>
          </a:bodyPr>
          <a:lstStyle/>
          <a:p>
            <a:pPr algn="ctr"/>
            <a:r>
              <a:rPr lang="tr-TR" dirty="0"/>
              <a:t>Unutmayın ki, bu kural yalnızca matematiksel bir yaklaşımdır. Daha düşük faiz oranlarında daha kesin sonuç verir. Nihayetinde kural, %72 faiz oranı ile parayı ikiye katlamak için 1 yılı yeterli göstermektedir. Ancak biliyoruz ki , gerçekte parayı 1 yılda ikiye katlamak için %100 faiz oranı gerekir.</a:t>
            </a:r>
          </a:p>
          <a:p>
            <a:pPr algn="ctr"/>
            <a:endParaRPr lang="tr-TR" dirty="0"/>
          </a:p>
          <a:p>
            <a:pPr algn="ctr"/>
            <a:r>
              <a:rPr lang="tr-TR" dirty="0"/>
              <a:t>Aynı şekilde belirli bir zamanda parayı ikiye katlayacak yaklaşık faiz oranını bulmak için de 72 kuralını kullanabiliriz. Yatırımı 5 yılda iki katına çıkarmak için ihtiyacımız olan faiz oranı nedir? 72/ 5 = %14.4</a:t>
            </a:r>
          </a:p>
          <a:p>
            <a:pPr algn="ctr"/>
            <a:endParaRPr lang="tr-TR" dirty="0"/>
          </a:p>
          <a:p>
            <a:pPr algn="ctr"/>
            <a:endParaRPr lang="tr-TR" dirty="0"/>
          </a:p>
        </p:txBody>
      </p:sp>
    </p:spTree>
    <p:extLst>
      <p:ext uri="{BB962C8B-B14F-4D97-AF65-F5344CB8AC3E}">
        <p14:creationId xmlns:p14="http://schemas.microsoft.com/office/powerpoint/2010/main" val="253963181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7310708" cy="523220"/>
          </a:xfrm>
          <a:prstGeom prst="rect">
            <a:avLst/>
          </a:prstGeom>
        </p:spPr>
        <p:txBody>
          <a:bodyPr wrap="square">
            <a:spAutoFit/>
          </a:bodyPr>
          <a:lstStyle/>
          <a:p>
            <a:r>
              <a:rPr lang="tr-TR" sz="2800" b="1" dirty="0">
                <a:solidFill>
                  <a:srgbClr val="1F5463"/>
                </a:solidFill>
              </a:rPr>
              <a:t>FAİZ ORANI HESAPLAMA</a:t>
            </a:r>
          </a:p>
        </p:txBody>
      </p:sp>
      <p:sp>
        <p:nvSpPr>
          <p:cNvPr id="6" name="Dikdörtgen 5"/>
          <p:cNvSpPr/>
          <p:nvPr/>
        </p:nvSpPr>
        <p:spPr>
          <a:xfrm>
            <a:off x="772630" y="1464192"/>
            <a:ext cx="7488832" cy="1754326"/>
          </a:xfrm>
          <a:prstGeom prst="rect">
            <a:avLst/>
          </a:prstGeom>
        </p:spPr>
        <p:txBody>
          <a:bodyPr wrap="square">
            <a:spAutoFit/>
          </a:bodyPr>
          <a:lstStyle/>
          <a:p>
            <a:r>
              <a:rPr lang="tr-TR" dirty="0"/>
              <a:t>İki nakit akımını biliyorsak ve faiz oranını bulmamız gerekiyorsa, paranın zaman değeri hesaplamaları kullanışlı olur. Yatırım sektörü sıklıkla bu analizi kullanır. Faiz oranı ya da kârlılık oranı2 için uygulayacağınız çözüm, şu tip soruları cevaplamanızı sağlar;  “Üç yıl önce 350$’dan altın para alıp, bunu bugün 475$’a satarsanız elde edeceğiniz kârlılık oranı (verim) ne olur?” Bu problem için oluşturulan zaman çizelgesi de aşağıdaki gibi olur:</a:t>
            </a: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9414" y="3747980"/>
            <a:ext cx="5018890" cy="623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165928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PARANIN ZAMAN DEĞERİ</a:t>
            </a:r>
          </a:p>
        </p:txBody>
      </p:sp>
      <p:sp>
        <p:nvSpPr>
          <p:cNvPr id="6" name="Dikdörtgen 5"/>
          <p:cNvSpPr/>
          <p:nvPr/>
        </p:nvSpPr>
        <p:spPr>
          <a:xfrm>
            <a:off x="827584" y="1833086"/>
            <a:ext cx="7488832" cy="1477328"/>
          </a:xfrm>
          <a:prstGeom prst="rect">
            <a:avLst/>
          </a:prstGeom>
        </p:spPr>
        <p:txBody>
          <a:bodyPr wrap="square">
            <a:spAutoFit/>
          </a:bodyPr>
          <a:lstStyle/>
          <a:p>
            <a:pPr algn="ctr"/>
            <a:r>
              <a:rPr lang="tr-TR" dirty="0"/>
              <a:t>Paranın zaman değerinin arkasındaki temel fikir, bugün sahip olunan 1 TL’nin gelecek yıl elde edilecek 1 TL’den daha değerli olduğudur.</a:t>
            </a:r>
          </a:p>
          <a:p>
            <a:pPr algn="ctr"/>
            <a:r>
              <a:rPr lang="tr-TR" dirty="0"/>
              <a:t>Ama ne kadar daha değerli?</a:t>
            </a:r>
          </a:p>
          <a:p>
            <a:pPr algn="ctr"/>
            <a:r>
              <a:rPr lang="tr-TR" dirty="0"/>
              <a:t>Bugünkü 1 TL bir yıl sonra 1.05 TL mi olacak? 1.08 TL mi? Yoksa 1.12 TL mi?</a:t>
            </a:r>
          </a:p>
          <a:p>
            <a:pPr algn="ctr"/>
            <a:r>
              <a:rPr lang="tr-TR" dirty="0"/>
              <a:t>Bu sorunun cevabı cari (şimdiki) faiz oranlarına bağlı olarak değişir.</a:t>
            </a:r>
          </a:p>
        </p:txBody>
      </p:sp>
    </p:spTree>
    <p:extLst>
      <p:ext uri="{BB962C8B-B14F-4D97-AF65-F5344CB8AC3E}">
        <p14:creationId xmlns:p14="http://schemas.microsoft.com/office/powerpoint/2010/main" val="373810981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7526732" cy="523220"/>
          </a:xfrm>
          <a:prstGeom prst="rect">
            <a:avLst/>
          </a:prstGeom>
        </p:spPr>
        <p:txBody>
          <a:bodyPr wrap="square">
            <a:spAutoFit/>
          </a:bodyPr>
          <a:lstStyle/>
          <a:p>
            <a:r>
              <a:rPr lang="tr-TR" sz="2800" b="1" dirty="0">
                <a:solidFill>
                  <a:srgbClr val="1F5463"/>
                </a:solidFill>
              </a:rPr>
              <a:t>FAİZ ORANI HESAPLAMA</a:t>
            </a:r>
          </a:p>
        </p:txBody>
      </p:sp>
      <p:sp>
        <p:nvSpPr>
          <p:cNvPr id="6" name="Dikdörtgen 5"/>
          <p:cNvSpPr/>
          <p:nvPr/>
        </p:nvSpPr>
        <p:spPr>
          <a:xfrm>
            <a:off x="755576" y="1131590"/>
            <a:ext cx="7632848" cy="2492990"/>
          </a:xfrm>
          <a:prstGeom prst="rect">
            <a:avLst/>
          </a:prstGeom>
        </p:spPr>
        <p:txBody>
          <a:bodyPr wrap="square">
            <a:spAutoFit/>
          </a:bodyPr>
          <a:lstStyle/>
          <a:p>
            <a:pPr algn="ctr"/>
            <a:r>
              <a:rPr lang="tr-TR" dirty="0"/>
              <a:t>FV</a:t>
            </a:r>
            <a:r>
              <a:rPr lang="tr-TR" baseline="-25000" dirty="0"/>
              <a:t>N</a:t>
            </a:r>
            <a:r>
              <a:rPr lang="tr-TR" dirty="0"/>
              <a:t> = PV * (1+ i)</a:t>
            </a:r>
            <a:r>
              <a:rPr lang="tr-TR" baseline="30000" dirty="0"/>
              <a:t>N</a:t>
            </a:r>
          </a:p>
          <a:p>
            <a:pPr algn="ctr"/>
            <a:endParaRPr lang="tr-TR" baseline="30000" dirty="0"/>
          </a:p>
          <a:p>
            <a:pPr algn="ctr"/>
            <a:r>
              <a:rPr lang="tr-TR" dirty="0"/>
              <a:t>475 $ = 350 $ * (1+i)</a:t>
            </a:r>
            <a:r>
              <a:rPr lang="tr-TR" baseline="30000" dirty="0"/>
              <a:t>3</a:t>
            </a:r>
          </a:p>
          <a:p>
            <a:pPr algn="ctr"/>
            <a:r>
              <a:rPr lang="tr-TR" dirty="0"/>
              <a:t>1.357 = (1+i)</a:t>
            </a:r>
            <a:r>
              <a:rPr lang="tr-TR" baseline="30000" dirty="0"/>
              <a:t>3</a:t>
            </a:r>
          </a:p>
          <a:p>
            <a:pPr algn="ctr"/>
            <a:r>
              <a:rPr lang="tr-TR" dirty="0"/>
              <a:t>i= 0.107 = %10.7</a:t>
            </a:r>
          </a:p>
          <a:p>
            <a:pPr algn="ctr"/>
            <a:endParaRPr lang="tr-TR" dirty="0"/>
          </a:p>
          <a:p>
            <a:pPr algn="ctr"/>
            <a:r>
              <a:rPr lang="tr-TR" dirty="0"/>
              <a:t>350 $’a altın alıyor, üç yıl sonra 475 $’a satıyorsanız yıllık %10.7 getiri elde edersiniz.</a:t>
            </a:r>
          </a:p>
          <a:p>
            <a:pPr algn="ctr"/>
            <a:endParaRPr lang="tr-TR" dirty="0"/>
          </a:p>
        </p:txBody>
      </p:sp>
    </p:spTree>
    <p:extLst>
      <p:ext uri="{BB962C8B-B14F-4D97-AF65-F5344CB8AC3E}">
        <p14:creationId xmlns:p14="http://schemas.microsoft.com/office/powerpoint/2010/main" val="146433321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PARANIN ZAMAN DEĞERİ</a:t>
            </a:r>
          </a:p>
        </p:txBody>
      </p:sp>
      <p:sp>
        <p:nvSpPr>
          <p:cNvPr id="6" name="Dikdörtgen 5"/>
          <p:cNvSpPr/>
          <p:nvPr/>
        </p:nvSpPr>
        <p:spPr>
          <a:xfrm>
            <a:off x="827584" y="1556087"/>
            <a:ext cx="7488832" cy="2031325"/>
          </a:xfrm>
          <a:prstGeom prst="rect">
            <a:avLst/>
          </a:prstGeom>
        </p:spPr>
        <p:txBody>
          <a:bodyPr wrap="square">
            <a:spAutoFit/>
          </a:bodyPr>
          <a:lstStyle/>
          <a:p>
            <a:pPr algn="ctr"/>
            <a:r>
              <a:rPr lang="tr-TR" dirty="0"/>
              <a:t>Paranın zaman değerini kullanarak karar verileceği zaman göz önünde bulundurulması gereken faktörler şunlardır:</a:t>
            </a:r>
          </a:p>
          <a:p>
            <a:pPr algn="ctr"/>
            <a:endParaRPr lang="tr-TR" dirty="0"/>
          </a:p>
          <a:p>
            <a:pPr marL="285750" indent="-285750" algn="ctr">
              <a:buFontTx/>
              <a:buChar char="-"/>
            </a:pPr>
            <a:r>
              <a:rPr lang="tr-TR" dirty="0"/>
              <a:t>Nakit akımının büyüklüğü</a:t>
            </a:r>
          </a:p>
          <a:p>
            <a:pPr marL="285750" indent="-285750" algn="ctr">
              <a:buFontTx/>
              <a:buChar char="-"/>
            </a:pPr>
            <a:r>
              <a:rPr lang="tr-TR" dirty="0"/>
              <a:t>Nakit akımları arasındaki zaman</a:t>
            </a:r>
          </a:p>
          <a:p>
            <a:pPr marL="285750" indent="-285750" algn="ctr">
              <a:buFontTx/>
              <a:buChar char="-"/>
            </a:pPr>
            <a:r>
              <a:rPr lang="tr-TR" dirty="0"/>
              <a:t>Kazanabileceğimiz getiri oranı</a:t>
            </a:r>
          </a:p>
          <a:p>
            <a:pPr algn="ctr"/>
            <a:endParaRPr lang="tr-TR" dirty="0"/>
          </a:p>
        </p:txBody>
      </p:sp>
    </p:spTree>
    <p:extLst>
      <p:ext uri="{BB962C8B-B14F-4D97-AF65-F5344CB8AC3E}">
        <p14:creationId xmlns:p14="http://schemas.microsoft.com/office/powerpoint/2010/main" val="28913449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NAKİT AKIMINI DÜZENLEME</a:t>
            </a:r>
          </a:p>
        </p:txBody>
      </p:sp>
      <p:sp>
        <p:nvSpPr>
          <p:cNvPr id="6" name="Dikdörtgen 5"/>
          <p:cNvSpPr/>
          <p:nvPr/>
        </p:nvSpPr>
        <p:spPr>
          <a:xfrm>
            <a:off x="827584" y="1279088"/>
            <a:ext cx="7488832" cy="2585323"/>
          </a:xfrm>
          <a:prstGeom prst="rect">
            <a:avLst/>
          </a:prstGeom>
        </p:spPr>
        <p:txBody>
          <a:bodyPr wrap="square">
            <a:spAutoFit/>
          </a:bodyPr>
          <a:lstStyle/>
          <a:p>
            <a:pPr algn="ctr"/>
            <a:r>
              <a:rPr lang="tr-TR" dirty="0"/>
              <a:t>Başarılı bir şekilde faaliyet gösteren bir işletme için en önemli</a:t>
            </a:r>
          </a:p>
          <a:p>
            <a:pPr algn="ctr"/>
            <a:r>
              <a:rPr lang="tr-TR" dirty="0"/>
              <a:t>işlerden biri de nakit akımı zamanlamasını düzenlemektir. </a:t>
            </a:r>
          </a:p>
          <a:p>
            <a:pPr algn="ctr"/>
            <a:endParaRPr lang="tr-TR" dirty="0"/>
          </a:p>
          <a:p>
            <a:pPr algn="ctr"/>
            <a:r>
              <a:rPr lang="tr-TR" dirty="0"/>
              <a:t>Farklı zaman noktalarındaki nakit akımının büyüklüğünü gösteren</a:t>
            </a:r>
          </a:p>
          <a:p>
            <a:pPr algn="ctr"/>
            <a:r>
              <a:rPr lang="tr-TR" dirty="0"/>
              <a:t>(aylık, üçer aylık, altı aylık veya yıllık) </a:t>
            </a:r>
            <a:r>
              <a:rPr lang="tr-TR" b="1" dirty="0"/>
              <a:t>zaman çizelgesi</a:t>
            </a:r>
            <a:r>
              <a:rPr lang="tr-TR" dirty="0"/>
              <a:t>, analizimizi</a:t>
            </a:r>
          </a:p>
          <a:p>
            <a:pPr algn="ctr"/>
            <a:r>
              <a:rPr lang="tr-TR" dirty="0"/>
              <a:t>düzenlemede oldukça yararlı bir araçtır. Aldığımız nakit,</a:t>
            </a:r>
          </a:p>
          <a:p>
            <a:pPr algn="ctr"/>
            <a:r>
              <a:rPr lang="tr-TR" b="1" dirty="0"/>
              <a:t>nakit girişi </a:t>
            </a:r>
            <a:r>
              <a:rPr lang="tr-TR" dirty="0"/>
              <a:t>(</a:t>
            </a:r>
            <a:r>
              <a:rPr lang="tr-TR" dirty="0" err="1"/>
              <a:t>inflow</a:t>
            </a:r>
            <a:r>
              <a:rPr lang="tr-TR" dirty="0"/>
              <a:t>) olarak adlandırılır ve pozitif işaretlidir. Yapılan ödemeler veya bankaya yatırılan katkı payları şeklinde çıkan nakit ise </a:t>
            </a:r>
            <a:r>
              <a:rPr lang="tr-TR" b="1" dirty="0"/>
              <a:t>nakit çıkışı </a:t>
            </a:r>
            <a:r>
              <a:rPr lang="tr-TR" dirty="0"/>
              <a:t>(</a:t>
            </a:r>
            <a:r>
              <a:rPr lang="tr-TR" dirty="0" err="1"/>
              <a:t>outflow</a:t>
            </a:r>
            <a:r>
              <a:rPr lang="tr-TR" dirty="0"/>
              <a:t>) olarak adlandırılır ve negatif işaretlidir.</a:t>
            </a:r>
          </a:p>
        </p:txBody>
      </p:sp>
    </p:spTree>
    <p:extLst>
      <p:ext uri="{BB962C8B-B14F-4D97-AF65-F5344CB8AC3E}">
        <p14:creationId xmlns:p14="http://schemas.microsoft.com/office/powerpoint/2010/main" val="208863439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NAKİT AKIMINI DÜZENLEME</a:t>
            </a:r>
          </a:p>
        </p:txBody>
      </p:sp>
      <p:sp>
        <p:nvSpPr>
          <p:cNvPr id="6" name="Dikdörtgen 5"/>
          <p:cNvSpPr/>
          <p:nvPr/>
        </p:nvSpPr>
        <p:spPr>
          <a:xfrm>
            <a:off x="978427" y="1412070"/>
            <a:ext cx="7488832" cy="1754326"/>
          </a:xfrm>
          <a:prstGeom prst="rect">
            <a:avLst/>
          </a:prstGeom>
        </p:spPr>
        <p:txBody>
          <a:bodyPr wrap="square">
            <a:spAutoFit/>
          </a:bodyPr>
          <a:lstStyle/>
          <a:p>
            <a:pPr algn="ctr"/>
            <a:r>
              <a:rPr lang="tr-TR" dirty="0"/>
              <a:t>Aşağıdaki zaman çizelgesi bankaya yatırdığınız, karşılığında %5 faiz ödeyen, 100 TL’lik bir ödemeyi göstermektedir. Bir yıl içinde 100 TL’niz 105 TL olmuştur. Verilen bu faiz oranı ile değerlendirildiğinde şimdi 100 TL’ye sahip olmak, bir yıl içinde 105 TL’ye sahip olmakla aynı değere sahiptir.</a:t>
            </a:r>
          </a:p>
          <a:p>
            <a:pPr algn="ctr"/>
            <a:r>
              <a:rPr lang="tr-TR" dirty="0"/>
              <a:t>Basit bir örnek; varsayalım ki bankaya %5 ya da 5 TL maliyetle bir yıllığına 100 TL ödünç verdiniz. Bu maliyet </a:t>
            </a:r>
            <a:r>
              <a:rPr lang="tr-TR" b="1" dirty="0"/>
              <a:t>faiz oranı </a:t>
            </a:r>
            <a:r>
              <a:rPr lang="tr-TR" dirty="0"/>
              <a:t>(</a:t>
            </a:r>
            <a:r>
              <a:rPr lang="tr-TR" dirty="0" err="1"/>
              <a:t>interest</a:t>
            </a:r>
            <a:r>
              <a:rPr lang="tr-TR" dirty="0"/>
              <a:t> rate) olarak bilinir.</a:t>
            </a:r>
          </a:p>
        </p:txBody>
      </p:sp>
      <p:cxnSp>
        <p:nvCxnSpPr>
          <p:cNvPr id="3" name="Düz Bağlayıcı 2">
            <a:extLst>
              <a:ext uri="{FF2B5EF4-FFF2-40B4-BE49-F238E27FC236}">
                <a16:creationId xmlns:a16="http://schemas.microsoft.com/office/drawing/2014/main" id="{98AD3552-6B79-C97F-4E1E-A3ED82D0813F}"/>
              </a:ext>
            </a:extLst>
          </p:cNvPr>
          <p:cNvCxnSpPr/>
          <p:nvPr/>
        </p:nvCxnSpPr>
        <p:spPr>
          <a:xfrm>
            <a:off x="2771800" y="4011910"/>
            <a:ext cx="36004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Düz Bağlayıcı 6">
            <a:extLst>
              <a:ext uri="{FF2B5EF4-FFF2-40B4-BE49-F238E27FC236}">
                <a16:creationId xmlns:a16="http://schemas.microsoft.com/office/drawing/2014/main" id="{CFDC7D20-B5E1-1FFA-D366-3AD4B89DB563}"/>
              </a:ext>
            </a:extLst>
          </p:cNvPr>
          <p:cNvCxnSpPr/>
          <p:nvPr/>
        </p:nvCxnSpPr>
        <p:spPr>
          <a:xfrm>
            <a:off x="2771800" y="4011910"/>
            <a:ext cx="0" cy="3600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Düz Bağlayıcı 11">
            <a:extLst>
              <a:ext uri="{FF2B5EF4-FFF2-40B4-BE49-F238E27FC236}">
                <a16:creationId xmlns:a16="http://schemas.microsoft.com/office/drawing/2014/main" id="{363244D3-C71E-3777-A716-6F108FD18B27}"/>
              </a:ext>
            </a:extLst>
          </p:cNvPr>
          <p:cNvCxnSpPr/>
          <p:nvPr/>
        </p:nvCxnSpPr>
        <p:spPr>
          <a:xfrm>
            <a:off x="4571845" y="4011910"/>
            <a:ext cx="0" cy="3600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 name="Düz Bağlayıcı 12">
            <a:extLst>
              <a:ext uri="{FF2B5EF4-FFF2-40B4-BE49-F238E27FC236}">
                <a16:creationId xmlns:a16="http://schemas.microsoft.com/office/drawing/2014/main" id="{1C202143-0C45-22A2-4B65-841D7A2FF55D}"/>
              </a:ext>
            </a:extLst>
          </p:cNvPr>
          <p:cNvCxnSpPr/>
          <p:nvPr/>
        </p:nvCxnSpPr>
        <p:spPr>
          <a:xfrm>
            <a:off x="6372200" y="4011910"/>
            <a:ext cx="0" cy="36004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 name="Metin kutusu 14">
            <a:extLst>
              <a:ext uri="{FF2B5EF4-FFF2-40B4-BE49-F238E27FC236}">
                <a16:creationId xmlns:a16="http://schemas.microsoft.com/office/drawing/2014/main" id="{C0131246-4CF7-FDD3-6EB8-376781585248}"/>
              </a:ext>
            </a:extLst>
          </p:cNvPr>
          <p:cNvSpPr txBox="1"/>
          <p:nvPr/>
        </p:nvSpPr>
        <p:spPr>
          <a:xfrm>
            <a:off x="2468672" y="4391318"/>
            <a:ext cx="606256" cy="369332"/>
          </a:xfrm>
          <a:prstGeom prst="rect">
            <a:avLst/>
          </a:prstGeom>
          <a:noFill/>
        </p:spPr>
        <p:txBody>
          <a:bodyPr wrap="none" rtlCol="0">
            <a:spAutoFit/>
          </a:bodyPr>
          <a:lstStyle/>
          <a:p>
            <a:r>
              <a:rPr lang="tr-TR" dirty="0"/>
              <a:t>-100</a:t>
            </a:r>
          </a:p>
        </p:txBody>
      </p:sp>
      <p:sp>
        <p:nvSpPr>
          <p:cNvPr id="17" name="Metin kutusu 16">
            <a:extLst>
              <a:ext uri="{FF2B5EF4-FFF2-40B4-BE49-F238E27FC236}">
                <a16:creationId xmlns:a16="http://schemas.microsoft.com/office/drawing/2014/main" id="{15AB4553-7B12-C84F-8EC3-D26961042327}"/>
              </a:ext>
            </a:extLst>
          </p:cNvPr>
          <p:cNvSpPr txBox="1"/>
          <p:nvPr/>
        </p:nvSpPr>
        <p:spPr>
          <a:xfrm>
            <a:off x="2607084" y="3676611"/>
            <a:ext cx="301686" cy="369332"/>
          </a:xfrm>
          <a:prstGeom prst="rect">
            <a:avLst/>
          </a:prstGeom>
          <a:noFill/>
        </p:spPr>
        <p:txBody>
          <a:bodyPr wrap="none" rtlCol="0">
            <a:spAutoFit/>
          </a:bodyPr>
          <a:lstStyle/>
          <a:p>
            <a:r>
              <a:rPr lang="tr-TR" dirty="0"/>
              <a:t>0</a:t>
            </a:r>
          </a:p>
        </p:txBody>
      </p:sp>
      <p:sp>
        <p:nvSpPr>
          <p:cNvPr id="18" name="Metin kutusu 17">
            <a:extLst>
              <a:ext uri="{FF2B5EF4-FFF2-40B4-BE49-F238E27FC236}">
                <a16:creationId xmlns:a16="http://schemas.microsoft.com/office/drawing/2014/main" id="{3A235268-F12A-3DEC-D554-BB943BC1C58E}"/>
              </a:ext>
            </a:extLst>
          </p:cNvPr>
          <p:cNvSpPr txBox="1"/>
          <p:nvPr/>
        </p:nvSpPr>
        <p:spPr>
          <a:xfrm>
            <a:off x="3628535" y="3646341"/>
            <a:ext cx="466794" cy="369332"/>
          </a:xfrm>
          <a:prstGeom prst="rect">
            <a:avLst/>
          </a:prstGeom>
          <a:noFill/>
        </p:spPr>
        <p:txBody>
          <a:bodyPr wrap="none" rtlCol="0">
            <a:spAutoFit/>
          </a:bodyPr>
          <a:lstStyle/>
          <a:p>
            <a:r>
              <a:rPr lang="tr-TR" dirty="0"/>
              <a:t>%5</a:t>
            </a:r>
          </a:p>
        </p:txBody>
      </p:sp>
      <p:sp>
        <p:nvSpPr>
          <p:cNvPr id="19" name="Metin kutusu 18">
            <a:extLst>
              <a:ext uri="{FF2B5EF4-FFF2-40B4-BE49-F238E27FC236}">
                <a16:creationId xmlns:a16="http://schemas.microsoft.com/office/drawing/2014/main" id="{85AB3F76-49F4-9708-573A-FAE2D43412E4}"/>
              </a:ext>
            </a:extLst>
          </p:cNvPr>
          <p:cNvSpPr txBox="1"/>
          <p:nvPr/>
        </p:nvSpPr>
        <p:spPr>
          <a:xfrm>
            <a:off x="4421157" y="3676611"/>
            <a:ext cx="301686" cy="369332"/>
          </a:xfrm>
          <a:prstGeom prst="rect">
            <a:avLst/>
          </a:prstGeom>
          <a:noFill/>
        </p:spPr>
        <p:txBody>
          <a:bodyPr wrap="none" rtlCol="0">
            <a:spAutoFit/>
          </a:bodyPr>
          <a:lstStyle/>
          <a:p>
            <a:r>
              <a:rPr lang="tr-TR" dirty="0"/>
              <a:t>1</a:t>
            </a:r>
          </a:p>
        </p:txBody>
      </p:sp>
      <p:sp>
        <p:nvSpPr>
          <p:cNvPr id="20" name="Metin kutusu 19">
            <a:extLst>
              <a:ext uri="{FF2B5EF4-FFF2-40B4-BE49-F238E27FC236}">
                <a16:creationId xmlns:a16="http://schemas.microsoft.com/office/drawing/2014/main" id="{AB29DDAD-DADA-FBDB-FB44-340E54D8A315}"/>
              </a:ext>
            </a:extLst>
          </p:cNvPr>
          <p:cNvSpPr txBox="1"/>
          <p:nvPr/>
        </p:nvSpPr>
        <p:spPr>
          <a:xfrm>
            <a:off x="4303983" y="4392655"/>
            <a:ext cx="535724" cy="369332"/>
          </a:xfrm>
          <a:prstGeom prst="rect">
            <a:avLst/>
          </a:prstGeom>
          <a:noFill/>
        </p:spPr>
        <p:txBody>
          <a:bodyPr wrap="none" rtlCol="0">
            <a:spAutoFit/>
          </a:bodyPr>
          <a:lstStyle/>
          <a:p>
            <a:r>
              <a:rPr lang="tr-TR" dirty="0"/>
              <a:t>105</a:t>
            </a:r>
          </a:p>
        </p:txBody>
      </p:sp>
      <p:sp>
        <p:nvSpPr>
          <p:cNvPr id="21" name="Metin kutusu 20">
            <a:extLst>
              <a:ext uri="{FF2B5EF4-FFF2-40B4-BE49-F238E27FC236}">
                <a16:creationId xmlns:a16="http://schemas.microsoft.com/office/drawing/2014/main" id="{B50F2307-F9B9-17E2-67C2-D5099381C8E1}"/>
              </a:ext>
            </a:extLst>
          </p:cNvPr>
          <p:cNvSpPr txBox="1"/>
          <p:nvPr/>
        </p:nvSpPr>
        <p:spPr>
          <a:xfrm>
            <a:off x="6165410" y="3676611"/>
            <a:ext cx="564578" cy="369332"/>
          </a:xfrm>
          <a:prstGeom prst="rect">
            <a:avLst/>
          </a:prstGeom>
          <a:noFill/>
        </p:spPr>
        <p:txBody>
          <a:bodyPr wrap="none" rtlCol="0">
            <a:spAutoFit/>
          </a:bodyPr>
          <a:lstStyle/>
          <a:p>
            <a:r>
              <a:rPr lang="tr-TR" dirty="0"/>
              <a:t>2 yıl</a:t>
            </a:r>
          </a:p>
        </p:txBody>
      </p:sp>
      <p:sp>
        <p:nvSpPr>
          <p:cNvPr id="23" name="Metin kutusu 22">
            <a:extLst>
              <a:ext uri="{FF2B5EF4-FFF2-40B4-BE49-F238E27FC236}">
                <a16:creationId xmlns:a16="http://schemas.microsoft.com/office/drawing/2014/main" id="{D1C6CA3B-BEBC-1212-EE38-9AA7EFBE1D42}"/>
              </a:ext>
            </a:extLst>
          </p:cNvPr>
          <p:cNvSpPr txBox="1"/>
          <p:nvPr/>
        </p:nvSpPr>
        <p:spPr>
          <a:xfrm>
            <a:off x="1379639" y="3646341"/>
            <a:ext cx="870751" cy="369332"/>
          </a:xfrm>
          <a:prstGeom prst="rect">
            <a:avLst/>
          </a:prstGeom>
          <a:noFill/>
        </p:spPr>
        <p:txBody>
          <a:bodyPr wrap="none" rtlCol="0">
            <a:spAutoFit/>
          </a:bodyPr>
          <a:lstStyle/>
          <a:p>
            <a:r>
              <a:rPr lang="tr-TR" dirty="0"/>
              <a:t>Dönem</a:t>
            </a:r>
          </a:p>
        </p:txBody>
      </p:sp>
      <p:sp>
        <p:nvSpPr>
          <p:cNvPr id="24" name="Metin kutusu 23">
            <a:extLst>
              <a:ext uri="{FF2B5EF4-FFF2-40B4-BE49-F238E27FC236}">
                <a16:creationId xmlns:a16="http://schemas.microsoft.com/office/drawing/2014/main" id="{0352F233-90FF-5718-B5B7-F351DC240404}"/>
              </a:ext>
            </a:extLst>
          </p:cNvPr>
          <p:cNvSpPr txBox="1"/>
          <p:nvPr/>
        </p:nvSpPr>
        <p:spPr>
          <a:xfrm>
            <a:off x="1196896" y="4376665"/>
            <a:ext cx="1236236" cy="369332"/>
          </a:xfrm>
          <a:prstGeom prst="rect">
            <a:avLst/>
          </a:prstGeom>
          <a:noFill/>
        </p:spPr>
        <p:txBody>
          <a:bodyPr wrap="none" rtlCol="0">
            <a:spAutoFit/>
          </a:bodyPr>
          <a:lstStyle/>
          <a:p>
            <a:r>
              <a:rPr lang="tr-TR" dirty="0"/>
              <a:t>Nakit akımı</a:t>
            </a:r>
          </a:p>
        </p:txBody>
      </p:sp>
    </p:spTree>
    <p:extLst>
      <p:ext uri="{BB962C8B-B14F-4D97-AF65-F5344CB8AC3E}">
        <p14:creationId xmlns:p14="http://schemas.microsoft.com/office/powerpoint/2010/main" val="14832834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7886772" cy="954107"/>
          </a:xfrm>
          <a:prstGeom prst="rect">
            <a:avLst/>
          </a:prstGeom>
        </p:spPr>
        <p:txBody>
          <a:bodyPr wrap="square">
            <a:spAutoFit/>
          </a:bodyPr>
          <a:lstStyle/>
          <a:p>
            <a:r>
              <a:rPr lang="tr-TR" sz="2800" b="1" dirty="0">
                <a:solidFill>
                  <a:srgbClr val="1F5463"/>
                </a:solidFill>
              </a:rPr>
              <a:t>Faiz Oranları İle Zaman İçindeki Nakit Giriş ve Çıkışını Anlamak</a:t>
            </a:r>
          </a:p>
        </p:txBody>
      </p:sp>
      <p:sp>
        <p:nvSpPr>
          <p:cNvPr id="6" name="Dikdörtgen 5"/>
          <p:cNvSpPr/>
          <p:nvPr/>
        </p:nvSpPr>
        <p:spPr>
          <a:xfrm>
            <a:off x="1060662" y="1563638"/>
            <a:ext cx="7488832" cy="2862322"/>
          </a:xfrm>
          <a:prstGeom prst="rect">
            <a:avLst/>
          </a:prstGeom>
        </p:spPr>
        <p:txBody>
          <a:bodyPr wrap="square">
            <a:spAutoFit/>
          </a:bodyPr>
          <a:lstStyle/>
          <a:p>
            <a:pPr algn="ctr"/>
            <a:r>
              <a:rPr lang="tr-TR" dirty="0"/>
              <a:t>Faiz oranları üzerinden;</a:t>
            </a:r>
          </a:p>
          <a:p>
            <a:pPr marL="285750" indent="-285750" algn="ctr">
              <a:buFontTx/>
              <a:buChar char="-"/>
            </a:pPr>
            <a:r>
              <a:rPr lang="tr-TR" dirty="0"/>
              <a:t>Şirketler fabrika açmak, yeni bölgelere ve pazarlara açılmak için borç para alırlar. Giriştikleri bu faaliyetler sonucunda gelecekte, geri ödeyecekleri anapara tutarından ve faiz ödemelerinden daha fazla bir getiriye ulaşmayı beklerler.</a:t>
            </a:r>
          </a:p>
          <a:p>
            <a:pPr marL="285750" indent="-285750" algn="ctr">
              <a:buFontTx/>
              <a:buChar char="-"/>
            </a:pPr>
            <a:r>
              <a:rPr lang="tr-TR" dirty="0"/>
              <a:t>Bireyler kredi kartlarından borç alır, arabaları için kredi çeker veya konut kredisi kullanırlar. Satın aldıkları ile gelecekte elde edecekleri memnuniyetin, borçlandıkları tutar karşılığında ödemeye razı oldukları faizi telafi edeceğini beklerler. </a:t>
            </a:r>
          </a:p>
          <a:p>
            <a:pPr marL="285750" indent="-285750" algn="ctr">
              <a:buFontTx/>
              <a:buChar char="-"/>
            </a:pPr>
            <a:endParaRPr lang="tr-TR" dirty="0"/>
          </a:p>
        </p:txBody>
      </p:sp>
    </p:spTree>
    <p:extLst>
      <p:ext uri="{BB962C8B-B14F-4D97-AF65-F5344CB8AC3E}">
        <p14:creationId xmlns:p14="http://schemas.microsoft.com/office/powerpoint/2010/main" val="393614043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GELECEK DEĞER</a:t>
            </a:r>
          </a:p>
        </p:txBody>
      </p:sp>
      <p:sp>
        <p:nvSpPr>
          <p:cNvPr id="6" name="Dikdörtgen 5"/>
          <p:cNvSpPr/>
          <p:nvPr/>
        </p:nvSpPr>
        <p:spPr>
          <a:xfrm>
            <a:off x="755576" y="1694587"/>
            <a:ext cx="7632848" cy="1754326"/>
          </a:xfrm>
          <a:prstGeom prst="rect">
            <a:avLst/>
          </a:prstGeom>
        </p:spPr>
        <p:txBody>
          <a:bodyPr wrap="square">
            <a:spAutoFit/>
          </a:bodyPr>
          <a:lstStyle/>
          <a:p>
            <a:pPr algn="ctr"/>
            <a:r>
              <a:rPr lang="tr-TR" dirty="0"/>
              <a:t>Bankanın bir yıl içinde hesabınıza yatırdığı 105 TL’lik ödeme,</a:t>
            </a:r>
          </a:p>
          <a:p>
            <a:pPr algn="ctr"/>
            <a:r>
              <a:rPr lang="tr-TR" dirty="0"/>
              <a:t>yıllık %5 faiz oranından 100 TL’nin </a:t>
            </a:r>
            <a:r>
              <a:rPr lang="tr-TR" b="1" dirty="0"/>
              <a:t>gelecek değeri </a:t>
            </a:r>
            <a:br>
              <a:rPr lang="tr-TR" dirty="0"/>
            </a:br>
            <a:r>
              <a:rPr lang="tr-TR" dirty="0"/>
              <a:t>(</a:t>
            </a:r>
            <a:r>
              <a:rPr lang="tr-TR" dirty="0" err="1"/>
              <a:t>future</a:t>
            </a:r>
            <a:r>
              <a:rPr lang="tr-TR" dirty="0"/>
              <a:t> </a:t>
            </a:r>
            <a:r>
              <a:rPr lang="tr-TR" dirty="0" err="1"/>
              <a:t>value</a:t>
            </a:r>
            <a:r>
              <a:rPr lang="tr-TR" dirty="0"/>
              <a:t>-FV) olarak bilinir. Eğer faiz oranı daha %5’ten büyük olsaydı, 100 TL’nizin gelecek değeri daha yüksek olurdur. Paranızı bir yıldan daha fazla süreyle bankada tutsaydınız, paranızın gelecek değeri zaman içinde artmaya devam edecekti.</a:t>
            </a:r>
          </a:p>
        </p:txBody>
      </p:sp>
    </p:spTree>
    <p:extLst>
      <p:ext uri="{BB962C8B-B14F-4D97-AF65-F5344CB8AC3E}">
        <p14:creationId xmlns:p14="http://schemas.microsoft.com/office/powerpoint/2010/main" val="306480517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TEK DÖNEM GELECEK DEĞER</a:t>
            </a:r>
          </a:p>
        </p:txBody>
      </p:sp>
      <p:sp>
        <p:nvSpPr>
          <p:cNvPr id="6" name="Dikdörtgen 5"/>
          <p:cNvSpPr/>
          <p:nvPr/>
        </p:nvSpPr>
        <p:spPr>
          <a:xfrm>
            <a:off x="755576" y="1694587"/>
            <a:ext cx="7632848" cy="2585323"/>
          </a:xfrm>
          <a:prstGeom prst="rect">
            <a:avLst/>
          </a:prstGeom>
        </p:spPr>
        <p:txBody>
          <a:bodyPr wrap="square">
            <a:spAutoFit/>
          </a:bodyPr>
          <a:lstStyle/>
          <a:p>
            <a:pPr algn="ctr"/>
            <a:r>
              <a:rPr lang="tr-TR" dirty="0"/>
              <a:t>Bugünden bir yıl sonrası için belli tutardaki bir paranın gelecek değerini hesaplamak için, bugün elde bulunan nakde kazanılan faiz eklenir. Bu durumda: </a:t>
            </a:r>
          </a:p>
          <a:p>
            <a:pPr algn="ctr"/>
            <a:r>
              <a:rPr lang="tr-TR" dirty="0"/>
              <a:t>1 yıldaki değer = Bugünkü nakit + Kazanılan faiz</a:t>
            </a:r>
          </a:p>
          <a:p>
            <a:pPr algn="ctr"/>
            <a:r>
              <a:rPr lang="tr-TR" dirty="0"/>
              <a:t>105 TL = 100 TL + 5 TL</a:t>
            </a:r>
          </a:p>
          <a:p>
            <a:pPr algn="ctr"/>
            <a:r>
              <a:rPr lang="tr-TR" dirty="0"/>
              <a:t>5 TL faiz değerini, faiz oranını bugün elde bulunan nakit ile çarparak elde ettik (100 TL * %5). Eşitliklerde faiz oranı ondalık biçimde yazılır. </a:t>
            </a:r>
          </a:p>
          <a:p>
            <a:pPr algn="ctr"/>
            <a:r>
              <a:rPr lang="tr-TR" dirty="0"/>
              <a:t>105 TL = 100 TL + (100 TL*0.05) </a:t>
            </a:r>
          </a:p>
          <a:p>
            <a:pPr algn="ctr"/>
            <a:r>
              <a:rPr lang="tr-TR" dirty="0"/>
              <a:t>Bu eşitliğin aşağıdaki eşitlik ile aynı olduğuna dikkat edilmelidir:</a:t>
            </a:r>
          </a:p>
          <a:p>
            <a:pPr algn="ctr"/>
            <a:r>
              <a:rPr lang="tr-TR" dirty="0"/>
              <a:t>105 TL = 100 TL * (1 + 0.05)</a:t>
            </a:r>
          </a:p>
        </p:txBody>
      </p:sp>
    </p:spTree>
    <p:extLst>
      <p:ext uri="{BB962C8B-B14F-4D97-AF65-F5344CB8AC3E}">
        <p14:creationId xmlns:p14="http://schemas.microsoft.com/office/powerpoint/2010/main" val="404075183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TotalTime>
  <Words>1904</Words>
  <Application>Microsoft Macintosh PowerPoint</Application>
  <PresentationFormat>Ekran Gösterisi (16:9)</PresentationFormat>
  <Paragraphs>162</Paragraphs>
  <Slides>30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30</vt:i4>
      </vt:variant>
    </vt:vector>
  </HeadingPairs>
  <TitlesOfParts>
    <vt:vector size="33" baseType="lpstr">
      <vt:lpstr>Arial</vt:lpstr>
      <vt:lpstr>Calibri</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cp:lastModifiedBy>Microsoft Office User</cp:lastModifiedBy>
  <cp:revision>26</cp:revision>
  <dcterms:modified xsi:type="dcterms:W3CDTF">2023-12-04T18:49:49Z</dcterms:modified>
</cp:coreProperties>
</file>