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3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B823-54DB-43A7-BE4D-F096CAA07859}" type="datetimeFigureOut">
              <a:rPr lang="tr-TR" smtClean="0"/>
              <a:t>6.04.2021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98-0995-480E-833F-F7BFC4D73689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04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B823-54DB-43A7-BE4D-F096CAA07859}" type="datetimeFigureOut">
              <a:rPr lang="tr-TR" smtClean="0"/>
              <a:t>6.04.2021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98-0995-480E-833F-F7BFC4D73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18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B823-54DB-43A7-BE4D-F096CAA07859}" type="datetimeFigureOut">
              <a:rPr lang="tr-TR" smtClean="0"/>
              <a:t>6.04.2021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98-0995-480E-833F-F7BFC4D73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64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B823-54DB-43A7-BE4D-F096CAA07859}" type="datetimeFigureOut">
              <a:rPr lang="tr-TR" smtClean="0"/>
              <a:t>6.04.2021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98-0995-480E-833F-F7BFC4D73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7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B823-54DB-43A7-BE4D-F096CAA07859}" type="datetimeFigureOut">
              <a:rPr lang="tr-TR" smtClean="0"/>
              <a:t>6.04.2021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98-0995-480E-833F-F7BFC4D73689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95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B823-54DB-43A7-BE4D-F096CAA07859}" type="datetimeFigureOut">
              <a:rPr lang="tr-TR" smtClean="0"/>
              <a:t>6.04.2021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98-0995-480E-833F-F7BFC4D73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37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B823-54DB-43A7-BE4D-F096CAA07859}" type="datetimeFigureOut">
              <a:rPr lang="tr-TR" smtClean="0"/>
              <a:t>6.04.2021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98-0995-480E-833F-F7BFC4D73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0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B823-54DB-43A7-BE4D-F096CAA07859}" type="datetimeFigureOut">
              <a:rPr lang="tr-TR" smtClean="0"/>
              <a:t>6.04.2021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98-0995-480E-833F-F7BFC4D73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91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B823-54DB-43A7-BE4D-F096CAA07859}" type="datetimeFigureOut">
              <a:rPr lang="tr-TR" smtClean="0"/>
              <a:t>6.04.2021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98-0995-480E-833F-F7BFC4D73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63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56CB823-54DB-43A7-BE4D-F096CAA07859}" type="datetimeFigureOut">
              <a:rPr lang="tr-TR" smtClean="0"/>
              <a:t>6.04.2021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D7DE98-0995-480E-833F-F7BFC4D73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35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B823-54DB-43A7-BE4D-F096CAA07859}" type="datetimeFigureOut">
              <a:rPr lang="tr-TR" smtClean="0"/>
              <a:t>6.04.2021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DE98-0995-480E-833F-F7BFC4D73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32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56CB823-54DB-43A7-BE4D-F096CAA07859}" type="datetimeFigureOut">
              <a:rPr lang="tr-TR" smtClean="0"/>
              <a:t>6.04.2021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D7DE98-0995-480E-833F-F7BFC4D73689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04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41B0AA-8730-433E-854A-9A06669215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SPSS FOR CORRELATION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E38441F-B5DC-431A-A9DF-4E9B6365DB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38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DE9731-742A-402A-9DCC-DABFFCD1B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88906"/>
            <a:ext cx="10058400" cy="702303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/>
              <a:t>Pearson</a:t>
            </a:r>
            <a:r>
              <a:rPr lang="tr-TR" dirty="0"/>
              <a:t> r </a:t>
            </a:r>
            <a:r>
              <a:rPr lang="tr-TR" dirty="0" err="1"/>
              <a:t>Correlation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0D7D8A-6004-465C-A9F2-05E8BE228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RQ=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 significant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variables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perceptions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external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improvement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irrelevant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effect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correlation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data.sav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file)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8925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54E0EE-49C9-4860-81E7-259757990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How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use</a:t>
            </a:r>
            <a:r>
              <a:rPr lang="tr-TR" sz="3200" dirty="0"/>
              <a:t> SPSS </a:t>
            </a:r>
            <a:r>
              <a:rPr lang="tr-TR" sz="3200" dirty="0" err="1"/>
              <a:t>for</a:t>
            </a:r>
            <a:r>
              <a:rPr lang="tr-TR" sz="3200" dirty="0"/>
              <a:t> </a:t>
            </a:r>
            <a:r>
              <a:rPr lang="tr-TR" sz="3200" dirty="0" err="1"/>
              <a:t>Correlation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BB8047-2113-48C9-B1E4-93DA2ECD9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1" i="0" u="none" strike="noStrike" baseline="0" dirty="0">
                <a:latin typeface="SRASans1.0-Bold"/>
              </a:rPr>
              <a:t>1. </a:t>
            </a:r>
            <a:r>
              <a:rPr lang="tr-TR" sz="1800" b="1" i="0" u="none" strike="noStrike" baseline="0" dirty="0">
                <a:latin typeface="SRASans1.0-Bold"/>
              </a:rPr>
              <a:t>C</a:t>
            </a:r>
            <a:r>
              <a:rPr lang="en-US" sz="1800" b="0" i="0" u="none" strike="noStrike" baseline="0" dirty="0">
                <a:latin typeface="SRASans1.0-Book"/>
              </a:rPr>
              <a:t>lick on </a:t>
            </a:r>
            <a:r>
              <a:rPr lang="en-US" sz="1800" b="1" i="0" u="none" strike="noStrike" baseline="0" dirty="0">
                <a:latin typeface="SRASans1.0-Bold"/>
              </a:rPr>
              <a:t>Analyze</a:t>
            </a:r>
            <a:r>
              <a:rPr lang="en-US" sz="1800" b="0" i="0" u="none" strike="noStrike" baseline="0" dirty="0">
                <a:latin typeface="SRASans1.0-Book"/>
              </a:rPr>
              <a:t>, then select </a:t>
            </a:r>
            <a:r>
              <a:rPr lang="en-US" sz="1800" b="1" i="0" u="none" strike="noStrike" baseline="0" dirty="0">
                <a:latin typeface="SRASans1.0-Bold"/>
              </a:rPr>
              <a:t>Correlate</a:t>
            </a:r>
            <a:r>
              <a:rPr lang="en-US" sz="1800" b="0" i="0" u="none" strike="noStrike" baseline="0" dirty="0">
                <a:latin typeface="SRASans1.0-Book"/>
              </a:rPr>
              <a:t>, then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1" i="0" u="none" strike="noStrike" baseline="0" dirty="0" err="1">
                <a:latin typeface="SRASans1.0-Bold"/>
              </a:rPr>
              <a:t>Bivariate</a:t>
            </a:r>
            <a:r>
              <a:rPr lang="tr-TR" sz="1800" b="0" i="0" u="none" strike="noStrike" baseline="0" dirty="0">
                <a:latin typeface="SRASans1.0-Book"/>
              </a:rPr>
              <a:t>.</a:t>
            </a:r>
          </a:p>
          <a:p>
            <a:pPr algn="l"/>
            <a:r>
              <a:rPr lang="en-US" sz="1800" b="1" i="0" u="none" strike="noStrike" baseline="0" dirty="0">
                <a:latin typeface="SRASans1.0-Bold"/>
              </a:rPr>
              <a:t>2. </a:t>
            </a:r>
            <a:r>
              <a:rPr lang="en-US" sz="1800" b="0" i="0" u="none" strike="noStrike" baseline="0" dirty="0">
                <a:latin typeface="SRASans1.0-Book"/>
              </a:rPr>
              <a:t>Select your </a:t>
            </a:r>
            <a:r>
              <a:rPr lang="tr-TR" sz="1800" b="0" i="0" u="none" strike="noStrike" baseline="0" dirty="0" err="1">
                <a:latin typeface="SRASans1.0-Book"/>
              </a:rPr>
              <a:t>four</a:t>
            </a:r>
            <a:r>
              <a:rPr lang="en-US" sz="1800" b="0" i="0" u="none" strike="noStrike" baseline="0" dirty="0">
                <a:latin typeface="SRASans1.0-Book"/>
              </a:rPr>
              <a:t> variables and move them into the box marked </a:t>
            </a:r>
            <a:r>
              <a:rPr lang="en-US" sz="1800" b="1" i="0" u="none" strike="noStrike" baseline="0" dirty="0">
                <a:latin typeface="SRASans1.0-Bold"/>
              </a:rPr>
              <a:t>Variables </a:t>
            </a:r>
            <a:r>
              <a:rPr lang="en-US" sz="1800" b="0" i="0" u="none" strike="noStrike" baseline="0" dirty="0">
                <a:latin typeface="SRASans1.0-Book"/>
              </a:rPr>
              <a:t>(e.g. </a:t>
            </a:r>
            <a:r>
              <a:rPr lang="tr-TR" sz="1800" b="0" i="0" u="none" strike="noStrike" baseline="0" dirty="0" err="1">
                <a:latin typeface="SRASans1.0-Book"/>
              </a:rPr>
              <a:t>external</a:t>
            </a:r>
            <a:r>
              <a:rPr lang="tr-TR" sz="1800" b="0" i="0" u="none" strike="noStrike" baseline="0" dirty="0">
                <a:latin typeface="SRASans1.0-Book"/>
              </a:rPr>
              <a:t>, </a:t>
            </a:r>
            <a:r>
              <a:rPr lang="tr-TR" sz="1800" b="0" i="0" u="none" strike="noStrike" baseline="0" dirty="0" err="1">
                <a:latin typeface="SRASans1.0-Book"/>
              </a:rPr>
              <a:t>improvement</a:t>
            </a:r>
            <a:r>
              <a:rPr lang="tr-TR" sz="1800" b="0" i="0" u="none" strike="noStrike" baseline="0" dirty="0">
                <a:latin typeface="SRASans1.0-Book"/>
              </a:rPr>
              <a:t>, </a:t>
            </a:r>
            <a:r>
              <a:rPr lang="tr-TR" sz="1800" b="0" i="0" u="none" strike="noStrike" baseline="0" dirty="0" err="1">
                <a:latin typeface="SRASans1.0-Book"/>
              </a:rPr>
              <a:t>irrelevant</a:t>
            </a:r>
            <a:r>
              <a:rPr lang="tr-TR" sz="1800" b="0" i="0" u="none" strike="noStrike" baseline="0" dirty="0">
                <a:latin typeface="SRASans1.0-Book"/>
              </a:rPr>
              <a:t>, </a:t>
            </a:r>
            <a:r>
              <a:rPr lang="tr-TR" sz="1800" b="0" i="0" u="none" strike="noStrike" baseline="0" dirty="0" err="1">
                <a:latin typeface="SRASans1.0-Book"/>
              </a:rPr>
              <a:t>effect</a:t>
            </a:r>
            <a:r>
              <a:rPr lang="en-US" sz="1800" b="0" i="0" u="none" strike="noStrike" baseline="0" dirty="0">
                <a:latin typeface="SRASans1.0-Book"/>
              </a:rPr>
              <a:t>). </a:t>
            </a:r>
            <a:r>
              <a:rPr lang="tr-TR" sz="1800" b="0" i="0" u="none" strike="noStrike" baseline="0" dirty="0">
                <a:latin typeface="SRASans1.0-Book"/>
              </a:rPr>
              <a:t>Y</a:t>
            </a:r>
            <a:r>
              <a:rPr lang="en-US" sz="1800" b="0" i="0" u="none" strike="noStrike" baseline="0" dirty="0" err="1">
                <a:latin typeface="SRASans1.0-Book"/>
              </a:rPr>
              <a:t>ou</a:t>
            </a:r>
            <a:r>
              <a:rPr lang="en-US" sz="1800" b="0" i="0" u="none" strike="noStrike" baseline="0" dirty="0">
                <a:latin typeface="SRASans1.0-Book"/>
              </a:rPr>
              <a:t> can list </a:t>
            </a:r>
            <a:r>
              <a:rPr lang="tr-TR" sz="1800" b="0" i="0" u="none" strike="noStrike" baseline="0" dirty="0">
                <a:latin typeface="SRASans1.0-Book"/>
              </a:rPr>
              <a:t>as </a:t>
            </a:r>
            <a:r>
              <a:rPr lang="tr-TR" sz="1800" b="0" i="0" u="none" strike="noStrike" baseline="0" dirty="0" err="1">
                <a:latin typeface="SRASans1.0-Book"/>
              </a:rPr>
              <a:t>many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en-US" sz="1800" b="0" i="0" u="none" strike="noStrike" baseline="0" dirty="0">
                <a:latin typeface="SRASans1.0-Book"/>
              </a:rPr>
              <a:t>variables</a:t>
            </a:r>
            <a:r>
              <a:rPr lang="tr-TR" sz="1800" b="0" i="0" u="none" strike="noStrike" baseline="0" dirty="0">
                <a:latin typeface="SRASans1.0-Book"/>
              </a:rPr>
              <a:t> as </a:t>
            </a:r>
            <a:r>
              <a:rPr lang="tr-TR" sz="1800" b="0" i="0" u="none" strike="noStrike" baseline="0" dirty="0" err="1">
                <a:latin typeface="SRASans1.0-Book"/>
              </a:rPr>
              <a:t>you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need</a:t>
            </a:r>
            <a:r>
              <a:rPr lang="en-US" sz="1800" b="0" i="0" u="none" strike="noStrike" baseline="0" dirty="0">
                <a:latin typeface="SRASans1.0-Book"/>
              </a:rPr>
              <a:t>.</a:t>
            </a:r>
          </a:p>
          <a:p>
            <a:pPr algn="l"/>
            <a:r>
              <a:rPr lang="en-US" sz="1800" b="1" i="0" u="none" strike="noStrike" baseline="0" dirty="0">
                <a:latin typeface="SRASans1.0-Bold"/>
              </a:rPr>
              <a:t>3. </a:t>
            </a:r>
            <a:r>
              <a:rPr lang="en-US" sz="1800" b="0" i="0" u="none" strike="noStrike" baseline="0" dirty="0">
                <a:latin typeface="SRASans1.0-Book"/>
              </a:rPr>
              <a:t>In the </a:t>
            </a:r>
            <a:r>
              <a:rPr lang="en-US" sz="1800" b="1" i="0" u="none" strike="noStrike" baseline="0" dirty="0">
                <a:latin typeface="SRASans1.0-Bold"/>
              </a:rPr>
              <a:t>Correlation Coefficients </a:t>
            </a:r>
            <a:r>
              <a:rPr lang="en-US" sz="1800" b="0" i="0" u="none" strike="noStrike" baseline="0" dirty="0">
                <a:latin typeface="SRASans1.0-Book"/>
              </a:rPr>
              <a:t>section, the </a:t>
            </a:r>
            <a:r>
              <a:rPr lang="en-US" sz="1800" b="1" i="0" u="none" strike="noStrike" baseline="0" dirty="0">
                <a:latin typeface="SRASans1.0-Bold"/>
              </a:rPr>
              <a:t>Pearson </a:t>
            </a:r>
            <a:r>
              <a:rPr lang="en-US" sz="1800" b="0" i="0" u="none" strike="noStrike" baseline="0" dirty="0">
                <a:latin typeface="SRASans1.0-Book"/>
              </a:rPr>
              <a:t>box is the default option. If you </a:t>
            </a:r>
            <a:r>
              <a:rPr lang="tr-TR" sz="1800" b="0" i="0" u="none" strike="noStrike" baseline="0" dirty="0" err="1">
                <a:latin typeface="SRASans1.0-Book"/>
              </a:rPr>
              <a:t>need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en-US" sz="1800" b="0" i="0" u="none" strike="noStrike" baseline="0" dirty="0">
                <a:latin typeface="SRASans1.0-Book"/>
              </a:rPr>
              <a:t>the non-parametric alternative, tick the </a:t>
            </a:r>
            <a:r>
              <a:rPr lang="en-US" sz="1800" b="1" i="0" u="none" strike="noStrike" baseline="0" dirty="0">
                <a:latin typeface="SRASans1.0-Bold"/>
              </a:rPr>
              <a:t>Spearman </a:t>
            </a:r>
            <a:r>
              <a:rPr lang="en-US" sz="1800" b="0" i="0" u="none" strike="noStrike" baseline="0" dirty="0">
                <a:latin typeface="SRASans1.0-Book"/>
              </a:rPr>
              <a:t>box instead (or</a:t>
            </a:r>
            <a:r>
              <a:rPr lang="tr-TR" sz="1800" b="0" i="0" u="none" strike="noStrike" baseline="0" dirty="0">
                <a:latin typeface="SRASans1.0-Book"/>
              </a:rPr>
              <a:t> as </a:t>
            </a:r>
            <a:r>
              <a:rPr lang="tr-TR" sz="1800" b="0" i="0" u="none" strike="noStrike" baseline="0" dirty="0" err="1">
                <a:latin typeface="SRASans1.0-Book"/>
              </a:rPr>
              <a:t>well</a:t>
            </a:r>
            <a:r>
              <a:rPr lang="tr-TR" sz="1800" b="0" i="0" u="none" strike="noStrike" baseline="0" dirty="0">
                <a:latin typeface="SRASans1.0-Book"/>
              </a:rPr>
              <a:t>).</a:t>
            </a:r>
          </a:p>
          <a:p>
            <a:pPr algn="l"/>
            <a:r>
              <a:rPr lang="en-US" sz="1800" b="1" i="0" u="none" strike="noStrike" baseline="0" dirty="0">
                <a:latin typeface="SRASans1.0-Bold"/>
              </a:rPr>
              <a:t>4. </a:t>
            </a:r>
            <a:r>
              <a:rPr lang="en-US" sz="1800" b="0" i="0" u="none" strike="noStrike" baseline="0" dirty="0">
                <a:latin typeface="SRASans1.0-Book"/>
              </a:rPr>
              <a:t>Click on the </a:t>
            </a:r>
            <a:r>
              <a:rPr lang="en-US" sz="1800" b="1" i="0" u="none" strike="noStrike" baseline="0" dirty="0">
                <a:latin typeface="SRASans1.0-Bold"/>
              </a:rPr>
              <a:t>Options </a:t>
            </a:r>
            <a:r>
              <a:rPr lang="en-US" sz="1800" b="0" i="0" u="none" strike="noStrike" baseline="0" dirty="0">
                <a:latin typeface="SRASans1.0-Book"/>
              </a:rPr>
              <a:t>button. For </a:t>
            </a:r>
            <a:r>
              <a:rPr lang="en-US" sz="1800" b="1" i="0" u="none" strike="noStrike" baseline="0" dirty="0">
                <a:latin typeface="SRASans1.0-Bold"/>
              </a:rPr>
              <a:t>Missing Values</a:t>
            </a:r>
            <a:r>
              <a:rPr lang="en-US" sz="1800" b="0" i="0" u="none" strike="noStrike" baseline="0" dirty="0">
                <a:latin typeface="SRASans1.0-Book"/>
              </a:rPr>
              <a:t>, click on the </a:t>
            </a:r>
            <a:r>
              <a:rPr lang="en-US" sz="1800" b="1" i="0" u="none" strike="noStrike" baseline="0" dirty="0">
                <a:latin typeface="SRASans1.0-Bold"/>
              </a:rPr>
              <a:t>Exclude cases pairwise </a:t>
            </a:r>
            <a:r>
              <a:rPr lang="en-US" sz="1800" b="0" i="0" u="none" strike="noStrike" baseline="0" dirty="0">
                <a:latin typeface="SRASans1.0-Book"/>
              </a:rPr>
              <a:t>box.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en-US" sz="1800" b="0" i="0" u="none" strike="noStrike" baseline="0" dirty="0">
                <a:latin typeface="SRASans1.0-Book"/>
              </a:rPr>
              <a:t>Under </a:t>
            </a:r>
            <a:r>
              <a:rPr lang="en-US" sz="1800" b="1" i="0" u="none" strike="noStrike" baseline="0" dirty="0">
                <a:latin typeface="SRASans1.0-Bold"/>
              </a:rPr>
              <a:t>Options</a:t>
            </a:r>
            <a:r>
              <a:rPr lang="en-US" sz="1800" b="0" i="0" u="none" strike="noStrike" baseline="0" dirty="0">
                <a:latin typeface="SRASans1.0-Book"/>
              </a:rPr>
              <a:t>, you can also obtain means and standard deviations if you wish.</a:t>
            </a:r>
          </a:p>
          <a:p>
            <a:pPr algn="l"/>
            <a:r>
              <a:rPr lang="tr-TR" sz="1800" b="1" i="0" u="none" strike="noStrike" baseline="0" dirty="0">
                <a:latin typeface="SRASans1.0-Bold"/>
              </a:rPr>
              <a:t>5. </a:t>
            </a:r>
            <a:r>
              <a:rPr lang="tr-TR" sz="1800" b="0" i="0" u="none" strike="noStrike" baseline="0" dirty="0" err="1">
                <a:latin typeface="SRASans1.0-Book"/>
              </a:rPr>
              <a:t>Click</a:t>
            </a:r>
            <a:r>
              <a:rPr lang="tr-TR" sz="1800" b="0" i="0" u="none" strike="noStrike" baseline="0" dirty="0">
                <a:latin typeface="SRASans1.0-Book"/>
              </a:rPr>
              <a:t> on </a:t>
            </a:r>
            <a:r>
              <a:rPr lang="tr-TR" sz="1800" b="1" i="0" u="none" strike="noStrike" baseline="0" dirty="0" err="1">
                <a:latin typeface="SRASans1.0-Bold"/>
              </a:rPr>
              <a:t>Continue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3934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F3CA1328-3164-4BF1-9EBD-5268795903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7246" y="1213225"/>
            <a:ext cx="10171953" cy="4655764"/>
          </a:xfrm>
        </p:spPr>
      </p:pic>
    </p:spTree>
    <p:extLst>
      <p:ext uri="{BB962C8B-B14F-4D97-AF65-F5344CB8AC3E}">
        <p14:creationId xmlns:p14="http://schemas.microsoft.com/office/powerpoint/2010/main" val="373009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882F61-84D6-4B46-9679-FFE03D2F2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8691"/>
          </a:xfrm>
        </p:spPr>
        <p:txBody>
          <a:bodyPr>
            <a:normAutofit/>
          </a:bodyPr>
          <a:lstStyle/>
          <a:p>
            <a:r>
              <a:rPr lang="tr-TR" sz="2800" dirty="0"/>
              <a:t>SPSS Output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Pearson</a:t>
            </a:r>
            <a:r>
              <a:rPr lang="tr-TR" sz="2800" dirty="0"/>
              <a:t> r </a:t>
            </a:r>
            <a:r>
              <a:rPr lang="tr-TR" sz="2800" dirty="0" err="1"/>
              <a:t>Correlation</a:t>
            </a:r>
            <a:endParaRPr lang="tr-TR" sz="2800" dirty="0"/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0CF449A9-AE1F-4AD9-9F5D-97636D5AAF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294" y="1446307"/>
            <a:ext cx="10883153" cy="4834964"/>
          </a:xfrm>
        </p:spPr>
      </p:pic>
    </p:spTree>
    <p:extLst>
      <p:ext uri="{BB962C8B-B14F-4D97-AF65-F5344CB8AC3E}">
        <p14:creationId xmlns:p14="http://schemas.microsoft.com/office/powerpoint/2010/main" val="1287609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CEFDBF-06FC-4A5C-BC56-8FE006C4E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9044"/>
          </a:xfrm>
        </p:spPr>
        <p:txBody>
          <a:bodyPr/>
          <a:lstStyle/>
          <a:p>
            <a:r>
              <a:rPr lang="tr-TR" dirty="0"/>
              <a:t>APA </a:t>
            </a:r>
            <a:r>
              <a:rPr lang="tr-TR" dirty="0" err="1"/>
              <a:t>Table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Presenting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249B60-89E5-4EEA-8A4E-9EF408A96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116" y="4365522"/>
            <a:ext cx="10524564" cy="162887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800" b="0" i="0" u="none" strike="noStrike" baseline="0" dirty="0">
                <a:latin typeface="SRASans1.0-Book"/>
              </a:rPr>
              <a:t>The relationship </a:t>
            </a:r>
            <a:r>
              <a:rPr lang="tr-TR" sz="1800" dirty="0" err="1">
                <a:latin typeface="SRASans1.0-Book"/>
              </a:rPr>
              <a:t>among</a:t>
            </a:r>
            <a:r>
              <a:rPr lang="tr-TR" sz="1800" dirty="0">
                <a:latin typeface="SRASans1.0-Book"/>
              </a:rPr>
              <a:t> </a:t>
            </a:r>
            <a:r>
              <a:rPr lang="tr-TR" sz="1800" dirty="0" err="1">
                <a:latin typeface="SRASans1.0-Book"/>
              </a:rPr>
              <a:t>external</a:t>
            </a:r>
            <a:r>
              <a:rPr lang="tr-TR" sz="1800" dirty="0">
                <a:latin typeface="SRASans1.0-Book"/>
              </a:rPr>
              <a:t> </a:t>
            </a:r>
            <a:r>
              <a:rPr lang="tr-TR" sz="1800" dirty="0" err="1">
                <a:latin typeface="SRASans1.0-Book"/>
              </a:rPr>
              <a:t>attribution</a:t>
            </a:r>
            <a:r>
              <a:rPr lang="tr-TR" sz="1800" dirty="0">
                <a:latin typeface="SRASans1.0-Book"/>
              </a:rPr>
              <a:t>, </a:t>
            </a:r>
            <a:r>
              <a:rPr lang="tr-TR" sz="1800" dirty="0" err="1">
                <a:latin typeface="SRASans1.0-Book"/>
              </a:rPr>
              <a:t>improvement</a:t>
            </a:r>
            <a:r>
              <a:rPr lang="tr-TR" sz="1800" dirty="0">
                <a:latin typeface="SRASans1.0-Book"/>
              </a:rPr>
              <a:t>, </a:t>
            </a:r>
            <a:r>
              <a:rPr lang="tr-TR" sz="1800" dirty="0" err="1">
                <a:latin typeface="SRASans1.0-Book"/>
              </a:rPr>
              <a:t>irrelevance</a:t>
            </a:r>
            <a:r>
              <a:rPr lang="tr-TR" sz="1800" dirty="0">
                <a:latin typeface="SRASans1.0-Book"/>
              </a:rPr>
              <a:t>, </a:t>
            </a:r>
            <a:r>
              <a:rPr lang="tr-TR" sz="1800" dirty="0" err="1">
                <a:latin typeface="SRASans1.0-Book"/>
              </a:rPr>
              <a:t>and</a:t>
            </a:r>
            <a:r>
              <a:rPr lang="tr-TR" sz="1800" dirty="0">
                <a:latin typeface="SRASans1.0-Book"/>
              </a:rPr>
              <a:t> </a:t>
            </a:r>
            <a:r>
              <a:rPr lang="tr-TR" sz="1800" dirty="0" err="1">
                <a:latin typeface="SRASans1.0-Book"/>
              </a:rPr>
              <a:t>effect</a:t>
            </a:r>
            <a:r>
              <a:rPr lang="tr-TR" sz="1800" dirty="0">
                <a:latin typeface="SRASans1.0-Book"/>
              </a:rPr>
              <a:t> </a:t>
            </a:r>
            <a:r>
              <a:rPr lang="tr-TR" sz="1800" dirty="0" err="1">
                <a:latin typeface="SRASans1.0-Book"/>
              </a:rPr>
              <a:t>variables</a:t>
            </a:r>
            <a:r>
              <a:rPr lang="tr-TR" sz="1800" dirty="0">
                <a:latin typeface="SRASans1.0-Book"/>
              </a:rPr>
              <a:t> of </a:t>
            </a:r>
            <a:r>
              <a:rPr lang="tr-TR" sz="1800" dirty="0" err="1">
                <a:latin typeface="SRASans1.0-Book"/>
              </a:rPr>
              <a:t>students</a:t>
            </a:r>
            <a:r>
              <a:rPr lang="tr-TR" sz="1800" dirty="0">
                <a:latin typeface="SRASans1.0-Book"/>
              </a:rPr>
              <a:t>’ </a:t>
            </a:r>
            <a:r>
              <a:rPr lang="tr-TR" sz="1800" dirty="0" err="1">
                <a:latin typeface="SRASans1.0-Book"/>
              </a:rPr>
              <a:t>assessment</a:t>
            </a:r>
            <a:r>
              <a:rPr lang="tr-TR" sz="1800" dirty="0">
                <a:latin typeface="SRASans1.0-Book"/>
              </a:rPr>
              <a:t> </a:t>
            </a:r>
            <a:r>
              <a:rPr lang="tr-TR" sz="1800" dirty="0" err="1">
                <a:latin typeface="SRASans1.0-Book"/>
              </a:rPr>
              <a:t>perceptions</a:t>
            </a:r>
            <a:r>
              <a:rPr lang="en-US" sz="1800" b="0" i="0" u="none" strike="noStrike" baseline="0" dirty="0">
                <a:latin typeface="SRASans1.0-Book"/>
              </a:rPr>
              <a:t> was investigated using Pearson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en-US" sz="1800" b="0" i="0" u="none" strike="noStrike" baseline="0" dirty="0">
                <a:latin typeface="SRASans1.0-Book"/>
              </a:rPr>
              <a:t>product-moment correlation coefficient. </a:t>
            </a:r>
            <a:r>
              <a:rPr lang="tr-TR" sz="1800" b="0" i="0" u="none" strike="noStrike" baseline="0" dirty="0">
                <a:latin typeface="SRASans1.0-Book"/>
              </a:rPr>
              <a:t>As </a:t>
            </a:r>
            <a:r>
              <a:rPr lang="tr-TR" sz="1800" b="0" i="0" u="none" strike="noStrike" baseline="0" dirty="0" err="1">
                <a:latin typeface="SRASans1.0-Book"/>
              </a:rPr>
              <a:t>seen</a:t>
            </a:r>
            <a:r>
              <a:rPr lang="tr-TR" sz="1800" b="0" i="0" u="none" strike="noStrike" baseline="0" dirty="0">
                <a:latin typeface="SRASans1.0-Book"/>
              </a:rPr>
              <a:t> in </a:t>
            </a:r>
            <a:r>
              <a:rPr lang="tr-TR" sz="1800" b="0" i="0" u="none" strike="noStrike" baseline="0" dirty="0" err="1">
                <a:latin typeface="SRASans1.0-Book"/>
              </a:rPr>
              <a:t>Table</a:t>
            </a:r>
            <a:r>
              <a:rPr lang="tr-TR" sz="1800" b="0" i="0" u="none" strike="noStrike" baseline="0" dirty="0">
                <a:latin typeface="SRASans1.0-Book"/>
              </a:rPr>
              <a:t> 7, t</a:t>
            </a:r>
            <a:r>
              <a:rPr lang="en-US" sz="1800" b="0" i="0" u="none" strike="noStrike" baseline="0" dirty="0">
                <a:latin typeface="SRASans1.0-Book"/>
              </a:rPr>
              <a:t>here was a strong, </a:t>
            </a:r>
            <a:r>
              <a:rPr lang="tr-TR" sz="1800" b="0" i="0" u="none" strike="noStrike" baseline="0" dirty="0" err="1">
                <a:latin typeface="SRASans1.0-Book"/>
              </a:rPr>
              <a:t>positive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en-US" sz="1800" b="0" i="0" u="none" strike="noStrike" baseline="0" dirty="0">
                <a:latin typeface="SRASans1.0-Book"/>
              </a:rPr>
              <a:t>correlation between the </a:t>
            </a:r>
            <a:r>
              <a:rPr lang="tr-TR" sz="1800" b="0" i="0" u="none" strike="noStrike" baseline="0" dirty="0" err="1">
                <a:latin typeface="SRASans1.0-Book"/>
              </a:rPr>
              <a:t>external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attribution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and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improvement</a:t>
            </a:r>
            <a:r>
              <a:rPr lang="tr-TR" sz="1800" b="0" i="0" u="none" strike="noStrike" baseline="0" dirty="0">
                <a:latin typeface="SRASans1.0-Book"/>
              </a:rPr>
              <a:t> (r= .537)</a:t>
            </a:r>
            <a:r>
              <a:rPr lang="en-US" sz="1800" b="0" i="0" u="none" strike="noStrike" baseline="0" dirty="0">
                <a:latin typeface="SRASans1.0-Book"/>
              </a:rPr>
              <a:t>,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external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attribution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and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effect</a:t>
            </a:r>
            <a:r>
              <a:rPr lang="tr-TR" sz="1800" b="0" i="0" u="none" strike="noStrike" baseline="0" dirty="0">
                <a:latin typeface="SRASans1.0-Book"/>
              </a:rPr>
              <a:t> (r= .550), </a:t>
            </a:r>
            <a:r>
              <a:rPr lang="tr-TR" sz="1800" b="0" i="0" u="none" strike="noStrike" baseline="0" dirty="0" err="1">
                <a:latin typeface="SRASans1.0-Book"/>
              </a:rPr>
              <a:t>and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improvement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and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effect</a:t>
            </a:r>
            <a:r>
              <a:rPr lang="tr-TR" sz="1800" b="0" i="0" u="none" strike="noStrike" baseline="0" dirty="0">
                <a:latin typeface="SRASans1.0-Book"/>
              </a:rPr>
              <a:t> (r= .478), </a:t>
            </a:r>
            <a:r>
              <a:rPr lang="tr-TR" sz="1800" b="0" i="0" u="none" strike="noStrike" baseline="0" dirty="0" err="1">
                <a:latin typeface="SRASans1.0-Book"/>
              </a:rPr>
              <a:t>which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were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all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statistically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significant</a:t>
            </a:r>
            <a:r>
              <a:rPr lang="tr-TR" sz="1800" b="0" i="0" u="none" strike="noStrike" baseline="0" dirty="0">
                <a:latin typeface="SRASans1.0-Book"/>
              </a:rPr>
              <a:t> (p&lt;.001). </a:t>
            </a:r>
            <a:r>
              <a:rPr lang="tr-TR" sz="1800" b="0" i="0" u="none" strike="noStrike" baseline="0" dirty="0" err="1">
                <a:latin typeface="SRASans1.0-Book"/>
              </a:rPr>
              <a:t>Irrelevant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variable</a:t>
            </a:r>
            <a:r>
              <a:rPr lang="tr-TR" sz="1800" b="0" i="0" u="none" strike="noStrike" baseline="0" dirty="0">
                <a:latin typeface="SRASans1.0-Book"/>
              </a:rPr>
              <a:t> had </a:t>
            </a:r>
            <a:r>
              <a:rPr lang="tr-TR" sz="1800" b="0" i="0" u="none" strike="noStrike" baseline="0" dirty="0" err="1">
                <a:latin typeface="SRASans1.0-Book"/>
              </a:rPr>
              <a:t>negative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correlations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with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all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the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other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variables</a:t>
            </a:r>
            <a:r>
              <a:rPr lang="tr-TR" sz="1800" b="0" i="0" u="none" strike="noStrike" baseline="0" dirty="0">
                <a:latin typeface="SRASans1.0-Book"/>
              </a:rPr>
              <a:t>, </a:t>
            </a:r>
            <a:r>
              <a:rPr lang="tr-TR" sz="1800" b="0" i="0" u="none" strike="noStrike" baseline="0" dirty="0" err="1">
                <a:latin typeface="SRASans1.0-Book"/>
              </a:rPr>
              <a:t>having</a:t>
            </a:r>
            <a:r>
              <a:rPr lang="tr-TR" sz="1800" b="0" i="0" u="none" strike="noStrike" baseline="0" dirty="0">
                <a:latin typeface="SRASans1.0-Book"/>
              </a:rPr>
              <a:t> a </a:t>
            </a:r>
            <a:r>
              <a:rPr lang="tr-TR" sz="1800" dirty="0" err="1">
                <a:latin typeface="SRASans1.0-Book"/>
              </a:rPr>
              <a:t>strong</a:t>
            </a:r>
            <a:r>
              <a:rPr lang="tr-TR" sz="1800" dirty="0">
                <a:latin typeface="SRASans1.0-Book"/>
              </a:rPr>
              <a:t> </a:t>
            </a:r>
            <a:r>
              <a:rPr lang="tr-TR" sz="1800" dirty="0" err="1">
                <a:latin typeface="SRASans1.0-Book"/>
              </a:rPr>
              <a:t>correlation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with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improvement</a:t>
            </a:r>
            <a:r>
              <a:rPr lang="tr-TR" sz="1800" b="0" i="0" u="none" strike="noStrike" baseline="0" dirty="0">
                <a:latin typeface="SRASans1.0-Book"/>
              </a:rPr>
              <a:t> (r= .456), </a:t>
            </a:r>
            <a:r>
              <a:rPr lang="tr-TR" sz="1800" b="0" i="0" u="none" strike="noStrike" baseline="0" dirty="0" err="1">
                <a:latin typeface="SRASans1.0-Book"/>
              </a:rPr>
              <a:t>moderate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correlation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with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external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attribution</a:t>
            </a:r>
            <a:r>
              <a:rPr lang="tr-TR" sz="1800" b="0" i="0" u="none" strike="noStrike" baseline="0" dirty="0">
                <a:latin typeface="SRASans1.0-Book"/>
              </a:rPr>
              <a:t>, </a:t>
            </a:r>
            <a:r>
              <a:rPr lang="tr-TR" sz="1800" b="0" i="0" u="none" strike="noStrike" baseline="0" dirty="0" err="1">
                <a:latin typeface="SRASans1.0-Book"/>
              </a:rPr>
              <a:t>and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weak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correlation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with</a:t>
            </a:r>
            <a:r>
              <a:rPr lang="tr-TR" sz="1800" b="0" i="0" u="none" strike="noStrike" baseline="0" dirty="0">
                <a:latin typeface="SRASans1.0-Book"/>
              </a:rPr>
              <a:t> </a:t>
            </a:r>
            <a:r>
              <a:rPr lang="tr-TR" sz="1800" b="0" i="0" u="none" strike="noStrike" baseline="0" dirty="0" err="1">
                <a:latin typeface="SRASans1.0-Book"/>
              </a:rPr>
              <a:t>effect</a:t>
            </a:r>
            <a:r>
              <a:rPr lang="tr-TR" sz="1800" dirty="0">
                <a:latin typeface="SRASans1.0-Book"/>
              </a:rPr>
              <a:t>, </a:t>
            </a:r>
            <a:r>
              <a:rPr lang="tr-TR" sz="1800" dirty="0" err="1">
                <a:latin typeface="SRASans1.0-Book"/>
              </a:rPr>
              <a:t>all</a:t>
            </a:r>
            <a:r>
              <a:rPr lang="tr-TR" sz="1800" dirty="0">
                <a:latin typeface="SRASans1.0-Book"/>
              </a:rPr>
              <a:t> of </a:t>
            </a:r>
            <a:r>
              <a:rPr lang="tr-TR" sz="1800" dirty="0" err="1">
                <a:latin typeface="SRASans1.0-Book"/>
              </a:rPr>
              <a:t>which</a:t>
            </a:r>
            <a:r>
              <a:rPr lang="tr-TR" sz="1800" dirty="0">
                <a:latin typeface="SRASans1.0-Book"/>
              </a:rPr>
              <a:t> </a:t>
            </a:r>
            <a:r>
              <a:rPr lang="tr-TR" sz="1800" dirty="0" err="1">
                <a:latin typeface="SRASans1.0-Book"/>
              </a:rPr>
              <a:t>were</a:t>
            </a:r>
            <a:r>
              <a:rPr lang="tr-TR" sz="1800" dirty="0">
                <a:latin typeface="SRASans1.0-Book"/>
              </a:rPr>
              <a:t> </a:t>
            </a:r>
            <a:r>
              <a:rPr lang="tr-TR" sz="1800" dirty="0" err="1">
                <a:latin typeface="SRASans1.0-Book"/>
              </a:rPr>
              <a:t>statistically</a:t>
            </a:r>
            <a:r>
              <a:rPr lang="tr-TR" sz="1800" dirty="0">
                <a:latin typeface="SRASans1.0-Book"/>
              </a:rPr>
              <a:t> </a:t>
            </a:r>
            <a:r>
              <a:rPr lang="tr-TR" sz="1800" dirty="0" err="1">
                <a:latin typeface="SRASans1.0-Book"/>
              </a:rPr>
              <a:t>significant</a:t>
            </a:r>
            <a:r>
              <a:rPr lang="tr-TR" sz="1800" dirty="0">
                <a:latin typeface="SRASans1.0-Book"/>
              </a:rPr>
              <a:t> (p&lt;.</a:t>
            </a:r>
            <a:r>
              <a:rPr lang="tr-TR" sz="1800">
                <a:latin typeface="SRASans1.0-Book"/>
              </a:rPr>
              <a:t>001).</a:t>
            </a:r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EDB18D48-223D-49FB-95FD-9437AAB86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62" y="1105648"/>
            <a:ext cx="10524563" cy="306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36439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313</Words>
  <Application>Microsoft Office PowerPoint</Application>
  <PresentationFormat>Geniş ekran</PresentationFormat>
  <Paragraphs>13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SRASans1.0-Bold</vt:lpstr>
      <vt:lpstr>SRASans1.0-Book</vt:lpstr>
      <vt:lpstr>Times New Roman</vt:lpstr>
      <vt:lpstr>Geçmişe bakış</vt:lpstr>
      <vt:lpstr>SPSS FOR CORRELATION</vt:lpstr>
      <vt:lpstr>Pearson r Correlation</vt:lpstr>
      <vt:lpstr>How to use SPSS for Correlation</vt:lpstr>
      <vt:lpstr>PowerPoint Sunusu</vt:lpstr>
      <vt:lpstr>SPSS Output for Pearson r Correlation</vt:lpstr>
      <vt:lpstr>APA Table and Presenting the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FOR CORRELATION</dc:title>
  <dc:creator>Sehnaz</dc:creator>
  <cp:lastModifiedBy>Sehnaz</cp:lastModifiedBy>
  <cp:revision>7</cp:revision>
  <dcterms:created xsi:type="dcterms:W3CDTF">2021-04-06T07:24:23Z</dcterms:created>
  <dcterms:modified xsi:type="dcterms:W3CDTF">2021-04-06T08:58:13Z</dcterms:modified>
</cp:coreProperties>
</file>