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68"/>
  </p:notesMasterIdLst>
  <p:handoutMasterIdLst>
    <p:handoutMasterId r:id="rId69"/>
  </p:handoutMasterIdLst>
  <p:sldIdLst>
    <p:sldId id="368" r:id="rId3"/>
    <p:sldId id="257" r:id="rId4"/>
    <p:sldId id="262" r:id="rId5"/>
    <p:sldId id="297" r:id="rId6"/>
    <p:sldId id="259" r:id="rId7"/>
    <p:sldId id="301" r:id="rId8"/>
    <p:sldId id="302" r:id="rId9"/>
    <p:sldId id="303" r:id="rId10"/>
    <p:sldId id="304" r:id="rId11"/>
    <p:sldId id="305" r:id="rId12"/>
    <p:sldId id="306" r:id="rId13"/>
    <p:sldId id="307" r:id="rId14"/>
    <p:sldId id="370" r:id="rId15"/>
    <p:sldId id="308" r:id="rId16"/>
    <p:sldId id="310" r:id="rId17"/>
    <p:sldId id="311" r:id="rId18"/>
    <p:sldId id="312" r:id="rId19"/>
    <p:sldId id="313" r:id="rId20"/>
    <p:sldId id="314" r:id="rId21"/>
    <p:sldId id="315" r:id="rId22"/>
    <p:sldId id="317" r:id="rId23"/>
    <p:sldId id="318" r:id="rId24"/>
    <p:sldId id="319" r:id="rId25"/>
    <p:sldId id="320" r:id="rId26"/>
    <p:sldId id="321" r:id="rId27"/>
    <p:sldId id="323" r:id="rId28"/>
    <p:sldId id="324" r:id="rId29"/>
    <p:sldId id="325" r:id="rId30"/>
    <p:sldId id="326" r:id="rId31"/>
    <p:sldId id="327" r:id="rId32"/>
    <p:sldId id="328" r:id="rId33"/>
    <p:sldId id="329" r:id="rId34"/>
    <p:sldId id="330" r:id="rId35"/>
    <p:sldId id="332" r:id="rId36"/>
    <p:sldId id="333" r:id="rId37"/>
    <p:sldId id="335" r:id="rId38"/>
    <p:sldId id="371" r:id="rId39"/>
    <p:sldId id="336" r:id="rId40"/>
    <p:sldId id="337" r:id="rId41"/>
    <p:sldId id="338" r:id="rId42"/>
    <p:sldId id="339" r:id="rId43"/>
    <p:sldId id="340" r:id="rId44"/>
    <p:sldId id="341" r:id="rId45"/>
    <p:sldId id="342" r:id="rId46"/>
    <p:sldId id="343" r:id="rId47"/>
    <p:sldId id="348" r:id="rId48"/>
    <p:sldId id="349" r:id="rId49"/>
    <p:sldId id="350" r:id="rId50"/>
    <p:sldId id="351" r:id="rId51"/>
    <p:sldId id="353" r:id="rId52"/>
    <p:sldId id="354" r:id="rId53"/>
    <p:sldId id="355" r:id="rId54"/>
    <p:sldId id="357" r:id="rId55"/>
    <p:sldId id="369" r:id="rId56"/>
    <p:sldId id="358" r:id="rId57"/>
    <p:sldId id="359" r:id="rId58"/>
    <p:sldId id="361" r:id="rId59"/>
    <p:sldId id="362" r:id="rId60"/>
    <p:sldId id="363" r:id="rId61"/>
    <p:sldId id="364" r:id="rId62"/>
    <p:sldId id="365" r:id="rId63"/>
    <p:sldId id="366" r:id="rId64"/>
    <p:sldId id="367" r:id="rId65"/>
    <p:sldId id="372" r:id="rId66"/>
    <p:sldId id="296"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ruthi V Kuma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140D"/>
    <a:srgbClr val="FEDF14"/>
    <a:srgbClr val="EED700"/>
    <a:srgbClr val="292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napToGrid="0" snapToObjects="1">
      <p:cViewPr varScale="1">
        <p:scale>
          <a:sx n="80" d="100"/>
          <a:sy n="80" d="100"/>
        </p:scale>
        <p:origin x="48" y="58"/>
      </p:cViewPr>
      <p:guideLst>
        <p:guide orient="horz" pos="4319"/>
        <p:guide pos="5759"/>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B9C662F-FE48-4208-A538-777DA5D1239F}" type="datetimeFigureOut">
              <a:rPr lang="en-US"/>
              <a:pPr>
                <a:defRPr/>
              </a:pPr>
              <a:t>12/19/2020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4B49CB4-958A-43CA-A7A4-CB002760C943}" type="slidenum">
              <a:rPr lang="en-US"/>
              <a:pPr>
                <a:defRPr/>
              </a:pPr>
              <a:t>‹#›</a:t>
            </a:fld>
            <a:endParaRPr lang="en-US"/>
          </a:p>
        </p:txBody>
      </p:sp>
    </p:spTree>
    <p:extLst>
      <p:ext uri="{BB962C8B-B14F-4D97-AF65-F5344CB8AC3E}">
        <p14:creationId xmlns:p14="http://schemas.microsoft.com/office/powerpoint/2010/main" val="662168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C181B7E-4252-4ACB-ACBD-27404DA9A64A}" type="datetimeFigureOut">
              <a:rPr lang="en-US"/>
              <a:pPr>
                <a:defRPr/>
              </a:pPr>
              <a:t>12/19/2020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2C180B9-BBA9-49A7-A3C8-BFBB3BD49272}" type="slidenum">
              <a:rPr lang="en-US"/>
              <a:pPr>
                <a:defRPr/>
              </a:pPr>
              <a:t>‹#›</a:t>
            </a:fld>
            <a:endParaRPr lang="en-US"/>
          </a:p>
        </p:txBody>
      </p:sp>
    </p:spTree>
    <p:extLst>
      <p:ext uri="{BB962C8B-B14F-4D97-AF65-F5344CB8AC3E}">
        <p14:creationId xmlns:p14="http://schemas.microsoft.com/office/powerpoint/2010/main" val="3438659146"/>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a:defRPr/>
            </a:pPr>
            <a:fld id="{12C180B9-BBA9-49A7-A3C8-BFBB3BD49272}" type="slidenum">
              <a:rPr lang="en-US" smtClean="0"/>
              <a:pPr>
                <a:defRPr/>
              </a:pPr>
              <a:t>64</a:t>
            </a:fld>
            <a:endParaRPr lang="en-US"/>
          </a:p>
        </p:txBody>
      </p:sp>
    </p:spTree>
    <p:extLst>
      <p:ext uri="{BB962C8B-B14F-4D97-AF65-F5344CB8AC3E}">
        <p14:creationId xmlns:p14="http://schemas.microsoft.com/office/powerpoint/2010/main" val="262653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Boone16ePT.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9"/>
          <p:cNvSpPr txBox="1"/>
          <p:nvPr userDrawn="1"/>
        </p:nvSpPr>
        <p:spPr>
          <a:xfrm>
            <a:off x="3975100" y="1098550"/>
            <a:ext cx="2533650" cy="585788"/>
          </a:xfrm>
          <a:prstGeom prst="rect">
            <a:avLst/>
          </a:prstGeom>
          <a:noFill/>
        </p:spPr>
        <p:txBody>
          <a:bodyPr>
            <a:spAutoFit/>
          </a:bodyPr>
          <a:lstStyle/>
          <a:p>
            <a:pPr fontAlgn="auto">
              <a:spcBef>
                <a:spcPts val="0"/>
              </a:spcBef>
              <a:spcAft>
                <a:spcPts val="0"/>
              </a:spcAft>
              <a:defRPr/>
            </a:pPr>
            <a:r>
              <a:rPr lang="en-US" sz="3200" b="1" dirty="0">
                <a:latin typeface="Calibri"/>
                <a:cs typeface="Calibri"/>
              </a:rPr>
              <a:t>Chapter 16</a:t>
            </a:r>
          </a:p>
        </p:txBody>
      </p:sp>
      <p:sp>
        <p:nvSpPr>
          <p:cNvPr id="6" name="TextBox 11"/>
          <p:cNvSpPr txBox="1"/>
          <p:nvPr userDrawn="1"/>
        </p:nvSpPr>
        <p:spPr>
          <a:xfrm>
            <a:off x="95250" y="6269038"/>
            <a:ext cx="3151188" cy="554037"/>
          </a:xfrm>
          <a:prstGeom prst="rect">
            <a:avLst/>
          </a:prstGeom>
          <a:noFill/>
        </p:spPr>
        <p:txBody>
          <a:bodyPr>
            <a:spAutoFit/>
          </a:bodyPr>
          <a:lstStyle/>
          <a:p>
            <a:pPr defTabSz="914400">
              <a:defRPr/>
            </a:pPr>
            <a:r>
              <a:rPr lang="en-US" sz="1000" dirty="0">
                <a:solidFill>
                  <a:srgbClr val="FFFFFF"/>
                </a:solidFill>
                <a:latin typeface="Cambria"/>
                <a:cs typeface="Cambria"/>
              </a:rPr>
              <a:t>© 2014 </a:t>
            </a:r>
            <a:r>
              <a:rPr lang="en-US" sz="1000" dirty="0" err="1">
                <a:solidFill>
                  <a:srgbClr val="FFFFFF"/>
                </a:solidFill>
                <a:latin typeface="Cambria"/>
                <a:cs typeface="Cambria"/>
              </a:rPr>
              <a:t>Cengage</a:t>
            </a:r>
            <a:r>
              <a:rPr lang="en-US" sz="1000" dirty="0">
                <a:solidFill>
                  <a:srgbClr val="FFFFFF"/>
                </a:solidFill>
                <a:latin typeface="Cambria"/>
                <a:cs typeface="Cambria"/>
              </a:rPr>
              <a:t> Learning.  All Rights Reserved.  May not be scanned, copied or duplicated, or posted to a publicly accessible website, in whole or in part.</a:t>
            </a:r>
          </a:p>
        </p:txBody>
      </p:sp>
      <p:sp>
        <p:nvSpPr>
          <p:cNvPr id="2" name="Title 1"/>
          <p:cNvSpPr>
            <a:spLocks noGrp="1"/>
          </p:cNvSpPr>
          <p:nvPr>
            <p:ph type="ctrTitle"/>
          </p:nvPr>
        </p:nvSpPr>
        <p:spPr>
          <a:xfrm>
            <a:off x="3975099" y="1975436"/>
            <a:ext cx="4761261" cy="3188356"/>
          </a:xfrm>
        </p:spPr>
        <p:txBody>
          <a:bodyPr anchor="t">
            <a:noAutofit/>
          </a:bodyPr>
          <a:lstStyle>
            <a:lvl1pPr>
              <a:lnSpc>
                <a:spcPts val="5160"/>
              </a:lnSpc>
              <a:defRPr sz="5400" cap="all" spc="-100"/>
            </a:lvl1pPr>
          </a:lstStyle>
          <a:p>
            <a:r>
              <a:rPr lang="en-US" dirty="0"/>
              <a:t>Click to edit Master title style</a:t>
            </a:r>
          </a:p>
        </p:txBody>
      </p:sp>
      <p:sp>
        <p:nvSpPr>
          <p:cNvPr id="3" name="Subtitle 2"/>
          <p:cNvSpPr>
            <a:spLocks noGrp="1"/>
          </p:cNvSpPr>
          <p:nvPr>
            <p:ph type="subTitle" idx="1"/>
          </p:nvPr>
        </p:nvSpPr>
        <p:spPr>
          <a:xfrm>
            <a:off x="3975099" y="4846320"/>
            <a:ext cx="4571023" cy="1398172"/>
          </a:xfrm>
        </p:spPr>
        <p:txBody>
          <a:bodyPr>
            <a:normAutofit/>
          </a:bodyPr>
          <a:lstStyle>
            <a:lvl1pPr marL="0" indent="0" algn="l">
              <a:buNone/>
              <a:defRPr sz="3600" b="0" i="0" spc="0">
                <a:solidFill>
                  <a:schemeClr val="tx1"/>
                </a:solidFill>
                <a:latin typeface="Trebuchet MS Bold"/>
                <a:cs typeface="Trebuchet MS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p:txBody>
          <a:bodyPr/>
          <a:lstStyle>
            <a:lvl1pPr>
              <a:defRPr/>
            </a:lvl1pPr>
          </a:lstStyle>
          <a:p>
            <a:pPr>
              <a:defRPr/>
            </a:pPr>
            <a:fld id="{FF293DD9-75BE-4AF3-A07D-99DCC75C0BC9}" type="datetime1">
              <a:rPr lang="en-US"/>
              <a:pPr>
                <a:defRPr/>
              </a:pPr>
              <a:t>12/19/2020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2EA86A2-80A8-49F1-B90F-0783CB09C3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9EF7DF-FD47-4765-ABFC-F10BC0AEC068}" type="datetime1">
              <a:rPr lang="en-US"/>
              <a:pPr>
                <a:defRPr/>
              </a:pPr>
              <a:t>12/19/2020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D3DC61-8C87-4A48-AB2F-ABAE5C71424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95C491-4D19-457A-A1F6-2BBC9334AA49}" type="datetime1">
              <a:rPr lang="en-US"/>
              <a:pPr>
                <a:defRPr/>
              </a:pPr>
              <a:t>12/19/2020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24B51A-0550-4CD0-8765-677F98BB9D9C}"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EB93E3-C912-4E96-85FA-39E83A10FBA0}" type="datetime1">
              <a:rPr lang="en-US"/>
              <a:pPr>
                <a:defRPr/>
              </a:pPr>
              <a:t>12/19/2020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332BEB-654E-4867-BDDA-159255035630}"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Boone16ePT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975099" y="1683732"/>
            <a:ext cx="5346701" cy="5174268"/>
          </a:xfrm>
        </p:spPr>
        <p:txBody>
          <a:bodyPr anchor="t">
            <a:noAutofit/>
          </a:bodyPr>
          <a:lstStyle>
            <a:lvl1pPr>
              <a:lnSpc>
                <a:spcPts val="5160"/>
              </a:lnSpc>
              <a:defRPr sz="4400" cap="all" spc="-100" baseline="0"/>
            </a:lvl1pPr>
          </a:lstStyle>
          <a:p>
            <a:r>
              <a:rPr lang="en-US" dirty="0"/>
              <a:t>Integrated Marketing Communications, Advertising, and Public Relations</a:t>
            </a:r>
          </a:p>
        </p:txBody>
      </p:sp>
      <p:sp>
        <p:nvSpPr>
          <p:cNvPr id="3" name="Subtitle 2"/>
          <p:cNvSpPr>
            <a:spLocks noGrp="1"/>
          </p:cNvSpPr>
          <p:nvPr>
            <p:ph type="subTitle" idx="1"/>
          </p:nvPr>
        </p:nvSpPr>
        <p:spPr>
          <a:xfrm>
            <a:off x="3975099" y="4846320"/>
            <a:ext cx="4571023" cy="1398172"/>
          </a:xfrm>
        </p:spPr>
        <p:txBody>
          <a:bodyPr>
            <a:normAutofit/>
          </a:bodyPr>
          <a:lstStyle>
            <a:lvl1pPr marL="0" indent="0" algn="l">
              <a:buNone/>
              <a:defRPr sz="3600" b="0" i="0" spc="0">
                <a:solidFill>
                  <a:schemeClr val="tx1"/>
                </a:solidFill>
                <a:latin typeface="Trebuchet MS Bold"/>
                <a:cs typeface="Trebuchet MS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4560F547-DEBC-894D-9785-9AEA5A664622}"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
        <p:nvSpPr>
          <p:cNvPr id="10" name="TextBox 9"/>
          <p:cNvSpPr txBox="1"/>
          <p:nvPr userDrawn="1"/>
        </p:nvSpPr>
        <p:spPr>
          <a:xfrm>
            <a:off x="3975099" y="1098956"/>
            <a:ext cx="2533474" cy="584776"/>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Calibri"/>
                <a:cs typeface="Calibri"/>
              </a:rPr>
              <a:t>Chapter 16</a:t>
            </a:r>
          </a:p>
        </p:txBody>
      </p:sp>
      <p:sp>
        <p:nvSpPr>
          <p:cNvPr id="12" name="TextBox 11"/>
          <p:cNvSpPr txBox="1"/>
          <p:nvPr userDrawn="1"/>
        </p:nvSpPr>
        <p:spPr>
          <a:xfrm>
            <a:off x="95281" y="6193157"/>
            <a:ext cx="3150839" cy="584776"/>
          </a:xfrm>
          <a:prstGeom prst="rect">
            <a:avLst/>
          </a:prstGeom>
          <a:noFill/>
        </p:spPr>
        <p:txBody>
          <a:bodyPr wrap="square" rtlCol="0">
            <a:spAutoFit/>
          </a:bodyPr>
          <a:lstStyle/>
          <a:p>
            <a:pPr defTabSz="914400">
              <a:defRPr/>
            </a:pPr>
            <a:r>
              <a:rPr lang="en-US" sz="800" dirty="0">
                <a:solidFill>
                  <a:srgbClr val="FFFFFF"/>
                </a:solidFill>
                <a:latin typeface="Cambria"/>
                <a:cs typeface="Cambria"/>
              </a:rPr>
              <a:t>© 2016 </a:t>
            </a:r>
            <a:r>
              <a:rPr lang="en-US" sz="800" dirty="0" err="1">
                <a:solidFill>
                  <a:srgbClr val="FFFFFF"/>
                </a:solidFill>
                <a:latin typeface="Cambria"/>
                <a:cs typeface="Cambria"/>
              </a:rPr>
              <a:t>Cengage</a:t>
            </a:r>
            <a:r>
              <a:rPr lang="en-US" sz="800" dirty="0">
                <a:solidFill>
                  <a:srgbClr val="FFFFFF"/>
                </a:solidFill>
                <a:latin typeface="Cambria"/>
                <a:cs typeface="Cambria"/>
              </a:rPr>
              <a:t> Learning. All Rights Reserved. May not be copied, scanned, or duplicated, in whole or in part, except for use as permitted in a license distributed with a certain product or service or otherwise on a password-protected</a:t>
            </a:r>
            <a:r>
              <a:rPr lang="en-US" sz="800" baseline="0" dirty="0">
                <a:solidFill>
                  <a:srgbClr val="FFFFFF"/>
                </a:solidFill>
                <a:latin typeface="Cambria"/>
                <a:cs typeface="Cambria"/>
              </a:rPr>
              <a:t> website for classroom use.</a:t>
            </a:r>
            <a:endParaRPr lang="en-US" sz="800" dirty="0">
              <a:solidFill>
                <a:srgbClr val="FFFFFF"/>
              </a:solidFill>
              <a:latin typeface="Cambria"/>
              <a:cs typeface="Cambria"/>
            </a:endParaRPr>
          </a:p>
        </p:txBody>
      </p:sp>
      <p:pic>
        <p:nvPicPr>
          <p:cNvPr id="11" name="Picture 10" descr="9781305075368.jpg"/>
          <p:cNvPicPr>
            <a:picLocks noChangeAspect="1"/>
          </p:cNvPicPr>
          <p:nvPr userDrawn="1"/>
        </p:nvPicPr>
        <p:blipFill>
          <a:blip r:embed="rId3"/>
          <a:stretch>
            <a:fillRect/>
          </a:stretch>
        </p:blipFill>
        <p:spPr>
          <a:xfrm>
            <a:off x="252974" y="203199"/>
            <a:ext cx="2337826" cy="2785533"/>
          </a:xfrm>
          <a:prstGeom prst="rect">
            <a:avLst/>
          </a:prstGeom>
        </p:spPr>
      </p:pic>
    </p:spTree>
    <p:extLst>
      <p:ext uri="{BB962C8B-B14F-4D97-AF65-F5344CB8AC3E}">
        <p14:creationId xmlns:p14="http://schemas.microsoft.com/office/powerpoint/2010/main" val="325030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oone16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54920"/>
            <a:ext cx="8229600" cy="4714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solidFill>
                  <a:prstClr val="white"/>
                </a:solidFill>
              </a:rPr>
              <a:pPr/>
              <a:t>‹#›</a:t>
            </a:fld>
            <a:endParaRPr lang="en-US">
              <a:solidFill>
                <a:prstClr val="white"/>
              </a:solidFill>
            </a:endParaRPr>
          </a:p>
        </p:txBody>
      </p:sp>
      <p:sp>
        <p:nvSpPr>
          <p:cNvPr id="9" name="TextBox 8"/>
          <p:cNvSpPr txBox="1"/>
          <p:nvPr userDrawn="1"/>
        </p:nvSpPr>
        <p:spPr>
          <a:xfrm>
            <a:off x="-26639" y="6611779"/>
            <a:ext cx="8763000" cy="246221"/>
          </a:xfrm>
          <a:prstGeom prst="rect">
            <a:avLst/>
          </a:prstGeom>
          <a:noFill/>
        </p:spPr>
        <p:txBody>
          <a:bodyPr wrap="square" rtlCol="0">
            <a:spAutoFit/>
          </a:bodyPr>
          <a:lstStyle/>
          <a:p>
            <a:pPr defTabSz="914400">
              <a:defRPr/>
            </a:pPr>
            <a:r>
              <a:rPr lang="en-US" sz="1000" dirty="0">
                <a:solidFill>
                  <a:srgbClr val="FAC090"/>
                </a:solidFill>
                <a:latin typeface="Cambria"/>
                <a:cs typeface="Cambria"/>
              </a:rPr>
              <a:t>© 2014 </a:t>
            </a:r>
            <a:r>
              <a:rPr lang="en-US" sz="1000" dirty="0" err="1">
                <a:solidFill>
                  <a:srgbClr val="FAC090"/>
                </a:solidFill>
                <a:latin typeface="Cambria"/>
                <a:cs typeface="Cambria"/>
              </a:rPr>
              <a:t>Cengage</a:t>
            </a:r>
            <a:r>
              <a:rPr lang="en-US" sz="1000" dirty="0">
                <a:solidFill>
                  <a:srgbClr val="FAC090"/>
                </a:solidFill>
                <a:latin typeface="Cambria"/>
                <a:cs typeface="Cambria"/>
              </a:rPr>
              <a:t> Learning.  All Rights Reserved.  May not be scanned, copied or duplicated, or posted to a publicly accessible website, in whole or in part.</a:t>
            </a: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fontAlgn="auto">
              <a:spcBef>
                <a:spcPts val="0"/>
              </a:spcBef>
              <a:spcAft>
                <a:spcPts val="0"/>
              </a:spcAft>
            </a:pPr>
            <a:r>
              <a:rPr lang="en-US" sz="1400" dirty="0">
                <a:solidFill>
                  <a:prstClr val="white">
                    <a:lumMod val="50000"/>
                  </a:prstClr>
                </a:solidFill>
                <a:latin typeface="Calibri"/>
                <a:cs typeface="+mn-cs"/>
              </a:rPr>
              <a:t>Chapter 8  Marketing Research and Sales Forecasting</a:t>
            </a:r>
          </a:p>
        </p:txBody>
      </p:sp>
    </p:spTree>
    <p:extLst>
      <p:ext uri="{BB962C8B-B14F-4D97-AF65-F5344CB8AC3E}">
        <p14:creationId xmlns:p14="http://schemas.microsoft.com/office/powerpoint/2010/main" val="1890583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oone16eOBJ.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49076" y="274638"/>
            <a:ext cx="7377723" cy="973751"/>
          </a:xfrm>
          <a:effectLst>
            <a:outerShdw blurRad="50800" dist="38100" dir="2700000" sx="97000" sy="97000" algn="tl" rotWithShape="0">
              <a:prstClr val="black">
                <a:alpha val="47000"/>
              </a:prstClr>
            </a:outerShdw>
          </a:effectLst>
        </p:spPr>
        <p:txBody>
          <a:bodyPr/>
          <a:lstStyle>
            <a:lvl1pPr>
              <a:defRPr>
                <a:solidFill>
                  <a:srgbClr val="292795"/>
                </a:solidFill>
              </a:defRPr>
            </a:lvl1pPr>
          </a:lstStyle>
          <a:p>
            <a:r>
              <a:rPr lang="en-US" dirty="0"/>
              <a:t>Click to edit Master title style</a:t>
            </a:r>
          </a:p>
        </p:txBody>
      </p:sp>
      <p:sp>
        <p:nvSpPr>
          <p:cNvPr id="3" name="Content Placeholder 2"/>
          <p:cNvSpPr>
            <a:spLocks noGrp="1"/>
          </p:cNvSpPr>
          <p:nvPr>
            <p:ph idx="1"/>
          </p:nvPr>
        </p:nvSpPr>
        <p:spPr>
          <a:xfrm>
            <a:off x="732692" y="1264689"/>
            <a:ext cx="7954108" cy="4714940"/>
          </a:xfrm>
        </p:spPr>
        <p:txBody>
          <a:bodyPr/>
          <a:lstStyle>
            <a:lvl1pPr marL="514350" indent="-514350">
              <a:buClr>
                <a:srgbClr val="FF0000"/>
              </a:buClr>
              <a:buSzPct val="120000"/>
              <a:buFont typeface="Wingdings" charset="2"/>
              <a:buAutoNum type="arabicPlain"/>
              <a:defRPr b="0" i="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solidFill>
                  <a:prstClr val="white"/>
                </a:solidFill>
              </a:rPr>
              <a:pPr/>
              <a:t>‹#›</a:t>
            </a:fld>
            <a:endParaRPr lang="en-US">
              <a:solidFill>
                <a:prstClr val="white"/>
              </a:solidFill>
            </a:endParaRPr>
          </a:p>
        </p:txBody>
      </p:sp>
      <p:sp>
        <p:nvSpPr>
          <p:cNvPr id="9" name="TextBox 8"/>
          <p:cNvSpPr txBox="1"/>
          <p:nvPr userDrawn="1"/>
        </p:nvSpPr>
        <p:spPr>
          <a:xfrm>
            <a:off x="-26639" y="6611779"/>
            <a:ext cx="8763000" cy="246221"/>
          </a:xfrm>
          <a:prstGeom prst="rect">
            <a:avLst/>
          </a:prstGeom>
          <a:noFill/>
        </p:spPr>
        <p:txBody>
          <a:bodyPr wrap="square" rtlCol="0">
            <a:spAutoFit/>
          </a:bodyPr>
          <a:lstStyle/>
          <a:p>
            <a:pPr defTabSz="914400">
              <a:defRPr/>
            </a:pPr>
            <a:r>
              <a:rPr lang="en-US" sz="1000" dirty="0">
                <a:solidFill>
                  <a:prstClr val="white">
                    <a:lumMod val="85000"/>
                  </a:prstClr>
                </a:solidFill>
                <a:latin typeface="Cambria"/>
                <a:cs typeface="Cambria"/>
              </a:rPr>
              <a:t>© 2014 </a:t>
            </a:r>
            <a:r>
              <a:rPr lang="en-US" sz="1000" dirty="0" err="1">
                <a:solidFill>
                  <a:prstClr val="white">
                    <a:lumMod val="85000"/>
                  </a:prstClr>
                </a:solidFill>
                <a:latin typeface="Cambria"/>
                <a:cs typeface="Cambria"/>
              </a:rPr>
              <a:t>Cengage</a:t>
            </a:r>
            <a:r>
              <a:rPr lang="en-US" sz="1000" dirty="0">
                <a:solidFill>
                  <a:prstClr val="white">
                    <a:lumMod val="85000"/>
                  </a:prstClr>
                </a:solidFill>
                <a:latin typeface="Cambria"/>
                <a:cs typeface="Cambria"/>
              </a:rPr>
              <a:t> Learning.  All Rights Reserved.  May not be scanned, copied or duplicated, or posted to a publicly accessible website, in whole or in part.</a:t>
            </a: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fontAlgn="auto">
              <a:spcBef>
                <a:spcPts val="0"/>
              </a:spcBef>
              <a:spcAft>
                <a:spcPts val="0"/>
              </a:spcAft>
            </a:pPr>
            <a:r>
              <a:rPr lang="en-US" sz="1400" dirty="0">
                <a:solidFill>
                  <a:prstClr val="white">
                    <a:lumMod val="50000"/>
                  </a:prstClr>
                </a:solidFill>
                <a:latin typeface="Calibri"/>
                <a:cs typeface="+mn-cs"/>
              </a:rPr>
              <a:t>Chapter 8  Marketing Research and Sales Forecasting</a:t>
            </a:r>
          </a:p>
        </p:txBody>
      </p:sp>
    </p:spTree>
    <p:extLst>
      <p:ext uri="{BB962C8B-B14F-4D97-AF65-F5344CB8AC3E}">
        <p14:creationId xmlns:p14="http://schemas.microsoft.com/office/powerpoint/2010/main" val="545660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2232F-257B-DA4F-B1B9-674BBEDDAC5B}"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07616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AF83C4-AB2C-874B-81C9-C24BB68FD701}" type="datetime1">
              <a:rPr lang="en-US" smtClean="0">
                <a:solidFill>
                  <a:prstClr val="black">
                    <a:tint val="75000"/>
                  </a:prstClr>
                </a:solidFill>
              </a:rPr>
              <a:pPr/>
              <a:t>12/19/2020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93984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FA60B-AB7F-3044-ACFE-C83A52ECA41E}" type="datetime1">
              <a:rPr lang="en-US" smtClean="0">
                <a:solidFill>
                  <a:prstClr val="black">
                    <a:tint val="75000"/>
                  </a:prstClr>
                </a:solidFill>
              </a:rPr>
              <a:pPr/>
              <a:t>12/19/2020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8508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6A2D4-A7D8-804A-A695-68B39F9B933C}" type="datetime1">
              <a:rPr lang="en-US" smtClean="0">
                <a:solidFill>
                  <a:prstClr val="black">
                    <a:tint val="75000"/>
                  </a:prstClr>
                </a:solidFill>
              </a:rPr>
              <a:pPr/>
              <a:t>12/19/2020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924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oone16e2.jpg"/>
          <p:cNvPicPr>
            <a:picLocks noChangeAspect="1"/>
          </p:cNvPicPr>
          <p:nvPr userDrawn="1"/>
        </p:nvPicPr>
        <p:blipFill>
          <a:blip r:embed="rId2"/>
          <a:srcRect/>
          <a:stretch>
            <a:fillRect/>
          </a:stretch>
        </p:blipFill>
        <p:spPr bwMode="auto">
          <a:xfrm>
            <a:off x="0" y="8467"/>
            <a:ext cx="9144000" cy="6858000"/>
          </a:xfrm>
          <a:prstGeom prst="rect">
            <a:avLst/>
          </a:prstGeom>
          <a:noFill/>
          <a:ln w="9525">
            <a:noFill/>
            <a:miter lim="800000"/>
            <a:headEnd/>
            <a:tailEnd/>
          </a:ln>
        </p:spPr>
      </p:pic>
      <p:sp>
        <p:nvSpPr>
          <p:cNvPr id="5" name="TextBox 8"/>
          <p:cNvSpPr txBox="1"/>
          <p:nvPr userDrawn="1"/>
        </p:nvSpPr>
        <p:spPr>
          <a:xfrm>
            <a:off x="-26988" y="6569603"/>
            <a:ext cx="8763001" cy="338554"/>
          </a:xfrm>
          <a:prstGeom prst="rect">
            <a:avLst/>
          </a:prstGeom>
          <a:noFill/>
        </p:spPr>
        <p:txBody>
          <a:bodyPr>
            <a:spAutoFit/>
          </a:bodyPr>
          <a:lstStyle/>
          <a:p>
            <a:pPr defTabSz="914400">
              <a:defRPr/>
            </a:pPr>
            <a:r>
              <a:rPr lang="en-US" sz="800" dirty="0">
                <a:solidFill>
                  <a:schemeClr val="bg1"/>
                </a:solidFill>
                <a:latin typeface="Cambria"/>
                <a:cs typeface="Cambria"/>
              </a:rPr>
              <a:t>© 2016 </a:t>
            </a:r>
            <a:r>
              <a:rPr lang="en-US" sz="800" dirty="0" err="1">
                <a:solidFill>
                  <a:schemeClr val="bg1"/>
                </a:solidFill>
                <a:latin typeface="Cambria"/>
                <a:cs typeface="Cambria"/>
              </a:rPr>
              <a:t>Cengage</a:t>
            </a:r>
            <a:r>
              <a:rPr lang="en-US" sz="800" dirty="0">
                <a:solidFill>
                  <a:schemeClr val="bg1"/>
                </a:solidFill>
                <a:latin typeface="Cambria"/>
                <a:cs typeface="Cambria"/>
              </a:rPr>
              <a:t> Learning. All</a:t>
            </a:r>
            <a:r>
              <a:rPr lang="en-US" sz="800" baseline="0" dirty="0">
                <a:solidFill>
                  <a:schemeClr val="bg1"/>
                </a:solidFill>
                <a:latin typeface="Cambria"/>
                <a:cs typeface="Cambria"/>
              </a:rPr>
              <a:t> Rights Reserved. May not be copied, scanned, or duplicated, in whole or in part, except for use as permitted in a license distributed with a certain product or</a:t>
            </a:r>
          </a:p>
          <a:p>
            <a:pPr defTabSz="914400">
              <a:defRPr/>
            </a:pPr>
            <a:r>
              <a:rPr lang="en-US" sz="800" baseline="0" dirty="0">
                <a:solidFill>
                  <a:schemeClr val="bg1"/>
                </a:solidFill>
                <a:latin typeface="Cambria"/>
                <a:cs typeface="Cambria"/>
              </a:rPr>
              <a:t> service or otherwise on a password-protected website for classroom use.</a:t>
            </a:r>
            <a:endParaRPr lang="en-US" sz="800" dirty="0">
              <a:solidFill>
                <a:schemeClr val="bg1"/>
              </a:solidFill>
              <a:latin typeface="Cambria"/>
              <a:cs typeface="Cambria"/>
            </a:endParaRPr>
          </a:p>
        </p:txBody>
      </p:sp>
      <p:sp>
        <p:nvSpPr>
          <p:cNvPr id="6" name="TextBox 9"/>
          <p:cNvSpPr txBox="1"/>
          <p:nvPr userDrawn="1"/>
        </p:nvSpPr>
        <p:spPr>
          <a:xfrm>
            <a:off x="2084388" y="9525"/>
            <a:ext cx="6854825" cy="523875"/>
          </a:xfrm>
          <a:prstGeom prst="rect">
            <a:avLst/>
          </a:prstGeom>
          <a:noFill/>
        </p:spPr>
        <p:txBody>
          <a:bodyPr>
            <a:spAutoFit/>
          </a:bodyPr>
          <a:lstStyle/>
          <a:p>
            <a:pPr algn="r" fontAlgn="auto">
              <a:spcBef>
                <a:spcPts val="0"/>
              </a:spcBef>
              <a:spcAft>
                <a:spcPts val="0"/>
              </a:spcAft>
              <a:defRPr/>
            </a:pPr>
            <a:r>
              <a:rPr lang="en-IN" sz="1400" dirty="0">
                <a:solidFill>
                  <a:schemeClr val="bg1">
                    <a:lumMod val="50000"/>
                  </a:schemeClr>
                </a:solidFill>
                <a:latin typeface="+mn-lt"/>
                <a:cs typeface="+mn-cs"/>
              </a:rPr>
              <a:t>Chapter 16   </a:t>
            </a:r>
            <a:r>
              <a:rPr lang="en-US" sz="1400" dirty="0">
                <a:solidFill>
                  <a:schemeClr val="bg1">
                    <a:lumMod val="50000"/>
                  </a:schemeClr>
                </a:solidFill>
                <a:latin typeface="+mn-lt"/>
                <a:cs typeface="+mn-cs"/>
              </a:rPr>
              <a:t>Integrated Marketing Communications, Advertising, and Public Relations</a:t>
            </a:r>
            <a:br>
              <a:rPr lang="en-US" sz="1400" dirty="0">
                <a:latin typeface="+mn-lt"/>
                <a:ea typeface="ＭＳ Ｐゴシック" pitchFamily="34" charset="-128"/>
                <a:cs typeface="+mn-cs"/>
              </a:rPr>
            </a:br>
            <a:endParaRPr lang="en-IN" sz="1400" dirty="0">
              <a:solidFill>
                <a:schemeClr val="bg1">
                  <a:lumMod val="50000"/>
                </a:schemeClr>
              </a:solidFill>
              <a:latin typeface="+mn-lt"/>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54920"/>
            <a:ext cx="8229600" cy="4714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434867E0-522F-4C20-AE10-9DABE9075433}" type="datetime1">
              <a:rPr lang="en-US"/>
              <a:pPr>
                <a:defRPr/>
              </a:pPr>
              <a:t>12/19/2020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945313" y="6497638"/>
            <a:ext cx="2133600" cy="365125"/>
          </a:xfrm>
        </p:spPr>
        <p:txBody>
          <a:bodyPr/>
          <a:lstStyle>
            <a:lvl1pPr>
              <a:defRPr/>
            </a:lvl1pPr>
          </a:lstStyle>
          <a:p>
            <a:pPr>
              <a:defRPr/>
            </a:pPr>
            <a:fld id="{ED9270E2-C415-4FCD-8AC4-24CE3B113A07}"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C3B8-9DBA-8D4C-9AAA-258604806F9D}" type="datetime1">
              <a:rPr lang="en-US" smtClean="0">
                <a:solidFill>
                  <a:prstClr val="black">
                    <a:tint val="75000"/>
                  </a:prstClr>
                </a:solidFill>
              </a:rPr>
              <a:pPr/>
              <a:t>12/19/2020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9810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F2680-8D42-BB42-94AF-BA68EB201D9A}" type="datetime1">
              <a:rPr lang="en-US" smtClean="0">
                <a:solidFill>
                  <a:prstClr val="black">
                    <a:tint val="75000"/>
                  </a:prstClr>
                </a:solidFill>
              </a:rPr>
              <a:pPr/>
              <a:t>12/19/2020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3288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42BE06-E95B-B245-9118-D6D34FC4A6FA}" type="datetime1">
              <a:rPr lang="en-US" smtClean="0">
                <a:solidFill>
                  <a:prstClr val="black">
                    <a:tint val="75000"/>
                  </a:prstClr>
                </a:solidFill>
              </a:rPr>
              <a:pPr/>
              <a:t>12/19/2020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4917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282EE-3329-6649-8BED-C620C1CCFA52}"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69951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AD73B-1C6E-C942-8619-30E5F64124A4}" type="datetime1">
              <a:rPr lang="en-US" smtClean="0">
                <a:solidFill>
                  <a:prstClr val="black">
                    <a:tint val="75000"/>
                  </a:prstClr>
                </a:solidFill>
              </a:rPr>
              <a:pPr/>
              <a:t>12/19/2020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2849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descr="Boone16eOBJ.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8"/>
          <p:cNvSpPr txBox="1"/>
          <p:nvPr userDrawn="1"/>
        </p:nvSpPr>
        <p:spPr>
          <a:xfrm>
            <a:off x="-26988" y="6569603"/>
            <a:ext cx="8763001" cy="338554"/>
          </a:xfrm>
          <a:prstGeom prst="rect">
            <a:avLst/>
          </a:prstGeom>
          <a:noFill/>
        </p:spPr>
        <p:txBody>
          <a:bodyPr>
            <a:spAutoFit/>
          </a:bodyPr>
          <a:lstStyle/>
          <a:p>
            <a:pPr defTabSz="914400">
              <a:defRPr/>
            </a:pPr>
            <a:r>
              <a:rPr lang="en-US" sz="800" dirty="0">
                <a:solidFill>
                  <a:schemeClr val="bg1"/>
                </a:solidFill>
                <a:latin typeface="Cambria"/>
                <a:cs typeface="Cambria"/>
              </a:rPr>
              <a:t>© 2016 </a:t>
            </a:r>
            <a:r>
              <a:rPr lang="en-US" sz="800" dirty="0" err="1">
                <a:solidFill>
                  <a:schemeClr val="bg1"/>
                </a:solidFill>
                <a:latin typeface="Cambria"/>
                <a:cs typeface="Cambria"/>
              </a:rPr>
              <a:t>Cengage</a:t>
            </a:r>
            <a:r>
              <a:rPr lang="en-US" sz="800" dirty="0">
                <a:solidFill>
                  <a:schemeClr val="bg1"/>
                </a:solidFill>
                <a:latin typeface="Cambria"/>
                <a:cs typeface="Cambria"/>
              </a:rPr>
              <a:t> Learning. All</a:t>
            </a:r>
            <a:r>
              <a:rPr lang="en-US" sz="800" baseline="0" dirty="0">
                <a:solidFill>
                  <a:schemeClr val="bg1"/>
                </a:solidFill>
                <a:latin typeface="Cambria"/>
                <a:cs typeface="Cambria"/>
              </a:rPr>
              <a:t> Rights Reserved. May not be copied, scanned, or duplicated, in whole or in part, except for use as permitted in a license distributed with a certain product or</a:t>
            </a:r>
          </a:p>
          <a:p>
            <a:pPr defTabSz="914400">
              <a:defRPr/>
            </a:pPr>
            <a:r>
              <a:rPr lang="en-US" sz="800" baseline="0" dirty="0">
                <a:solidFill>
                  <a:schemeClr val="bg1"/>
                </a:solidFill>
                <a:latin typeface="Cambria"/>
                <a:cs typeface="Cambria"/>
              </a:rPr>
              <a:t> service or otherwise on a password-protected website for classroom use.</a:t>
            </a:r>
            <a:endParaRPr lang="en-US" sz="800" dirty="0">
              <a:solidFill>
                <a:schemeClr val="bg1"/>
              </a:solidFill>
              <a:latin typeface="Cambria"/>
              <a:cs typeface="Cambria"/>
            </a:endParaRPr>
          </a:p>
        </p:txBody>
      </p:sp>
      <p:sp>
        <p:nvSpPr>
          <p:cNvPr id="6" name="TextBox 9"/>
          <p:cNvSpPr txBox="1"/>
          <p:nvPr userDrawn="1"/>
        </p:nvSpPr>
        <p:spPr>
          <a:xfrm>
            <a:off x="2084388" y="9525"/>
            <a:ext cx="6854825" cy="523875"/>
          </a:xfrm>
          <a:prstGeom prst="rect">
            <a:avLst/>
          </a:prstGeom>
          <a:noFill/>
        </p:spPr>
        <p:txBody>
          <a:bodyPr>
            <a:spAutoFit/>
          </a:bodyPr>
          <a:lstStyle/>
          <a:p>
            <a:pPr algn="r" fontAlgn="auto">
              <a:spcBef>
                <a:spcPts val="0"/>
              </a:spcBef>
              <a:spcAft>
                <a:spcPts val="0"/>
              </a:spcAft>
              <a:defRPr/>
            </a:pPr>
            <a:r>
              <a:rPr lang="en-IN" sz="1400" dirty="0">
                <a:solidFill>
                  <a:schemeClr val="bg1">
                    <a:lumMod val="50000"/>
                  </a:schemeClr>
                </a:solidFill>
                <a:latin typeface="+mn-lt"/>
                <a:cs typeface="+mn-cs"/>
              </a:rPr>
              <a:t>Chapter 16   </a:t>
            </a:r>
            <a:r>
              <a:rPr lang="en-US" sz="1400" dirty="0">
                <a:solidFill>
                  <a:schemeClr val="bg1">
                    <a:lumMod val="50000"/>
                  </a:schemeClr>
                </a:solidFill>
                <a:latin typeface="+mn-lt"/>
                <a:cs typeface="+mn-cs"/>
              </a:rPr>
              <a:t>Integrated Marketing Communications, Advertising, and Public Relations</a:t>
            </a:r>
            <a:br>
              <a:rPr lang="en-US" sz="1400" dirty="0">
                <a:solidFill>
                  <a:schemeClr val="bg1">
                    <a:lumMod val="50000"/>
                  </a:schemeClr>
                </a:solidFill>
                <a:latin typeface="+mn-lt"/>
                <a:cs typeface="+mn-cs"/>
              </a:rPr>
            </a:br>
            <a:endParaRPr lang="en-IN" sz="1400" dirty="0">
              <a:solidFill>
                <a:schemeClr val="bg1">
                  <a:lumMod val="50000"/>
                </a:schemeClr>
              </a:solidFill>
              <a:latin typeface="+mn-lt"/>
              <a:cs typeface="+mn-cs"/>
            </a:endParaRPr>
          </a:p>
        </p:txBody>
      </p:sp>
      <p:sp>
        <p:nvSpPr>
          <p:cNvPr id="2" name="Title 1"/>
          <p:cNvSpPr>
            <a:spLocks noGrp="1"/>
          </p:cNvSpPr>
          <p:nvPr>
            <p:ph type="title"/>
          </p:nvPr>
        </p:nvSpPr>
        <p:spPr>
          <a:xfrm>
            <a:off x="1249076" y="274638"/>
            <a:ext cx="7377723" cy="973751"/>
          </a:xfrm>
          <a:effectLst>
            <a:outerShdw blurRad="50800" dist="38100" dir="2700000" sx="97000" sy="97000" algn="tl" rotWithShape="0">
              <a:prstClr val="black">
                <a:alpha val="47000"/>
              </a:prstClr>
            </a:outerShdw>
          </a:effectLst>
        </p:spPr>
        <p:txBody>
          <a:bodyPr/>
          <a:lstStyle>
            <a:lvl1pPr>
              <a:defRPr>
                <a:solidFill>
                  <a:srgbClr val="292795"/>
                </a:solidFill>
              </a:defRPr>
            </a:lvl1pPr>
          </a:lstStyle>
          <a:p>
            <a:r>
              <a:rPr lang="en-US" dirty="0"/>
              <a:t>Click to edit Master title style</a:t>
            </a:r>
          </a:p>
        </p:txBody>
      </p:sp>
      <p:sp>
        <p:nvSpPr>
          <p:cNvPr id="3" name="Content Placeholder 2"/>
          <p:cNvSpPr>
            <a:spLocks noGrp="1"/>
          </p:cNvSpPr>
          <p:nvPr>
            <p:ph idx="1"/>
          </p:nvPr>
        </p:nvSpPr>
        <p:spPr>
          <a:xfrm>
            <a:off x="732692" y="1264689"/>
            <a:ext cx="7954108" cy="4714940"/>
          </a:xfrm>
        </p:spPr>
        <p:txBody>
          <a:bodyPr/>
          <a:lstStyle>
            <a:lvl1pPr marL="514350" indent="-514350">
              <a:buClr>
                <a:srgbClr val="FF0000"/>
              </a:buClr>
              <a:buSzPct val="120000"/>
              <a:buFont typeface="Wingdings" charset="2"/>
              <a:buAutoNum type="arabicPlain"/>
              <a:defRPr b="0" i="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13FF5CA2-B715-40DD-BE7A-D99BA33C9CEB}" type="datetime1">
              <a:rPr lang="en-US"/>
              <a:pPr>
                <a:defRPr/>
              </a:pPr>
              <a:t>12/19/2020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945313" y="6497638"/>
            <a:ext cx="2133600" cy="365125"/>
          </a:xfrm>
        </p:spPr>
        <p:txBody>
          <a:bodyPr/>
          <a:lstStyle>
            <a:lvl1pPr>
              <a:defRPr/>
            </a:lvl1pPr>
          </a:lstStyle>
          <a:p>
            <a:pPr>
              <a:defRPr/>
            </a:pPr>
            <a:fld id="{3C22735D-93CB-4EBB-ADE4-56A6E824612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68550C-800E-410D-94B2-34D8A465713A}" type="datetime1">
              <a:rPr lang="en-US"/>
              <a:pPr>
                <a:defRPr/>
              </a:pPr>
              <a:t>12/19/2020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99587F-FAFB-43C7-9653-F80542A85FF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EF535B-617B-4789-B7CF-176CB66E0C85}" type="datetime1">
              <a:rPr lang="en-US"/>
              <a:pPr>
                <a:defRPr/>
              </a:pPr>
              <a:t>12/19/2020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635567-D886-4F6D-B816-9B16D1FD5C6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050478-C65C-44C0-91CB-34EC5562D2E1}" type="datetime1">
              <a:rPr lang="en-US"/>
              <a:pPr>
                <a:defRPr/>
              </a:pPr>
              <a:t>12/19/2020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5B3A42-DAF9-47F4-A056-C71330A7464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70DEDD-D876-44A3-955D-7E3A3AE6C4E8}" type="datetime1">
              <a:rPr lang="en-US"/>
              <a:pPr>
                <a:defRPr/>
              </a:pPr>
              <a:t>12/19/2020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8C70F6-D0CA-4DF3-8C8C-1937916683E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2CD186-2A63-40F3-8881-8C4CD4D62F99}" type="datetime1">
              <a:rPr lang="en-US"/>
              <a:pPr>
                <a:defRPr/>
              </a:pPr>
              <a:t>12/19/2020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7104D4-FDC0-4933-BAF1-1B69254DFE5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F19105-DA7B-4636-B3A4-DD0AB8111C37}" type="datetime1">
              <a:rPr lang="en-US"/>
              <a:pPr>
                <a:defRPr/>
              </a:pPr>
              <a:t>12/19/2020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DE1F59-A6C8-48CD-8F47-4E205CD2F36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73137"/>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457200" y="1333500"/>
            <a:ext cx="8229600"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C9F91F3-218B-461F-97B9-643A4BA4272F}" type="datetime1">
              <a:rPr lang="en-US"/>
              <a:pPr>
                <a:defRPr/>
              </a:pPr>
              <a:t>12/19/2020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cs typeface="+mn-cs"/>
              </a:defRPr>
            </a:lvl1pPr>
          </a:lstStyle>
          <a:p>
            <a:pPr>
              <a:defRPr/>
            </a:pPr>
            <a:fld id="{00EF0529-EE20-4481-914E-4816E58DD98F}" type="slidenum">
              <a:rPr lang="en-US"/>
              <a:pPr>
                <a:defRPr/>
              </a:pPr>
              <a:t>‹#›</a:t>
            </a:fld>
            <a:endParaRPr lang="en-US" dirty="0"/>
          </a:p>
        </p:txBody>
      </p:sp>
      <p:sp>
        <p:nvSpPr>
          <p:cNvPr id="8" name="TextBox 7"/>
          <p:cNvSpPr txBox="1"/>
          <p:nvPr userDrawn="1"/>
        </p:nvSpPr>
        <p:spPr>
          <a:xfrm>
            <a:off x="9336088" y="5937250"/>
            <a:ext cx="184150" cy="369888"/>
          </a:xfrm>
          <a:prstGeom prst="rect">
            <a:avLst/>
          </a:prstGeom>
          <a:noFill/>
        </p:spPr>
        <p:txBody>
          <a:bodyPr wrap="none">
            <a:spAutoFit/>
          </a:bodyPr>
          <a:lstStyle/>
          <a:p>
            <a:pPr fontAlgn="auto">
              <a:spcBef>
                <a:spcPts val="0"/>
              </a:spcBef>
              <a:spcAft>
                <a:spcPts val="0"/>
              </a:spcAft>
              <a:defRPr/>
            </a:pPr>
            <a:endParaRPr lang="en-US" dirty="0">
              <a:latin typeface="+mn-lt"/>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Lst>
  <p:hf hdr="0" ftr="0" dt="0"/>
  <p:txStyles>
    <p:titleStyle>
      <a:lvl1pPr algn="l" defTabSz="457200" rtl="0" fontAlgn="base">
        <a:spcBef>
          <a:spcPct val="0"/>
        </a:spcBef>
        <a:spcAft>
          <a:spcPct val="0"/>
        </a:spcAft>
        <a:defRPr sz="3400" b="1" kern="1200">
          <a:solidFill>
            <a:schemeClr val="tx1"/>
          </a:solidFill>
          <a:latin typeface="Trebuchet MS Bold"/>
          <a:ea typeface="+mj-ea"/>
          <a:cs typeface="Trebuchet MS Bold"/>
        </a:defRPr>
      </a:lvl1pPr>
      <a:lvl2pPr algn="l" defTabSz="457200" rtl="0" fontAlgn="base">
        <a:spcBef>
          <a:spcPct val="0"/>
        </a:spcBef>
        <a:spcAft>
          <a:spcPct val="0"/>
        </a:spcAft>
        <a:defRPr sz="3400" b="1">
          <a:solidFill>
            <a:schemeClr val="tx1"/>
          </a:solidFill>
          <a:latin typeface="Trebuchet MS Bold" pitchFamily="34" charset="0"/>
        </a:defRPr>
      </a:lvl2pPr>
      <a:lvl3pPr algn="l" defTabSz="457200" rtl="0" fontAlgn="base">
        <a:spcBef>
          <a:spcPct val="0"/>
        </a:spcBef>
        <a:spcAft>
          <a:spcPct val="0"/>
        </a:spcAft>
        <a:defRPr sz="3400" b="1">
          <a:solidFill>
            <a:schemeClr val="tx1"/>
          </a:solidFill>
          <a:latin typeface="Trebuchet MS Bold" pitchFamily="34" charset="0"/>
        </a:defRPr>
      </a:lvl3pPr>
      <a:lvl4pPr algn="l" defTabSz="457200" rtl="0" fontAlgn="base">
        <a:spcBef>
          <a:spcPct val="0"/>
        </a:spcBef>
        <a:spcAft>
          <a:spcPct val="0"/>
        </a:spcAft>
        <a:defRPr sz="3400" b="1">
          <a:solidFill>
            <a:schemeClr val="tx1"/>
          </a:solidFill>
          <a:latin typeface="Trebuchet MS Bold" pitchFamily="34" charset="0"/>
        </a:defRPr>
      </a:lvl4pPr>
      <a:lvl5pPr algn="l" defTabSz="457200" rtl="0" fontAlgn="base">
        <a:spcBef>
          <a:spcPct val="0"/>
        </a:spcBef>
        <a:spcAft>
          <a:spcPct val="0"/>
        </a:spcAft>
        <a:defRPr sz="3400" b="1">
          <a:solidFill>
            <a:schemeClr val="tx1"/>
          </a:solidFill>
          <a:latin typeface="Trebuchet MS Bold" pitchFamily="34" charset="0"/>
        </a:defRPr>
      </a:lvl5pPr>
      <a:lvl6pPr marL="457200" algn="l" defTabSz="457200" rtl="0" fontAlgn="base">
        <a:spcBef>
          <a:spcPct val="0"/>
        </a:spcBef>
        <a:spcAft>
          <a:spcPct val="0"/>
        </a:spcAft>
        <a:defRPr sz="3400" b="1">
          <a:solidFill>
            <a:schemeClr val="tx1"/>
          </a:solidFill>
          <a:latin typeface="Trebuchet MS Bold" pitchFamily="34" charset="0"/>
        </a:defRPr>
      </a:lvl6pPr>
      <a:lvl7pPr marL="914400" algn="l" defTabSz="457200" rtl="0" fontAlgn="base">
        <a:spcBef>
          <a:spcPct val="0"/>
        </a:spcBef>
        <a:spcAft>
          <a:spcPct val="0"/>
        </a:spcAft>
        <a:defRPr sz="3400" b="1">
          <a:solidFill>
            <a:schemeClr val="tx1"/>
          </a:solidFill>
          <a:latin typeface="Trebuchet MS Bold" pitchFamily="34" charset="0"/>
        </a:defRPr>
      </a:lvl7pPr>
      <a:lvl8pPr marL="1371600" algn="l" defTabSz="457200" rtl="0" fontAlgn="base">
        <a:spcBef>
          <a:spcPct val="0"/>
        </a:spcBef>
        <a:spcAft>
          <a:spcPct val="0"/>
        </a:spcAft>
        <a:defRPr sz="3400" b="1">
          <a:solidFill>
            <a:schemeClr val="tx1"/>
          </a:solidFill>
          <a:latin typeface="Trebuchet MS Bold" pitchFamily="34" charset="0"/>
        </a:defRPr>
      </a:lvl8pPr>
      <a:lvl9pPr marL="1828800" algn="l" defTabSz="457200" rtl="0" fontAlgn="base">
        <a:spcBef>
          <a:spcPct val="0"/>
        </a:spcBef>
        <a:spcAft>
          <a:spcPct val="0"/>
        </a:spcAft>
        <a:defRPr sz="3400" b="1">
          <a:solidFill>
            <a:schemeClr val="tx1"/>
          </a:solidFill>
          <a:latin typeface="Trebuchet MS Bold" pitchFamily="34" charset="0"/>
        </a:defRPr>
      </a:lvl9pPr>
    </p:titleStyle>
    <p:bodyStyle>
      <a:lvl1pPr marL="346075" indent="-346075" algn="l" defTabSz="457200" rtl="0" fontAlgn="base">
        <a:spcBef>
          <a:spcPct val="20000"/>
        </a:spcBef>
        <a:spcAft>
          <a:spcPct val="0"/>
        </a:spcAft>
        <a:buClr>
          <a:srgbClr val="292795"/>
        </a:buClr>
        <a:buSzPct val="101000"/>
        <a:buFont typeface="Lucida Grande"/>
        <a:buChar char="▮"/>
        <a:defRPr sz="3200" kern="1200">
          <a:solidFill>
            <a:schemeClr val="tx1"/>
          </a:solidFill>
          <a:latin typeface="Cambria"/>
          <a:ea typeface="+mn-ea"/>
          <a:cs typeface="Cambria"/>
        </a:defRPr>
      </a:lvl1pPr>
      <a:lvl2pPr marL="742950" indent="-285750" algn="l" defTabSz="457200" rtl="0" fontAlgn="base">
        <a:spcBef>
          <a:spcPct val="20000"/>
        </a:spcBef>
        <a:spcAft>
          <a:spcPct val="0"/>
        </a:spcAft>
        <a:buFont typeface="Arial" charset="0"/>
        <a:buChar char="•"/>
        <a:defRPr sz="2800" kern="1200">
          <a:solidFill>
            <a:schemeClr val="tx1"/>
          </a:solidFill>
          <a:latin typeface="Cambria"/>
          <a:ea typeface="+mn-ea"/>
          <a:cs typeface="Cambria"/>
        </a:defRPr>
      </a:lvl2pPr>
      <a:lvl3pPr marL="1143000" indent="-228600" algn="l" defTabSz="457200" rtl="0" fontAlgn="base">
        <a:spcBef>
          <a:spcPct val="20000"/>
        </a:spcBef>
        <a:spcAft>
          <a:spcPct val="0"/>
        </a:spcAft>
        <a:buFont typeface="Arial" charset="0"/>
        <a:buChar char="•"/>
        <a:defRPr sz="2400" kern="1200">
          <a:solidFill>
            <a:schemeClr val="tx1"/>
          </a:solidFill>
          <a:latin typeface="Cambria"/>
          <a:ea typeface="+mn-ea"/>
          <a:cs typeface="Cambria"/>
        </a:defRPr>
      </a:lvl3pPr>
      <a:lvl4pPr marL="1600200" indent="-228600" algn="l" defTabSz="457200" rtl="0" fontAlgn="base">
        <a:spcBef>
          <a:spcPct val="20000"/>
        </a:spcBef>
        <a:spcAft>
          <a:spcPct val="0"/>
        </a:spcAft>
        <a:buFont typeface="Arial" charset="0"/>
        <a:buChar char="–"/>
        <a:defRPr sz="2000" kern="1200">
          <a:solidFill>
            <a:schemeClr val="tx1"/>
          </a:solidFill>
          <a:latin typeface="Cambria"/>
          <a:ea typeface="+mn-ea"/>
          <a:cs typeface="Cambria"/>
        </a:defRPr>
      </a:lvl4pPr>
      <a:lvl5pPr marL="2057400" indent="-228600" algn="l" defTabSz="457200" rtl="0" fontAlgn="base">
        <a:spcBef>
          <a:spcPct val="20000"/>
        </a:spcBef>
        <a:spcAft>
          <a:spcPct val="0"/>
        </a:spcAft>
        <a:buFont typeface="Arial" charset="0"/>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7375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072"/>
            <a:ext cx="8229600" cy="4714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94EBA9-6EBF-F841-954A-92830B4900F0}" type="datetime1">
              <a:rPr lang="en-US" smtClean="0">
                <a:solidFill>
                  <a:prstClr val="black">
                    <a:tint val="75000"/>
                  </a:prstClr>
                </a:solidFill>
                <a:latin typeface="Calibri"/>
                <a:cs typeface="+mn-cs"/>
              </a:rPr>
              <a:pPr fontAlgn="auto">
                <a:spcBef>
                  <a:spcPts val="0"/>
                </a:spcBef>
                <a:spcAft>
                  <a:spcPts val="0"/>
                </a:spcAft>
              </a:pPr>
              <a:t>12/19/2020</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spcBef>
                <a:spcPts val="0"/>
              </a:spcBef>
              <a:spcAft>
                <a:spcPts val="0"/>
              </a:spcAft>
            </a:pPr>
            <a:fld id="{4B896723-57CD-594F-A552-1F057032A5F7}" type="slidenum">
              <a:rPr lang="en-US" smtClean="0">
                <a:solidFill>
                  <a:prstClr val="white"/>
                </a:solidFill>
                <a:latin typeface="Calibri"/>
                <a:cs typeface="+mn-cs"/>
              </a:rPr>
              <a:pPr fontAlgn="auto">
                <a:spcBef>
                  <a:spcPts val="0"/>
                </a:spcBef>
                <a:spcAft>
                  <a:spcPts val="0"/>
                </a:spcAft>
              </a:pPr>
              <a:t>‹#›</a:t>
            </a:fld>
            <a:endParaRPr lang="en-US" dirty="0">
              <a:solidFill>
                <a:prstClr val="white"/>
              </a:solidFill>
              <a:latin typeface="Calibri"/>
              <a:cs typeface="+mn-cs"/>
            </a:endParaRPr>
          </a:p>
        </p:txBody>
      </p:sp>
      <p:sp>
        <p:nvSpPr>
          <p:cNvPr id="8" name="TextBox 7"/>
          <p:cNvSpPr txBox="1"/>
          <p:nvPr userDrawn="1"/>
        </p:nvSpPr>
        <p:spPr>
          <a:xfrm>
            <a:off x="9335320" y="5937991"/>
            <a:ext cx="184666" cy="369332"/>
          </a:xfrm>
          <a:prstGeom prst="rect">
            <a:avLst/>
          </a:prstGeom>
          <a:noFill/>
        </p:spPr>
        <p:txBody>
          <a:bodyPr wrap="none" rtlCol="0">
            <a:spAutoFit/>
          </a:bodyPr>
          <a:lstStyle/>
          <a:p>
            <a:pPr fontAlgn="auto">
              <a:spcBef>
                <a:spcPts val="0"/>
              </a:spcBef>
              <a:spcAft>
                <a:spcPts val="0"/>
              </a:spcAft>
            </a:pPr>
            <a:endParaRPr lang="en-US" dirty="0">
              <a:solidFill>
                <a:prstClr val="black"/>
              </a:solidFill>
              <a:latin typeface="Calibri"/>
              <a:cs typeface="+mn-cs"/>
            </a:endParaRPr>
          </a:p>
        </p:txBody>
      </p:sp>
    </p:spTree>
    <p:extLst>
      <p:ext uri="{BB962C8B-B14F-4D97-AF65-F5344CB8AC3E}">
        <p14:creationId xmlns:p14="http://schemas.microsoft.com/office/powerpoint/2010/main" val="7889402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l" defTabSz="457200" rtl="0" eaLnBrk="1" latinLnBrk="0" hangingPunct="1">
        <a:spcBef>
          <a:spcPct val="0"/>
        </a:spcBef>
        <a:buNone/>
        <a:defRPr sz="3400" b="1" i="0" kern="1200">
          <a:solidFill>
            <a:schemeClr val="tx1"/>
          </a:solidFill>
          <a:latin typeface="Trebuchet MS Bold"/>
          <a:ea typeface="+mj-ea"/>
          <a:cs typeface="Trebuchet MS Bold"/>
        </a:defRPr>
      </a:lvl1pPr>
    </p:titleStyle>
    <p:bodyStyle>
      <a:lvl1pPr marL="347472" indent="-347472" algn="l" defTabSz="457200" rtl="0" eaLnBrk="1" latinLnBrk="0" hangingPunct="1">
        <a:spcBef>
          <a:spcPct val="20000"/>
        </a:spcBef>
        <a:buClr>
          <a:srgbClr val="292795"/>
        </a:buClr>
        <a:buSzPct val="101000"/>
        <a:buFont typeface="Lucida Grande"/>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statista.com/statistics/874793/number-ofpeople-involved-in-direct-selling-u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hyperlink" Target="http://www.cengage.com/marketing/book_content/boone_9781133628460/videos/ch16.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sz="4000" dirty="0"/>
              <a:t>Integrated Marketing Communications, Advertising, and Public Relations</a:t>
            </a:r>
            <a:br>
              <a:rPr lang="en-IN" sz="4000" dirty="0"/>
            </a:br>
            <a:endParaRPr lang="en-US" sz="4000" dirty="0"/>
          </a:p>
        </p:txBody>
      </p:sp>
      <p:sp>
        <p:nvSpPr>
          <p:cNvPr id="4" name="Slide Number Placeholder 3"/>
          <p:cNvSpPr>
            <a:spLocks noGrp="1"/>
          </p:cNvSpPr>
          <p:nvPr>
            <p:ph type="sldNum" sz="quarter" idx="12"/>
          </p:nvPr>
        </p:nvSpPr>
        <p:spPr/>
        <p:txBody>
          <a:bodyPr/>
          <a:lstStyle/>
          <a:p>
            <a:fld id="{4B896723-57CD-594F-A552-1F057032A5F7}" type="slidenum">
              <a:rPr lang="en-US" smtClean="0">
                <a:solidFill>
                  <a:prstClr val="white"/>
                </a:solidFill>
              </a:rPr>
              <a:pPr/>
              <a:t>1</a:t>
            </a:fld>
            <a:endParaRPr lang="en-US">
              <a:solidFill>
                <a:prstClr val="white"/>
              </a:solidFill>
            </a:endParaRPr>
          </a:p>
        </p:txBody>
      </p:sp>
    </p:spTree>
    <p:extLst>
      <p:ext uri="{BB962C8B-B14F-4D97-AF65-F5344CB8AC3E}">
        <p14:creationId xmlns:p14="http://schemas.microsoft.com/office/powerpoint/2010/main" val="2746435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The Communication Process</a:t>
            </a:r>
          </a:p>
        </p:txBody>
      </p:sp>
      <p:sp>
        <p:nvSpPr>
          <p:cNvPr id="25602" name="Content Placeholder 2"/>
          <p:cNvSpPr>
            <a:spLocks noGrp="1"/>
          </p:cNvSpPr>
          <p:nvPr>
            <p:ph idx="1"/>
          </p:nvPr>
        </p:nvSpPr>
        <p:spPr>
          <a:xfrm>
            <a:off x="457200" y="1255713"/>
            <a:ext cx="8229600" cy="4714875"/>
          </a:xfrm>
        </p:spPr>
        <p:txBody>
          <a:bodyPr/>
          <a:lstStyle/>
          <a:p>
            <a:r>
              <a:rPr lang="en-US" dirty="0">
                <a:latin typeface="Cambria" pitchFamily="18" charset="0"/>
              </a:rPr>
              <a:t>An effective message does three things</a:t>
            </a:r>
          </a:p>
          <a:p>
            <a:pPr lvl="1"/>
            <a:r>
              <a:rPr lang="en-US" dirty="0">
                <a:latin typeface="Cambria" pitchFamily="18" charset="0"/>
              </a:rPr>
              <a:t>Gains the receiver’s attention</a:t>
            </a:r>
          </a:p>
          <a:p>
            <a:pPr lvl="1"/>
            <a:r>
              <a:rPr lang="en-US" dirty="0">
                <a:latin typeface="Cambria" pitchFamily="18" charset="0"/>
              </a:rPr>
              <a:t>Achieves understanding by both sender and receiver</a:t>
            </a:r>
          </a:p>
          <a:p>
            <a:pPr lvl="1"/>
            <a:r>
              <a:rPr lang="en-US" dirty="0">
                <a:latin typeface="Cambria" pitchFamily="18" charset="0"/>
              </a:rPr>
              <a:t>Stimulates</a:t>
            </a:r>
            <a:r>
              <a:rPr lang="tr-TR" dirty="0">
                <a:latin typeface="Cambria" pitchFamily="18" charset="0"/>
              </a:rPr>
              <a:t>/</a:t>
            </a:r>
            <a:r>
              <a:rPr lang="tr-TR" dirty="0" err="1">
                <a:latin typeface="Cambria" pitchFamily="18" charset="0"/>
              </a:rPr>
              <a:t>wakens</a:t>
            </a:r>
            <a:r>
              <a:rPr lang="en-US" dirty="0">
                <a:latin typeface="Cambria" pitchFamily="18" charset="0"/>
              </a:rPr>
              <a:t> receiver’s needs and suggests appropriate methods of satisfying them</a:t>
            </a:r>
          </a:p>
          <a:p>
            <a:endParaRPr lang="en-US" dirty="0">
              <a:latin typeface="Cambria" pitchFamily="18" charset="0"/>
            </a:endParaRPr>
          </a:p>
        </p:txBody>
      </p:sp>
      <p:sp>
        <p:nvSpPr>
          <p:cNvPr id="2560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9E0890-A624-4CD8-A816-681A6AC4203E}"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The Communication Process</a:t>
            </a:r>
          </a:p>
        </p:txBody>
      </p:sp>
      <p:sp>
        <p:nvSpPr>
          <p:cNvPr id="26626"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AIDA</a:t>
            </a:r>
            <a:r>
              <a:rPr lang="en-US" dirty="0">
                <a:latin typeface="Cambria" pitchFamily="18" charset="0"/>
              </a:rPr>
              <a:t> - Steps through which an individual reaches a purchase decision: </a:t>
            </a:r>
            <a:r>
              <a:rPr lang="en-US" dirty="0">
                <a:highlight>
                  <a:srgbClr val="FFFF00"/>
                </a:highlight>
                <a:latin typeface="Cambria" pitchFamily="18" charset="0"/>
              </a:rPr>
              <a:t>a</a:t>
            </a:r>
            <a:r>
              <a:rPr lang="en-US" dirty="0">
                <a:latin typeface="Cambria" pitchFamily="18" charset="0"/>
              </a:rPr>
              <a:t>ttention, </a:t>
            </a:r>
            <a:r>
              <a:rPr lang="en-US" dirty="0">
                <a:highlight>
                  <a:srgbClr val="FFFF00"/>
                </a:highlight>
                <a:latin typeface="Cambria" pitchFamily="18" charset="0"/>
              </a:rPr>
              <a:t>i</a:t>
            </a:r>
            <a:r>
              <a:rPr lang="en-US" dirty="0">
                <a:latin typeface="Cambria" pitchFamily="18" charset="0"/>
              </a:rPr>
              <a:t>nterest, </a:t>
            </a:r>
            <a:r>
              <a:rPr lang="en-US" dirty="0">
                <a:highlight>
                  <a:srgbClr val="FFFF00"/>
                </a:highlight>
                <a:latin typeface="Cambria" pitchFamily="18" charset="0"/>
              </a:rPr>
              <a:t>d</a:t>
            </a:r>
            <a:r>
              <a:rPr lang="en-US" dirty="0">
                <a:latin typeface="Cambria" pitchFamily="18" charset="0"/>
              </a:rPr>
              <a:t>esire, and </a:t>
            </a:r>
            <a:r>
              <a:rPr lang="en-US" dirty="0">
                <a:highlight>
                  <a:srgbClr val="FFFF00"/>
                </a:highlight>
                <a:latin typeface="Cambria" pitchFamily="18" charset="0"/>
              </a:rPr>
              <a:t>a</a:t>
            </a:r>
            <a:r>
              <a:rPr lang="en-US" dirty="0">
                <a:latin typeface="Cambria" pitchFamily="18" charset="0"/>
              </a:rPr>
              <a:t>ction</a:t>
            </a:r>
          </a:p>
          <a:p>
            <a:r>
              <a:rPr lang="en-US" dirty="0">
                <a:latin typeface="Cambria" pitchFamily="18" charset="0"/>
              </a:rPr>
              <a:t>Encoding</a:t>
            </a:r>
            <a:r>
              <a:rPr lang="tr-TR" dirty="0">
                <a:latin typeface="Cambria" pitchFamily="18" charset="0"/>
              </a:rPr>
              <a:t>/</a:t>
            </a:r>
            <a:r>
              <a:rPr lang="tr-TR" dirty="0" err="1">
                <a:latin typeface="Cambria" pitchFamily="18" charset="0"/>
              </a:rPr>
              <a:t>encrypting</a:t>
            </a:r>
            <a:r>
              <a:rPr lang="en-US" dirty="0">
                <a:latin typeface="Cambria" pitchFamily="18" charset="0"/>
              </a:rPr>
              <a:t> - Translating a message into understandable terms</a:t>
            </a:r>
          </a:p>
          <a:p>
            <a:r>
              <a:rPr lang="en-US" dirty="0">
                <a:latin typeface="Cambria" pitchFamily="18" charset="0"/>
              </a:rPr>
              <a:t>Decoding</a:t>
            </a:r>
            <a:r>
              <a:rPr lang="tr-TR" dirty="0">
                <a:latin typeface="Cambria" pitchFamily="18" charset="0"/>
              </a:rPr>
              <a:t>/</a:t>
            </a:r>
            <a:r>
              <a:rPr lang="tr-TR" dirty="0" err="1">
                <a:latin typeface="Cambria" pitchFamily="18" charset="0"/>
              </a:rPr>
              <a:t>translation</a:t>
            </a:r>
            <a:r>
              <a:rPr lang="en-US" dirty="0">
                <a:latin typeface="Cambria" pitchFamily="18" charset="0"/>
              </a:rPr>
              <a:t> - Receiver’s interpretation of a message</a:t>
            </a:r>
          </a:p>
          <a:p>
            <a:endParaRPr lang="en-US" dirty="0">
              <a:latin typeface="Cambria" pitchFamily="18" charset="0"/>
            </a:endParaRPr>
          </a:p>
        </p:txBody>
      </p:sp>
      <p:sp>
        <p:nvSpPr>
          <p:cNvPr id="2662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15203F-FBFE-45FD-9D57-C1662261DA64}"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t>Table 16.1 - Relating Promotion to the Communication Process</a:t>
            </a:r>
          </a:p>
        </p:txBody>
      </p:sp>
      <p:sp>
        <p:nvSpPr>
          <p:cNvPr id="27650"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9F5BAD-D4C2-4BEF-A20F-0AC118F88770}" type="slidenum">
              <a:rPr lang="en-US">
                <a:cs typeface="Arial" charset="0"/>
              </a:rPr>
              <a:pPr fontAlgn="base">
                <a:spcBef>
                  <a:spcPct val="0"/>
                </a:spcBef>
                <a:spcAft>
                  <a:spcPct val="0"/>
                </a:spcAft>
              </a:pPr>
              <a:t>12</a:t>
            </a:fld>
            <a:endParaRPr lang="en-US">
              <a:cs typeface="Arial" charset="0"/>
            </a:endParaRPr>
          </a:p>
        </p:txBody>
      </p:sp>
      <p:pic>
        <p:nvPicPr>
          <p:cNvPr id="4" name="Picture 3" descr="T16.1.png"/>
          <p:cNvPicPr>
            <a:picLocks noChangeAspect="1"/>
          </p:cNvPicPr>
          <p:nvPr/>
        </p:nvPicPr>
        <p:blipFill>
          <a:blip r:embed="rId2"/>
          <a:stretch>
            <a:fillRect/>
          </a:stretch>
        </p:blipFill>
        <p:spPr>
          <a:xfrm>
            <a:off x="457200" y="1520553"/>
            <a:ext cx="7730067" cy="35852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58076BD-9F99-4F3F-9C47-40BED140400A}"/>
              </a:ext>
            </a:extLst>
          </p:cNvPr>
          <p:cNvSpPr>
            <a:spLocks noGrp="1"/>
          </p:cNvSpPr>
          <p:nvPr>
            <p:ph type="sldNum" sz="quarter" idx="12"/>
          </p:nvPr>
        </p:nvSpPr>
        <p:spPr/>
        <p:txBody>
          <a:bodyPr/>
          <a:lstStyle/>
          <a:p>
            <a:pPr>
              <a:defRPr/>
            </a:pPr>
            <a:fld id="{ED9270E2-C415-4FCD-8AC4-24CE3B113A07}" type="slidenum">
              <a:rPr lang="en-US" smtClean="0"/>
              <a:pPr>
                <a:defRPr/>
              </a:pPr>
              <a:t>13</a:t>
            </a:fld>
            <a:endParaRPr lang="en-US" dirty="0"/>
          </a:p>
        </p:txBody>
      </p:sp>
      <p:pic>
        <p:nvPicPr>
          <p:cNvPr id="5" name="Resim 4">
            <a:extLst>
              <a:ext uri="{FF2B5EF4-FFF2-40B4-BE49-F238E27FC236}">
                <a16:creationId xmlns:a16="http://schemas.microsoft.com/office/drawing/2014/main" id="{FB18BD92-5AD4-42F2-ADD3-ECC47215C1A4}"/>
              </a:ext>
            </a:extLst>
          </p:cNvPr>
          <p:cNvPicPr>
            <a:picLocks noChangeAspect="1"/>
          </p:cNvPicPr>
          <p:nvPr/>
        </p:nvPicPr>
        <p:blipFill>
          <a:blip r:embed="rId2"/>
          <a:stretch>
            <a:fillRect/>
          </a:stretch>
        </p:blipFill>
        <p:spPr>
          <a:xfrm>
            <a:off x="2082388" y="0"/>
            <a:ext cx="4979223" cy="6858000"/>
          </a:xfrm>
          <a:prstGeom prst="rect">
            <a:avLst/>
          </a:prstGeom>
        </p:spPr>
      </p:pic>
    </p:spTree>
    <p:extLst>
      <p:ext uri="{BB962C8B-B14F-4D97-AF65-F5344CB8AC3E}">
        <p14:creationId xmlns:p14="http://schemas.microsoft.com/office/powerpoint/2010/main" val="249718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The Communication Process</a:t>
            </a:r>
          </a:p>
        </p:txBody>
      </p:sp>
      <p:sp>
        <p:nvSpPr>
          <p:cNvPr id="28674" name="Content Placeholder 2"/>
          <p:cNvSpPr>
            <a:spLocks noGrp="1"/>
          </p:cNvSpPr>
          <p:nvPr>
            <p:ph idx="1"/>
          </p:nvPr>
        </p:nvSpPr>
        <p:spPr>
          <a:xfrm>
            <a:off x="457200" y="1255713"/>
            <a:ext cx="8229600" cy="4714875"/>
          </a:xfrm>
        </p:spPr>
        <p:txBody>
          <a:bodyPr/>
          <a:lstStyle/>
          <a:p>
            <a:r>
              <a:rPr lang="en-US" dirty="0">
                <a:latin typeface="Cambria" pitchFamily="18" charset="0"/>
              </a:rPr>
              <a:t>Feedback</a:t>
            </a:r>
            <a:r>
              <a:rPr lang="en-US" b="1" dirty="0">
                <a:solidFill>
                  <a:srgbClr val="FF0000"/>
                </a:solidFill>
                <a:latin typeface="Cambria" pitchFamily="18" charset="0"/>
              </a:rPr>
              <a:t> </a:t>
            </a:r>
            <a:r>
              <a:rPr lang="en-US" dirty="0">
                <a:latin typeface="Cambria" pitchFamily="18" charset="0"/>
              </a:rPr>
              <a:t>-</a:t>
            </a:r>
            <a:r>
              <a:rPr lang="en-US" b="1" dirty="0">
                <a:solidFill>
                  <a:srgbClr val="FF0000"/>
                </a:solidFill>
                <a:latin typeface="Cambria" pitchFamily="18" charset="0"/>
              </a:rPr>
              <a:t> </a:t>
            </a:r>
            <a:r>
              <a:rPr lang="en-US" dirty="0">
                <a:latin typeface="Cambria" pitchFamily="18" charset="0"/>
              </a:rPr>
              <a:t>Receiver’s response to a message</a:t>
            </a:r>
          </a:p>
          <a:p>
            <a:r>
              <a:rPr lang="en-US" dirty="0">
                <a:latin typeface="Cambria" pitchFamily="18" charset="0"/>
              </a:rPr>
              <a:t>Noise – Interference</a:t>
            </a:r>
            <a:r>
              <a:rPr lang="tr-TR" dirty="0">
                <a:latin typeface="Cambria" pitchFamily="18" charset="0"/>
              </a:rPr>
              <a:t>/</a:t>
            </a:r>
            <a:r>
              <a:rPr lang="tr-TR" dirty="0" err="1">
                <a:latin typeface="Cambria" pitchFamily="18" charset="0"/>
              </a:rPr>
              <a:t>obstruction</a:t>
            </a:r>
            <a:r>
              <a:rPr lang="en-US" dirty="0">
                <a:latin typeface="Cambria" pitchFamily="18" charset="0"/>
              </a:rPr>
              <a:t> at some stage in the communication process</a:t>
            </a:r>
          </a:p>
          <a:p>
            <a:r>
              <a:rPr lang="en-US" dirty="0">
                <a:latin typeface="Cambria" pitchFamily="18" charset="0"/>
              </a:rPr>
              <a:t>Channel</a:t>
            </a:r>
            <a:r>
              <a:rPr lang="en-US" dirty="0">
                <a:solidFill>
                  <a:srgbClr val="FF0000"/>
                </a:solidFill>
                <a:latin typeface="Cambria" pitchFamily="18" charset="0"/>
              </a:rPr>
              <a:t> </a:t>
            </a:r>
            <a:r>
              <a:rPr lang="en-US" dirty="0">
                <a:latin typeface="Cambria" pitchFamily="18" charset="0"/>
              </a:rPr>
              <a:t>-</a:t>
            </a:r>
            <a:r>
              <a:rPr lang="en-US" b="1" dirty="0">
                <a:solidFill>
                  <a:srgbClr val="FF0000"/>
                </a:solidFill>
                <a:latin typeface="Cambria" pitchFamily="18" charset="0"/>
              </a:rPr>
              <a:t> </a:t>
            </a:r>
            <a:r>
              <a:rPr lang="en-US" dirty="0">
                <a:latin typeface="Cambria" pitchFamily="18" charset="0"/>
              </a:rPr>
              <a:t>Medium through which a message is delivered</a:t>
            </a:r>
          </a:p>
          <a:p>
            <a:endParaRPr lang="en-US" dirty="0">
              <a:latin typeface="Cambria" pitchFamily="18" charset="0"/>
            </a:endParaRPr>
          </a:p>
          <a:p>
            <a:endParaRPr lang="en-US" dirty="0">
              <a:latin typeface="Cambria" pitchFamily="18" charset="0"/>
            </a:endParaRPr>
          </a:p>
        </p:txBody>
      </p:sp>
      <p:sp>
        <p:nvSpPr>
          <p:cNvPr id="2867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67A3A1-B55F-4387-A6F4-0DB8DFAC4C54}"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Elements of the Promotional Mix</a:t>
            </a:r>
          </a:p>
        </p:txBody>
      </p:sp>
      <p:sp>
        <p:nvSpPr>
          <p:cNvPr id="29698" name="Content Placeholder 2"/>
          <p:cNvSpPr>
            <a:spLocks noGrp="1"/>
          </p:cNvSpPr>
          <p:nvPr>
            <p:ph idx="1"/>
          </p:nvPr>
        </p:nvSpPr>
        <p:spPr>
          <a:xfrm>
            <a:off x="289249" y="1255713"/>
            <a:ext cx="8546841" cy="4714875"/>
          </a:xfrm>
        </p:spPr>
        <p:txBody>
          <a:bodyPr/>
          <a:lstStyle/>
          <a:p>
            <a:r>
              <a:rPr lang="en-US" b="1" dirty="0">
                <a:solidFill>
                  <a:srgbClr val="FF0000"/>
                </a:solidFill>
                <a:latin typeface="Cambria" pitchFamily="18" charset="0"/>
              </a:rPr>
              <a:t>Promotional mix </a:t>
            </a:r>
            <a:r>
              <a:rPr lang="en-US" dirty="0">
                <a:latin typeface="Cambria" pitchFamily="18" charset="0"/>
              </a:rPr>
              <a:t>– Subset</a:t>
            </a:r>
            <a:r>
              <a:rPr lang="tr-TR" dirty="0">
                <a:latin typeface="Cambria" pitchFamily="18" charset="0"/>
              </a:rPr>
              <a:t>/</a:t>
            </a:r>
            <a:r>
              <a:rPr lang="tr-TR" dirty="0" err="1">
                <a:latin typeface="Cambria" pitchFamily="18" charset="0"/>
              </a:rPr>
              <a:t>division</a:t>
            </a:r>
            <a:r>
              <a:rPr lang="en-US" dirty="0">
                <a:latin typeface="Cambria" pitchFamily="18" charset="0"/>
              </a:rPr>
              <a:t> of the marketing mix in which marketers attempt to: </a:t>
            </a:r>
          </a:p>
          <a:p>
            <a:pPr lvl="1"/>
            <a:r>
              <a:rPr lang="en-US" dirty="0">
                <a:latin typeface="Cambria" pitchFamily="18" charset="0"/>
              </a:rPr>
              <a:t>Achieve the optimal blending</a:t>
            </a:r>
            <a:r>
              <a:rPr lang="tr-TR" dirty="0">
                <a:latin typeface="Cambria" pitchFamily="18" charset="0"/>
              </a:rPr>
              <a:t>/mix</a:t>
            </a:r>
            <a:r>
              <a:rPr lang="en-US" dirty="0">
                <a:latin typeface="Cambria" pitchFamily="18" charset="0"/>
              </a:rPr>
              <a:t> of the elements of personal and nonpersonal selling to achieve promotional objectives</a:t>
            </a:r>
          </a:p>
        </p:txBody>
      </p:sp>
      <p:sp>
        <p:nvSpPr>
          <p:cNvPr id="2969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1118E9-DB98-4AA7-809C-4A4F4F2E8899}"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Personal Selling</a:t>
            </a:r>
          </a:p>
        </p:txBody>
      </p:sp>
      <p:sp>
        <p:nvSpPr>
          <p:cNvPr id="30722" name="Content Placeholder 2"/>
          <p:cNvSpPr>
            <a:spLocks noGrp="1"/>
          </p:cNvSpPr>
          <p:nvPr>
            <p:ph idx="1"/>
          </p:nvPr>
        </p:nvSpPr>
        <p:spPr>
          <a:xfrm>
            <a:off x="457199" y="1255713"/>
            <a:ext cx="8434873" cy="4714875"/>
          </a:xfrm>
        </p:spPr>
        <p:txBody>
          <a:bodyPr/>
          <a:lstStyle/>
          <a:p>
            <a:r>
              <a:rPr lang="en-US" dirty="0">
                <a:latin typeface="Cambria" pitchFamily="18" charset="0"/>
              </a:rPr>
              <a:t>Interpersonal influence process involving a seller’s promotional presentation conducted on a person-to-person basis with the buyer</a:t>
            </a:r>
          </a:p>
          <a:p>
            <a:r>
              <a:rPr lang="en-US" dirty="0">
                <a:latin typeface="Cambria" pitchFamily="18" charset="0"/>
              </a:rPr>
              <a:t>Oldest form of promotion</a:t>
            </a:r>
          </a:p>
          <a:p>
            <a:r>
              <a:rPr lang="en-US" dirty="0">
                <a:latin typeface="Cambria" pitchFamily="18" charset="0"/>
              </a:rPr>
              <a:t>Currently, more than </a:t>
            </a:r>
            <a:r>
              <a:rPr lang="tr-TR" dirty="0" err="1">
                <a:latin typeface="Cambria" pitchFamily="18" charset="0"/>
              </a:rPr>
              <a:t>about</a:t>
            </a:r>
            <a:r>
              <a:rPr lang="tr-TR" dirty="0">
                <a:latin typeface="Cambria" pitchFamily="18" charset="0"/>
              </a:rPr>
              <a:t> 48</a:t>
            </a:r>
            <a:r>
              <a:rPr lang="en-US" dirty="0">
                <a:latin typeface="Cambria" pitchFamily="18" charset="0"/>
              </a:rPr>
              <a:t> million</a:t>
            </a:r>
            <a:r>
              <a:rPr lang="tr-TR" dirty="0">
                <a:latin typeface="Cambria" pitchFamily="18" charset="0"/>
              </a:rPr>
              <a:t> (2019)</a:t>
            </a:r>
            <a:r>
              <a:rPr lang="en-US" dirty="0">
                <a:latin typeface="Cambria" pitchFamily="18" charset="0"/>
              </a:rPr>
              <a:t> people in the U.S. involved in direct selling</a:t>
            </a:r>
            <a:r>
              <a:rPr lang="tr-TR" dirty="0">
                <a:latin typeface="Cambria" pitchFamily="18" charset="0"/>
              </a:rPr>
              <a:t>. </a:t>
            </a:r>
          </a:p>
          <a:p>
            <a:pPr marL="0" indent="0">
              <a:buNone/>
            </a:pPr>
            <a:r>
              <a:rPr lang="tr-TR" sz="2400" dirty="0">
                <a:solidFill>
                  <a:srgbClr val="0000FF"/>
                </a:solidFill>
                <a:latin typeface="Cambria" pitchFamily="18" charset="0"/>
                <a:hlinkClick r:id="rId2"/>
              </a:rPr>
              <a:t>https://www.statista.com/statistics/874793/number-of</a:t>
            </a:r>
            <a:r>
              <a:rPr lang="tr-TR" sz="2400" dirty="0">
                <a:latin typeface="Cambria" pitchFamily="18" charset="0"/>
                <a:hlinkClick r:id="rId2"/>
              </a:rPr>
              <a:t>people-involved-in-direct-selling-us/</a:t>
            </a:r>
            <a:r>
              <a:rPr lang="tr-TR" sz="2400" dirty="0">
                <a:latin typeface="Cambria" pitchFamily="18" charset="0"/>
              </a:rPr>
              <a:t>, </a:t>
            </a:r>
            <a:r>
              <a:rPr lang="tr-TR" sz="2400" dirty="0" err="1">
                <a:latin typeface="Cambria" pitchFamily="18" charset="0"/>
              </a:rPr>
              <a:t>Accessed</a:t>
            </a:r>
            <a:r>
              <a:rPr lang="tr-TR" sz="2400" dirty="0">
                <a:latin typeface="Cambria" pitchFamily="18" charset="0"/>
              </a:rPr>
              <a:t>. 12/17/2020</a:t>
            </a:r>
            <a:endParaRPr lang="en-US" sz="2400" dirty="0">
              <a:latin typeface="Cambria" pitchFamily="18" charset="0"/>
            </a:endParaRPr>
          </a:p>
        </p:txBody>
      </p:sp>
      <p:sp>
        <p:nvSpPr>
          <p:cNvPr id="307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015090-C182-4696-8397-C3B6C3BF3656}"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Nonpersonal</a:t>
            </a:r>
            <a:r>
              <a:rPr lang="en-US" dirty="0"/>
              <a:t> Selling</a:t>
            </a:r>
          </a:p>
        </p:txBody>
      </p:sp>
      <p:sp>
        <p:nvSpPr>
          <p:cNvPr id="31746" name="Content Placeholder 2"/>
          <p:cNvSpPr>
            <a:spLocks noGrp="1"/>
          </p:cNvSpPr>
          <p:nvPr>
            <p:ph idx="1"/>
          </p:nvPr>
        </p:nvSpPr>
        <p:spPr>
          <a:xfrm>
            <a:off x="457200" y="1255713"/>
            <a:ext cx="8378890" cy="4714875"/>
          </a:xfrm>
        </p:spPr>
        <p:txBody>
          <a:bodyPr/>
          <a:lstStyle/>
          <a:p>
            <a:r>
              <a:rPr lang="en-US" b="1" dirty="0">
                <a:solidFill>
                  <a:srgbClr val="FF0000"/>
                </a:solidFill>
                <a:latin typeface="Cambria" pitchFamily="18" charset="0"/>
              </a:rPr>
              <a:t>Advertising </a:t>
            </a:r>
            <a:r>
              <a:rPr lang="en-US" dirty="0">
                <a:latin typeface="Cambria" pitchFamily="18" charset="0"/>
              </a:rPr>
              <a:t>- Any paid, nonpersonal communication about a business good</a:t>
            </a:r>
          </a:p>
          <a:p>
            <a:r>
              <a:rPr lang="en-US" b="1" dirty="0">
                <a:solidFill>
                  <a:srgbClr val="FF0000"/>
                </a:solidFill>
                <a:latin typeface="Cambria" pitchFamily="18" charset="0"/>
              </a:rPr>
              <a:t>Product placement </a:t>
            </a:r>
            <a:r>
              <a:rPr lang="en-US" dirty="0">
                <a:latin typeface="Cambria" pitchFamily="18" charset="0"/>
              </a:rPr>
              <a:t>- Marketer pays a motion Picture</a:t>
            </a:r>
            <a:r>
              <a:rPr lang="tr-TR" dirty="0">
                <a:latin typeface="Cambria" pitchFamily="18" charset="0"/>
              </a:rPr>
              <a:t>/</a:t>
            </a:r>
            <a:r>
              <a:rPr lang="tr-TR" dirty="0" err="1">
                <a:latin typeface="Cambria" pitchFamily="18" charset="0"/>
              </a:rPr>
              <a:t>movie</a:t>
            </a:r>
            <a:r>
              <a:rPr lang="en-US" dirty="0">
                <a:latin typeface="Cambria" pitchFamily="18" charset="0"/>
              </a:rPr>
              <a:t> owner a fee to display his or her product prominently</a:t>
            </a:r>
            <a:r>
              <a:rPr lang="tr-TR" dirty="0">
                <a:latin typeface="Cambria" pitchFamily="18" charset="0"/>
              </a:rPr>
              <a:t>/</a:t>
            </a:r>
            <a:r>
              <a:rPr lang="tr-TR" dirty="0" err="1">
                <a:latin typeface="Cambria" pitchFamily="18" charset="0"/>
              </a:rPr>
              <a:t>noticeably</a:t>
            </a:r>
            <a:r>
              <a:rPr lang="tr-TR" dirty="0">
                <a:latin typeface="Cambria" pitchFamily="18" charset="0"/>
              </a:rPr>
              <a:t> </a:t>
            </a:r>
            <a:r>
              <a:rPr lang="en-US" dirty="0">
                <a:latin typeface="Cambria" pitchFamily="18" charset="0"/>
              </a:rPr>
              <a:t>in the film or show</a:t>
            </a:r>
          </a:p>
          <a:p>
            <a:endParaRPr lang="en-US" dirty="0">
              <a:latin typeface="Cambria" pitchFamily="18" charset="0"/>
            </a:endParaRPr>
          </a:p>
        </p:txBody>
      </p:sp>
      <p:sp>
        <p:nvSpPr>
          <p:cNvPr id="317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EC011C-6D70-43C7-8BAC-E68CA6948887}"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Nonpersonal</a:t>
            </a:r>
            <a:r>
              <a:rPr lang="en-US" dirty="0"/>
              <a:t> Selling</a:t>
            </a:r>
          </a:p>
        </p:txBody>
      </p:sp>
      <p:sp>
        <p:nvSpPr>
          <p:cNvPr id="32770"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Sales promotion </a:t>
            </a:r>
            <a:r>
              <a:rPr lang="en-US" dirty="0">
                <a:latin typeface="Cambria" pitchFamily="18" charset="0"/>
              </a:rPr>
              <a:t>- Marketing activities that stimulate consumer purchasing and dealer effectiveness</a:t>
            </a:r>
          </a:p>
          <a:p>
            <a:pPr lvl="1"/>
            <a:r>
              <a:rPr lang="en-IN" dirty="0">
                <a:latin typeface="Cambria" pitchFamily="18" charset="0"/>
              </a:rPr>
              <a:t>Does not include personal selling, advertising, guerrilla marketing, and public relations</a:t>
            </a:r>
          </a:p>
          <a:p>
            <a:pPr lvl="1"/>
            <a:r>
              <a:rPr lang="en-US" b="1" dirty="0">
                <a:solidFill>
                  <a:srgbClr val="FF0000"/>
                </a:solidFill>
                <a:latin typeface="Cambria" pitchFamily="18" charset="0"/>
              </a:rPr>
              <a:t>Trade promotion</a:t>
            </a:r>
            <a:r>
              <a:rPr lang="en-US" dirty="0">
                <a:latin typeface="Cambria" pitchFamily="18" charset="0"/>
              </a:rPr>
              <a:t> - Sales promotion geared</a:t>
            </a:r>
            <a:r>
              <a:rPr lang="tr-TR" dirty="0">
                <a:latin typeface="Cambria" pitchFamily="18" charset="0"/>
              </a:rPr>
              <a:t>/</a:t>
            </a:r>
            <a:r>
              <a:rPr lang="tr-TR" dirty="0" err="1">
                <a:latin typeface="Cambria" pitchFamily="18" charset="0"/>
              </a:rPr>
              <a:t>customized</a:t>
            </a:r>
            <a:r>
              <a:rPr lang="en-US" dirty="0">
                <a:latin typeface="Cambria" pitchFamily="18" charset="0"/>
              </a:rPr>
              <a:t> to marketing intermediaries</a:t>
            </a:r>
            <a:r>
              <a:rPr lang="tr-TR" dirty="0">
                <a:latin typeface="Cambria" pitchFamily="18" charset="0"/>
              </a:rPr>
              <a:t> </a:t>
            </a:r>
            <a:r>
              <a:rPr lang="tr-TR" dirty="0" err="1">
                <a:latin typeface="Cambria" pitchFamily="18" charset="0"/>
              </a:rPr>
              <a:t>such</a:t>
            </a:r>
            <a:r>
              <a:rPr lang="tr-TR" dirty="0">
                <a:latin typeface="Cambria" pitchFamily="18" charset="0"/>
              </a:rPr>
              <a:t> as </a:t>
            </a:r>
            <a:r>
              <a:rPr lang="tr-TR" dirty="0" err="1">
                <a:latin typeface="Cambria" pitchFamily="18" charset="0"/>
              </a:rPr>
              <a:t>wholesalers</a:t>
            </a:r>
            <a:r>
              <a:rPr lang="tr-TR" dirty="0">
                <a:latin typeface="Cambria" pitchFamily="18" charset="0"/>
              </a:rPr>
              <a:t> </a:t>
            </a:r>
            <a:r>
              <a:rPr lang="tr-TR" dirty="0" err="1">
                <a:latin typeface="Cambria" pitchFamily="18" charset="0"/>
              </a:rPr>
              <a:t>and</a:t>
            </a:r>
            <a:r>
              <a:rPr lang="tr-TR" dirty="0">
                <a:latin typeface="Cambria" pitchFamily="18" charset="0"/>
              </a:rPr>
              <a:t> </a:t>
            </a:r>
            <a:r>
              <a:rPr lang="tr-TR" dirty="0" err="1">
                <a:latin typeface="Cambria" pitchFamily="18" charset="0"/>
              </a:rPr>
              <a:t>retailers</a:t>
            </a:r>
            <a:r>
              <a:rPr lang="tr-TR" dirty="0">
                <a:latin typeface="Cambria" pitchFamily="18" charset="0"/>
              </a:rPr>
              <a:t>.</a:t>
            </a:r>
            <a:endParaRPr lang="en-US" dirty="0">
              <a:latin typeface="Cambria" pitchFamily="18" charset="0"/>
            </a:endParaRPr>
          </a:p>
          <a:p>
            <a:endParaRPr lang="en-US" dirty="0">
              <a:latin typeface="Cambria" pitchFamily="18" charset="0"/>
            </a:endParaRPr>
          </a:p>
        </p:txBody>
      </p:sp>
      <p:sp>
        <p:nvSpPr>
          <p:cNvPr id="327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DE4DBC-0660-4770-8A3E-A35442A6723C}"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Nonpersonal</a:t>
            </a:r>
            <a:r>
              <a:rPr lang="en-US" dirty="0"/>
              <a:t> Selling</a:t>
            </a:r>
          </a:p>
        </p:txBody>
      </p:sp>
      <p:sp>
        <p:nvSpPr>
          <p:cNvPr id="33794" name="Content Placeholder 2"/>
          <p:cNvSpPr>
            <a:spLocks noGrp="1"/>
          </p:cNvSpPr>
          <p:nvPr>
            <p:ph idx="1"/>
          </p:nvPr>
        </p:nvSpPr>
        <p:spPr>
          <a:xfrm>
            <a:off x="457200" y="1255713"/>
            <a:ext cx="8229600" cy="4714875"/>
          </a:xfrm>
        </p:spPr>
        <p:txBody>
          <a:bodyPr/>
          <a:lstStyle/>
          <a:p>
            <a:pPr>
              <a:spcBef>
                <a:spcPts val="1200"/>
              </a:spcBef>
            </a:pPr>
            <a:r>
              <a:rPr lang="en-US" b="1" dirty="0">
                <a:solidFill>
                  <a:srgbClr val="FF0000"/>
                </a:solidFill>
                <a:latin typeface="Cambria" pitchFamily="18" charset="0"/>
              </a:rPr>
              <a:t>Direct marketing </a:t>
            </a:r>
            <a:r>
              <a:rPr lang="en-US" dirty="0">
                <a:latin typeface="Cambria" pitchFamily="18" charset="0"/>
              </a:rPr>
              <a:t>- Use of direct communication to a consumer or business recipient</a:t>
            </a:r>
            <a:r>
              <a:rPr lang="tr-TR" dirty="0">
                <a:latin typeface="Cambria" pitchFamily="18" charset="0"/>
              </a:rPr>
              <a:t>/</a:t>
            </a:r>
            <a:r>
              <a:rPr lang="tr-TR" dirty="0" err="1">
                <a:latin typeface="Cambria" pitchFamily="18" charset="0"/>
              </a:rPr>
              <a:t>receiver</a:t>
            </a:r>
            <a:r>
              <a:rPr lang="en-US" dirty="0">
                <a:latin typeface="Cambria" pitchFamily="18" charset="0"/>
              </a:rPr>
              <a:t> designed to generate a response </a:t>
            </a:r>
            <a:r>
              <a:rPr lang="en-IN" dirty="0">
                <a:latin typeface="Cambria" pitchFamily="18" charset="0"/>
              </a:rPr>
              <a:t>in the form of:</a:t>
            </a:r>
          </a:p>
          <a:p>
            <a:pPr lvl="1">
              <a:spcBef>
                <a:spcPts val="1200"/>
              </a:spcBef>
            </a:pPr>
            <a:r>
              <a:rPr lang="en-IN" dirty="0">
                <a:latin typeface="Cambria" pitchFamily="18" charset="0"/>
              </a:rPr>
              <a:t>An order</a:t>
            </a:r>
          </a:p>
          <a:p>
            <a:pPr lvl="1">
              <a:spcBef>
                <a:spcPts val="1200"/>
              </a:spcBef>
            </a:pPr>
            <a:r>
              <a:rPr lang="en-IN" dirty="0">
                <a:latin typeface="Cambria" pitchFamily="18" charset="0"/>
              </a:rPr>
              <a:t>Lead generation</a:t>
            </a:r>
            <a:r>
              <a:rPr lang="tr-TR" dirty="0">
                <a:latin typeface="Cambria" pitchFamily="18" charset="0"/>
              </a:rPr>
              <a:t>/</a:t>
            </a:r>
            <a:r>
              <a:rPr lang="tr-TR" dirty="0" err="1">
                <a:latin typeface="Cambria" pitchFamily="18" charset="0"/>
              </a:rPr>
              <a:t>create</a:t>
            </a:r>
            <a:r>
              <a:rPr lang="tr-TR" dirty="0">
                <a:latin typeface="Cambria" pitchFamily="18" charset="0"/>
              </a:rPr>
              <a:t> </a:t>
            </a:r>
            <a:r>
              <a:rPr lang="tr-TR" dirty="0" err="1">
                <a:latin typeface="Cambria" pitchFamily="18" charset="0"/>
              </a:rPr>
              <a:t>prospects</a:t>
            </a:r>
            <a:endParaRPr lang="en-IN" dirty="0">
              <a:latin typeface="Cambria" pitchFamily="18" charset="0"/>
            </a:endParaRPr>
          </a:p>
          <a:p>
            <a:pPr lvl="1">
              <a:spcBef>
                <a:spcPts val="1200"/>
              </a:spcBef>
            </a:pPr>
            <a:r>
              <a:rPr lang="en-IN" dirty="0">
                <a:latin typeface="Cambria" pitchFamily="18" charset="0"/>
              </a:rPr>
              <a:t>Traffic generation</a:t>
            </a:r>
            <a:r>
              <a:rPr lang="tr-TR" dirty="0">
                <a:latin typeface="Cambria" pitchFamily="18" charset="0"/>
              </a:rPr>
              <a:t>/</a:t>
            </a:r>
            <a:r>
              <a:rPr lang="tr-TR" dirty="0" err="1">
                <a:latin typeface="Cambria" pitchFamily="18" charset="0"/>
              </a:rPr>
              <a:t>increase</a:t>
            </a:r>
            <a:r>
              <a:rPr lang="tr-TR" dirty="0">
                <a:latin typeface="Cambria" pitchFamily="18" charset="0"/>
              </a:rPr>
              <a:t> </a:t>
            </a:r>
            <a:r>
              <a:rPr lang="tr-TR" dirty="0" err="1">
                <a:latin typeface="Cambria" pitchFamily="18" charset="0"/>
              </a:rPr>
              <a:t>number</a:t>
            </a:r>
            <a:r>
              <a:rPr lang="tr-TR" dirty="0">
                <a:latin typeface="Cambria" pitchFamily="18" charset="0"/>
              </a:rPr>
              <a:t> of </a:t>
            </a:r>
            <a:r>
              <a:rPr lang="tr-TR" dirty="0" err="1">
                <a:latin typeface="Cambria" pitchFamily="18" charset="0"/>
              </a:rPr>
              <a:t>shoppers</a:t>
            </a:r>
            <a:r>
              <a:rPr lang="tr-TR" dirty="0">
                <a:latin typeface="Cambria" pitchFamily="18" charset="0"/>
              </a:rPr>
              <a:t> </a:t>
            </a:r>
            <a:r>
              <a:rPr lang="tr-TR" dirty="0" err="1">
                <a:latin typeface="Cambria" pitchFamily="18" charset="0"/>
              </a:rPr>
              <a:t>visiting</a:t>
            </a:r>
            <a:r>
              <a:rPr lang="tr-TR" dirty="0">
                <a:latin typeface="Cambria" pitchFamily="18" charset="0"/>
              </a:rPr>
              <a:t> </a:t>
            </a:r>
            <a:r>
              <a:rPr lang="tr-TR" dirty="0" err="1">
                <a:latin typeface="Cambria" pitchFamily="18" charset="0"/>
              </a:rPr>
              <a:t>the</a:t>
            </a:r>
            <a:r>
              <a:rPr lang="tr-TR" dirty="0">
                <a:latin typeface="Cambria" pitchFamily="18" charset="0"/>
              </a:rPr>
              <a:t> </a:t>
            </a:r>
            <a:r>
              <a:rPr lang="tr-TR" dirty="0" err="1">
                <a:latin typeface="Cambria" pitchFamily="18" charset="0"/>
              </a:rPr>
              <a:t>sales</a:t>
            </a:r>
            <a:r>
              <a:rPr lang="tr-TR" dirty="0">
                <a:latin typeface="Cambria" pitchFamily="18" charset="0"/>
              </a:rPr>
              <a:t> </a:t>
            </a:r>
            <a:r>
              <a:rPr lang="tr-TR" dirty="0" err="1">
                <a:latin typeface="Cambria" pitchFamily="18" charset="0"/>
              </a:rPr>
              <a:t>outlet</a:t>
            </a:r>
            <a:endParaRPr lang="en-IN" dirty="0">
              <a:latin typeface="Cambria" pitchFamily="18" charset="0"/>
            </a:endParaRPr>
          </a:p>
          <a:p>
            <a:pPr marL="0" indent="0">
              <a:buNone/>
            </a:pPr>
            <a:endParaRPr lang="en-US" dirty="0">
              <a:latin typeface="Cambria" pitchFamily="18" charset="0"/>
            </a:endParaRPr>
          </a:p>
        </p:txBody>
      </p:sp>
      <p:sp>
        <p:nvSpPr>
          <p:cNvPr id="3379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B789DC-91DF-4F6F-A779-B4DDABA1DC53}"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363" y="274638"/>
            <a:ext cx="7377112" cy="973137"/>
          </a:xfrm>
        </p:spPr>
        <p:txBody>
          <a:bodyPr/>
          <a:lstStyle/>
          <a:p>
            <a:pPr fontAlgn="auto">
              <a:spcAft>
                <a:spcPts val="0"/>
              </a:spcAft>
              <a:defRPr/>
            </a:pPr>
            <a:r>
              <a:rPr lang="en-US" dirty="0"/>
              <a:t>Objectives</a:t>
            </a:r>
          </a:p>
        </p:txBody>
      </p:sp>
      <p:sp>
        <p:nvSpPr>
          <p:cNvPr id="17410" name="Content Placeholder 2"/>
          <p:cNvSpPr>
            <a:spLocks noGrp="1"/>
          </p:cNvSpPr>
          <p:nvPr>
            <p:ph idx="1"/>
          </p:nvPr>
        </p:nvSpPr>
        <p:spPr>
          <a:xfrm>
            <a:off x="626533" y="1265238"/>
            <a:ext cx="8060267" cy="4714875"/>
          </a:xfrm>
        </p:spPr>
        <p:txBody>
          <a:bodyPr/>
          <a:lstStyle/>
          <a:p>
            <a:pPr marL="533400" indent="-533400">
              <a:buFont typeface="Calibri" pitchFamily="34" charset="0"/>
              <a:buAutoNum type="arabicPeriod"/>
            </a:pPr>
            <a:r>
              <a:rPr lang="en-US" dirty="0">
                <a:latin typeface="Cambria" pitchFamily="18" charset="0"/>
              </a:rPr>
              <a:t>Describe integrated</a:t>
            </a:r>
            <a:r>
              <a:rPr lang="tr-TR" dirty="0">
                <a:latin typeface="Cambria" pitchFamily="18" charset="0"/>
              </a:rPr>
              <a:t>/</a:t>
            </a:r>
            <a:r>
              <a:rPr lang="tr-TR" dirty="0" err="1">
                <a:latin typeface="Cambria" pitchFamily="18" charset="0"/>
              </a:rPr>
              <a:t>combined</a:t>
            </a:r>
            <a:r>
              <a:rPr lang="en-US" dirty="0">
                <a:latin typeface="Cambria" pitchFamily="18" charset="0"/>
              </a:rPr>
              <a:t> marketing communications and how it relates to the development of an </a:t>
            </a:r>
            <a:r>
              <a:rPr lang="en-US" dirty="0">
                <a:highlight>
                  <a:srgbClr val="FFFF00"/>
                </a:highlight>
                <a:latin typeface="Cambria" pitchFamily="18" charset="0"/>
              </a:rPr>
              <a:t>optimal promotional mix</a:t>
            </a:r>
            <a:r>
              <a:rPr lang="en-US" dirty="0">
                <a:latin typeface="Cambria" pitchFamily="18" charset="0"/>
              </a:rPr>
              <a:t>.</a:t>
            </a:r>
          </a:p>
          <a:p>
            <a:pPr marL="533400" indent="-533400">
              <a:buFont typeface="Calibri" pitchFamily="34" charset="0"/>
              <a:buAutoNum type="arabicPeriod"/>
            </a:pPr>
            <a:r>
              <a:rPr lang="en-US" dirty="0">
                <a:latin typeface="Cambria" pitchFamily="18" charset="0"/>
              </a:rPr>
              <a:t>Describe the communication process and how it relates to the AIDA</a:t>
            </a:r>
            <a:r>
              <a:rPr lang="tr-TR" dirty="0">
                <a:latin typeface="Cambria" pitchFamily="18" charset="0"/>
              </a:rPr>
              <a:t> (</a:t>
            </a:r>
            <a:r>
              <a:rPr lang="en-US" dirty="0">
                <a:latin typeface="Cambria" pitchFamily="18" charset="0"/>
              </a:rPr>
              <a:t>Awareness, Interest, Desire and Action</a:t>
            </a:r>
            <a:r>
              <a:rPr lang="tr-TR" dirty="0">
                <a:latin typeface="Cambria" pitchFamily="18" charset="0"/>
              </a:rPr>
              <a:t>)</a:t>
            </a:r>
            <a:r>
              <a:rPr lang="en-US" dirty="0">
                <a:latin typeface="Cambria" pitchFamily="18" charset="0"/>
              </a:rPr>
              <a:t> concept.</a:t>
            </a:r>
          </a:p>
          <a:p>
            <a:pPr marL="533400" indent="-533400">
              <a:buFont typeface="Calibri" pitchFamily="34" charset="0"/>
              <a:buAutoNum type="arabicPeriod"/>
            </a:pPr>
            <a:r>
              <a:rPr lang="en-US" dirty="0">
                <a:latin typeface="Cambria" pitchFamily="18" charset="0"/>
              </a:rPr>
              <a:t>Identify the seven components of the promotional mix.</a:t>
            </a:r>
          </a:p>
        </p:txBody>
      </p:sp>
      <p:sp>
        <p:nvSpPr>
          <p:cNvPr id="1741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4C31E8-985C-4C70-A071-EC81061E6382}"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Nonpersonal</a:t>
            </a:r>
            <a:r>
              <a:rPr lang="en-US" dirty="0"/>
              <a:t> Selling</a:t>
            </a:r>
          </a:p>
        </p:txBody>
      </p:sp>
      <p:sp>
        <p:nvSpPr>
          <p:cNvPr id="34818"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Public relations </a:t>
            </a:r>
            <a:r>
              <a:rPr lang="en-US" dirty="0">
                <a:latin typeface="Cambria" pitchFamily="18" charset="0"/>
              </a:rPr>
              <a:t>- Firm’s communications and relationships with its various publics</a:t>
            </a:r>
            <a:r>
              <a:rPr lang="tr-TR" dirty="0">
                <a:latin typeface="Cambria" pitchFamily="18" charset="0"/>
              </a:rPr>
              <a:t>/ </a:t>
            </a:r>
            <a:r>
              <a:rPr lang="tr-TR" dirty="0" err="1">
                <a:latin typeface="Cambria" pitchFamily="18" charset="0"/>
              </a:rPr>
              <a:t>people</a:t>
            </a:r>
            <a:endParaRPr lang="en-US" dirty="0">
              <a:latin typeface="Cambria" pitchFamily="18" charset="0"/>
            </a:endParaRPr>
          </a:p>
          <a:p>
            <a:r>
              <a:rPr lang="en-IN" dirty="0">
                <a:latin typeface="Cambria" pitchFamily="18" charset="0"/>
              </a:rPr>
              <a:t>Publicity</a:t>
            </a:r>
            <a:r>
              <a:rPr lang="tr-TR" dirty="0">
                <a:latin typeface="Cambria" pitchFamily="18" charset="0"/>
              </a:rPr>
              <a:t>/</a:t>
            </a:r>
            <a:r>
              <a:rPr lang="tr-TR" dirty="0" err="1">
                <a:latin typeface="Cambria" pitchFamily="18" charset="0"/>
              </a:rPr>
              <a:t>familiarization</a:t>
            </a:r>
            <a:r>
              <a:rPr lang="en-IN" b="1" dirty="0">
                <a:solidFill>
                  <a:srgbClr val="FF0000"/>
                </a:solidFill>
                <a:latin typeface="Cambria" pitchFamily="18" charset="0"/>
              </a:rPr>
              <a:t> </a:t>
            </a:r>
            <a:r>
              <a:rPr lang="en-IN" dirty="0">
                <a:latin typeface="Cambria" pitchFamily="18" charset="0"/>
              </a:rPr>
              <a:t>-</a:t>
            </a:r>
            <a:r>
              <a:rPr lang="en-IN" b="1" dirty="0">
                <a:solidFill>
                  <a:srgbClr val="FF0000"/>
                </a:solidFill>
                <a:latin typeface="Cambria" pitchFamily="18" charset="0"/>
              </a:rPr>
              <a:t> </a:t>
            </a:r>
            <a:r>
              <a:rPr lang="en-IN" dirty="0">
                <a:latin typeface="Cambria" pitchFamily="18" charset="0"/>
              </a:rPr>
              <a:t>Nonpersonal stimulation of demand for a good by unpaid placement of significant news </a:t>
            </a:r>
          </a:p>
          <a:p>
            <a:r>
              <a:rPr lang="en-US" b="1" dirty="0">
                <a:solidFill>
                  <a:srgbClr val="FF0000"/>
                </a:solidFill>
                <a:latin typeface="Cambria" pitchFamily="18" charset="0"/>
              </a:rPr>
              <a:t>Guerrilla marketing </a:t>
            </a:r>
            <a:r>
              <a:rPr lang="en-US" dirty="0">
                <a:latin typeface="Cambria" pitchFamily="18" charset="0"/>
              </a:rPr>
              <a:t>– Unconventional</a:t>
            </a:r>
            <a:r>
              <a:rPr lang="tr-TR" dirty="0">
                <a:latin typeface="Cambria" pitchFamily="18" charset="0"/>
              </a:rPr>
              <a:t>/ </a:t>
            </a:r>
            <a:r>
              <a:rPr lang="tr-TR" dirty="0" err="1">
                <a:latin typeface="Cambria" pitchFamily="18" charset="0"/>
              </a:rPr>
              <a:t>unusual</a:t>
            </a:r>
            <a:r>
              <a:rPr lang="en-US" dirty="0">
                <a:latin typeface="Cambria" pitchFamily="18" charset="0"/>
              </a:rPr>
              <a:t>, innovative, and low-cost techniques to get consumers’ attention</a:t>
            </a:r>
          </a:p>
          <a:p>
            <a:endParaRPr lang="en-US" dirty="0">
              <a:latin typeface="Cambria" pitchFamily="18" charset="0"/>
            </a:endParaRPr>
          </a:p>
        </p:txBody>
      </p:sp>
      <p:sp>
        <p:nvSpPr>
          <p:cNvPr id="3481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EBB68C-6714-4EAF-95F5-2D72EFF95CC5}"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Sponsorships</a:t>
            </a:r>
          </a:p>
        </p:txBody>
      </p:sp>
      <p:sp>
        <p:nvSpPr>
          <p:cNvPr id="36866" name="Content Placeholder 2"/>
          <p:cNvSpPr>
            <a:spLocks noGrp="1"/>
          </p:cNvSpPr>
          <p:nvPr>
            <p:ph idx="1"/>
          </p:nvPr>
        </p:nvSpPr>
        <p:spPr>
          <a:xfrm>
            <a:off x="457200" y="1255713"/>
            <a:ext cx="8229600" cy="4714875"/>
          </a:xfrm>
        </p:spPr>
        <p:txBody>
          <a:bodyPr/>
          <a:lstStyle/>
          <a:p>
            <a:r>
              <a:rPr lang="en-US" dirty="0">
                <a:latin typeface="Cambria" pitchFamily="18" charset="0"/>
              </a:rPr>
              <a:t>Relationship in which an organization provides funds to an event in exchange for a direct association with that event</a:t>
            </a:r>
          </a:p>
          <a:p>
            <a:r>
              <a:rPr lang="en-US" dirty="0">
                <a:latin typeface="Cambria" pitchFamily="18" charset="0"/>
              </a:rPr>
              <a:t>Sponsor purchases:</a:t>
            </a:r>
          </a:p>
          <a:p>
            <a:pPr lvl="1"/>
            <a:r>
              <a:rPr lang="en-US" dirty="0">
                <a:latin typeface="Cambria" pitchFamily="18" charset="0"/>
              </a:rPr>
              <a:t>Access</a:t>
            </a:r>
            <a:r>
              <a:rPr lang="tr-TR" dirty="0">
                <a:latin typeface="Cambria" pitchFamily="18" charset="0"/>
              </a:rPr>
              <a:t>/</a:t>
            </a:r>
            <a:r>
              <a:rPr lang="tr-TR" dirty="0" err="1">
                <a:latin typeface="Cambria" pitchFamily="18" charset="0"/>
              </a:rPr>
              <a:t>reach</a:t>
            </a:r>
            <a:r>
              <a:rPr lang="en-US" dirty="0">
                <a:latin typeface="Cambria" pitchFamily="18" charset="0"/>
              </a:rPr>
              <a:t> to the event’s audience</a:t>
            </a:r>
          </a:p>
          <a:p>
            <a:pPr lvl="1"/>
            <a:r>
              <a:rPr lang="en-US" dirty="0">
                <a:latin typeface="Cambria" pitchFamily="18" charset="0"/>
              </a:rPr>
              <a:t>The image associated with the activity</a:t>
            </a:r>
          </a:p>
        </p:txBody>
      </p:sp>
      <p:sp>
        <p:nvSpPr>
          <p:cNvPr id="3686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DE5AA8-D53E-49E4-B2EE-1C01EBBF7217}"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sz="3100"/>
              <a:t>How Sponsorship Differs from Advertising</a:t>
            </a:r>
          </a:p>
        </p:txBody>
      </p:sp>
      <p:sp>
        <p:nvSpPr>
          <p:cNvPr id="37890" name="Content Placeholder 2"/>
          <p:cNvSpPr>
            <a:spLocks noGrp="1"/>
          </p:cNvSpPr>
          <p:nvPr>
            <p:ph sz="half" idx="1"/>
          </p:nvPr>
        </p:nvSpPr>
        <p:spPr>
          <a:xfrm>
            <a:off x="457200" y="1600200"/>
            <a:ext cx="4038600" cy="4525963"/>
          </a:xfrm>
        </p:spPr>
        <p:txBody>
          <a:bodyPr wrap="square" anchor="t">
            <a:normAutofit/>
          </a:bodyPr>
          <a:lstStyle/>
          <a:p>
            <a:r>
              <a:rPr lang="en-US"/>
              <a:t>Cost-effectiveness</a:t>
            </a:r>
          </a:p>
          <a:p>
            <a:r>
              <a:rPr lang="en-US"/>
              <a:t>Sponsor’s degree of control versus that of advertising</a:t>
            </a:r>
          </a:p>
          <a:p>
            <a:r>
              <a:rPr lang="en-US"/>
              <a:t>Nature of the message </a:t>
            </a:r>
          </a:p>
          <a:p>
            <a:endParaRPr lang="en-US"/>
          </a:p>
        </p:txBody>
      </p:sp>
      <p:pic>
        <p:nvPicPr>
          <p:cNvPr id="5" name="Resim 4">
            <a:extLst>
              <a:ext uri="{FF2B5EF4-FFF2-40B4-BE49-F238E27FC236}">
                <a16:creationId xmlns:a16="http://schemas.microsoft.com/office/drawing/2014/main" id="{125DC39D-4B19-4E9E-8DE5-013B174D4E3B}"/>
              </a:ext>
            </a:extLst>
          </p:cNvPr>
          <p:cNvPicPr>
            <a:picLocks noChangeAspect="1"/>
          </p:cNvPicPr>
          <p:nvPr/>
        </p:nvPicPr>
        <p:blipFill>
          <a:blip r:embed="rId2"/>
          <a:stretch>
            <a:fillRect/>
          </a:stretch>
        </p:blipFill>
        <p:spPr>
          <a:xfrm>
            <a:off x="4648200" y="2772759"/>
            <a:ext cx="4038600" cy="2180844"/>
          </a:xfrm>
          <a:prstGeom prst="rect">
            <a:avLst/>
          </a:prstGeom>
          <a:noFill/>
        </p:spPr>
      </p:pic>
      <p:sp>
        <p:nvSpPr>
          <p:cNvPr id="37891"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141AA3A1-C980-400E-A859-9C036CC6F1B5}" type="slidenum">
              <a:rPr lang="en-US" smtClean="0"/>
              <a:pPr fontAlgn="base">
                <a:spcBef>
                  <a:spcPct val="0"/>
                </a:spcBef>
                <a:spcAft>
                  <a:spcPts val="600"/>
                </a:spcAft>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dirty="0"/>
              <a:t>Types of Advertising</a:t>
            </a:r>
          </a:p>
        </p:txBody>
      </p:sp>
      <p:pic>
        <p:nvPicPr>
          <p:cNvPr id="3" name="Resim 2">
            <a:extLst>
              <a:ext uri="{FF2B5EF4-FFF2-40B4-BE49-F238E27FC236}">
                <a16:creationId xmlns:a16="http://schemas.microsoft.com/office/drawing/2014/main" id="{BBD49834-5EB5-4159-8DE7-B3A63EF81B47}"/>
              </a:ext>
            </a:extLst>
          </p:cNvPr>
          <p:cNvPicPr>
            <a:picLocks noChangeAspect="1"/>
          </p:cNvPicPr>
          <p:nvPr/>
        </p:nvPicPr>
        <p:blipFill>
          <a:blip r:embed="rId2"/>
          <a:stretch>
            <a:fillRect/>
          </a:stretch>
        </p:blipFill>
        <p:spPr>
          <a:xfrm>
            <a:off x="468104" y="1600200"/>
            <a:ext cx="4016792" cy="4525963"/>
          </a:xfrm>
          <a:prstGeom prst="rect">
            <a:avLst/>
          </a:prstGeom>
          <a:noFill/>
        </p:spPr>
      </p:pic>
      <p:sp>
        <p:nvSpPr>
          <p:cNvPr id="38914" name="Content Placeholder 2"/>
          <p:cNvSpPr>
            <a:spLocks noGrp="1"/>
          </p:cNvSpPr>
          <p:nvPr>
            <p:ph sz="half" idx="2"/>
          </p:nvPr>
        </p:nvSpPr>
        <p:spPr>
          <a:xfrm>
            <a:off x="4648200" y="1600200"/>
            <a:ext cx="4038600" cy="4525963"/>
          </a:xfrm>
        </p:spPr>
        <p:txBody>
          <a:bodyPr wrap="square" anchor="t">
            <a:normAutofit/>
          </a:bodyPr>
          <a:lstStyle/>
          <a:p>
            <a:pPr>
              <a:lnSpc>
                <a:spcPct val="90000"/>
              </a:lnSpc>
            </a:pPr>
            <a:r>
              <a:rPr lang="en-US" sz="2400" b="1" dirty="0"/>
              <a:t>Product advertising </a:t>
            </a:r>
            <a:r>
              <a:rPr lang="en-US" sz="2400" dirty="0"/>
              <a:t>- Nonpersonal selling of a particular good or service</a:t>
            </a:r>
          </a:p>
          <a:p>
            <a:pPr>
              <a:lnSpc>
                <a:spcPct val="90000"/>
              </a:lnSpc>
            </a:pPr>
            <a:r>
              <a:rPr lang="en-US" sz="2400" b="1" dirty="0">
                <a:highlight>
                  <a:srgbClr val="FFFF00"/>
                </a:highlight>
              </a:rPr>
              <a:t>Institutional advertising </a:t>
            </a:r>
            <a:r>
              <a:rPr lang="en-US" sz="2400" dirty="0"/>
              <a:t>- Promotion of a concept, an idea, a philosophy, or the goodwill of an industry, company, organization, person, geographic location, or government agency</a:t>
            </a:r>
          </a:p>
          <a:p>
            <a:pPr marL="0" indent="0">
              <a:lnSpc>
                <a:spcPct val="90000"/>
              </a:lnSpc>
              <a:buNone/>
            </a:pPr>
            <a:endParaRPr lang="en-US" sz="2400" dirty="0"/>
          </a:p>
        </p:txBody>
      </p:sp>
      <p:sp>
        <p:nvSpPr>
          <p:cNvPr id="38915"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F605E391-1905-4FC5-BA3D-95F246760E03}" type="slidenum">
              <a:rPr lang="en-US"/>
              <a:pPr fontAlgn="base">
                <a:spcBef>
                  <a:spcPct val="0"/>
                </a:spcBef>
                <a:spcAft>
                  <a:spcPts val="600"/>
                </a:spcAft>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dirty="0"/>
              <a:t>Objectives of Advertising</a:t>
            </a:r>
          </a:p>
        </p:txBody>
      </p:sp>
      <p:pic>
        <p:nvPicPr>
          <p:cNvPr id="3" name="Resim 2">
            <a:extLst>
              <a:ext uri="{FF2B5EF4-FFF2-40B4-BE49-F238E27FC236}">
                <a16:creationId xmlns:a16="http://schemas.microsoft.com/office/drawing/2014/main" id="{301A013D-48C5-4AD0-93E4-5820F04066BD}"/>
              </a:ext>
            </a:extLst>
          </p:cNvPr>
          <p:cNvPicPr>
            <a:picLocks noChangeAspect="1"/>
          </p:cNvPicPr>
          <p:nvPr/>
        </p:nvPicPr>
        <p:blipFill>
          <a:blip r:embed="rId2"/>
          <a:stretch>
            <a:fillRect/>
          </a:stretch>
        </p:blipFill>
        <p:spPr>
          <a:xfrm>
            <a:off x="457201" y="1594002"/>
            <a:ext cx="4038600" cy="2269179"/>
          </a:xfrm>
          <a:prstGeom prst="rect">
            <a:avLst/>
          </a:prstGeom>
          <a:noFill/>
        </p:spPr>
      </p:pic>
      <p:sp>
        <p:nvSpPr>
          <p:cNvPr id="39938" name="Content Placeholder 2"/>
          <p:cNvSpPr>
            <a:spLocks noGrp="1"/>
          </p:cNvSpPr>
          <p:nvPr>
            <p:ph sz="half" idx="2"/>
          </p:nvPr>
        </p:nvSpPr>
        <p:spPr>
          <a:xfrm>
            <a:off x="4648200" y="1600200"/>
            <a:ext cx="4038600" cy="4525963"/>
          </a:xfrm>
        </p:spPr>
        <p:txBody>
          <a:bodyPr wrap="square" anchor="t">
            <a:normAutofit/>
          </a:bodyPr>
          <a:lstStyle/>
          <a:p>
            <a:pPr>
              <a:lnSpc>
                <a:spcPct val="90000"/>
              </a:lnSpc>
              <a:spcBef>
                <a:spcPts val="900"/>
              </a:spcBef>
            </a:pPr>
            <a:r>
              <a:rPr lang="en-US" sz="2600" b="1"/>
              <a:t>Informative advertising </a:t>
            </a:r>
            <a:r>
              <a:rPr lang="en-US" sz="2600"/>
              <a:t>- Seeks to develop initial demand for a good, service, organization, person, place, idea, or cause</a:t>
            </a:r>
          </a:p>
          <a:p>
            <a:pPr>
              <a:lnSpc>
                <a:spcPct val="90000"/>
              </a:lnSpc>
              <a:spcBef>
                <a:spcPts val="900"/>
              </a:spcBef>
            </a:pPr>
            <a:r>
              <a:rPr lang="en-US" sz="2600" b="1"/>
              <a:t>Persuasive advertising </a:t>
            </a:r>
            <a:r>
              <a:rPr lang="en-US" sz="2600"/>
              <a:t>- Attempts to increase demand for an existing good, service, organization, person, place, idea, or cause</a:t>
            </a:r>
          </a:p>
          <a:p>
            <a:pPr>
              <a:lnSpc>
                <a:spcPct val="90000"/>
              </a:lnSpc>
            </a:pPr>
            <a:endParaRPr lang="en-US" sz="2600"/>
          </a:p>
        </p:txBody>
      </p:sp>
      <p:sp>
        <p:nvSpPr>
          <p:cNvPr id="39939"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C86EBBF1-A241-49F2-A54C-482E795A297D}" type="slidenum">
              <a:rPr lang="en-US"/>
              <a:pPr fontAlgn="base">
                <a:spcBef>
                  <a:spcPct val="0"/>
                </a:spcBef>
                <a:spcAft>
                  <a:spcPts val="600"/>
                </a:spcAft>
              </a:pPr>
              <a:t>24</a:t>
            </a:fld>
            <a:endParaRPr lang="en-US"/>
          </a:p>
        </p:txBody>
      </p:sp>
      <p:pic>
        <p:nvPicPr>
          <p:cNvPr id="4" name="Resim 3">
            <a:extLst>
              <a:ext uri="{FF2B5EF4-FFF2-40B4-BE49-F238E27FC236}">
                <a16:creationId xmlns:a16="http://schemas.microsoft.com/office/drawing/2014/main" id="{43EF4E2A-A74E-4C69-B76E-C76C11FD4928}"/>
              </a:ext>
            </a:extLst>
          </p:cNvPr>
          <p:cNvPicPr>
            <a:picLocks noChangeAspect="1"/>
          </p:cNvPicPr>
          <p:nvPr/>
        </p:nvPicPr>
        <p:blipFill>
          <a:blip r:embed="rId3"/>
          <a:stretch>
            <a:fillRect/>
          </a:stretch>
        </p:blipFill>
        <p:spPr>
          <a:xfrm>
            <a:off x="571501" y="4029075"/>
            <a:ext cx="3924300" cy="209708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dirty="0"/>
              <a:t>Objectives of Advertising</a:t>
            </a:r>
          </a:p>
        </p:txBody>
      </p:sp>
      <p:sp>
        <p:nvSpPr>
          <p:cNvPr id="40962" name="Content Placeholder 2"/>
          <p:cNvSpPr>
            <a:spLocks noGrp="1"/>
          </p:cNvSpPr>
          <p:nvPr>
            <p:ph sz="half" idx="1"/>
          </p:nvPr>
        </p:nvSpPr>
        <p:spPr>
          <a:xfrm>
            <a:off x="457200" y="1600200"/>
            <a:ext cx="4038600" cy="4525963"/>
          </a:xfrm>
        </p:spPr>
        <p:txBody>
          <a:bodyPr wrap="square" anchor="t">
            <a:normAutofit/>
          </a:bodyPr>
          <a:lstStyle/>
          <a:p>
            <a:r>
              <a:rPr lang="en-US" b="1" dirty="0"/>
              <a:t>Reminder advertising </a:t>
            </a:r>
            <a:r>
              <a:rPr lang="en-US" dirty="0"/>
              <a:t>–</a:t>
            </a:r>
            <a:r>
              <a:rPr lang="en-US" b="1" dirty="0"/>
              <a:t> </a:t>
            </a:r>
            <a:r>
              <a:rPr lang="en-US" dirty="0"/>
              <a:t>Reinforces</a:t>
            </a:r>
            <a:r>
              <a:rPr lang="tr-TR" dirty="0"/>
              <a:t>/</a:t>
            </a:r>
            <a:r>
              <a:rPr lang="tr-TR" dirty="0" err="1"/>
              <a:t>supports</a:t>
            </a:r>
            <a:r>
              <a:rPr lang="en-US" dirty="0"/>
              <a:t> previous promotional activity by keeping the name of a good, service, organization, person, place, idea, or cause before the public</a:t>
            </a:r>
            <a:endParaRPr lang="en-IN" dirty="0"/>
          </a:p>
          <a:p>
            <a:endParaRPr lang="en-US" dirty="0"/>
          </a:p>
        </p:txBody>
      </p:sp>
      <p:pic>
        <p:nvPicPr>
          <p:cNvPr id="3" name="Resim 2">
            <a:extLst>
              <a:ext uri="{FF2B5EF4-FFF2-40B4-BE49-F238E27FC236}">
                <a16:creationId xmlns:a16="http://schemas.microsoft.com/office/drawing/2014/main" id="{573F7C80-75FD-43A6-8812-E66C84CC874B}"/>
              </a:ext>
            </a:extLst>
          </p:cNvPr>
          <p:cNvPicPr>
            <a:picLocks noChangeAspect="1"/>
          </p:cNvPicPr>
          <p:nvPr/>
        </p:nvPicPr>
        <p:blipFill>
          <a:blip r:embed="rId2"/>
          <a:stretch>
            <a:fillRect/>
          </a:stretch>
        </p:blipFill>
        <p:spPr>
          <a:xfrm>
            <a:off x="4495799" y="2028825"/>
            <a:ext cx="4581525" cy="3676650"/>
          </a:xfrm>
          <a:prstGeom prst="rect">
            <a:avLst/>
          </a:prstGeom>
          <a:noFill/>
        </p:spPr>
      </p:pic>
      <p:sp>
        <p:nvSpPr>
          <p:cNvPr id="40963"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787A26EF-06DE-4998-9299-51B8CAB6952B}" type="slidenum">
              <a:rPr lang="en-US"/>
              <a:pPr fontAlgn="base">
                <a:spcBef>
                  <a:spcPct val="0"/>
                </a:spcBef>
                <a:spcAft>
                  <a:spcPts val="600"/>
                </a:spcAft>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dirty="0"/>
              <a:t>Advertising Strategies</a:t>
            </a:r>
          </a:p>
        </p:txBody>
      </p:sp>
      <p:sp>
        <p:nvSpPr>
          <p:cNvPr id="43010" name="Content Placeholder 2"/>
          <p:cNvSpPr>
            <a:spLocks noGrp="1"/>
          </p:cNvSpPr>
          <p:nvPr>
            <p:ph sz="half" idx="1"/>
          </p:nvPr>
        </p:nvSpPr>
        <p:spPr>
          <a:xfrm>
            <a:off x="457200" y="1600200"/>
            <a:ext cx="4038600" cy="4525963"/>
          </a:xfrm>
        </p:spPr>
        <p:txBody>
          <a:bodyPr wrap="square" anchor="t">
            <a:normAutofit lnSpcReduction="10000"/>
          </a:bodyPr>
          <a:lstStyle/>
          <a:p>
            <a:pPr>
              <a:lnSpc>
                <a:spcPct val="90000"/>
              </a:lnSpc>
            </a:pPr>
            <a:r>
              <a:rPr lang="en-US" sz="2400" b="1" dirty="0"/>
              <a:t>Comparative advertising </a:t>
            </a:r>
            <a:r>
              <a:rPr lang="en-US" sz="2400" dirty="0"/>
              <a:t>– Emphasizes</a:t>
            </a:r>
            <a:r>
              <a:rPr lang="tr-TR" sz="2400" dirty="0"/>
              <a:t>/</a:t>
            </a:r>
            <a:r>
              <a:rPr lang="tr-TR" sz="2400" dirty="0" err="1"/>
              <a:t>underlines</a:t>
            </a:r>
            <a:r>
              <a:rPr lang="en-US" sz="2400" dirty="0"/>
              <a:t> messages with direct or indirect promotional comparisons between competing brands</a:t>
            </a:r>
          </a:p>
          <a:p>
            <a:pPr lvl="1">
              <a:lnSpc>
                <a:spcPct val="90000"/>
              </a:lnSpc>
            </a:pPr>
            <a:r>
              <a:rPr lang="en-US" dirty="0"/>
              <a:t>Used by firms whose products are not market leaders</a:t>
            </a:r>
          </a:p>
          <a:p>
            <a:pPr lvl="1">
              <a:lnSpc>
                <a:spcPct val="90000"/>
              </a:lnSpc>
            </a:pPr>
            <a:r>
              <a:rPr lang="en-US" dirty="0"/>
              <a:t>Advertising by market leaders seldom</a:t>
            </a:r>
            <a:r>
              <a:rPr lang="tr-TR" dirty="0"/>
              <a:t>/</a:t>
            </a:r>
            <a:r>
              <a:rPr lang="tr-TR" dirty="0" err="1"/>
              <a:t>rarely</a:t>
            </a:r>
            <a:r>
              <a:rPr lang="en-US" dirty="0"/>
              <a:t> acknowledge</a:t>
            </a:r>
            <a:r>
              <a:rPr lang="tr-TR" dirty="0"/>
              <a:t>/</a:t>
            </a:r>
            <a:r>
              <a:rPr lang="tr-TR" dirty="0" err="1"/>
              <a:t>accept</a:t>
            </a:r>
            <a:r>
              <a:rPr lang="en-US" dirty="0"/>
              <a:t> existence of competing products</a:t>
            </a:r>
          </a:p>
          <a:p>
            <a:pPr>
              <a:lnSpc>
                <a:spcPct val="90000"/>
              </a:lnSpc>
            </a:pPr>
            <a:endParaRPr lang="en-US" sz="2400" dirty="0"/>
          </a:p>
        </p:txBody>
      </p:sp>
      <p:pic>
        <p:nvPicPr>
          <p:cNvPr id="3" name="Resim 2">
            <a:extLst>
              <a:ext uri="{FF2B5EF4-FFF2-40B4-BE49-F238E27FC236}">
                <a16:creationId xmlns:a16="http://schemas.microsoft.com/office/drawing/2014/main" id="{F8CD924D-6253-4F6B-A7E3-FFBC8D73F724}"/>
              </a:ext>
            </a:extLst>
          </p:cNvPr>
          <p:cNvPicPr>
            <a:picLocks noChangeAspect="1"/>
          </p:cNvPicPr>
          <p:nvPr/>
        </p:nvPicPr>
        <p:blipFill>
          <a:blip r:embed="rId2"/>
          <a:stretch>
            <a:fillRect/>
          </a:stretch>
        </p:blipFill>
        <p:spPr>
          <a:xfrm>
            <a:off x="4648200" y="1743181"/>
            <a:ext cx="4038600" cy="4240000"/>
          </a:xfrm>
          <a:prstGeom prst="rect">
            <a:avLst/>
          </a:prstGeom>
          <a:noFill/>
        </p:spPr>
      </p:pic>
      <p:sp>
        <p:nvSpPr>
          <p:cNvPr id="43011"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A20FCB89-F03F-47B2-8622-E59B2737531D}" type="slidenum">
              <a:rPr lang="en-US"/>
              <a:pPr fontAlgn="base">
                <a:spcBef>
                  <a:spcPct val="0"/>
                </a:spcBef>
                <a:spcAft>
                  <a:spcPts val="600"/>
                </a:spcAft>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chor="ctr">
            <a:normAutofit/>
          </a:bodyPr>
          <a:lstStyle/>
          <a:p>
            <a:pPr fontAlgn="auto">
              <a:spcAft>
                <a:spcPts val="0"/>
              </a:spcAft>
              <a:defRPr/>
            </a:pPr>
            <a:r>
              <a:rPr lang="en-US" dirty="0"/>
              <a:t>Advertising Strategies</a:t>
            </a:r>
          </a:p>
        </p:txBody>
      </p:sp>
      <p:pic>
        <p:nvPicPr>
          <p:cNvPr id="4" name="Resim 3">
            <a:extLst>
              <a:ext uri="{FF2B5EF4-FFF2-40B4-BE49-F238E27FC236}">
                <a16:creationId xmlns:a16="http://schemas.microsoft.com/office/drawing/2014/main" id="{84D0C9C1-CCB0-4257-92C1-7E54D99EF9BF}"/>
              </a:ext>
            </a:extLst>
          </p:cNvPr>
          <p:cNvPicPr>
            <a:picLocks noChangeAspect="1"/>
          </p:cNvPicPr>
          <p:nvPr/>
        </p:nvPicPr>
        <p:blipFill rotWithShape="1">
          <a:blip r:embed="rId2"/>
          <a:srcRect l="33459" r="23710" b="1"/>
          <a:stretch/>
        </p:blipFill>
        <p:spPr>
          <a:xfrm>
            <a:off x="457200" y="1600200"/>
            <a:ext cx="4038600" cy="4525963"/>
          </a:xfrm>
          <a:prstGeom prst="rect">
            <a:avLst/>
          </a:prstGeom>
          <a:noFill/>
        </p:spPr>
      </p:pic>
      <p:sp>
        <p:nvSpPr>
          <p:cNvPr id="44034" name="Content Placeholder 2"/>
          <p:cNvSpPr>
            <a:spLocks noGrp="1"/>
          </p:cNvSpPr>
          <p:nvPr>
            <p:ph sz="half" idx="2"/>
          </p:nvPr>
        </p:nvSpPr>
        <p:spPr>
          <a:xfrm>
            <a:off x="4851918" y="1600200"/>
            <a:ext cx="4133462" cy="4525963"/>
          </a:xfrm>
        </p:spPr>
        <p:txBody>
          <a:bodyPr wrap="square" anchor="t">
            <a:normAutofit/>
          </a:bodyPr>
          <a:lstStyle/>
          <a:p>
            <a:pPr>
              <a:spcBef>
                <a:spcPts val="1200"/>
              </a:spcBef>
            </a:pPr>
            <a:r>
              <a:rPr lang="en-US" sz="2400" dirty="0"/>
              <a:t>Celebrity testimonials</a:t>
            </a:r>
            <a:r>
              <a:rPr lang="tr-TR" sz="2400" dirty="0"/>
              <a:t>/</a:t>
            </a:r>
          </a:p>
          <a:p>
            <a:pPr marL="0" indent="0">
              <a:spcBef>
                <a:spcPts val="1200"/>
              </a:spcBef>
              <a:buNone/>
            </a:pPr>
            <a:r>
              <a:rPr lang="tr-TR" sz="2400" dirty="0" err="1"/>
              <a:t>approvals</a:t>
            </a:r>
            <a:endParaRPr lang="en-US" sz="2400" dirty="0"/>
          </a:p>
          <a:p>
            <a:pPr lvl="1">
              <a:spcBef>
                <a:spcPts val="1200"/>
              </a:spcBef>
            </a:pPr>
            <a:r>
              <a:rPr lang="en-US" dirty="0"/>
              <a:t>Can improve product recognition</a:t>
            </a:r>
          </a:p>
          <a:p>
            <a:pPr lvl="1">
              <a:spcBef>
                <a:spcPts val="1200"/>
              </a:spcBef>
            </a:pPr>
            <a:r>
              <a:rPr lang="en-US" dirty="0"/>
              <a:t>A celebrity who endorses</a:t>
            </a:r>
            <a:r>
              <a:rPr lang="tr-TR" dirty="0"/>
              <a:t>/</a:t>
            </a:r>
            <a:r>
              <a:rPr lang="tr-TR" dirty="0" err="1"/>
              <a:t>approves</a:t>
            </a:r>
            <a:r>
              <a:rPr lang="en-US" dirty="0"/>
              <a:t> too many products may create marketplace confusion</a:t>
            </a:r>
            <a:r>
              <a:rPr lang="tr-TR" dirty="0"/>
              <a:t>/</a:t>
            </a:r>
            <a:r>
              <a:rPr lang="tr-TR" dirty="0" err="1"/>
              <a:t>distruction</a:t>
            </a:r>
            <a:endParaRPr lang="en-US" dirty="0"/>
          </a:p>
          <a:p>
            <a:endParaRPr lang="en-US" dirty="0"/>
          </a:p>
        </p:txBody>
      </p:sp>
      <p:sp>
        <p:nvSpPr>
          <p:cNvPr id="44035"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D718105E-A34F-43B7-85C8-26C7465D04B1}" type="slidenum">
              <a:rPr lang="en-US"/>
              <a:pPr fontAlgn="base">
                <a:spcBef>
                  <a:spcPct val="0"/>
                </a:spcBef>
                <a:spcAft>
                  <a:spcPts val="600"/>
                </a:spcAft>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Advertising Strategies</a:t>
            </a:r>
          </a:p>
        </p:txBody>
      </p:sp>
      <p:sp>
        <p:nvSpPr>
          <p:cNvPr id="45058" name="Content Placeholder 2"/>
          <p:cNvSpPr>
            <a:spLocks noGrp="1"/>
          </p:cNvSpPr>
          <p:nvPr>
            <p:ph idx="1"/>
          </p:nvPr>
        </p:nvSpPr>
        <p:spPr>
          <a:xfrm>
            <a:off x="457200" y="1255713"/>
            <a:ext cx="8229600" cy="4714875"/>
          </a:xfrm>
        </p:spPr>
        <p:txBody>
          <a:bodyPr/>
          <a:lstStyle/>
          <a:p>
            <a:r>
              <a:rPr lang="en-US" b="1">
                <a:solidFill>
                  <a:srgbClr val="FF0000"/>
                </a:solidFill>
                <a:latin typeface="Cambria" pitchFamily="18" charset="0"/>
              </a:rPr>
              <a:t>Retail advertising </a:t>
            </a:r>
            <a:r>
              <a:rPr lang="en-US">
                <a:latin typeface="Cambria" pitchFamily="18" charset="0"/>
              </a:rPr>
              <a:t>- Advertising by stores that sell goods or services directly to the consuming public</a:t>
            </a:r>
          </a:p>
          <a:p>
            <a:pPr lvl="1"/>
            <a:r>
              <a:rPr lang="en-US" b="1">
                <a:solidFill>
                  <a:srgbClr val="FF0000"/>
                </a:solidFill>
                <a:latin typeface="Cambria" pitchFamily="18" charset="0"/>
              </a:rPr>
              <a:t>Cooperative advertising </a:t>
            </a:r>
            <a:r>
              <a:rPr lang="en-US">
                <a:latin typeface="Cambria" pitchFamily="18" charset="0"/>
              </a:rPr>
              <a:t>- Retailer shares advertising costs with a manufacturer or wholesaler</a:t>
            </a:r>
          </a:p>
          <a:p>
            <a:endParaRPr lang="en-US">
              <a:latin typeface="Cambria" pitchFamily="18" charset="0"/>
            </a:endParaRPr>
          </a:p>
        </p:txBody>
      </p:sp>
      <p:sp>
        <p:nvSpPr>
          <p:cNvPr id="450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AA21AE-0264-49A3-B233-A06B59212E59}"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p>
            <a:pPr algn="ctr" fontAlgn="auto">
              <a:spcAft>
                <a:spcPts val="0"/>
              </a:spcAft>
              <a:defRPr/>
            </a:pPr>
            <a:r>
              <a:rPr lang="en-US" sz="2800" dirty="0"/>
              <a:t>Interactive Advertising</a:t>
            </a:r>
          </a:p>
        </p:txBody>
      </p:sp>
      <p:sp>
        <p:nvSpPr>
          <p:cNvPr id="46082" name="Content Placeholder 2"/>
          <p:cNvSpPr>
            <a:spLocks noGrp="1"/>
          </p:cNvSpPr>
          <p:nvPr>
            <p:ph type="body" sz="half" idx="2"/>
          </p:nvPr>
        </p:nvSpPr>
        <p:spPr>
          <a:xfrm>
            <a:off x="219075" y="5367338"/>
            <a:ext cx="8715375" cy="1357312"/>
          </a:xfrm>
        </p:spPr>
        <p:txBody>
          <a:bodyPr wrap="square" anchor="t">
            <a:noAutofit/>
          </a:bodyPr>
          <a:lstStyle/>
          <a:p>
            <a:pPr>
              <a:lnSpc>
                <a:spcPct val="90000"/>
              </a:lnSpc>
            </a:pPr>
            <a:r>
              <a:rPr lang="en-US" sz="2400" dirty="0"/>
              <a:t>Two-way promotional messages transmitted</a:t>
            </a:r>
            <a:r>
              <a:rPr lang="tr-TR" sz="2400" dirty="0"/>
              <a:t>/</a:t>
            </a:r>
            <a:r>
              <a:rPr lang="tr-TR" sz="2400" dirty="0" err="1"/>
              <a:t>conveyed</a:t>
            </a:r>
            <a:r>
              <a:rPr lang="en-US" sz="2400" dirty="0"/>
              <a:t> through communication channels</a:t>
            </a:r>
            <a:r>
              <a:rPr lang="tr-TR" sz="2400" dirty="0"/>
              <a:t>. </a:t>
            </a:r>
            <a:r>
              <a:rPr lang="en-US" sz="2400" dirty="0"/>
              <a:t>Induce</a:t>
            </a:r>
            <a:r>
              <a:rPr lang="tr-TR" sz="2400" dirty="0"/>
              <a:t>/</a:t>
            </a:r>
            <a:r>
              <a:rPr lang="tr-TR" sz="2400" dirty="0" err="1"/>
              <a:t>cause</a:t>
            </a:r>
            <a:r>
              <a:rPr lang="en-US" sz="2400" dirty="0"/>
              <a:t> message recipients to participate actively in the promotional effort</a:t>
            </a:r>
            <a:r>
              <a:rPr lang="tr-TR" sz="2400" dirty="0"/>
              <a:t>. </a:t>
            </a:r>
            <a:r>
              <a:rPr lang="en-US" sz="2400" dirty="0"/>
              <a:t>Provides information throughout the purchase and consumption processes</a:t>
            </a:r>
          </a:p>
        </p:txBody>
      </p:sp>
      <p:sp>
        <p:nvSpPr>
          <p:cNvPr id="46083"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905BDCA7-D508-4D06-BBD2-1C8140408DE0}" type="slidenum">
              <a:rPr lang="en-US"/>
              <a:pPr fontAlgn="base">
                <a:spcBef>
                  <a:spcPct val="0"/>
                </a:spcBef>
                <a:spcAft>
                  <a:spcPts val="600"/>
                </a:spcAft>
              </a:pPr>
              <a:t>29</a:t>
            </a:fld>
            <a:endParaRPr lang="en-US"/>
          </a:p>
        </p:txBody>
      </p:sp>
      <p:pic>
        <p:nvPicPr>
          <p:cNvPr id="4" name="Resim 3">
            <a:extLst>
              <a:ext uri="{FF2B5EF4-FFF2-40B4-BE49-F238E27FC236}">
                <a16:creationId xmlns:a16="http://schemas.microsoft.com/office/drawing/2014/main" id="{72F0E16B-897D-4DFE-B76B-C5B3470B05DC}"/>
              </a:ext>
            </a:extLst>
          </p:cNvPr>
          <p:cNvPicPr>
            <a:picLocks noChangeAspect="1"/>
          </p:cNvPicPr>
          <p:nvPr/>
        </p:nvPicPr>
        <p:blipFill>
          <a:blip r:embed="rId2"/>
          <a:stretch>
            <a:fillRect/>
          </a:stretch>
        </p:blipFill>
        <p:spPr>
          <a:xfrm>
            <a:off x="1533525" y="242094"/>
            <a:ext cx="6076950" cy="45624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363" y="274638"/>
            <a:ext cx="7377112" cy="973137"/>
          </a:xfrm>
        </p:spPr>
        <p:txBody>
          <a:bodyPr/>
          <a:lstStyle/>
          <a:p>
            <a:pPr fontAlgn="auto">
              <a:spcAft>
                <a:spcPts val="0"/>
              </a:spcAft>
              <a:defRPr/>
            </a:pPr>
            <a:r>
              <a:rPr lang="en-US" dirty="0"/>
              <a:t>Objectives</a:t>
            </a:r>
          </a:p>
        </p:txBody>
      </p:sp>
      <p:sp>
        <p:nvSpPr>
          <p:cNvPr id="3" name="Content Placeholder 2"/>
          <p:cNvSpPr>
            <a:spLocks noGrp="1"/>
          </p:cNvSpPr>
          <p:nvPr>
            <p:ph idx="1"/>
          </p:nvPr>
        </p:nvSpPr>
        <p:spPr>
          <a:xfrm>
            <a:off x="601133" y="1265238"/>
            <a:ext cx="8085667" cy="4714875"/>
          </a:xfrm>
        </p:spPr>
        <p:txBody>
          <a:bodyPr rtlCol="0">
            <a:normAutofit/>
          </a:bodyPr>
          <a:lstStyle/>
          <a:p>
            <a:pPr fontAlgn="auto">
              <a:spcAft>
                <a:spcPts val="0"/>
              </a:spcAft>
              <a:buFont typeface="+mj-lt"/>
              <a:buAutoNum type="arabicPeriod" startAt="4"/>
              <a:defRPr/>
            </a:pPr>
            <a:r>
              <a:rPr lang="en-US" dirty="0"/>
              <a:t>Name the three basic advertising objectives and the two basic categories of advertising.</a:t>
            </a:r>
          </a:p>
          <a:p>
            <a:pPr marL="533400" indent="-533400" fontAlgn="auto">
              <a:spcAft>
                <a:spcPts val="0"/>
              </a:spcAft>
              <a:buFont typeface="Calibri" pitchFamily="34" charset="0"/>
              <a:buAutoNum type="arabicPeriod" startAt="5"/>
              <a:defRPr/>
            </a:pPr>
            <a:r>
              <a:rPr lang="en-US" dirty="0"/>
              <a:t>Identify the four major advertising strategies. </a:t>
            </a:r>
          </a:p>
          <a:p>
            <a:pPr marL="533400" indent="-533400" fontAlgn="auto">
              <a:spcAft>
                <a:spcPts val="0"/>
              </a:spcAft>
              <a:buFont typeface="Calibri" pitchFamily="34" charset="0"/>
              <a:buAutoNum type="arabicPeriod" startAt="5"/>
              <a:defRPr/>
            </a:pPr>
            <a:r>
              <a:rPr lang="en-US" dirty="0"/>
              <a:t>Describe the various types of advertising appeals</a:t>
            </a:r>
            <a:r>
              <a:rPr lang="tr-TR" dirty="0"/>
              <a:t>/</a:t>
            </a:r>
            <a:r>
              <a:rPr lang="tr-TR" dirty="0" err="1"/>
              <a:t>attractions</a:t>
            </a:r>
            <a:r>
              <a:rPr lang="en-US" dirty="0"/>
              <a:t> and their uses.</a:t>
            </a:r>
          </a:p>
          <a:p>
            <a:pPr marL="0" indent="0" fontAlgn="auto">
              <a:spcAft>
                <a:spcPts val="0"/>
              </a:spcAft>
              <a:buNone/>
              <a:defRPr/>
            </a:pPr>
            <a:endParaRPr lang="en-US" dirty="0"/>
          </a:p>
        </p:txBody>
      </p:sp>
      <p:sp>
        <p:nvSpPr>
          <p:cNvPr id="184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192C5F-D302-47F1-B225-15F5E35B4D07}" type="slidenum">
              <a:rPr lang="en-US">
                <a:cs typeface="Arial" charset="0"/>
              </a:rPr>
              <a:pPr fontAlgn="base">
                <a:spcBef>
                  <a:spcPct val="0"/>
                </a:spcBef>
                <a:spcAft>
                  <a:spcPct val="0"/>
                </a:spcAft>
              </a:pPr>
              <a:t>3</a:t>
            </a:fld>
            <a:endParaRPr lang="en-US">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Creating an Advertisement</a:t>
            </a:r>
          </a:p>
        </p:txBody>
      </p:sp>
      <p:sp>
        <p:nvSpPr>
          <p:cNvPr id="47106" name="Content Placeholder 2"/>
          <p:cNvSpPr>
            <a:spLocks noGrp="1"/>
          </p:cNvSpPr>
          <p:nvPr>
            <p:ph idx="1"/>
          </p:nvPr>
        </p:nvSpPr>
        <p:spPr>
          <a:xfrm>
            <a:off x="457200" y="1255713"/>
            <a:ext cx="8229600" cy="4714875"/>
          </a:xfrm>
        </p:spPr>
        <p:txBody>
          <a:bodyPr/>
          <a:lstStyle/>
          <a:p>
            <a:r>
              <a:rPr lang="en-US">
                <a:latin typeface="Cambria" pitchFamily="18" charset="0"/>
              </a:rPr>
              <a:t>Must create effective ads that increase sales and enhance the organization’s image</a:t>
            </a:r>
          </a:p>
          <a:p>
            <a:r>
              <a:rPr lang="en-US">
                <a:latin typeface="Cambria" pitchFamily="18" charset="0"/>
              </a:rPr>
              <a:t>An ad needs to accomplish:</a:t>
            </a:r>
          </a:p>
          <a:p>
            <a:pPr lvl="1"/>
            <a:r>
              <a:rPr lang="en-US">
                <a:latin typeface="Cambria" pitchFamily="18" charset="0"/>
              </a:rPr>
              <a:t>Educating consumers about product features</a:t>
            </a:r>
          </a:p>
          <a:p>
            <a:pPr lvl="1"/>
            <a:r>
              <a:rPr lang="en-US">
                <a:latin typeface="Cambria" pitchFamily="18" charset="0"/>
              </a:rPr>
              <a:t>Enhancing brand loyalty</a:t>
            </a:r>
          </a:p>
          <a:p>
            <a:pPr lvl="1"/>
            <a:r>
              <a:rPr lang="en-US">
                <a:latin typeface="Cambria" pitchFamily="18" charset="0"/>
              </a:rPr>
              <a:t>Improving consumer perception of the brand</a:t>
            </a:r>
          </a:p>
          <a:p>
            <a:endParaRPr lang="en-US">
              <a:latin typeface="Cambria" pitchFamily="18" charset="0"/>
            </a:endParaRPr>
          </a:p>
        </p:txBody>
      </p:sp>
      <p:sp>
        <p:nvSpPr>
          <p:cNvPr id="4710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45D9E8-AF70-441F-A6B3-C0AD8D43D7B0}"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357720"/>
          </a:xfrm>
        </p:spPr>
        <p:txBody>
          <a:bodyPr>
            <a:normAutofit fontScale="90000"/>
          </a:bodyPr>
          <a:lstStyle/>
          <a:p>
            <a:pPr fontAlgn="auto">
              <a:spcAft>
                <a:spcPts val="0"/>
              </a:spcAft>
              <a:defRPr/>
            </a:pPr>
            <a:r>
              <a:rPr lang="en-US" sz="2000" dirty="0"/>
              <a:t>Figure 16.2 - Elements of the Advertising Planning Process</a:t>
            </a:r>
          </a:p>
        </p:txBody>
      </p:sp>
      <p:sp>
        <p:nvSpPr>
          <p:cNvPr id="48130"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4ED63E-F4B3-4558-A784-6F441438BF1C}" type="slidenum">
              <a:rPr lang="en-US" smtClean="0">
                <a:cs typeface="Arial" charset="0"/>
              </a:rPr>
              <a:pPr fontAlgn="base">
                <a:spcBef>
                  <a:spcPct val="0"/>
                </a:spcBef>
                <a:spcAft>
                  <a:spcPct val="0"/>
                </a:spcAft>
              </a:pPr>
              <a:t>31</a:t>
            </a:fld>
            <a:endParaRPr lang="en-US">
              <a:cs typeface="Arial" charset="0"/>
            </a:endParaRPr>
          </a:p>
        </p:txBody>
      </p:sp>
      <p:pic>
        <p:nvPicPr>
          <p:cNvPr id="5" name="Picture 4" descr="Figure16-2.jpg"/>
          <p:cNvPicPr>
            <a:picLocks noChangeAspect="1"/>
          </p:cNvPicPr>
          <p:nvPr/>
        </p:nvPicPr>
        <p:blipFill>
          <a:blip r:embed="rId2"/>
          <a:stretch>
            <a:fillRect/>
          </a:stretch>
        </p:blipFill>
        <p:spPr>
          <a:xfrm>
            <a:off x="2028825" y="632359"/>
            <a:ext cx="5553075" cy="59510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Advertising Messages</a:t>
            </a:r>
          </a:p>
        </p:txBody>
      </p:sp>
      <p:sp>
        <p:nvSpPr>
          <p:cNvPr id="49154"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Advertising campaign </a:t>
            </a:r>
            <a:r>
              <a:rPr lang="en-US" dirty="0">
                <a:latin typeface="Cambria" pitchFamily="18" charset="0"/>
              </a:rPr>
              <a:t>- Series of different but related ads that use a single theme</a:t>
            </a:r>
            <a:r>
              <a:rPr lang="tr-TR" dirty="0">
                <a:latin typeface="Cambria" pitchFamily="18" charset="0"/>
              </a:rPr>
              <a:t>/ motive</a:t>
            </a:r>
            <a:r>
              <a:rPr lang="en-US" dirty="0">
                <a:latin typeface="Cambria" pitchFamily="18" charset="0"/>
              </a:rPr>
              <a:t> and appear in different media within a specified time period</a:t>
            </a:r>
          </a:p>
          <a:p>
            <a:pPr lvl="1">
              <a:buNone/>
            </a:pPr>
            <a:endParaRPr lang="en-US" dirty="0">
              <a:latin typeface="Cambria" pitchFamily="18" charset="0"/>
            </a:endParaRPr>
          </a:p>
          <a:p>
            <a:endParaRPr lang="en-US" dirty="0">
              <a:latin typeface="Cambria" pitchFamily="18" charset="0"/>
            </a:endParaRPr>
          </a:p>
        </p:txBody>
      </p:sp>
      <p:sp>
        <p:nvSpPr>
          <p:cNvPr id="4915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F3C2F9-EC95-4583-92F1-D7434B9C3C95}" type="slidenum">
              <a:rPr lang="en-US">
                <a:cs typeface="Arial" charset="0"/>
              </a:rPr>
              <a:pPr fontAlgn="base">
                <a:spcBef>
                  <a:spcPct val="0"/>
                </a:spcBef>
                <a:spcAft>
                  <a:spcPct val="0"/>
                </a:spcAft>
              </a:pPr>
              <a:t>32</a:t>
            </a:fld>
            <a:endParaRPr lang="en-US">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Advertising Appeals</a:t>
            </a:r>
            <a:r>
              <a:rPr lang="tr-TR" dirty="0"/>
              <a:t>/</a:t>
            </a:r>
            <a:r>
              <a:rPr lang="tr-TR" dirty="0" err="1"/>
              <a:t>attraction</a:t>
            </a:r>
            <a:r>
              <a:rPr lang="tr-TR" dirty="0"/>
              <a:t>/</a:t>
            </a:r>
            <a:r>
              <a:rPr lang="tr-TR" dirty="0" err="1"/>
              <a:t>content</a:t>
            </a:r>
            <a:endParaRPr lang="en-US" dirty="0"/>
          </a:p>
        </p:txBody>
      </p:sp>
      <p:sp>
        <p:nvSpPr>
          <p:cNvPr id="50178" name="Content Placeholder 2"/>
          <p:cNvSpPr>
            <a:spLocks noGrp="1"/>
          </p:cNvSpPr>
          <p:nvPr>
            <p:ph idx="1"/>
          </p:nvPr>
        </p:nvSpPr>
        <p:spPr>
          <a:xfrm>
            <a:off x="457200" y="1255713"/>
            <a:ext cx="8229600" cy="4714875"/>
          </a:xfrm>
        </p:spPr>
        <p:txBody>
          <a:bodyPr/>
          <a:lstStyle/>
          <a:p>
            <a:r>
              <a:rPr lang="en-US" dirty="0">
                <a:latin typeface="Cambria" pitchFamily="18" charset="0"/>
              </a:rPr>
              <a:t>Fear</a:t>
            </a:r>
            <a:r>
              <a:rPr lang="tr-TR" dirty="0">
                <a:latin typeface="Cambria" pitchFamily="18" charset="0"/>
              </a:rPr>
              <a:t>/</a:t>
            </a:r>
            <a:r>
              <a:rPr lang="tr-TR" dirty="0" err="1">
                <a:latin typeface="Cambria" pitchFamily="18" charset="0"/>
              </a:rPr>
              <a:t>worry</a:t>
            </a:r>
            <a:r>
              <a:rPr lang="en-US" dirty="0">
                <a:latin typeface="Cambria" pitchFamily="18" charset="0"/>
              </a:rPr>
              <a:t> appeals</a:t>
            </a:r>
          </a:p>
          <a:p>
            <a:r>
              <a:rPr lang="en-US" dirty="0">
                <a:latin typeface="Cambria" pitchFamily="18" charset="0"/>
              </a:rPr>
              <a:t>Humor</a:t>
            </a:r>
            <a:r>
              <a:rPr lang="tr-TR" dirty="0">
                <a:latin typeface="Cambria" pitchFamily="18" charset="0"/>
              </a:rPr>
              <a:t>/</a:t>
            </a:r>
            <a:r>
              <a:rPr lang="tr-TR" dirty="0" err="1">
                <a:latin typeface="Cambria" pitchFamily="18" charset="0"/>
              </a:rPr>
              <a:t>comedy</a:t>
            </a:r>
            <a:r>
              <a:rPr lang="en-US" dirty="0">
                <a:latin typeface="Cambria" pitchFamily="18" charset="0"/>
              </a:rPr>
              <a:t> in advertising messages</a:t>
            </a:r>
          </a:p>
          <a:p>
            <a:r>
              <a:rPr lang="en-US" dirty="0">
                <a:latin typeface="Cambria" pitchFamily="18" charset="0"/>
              </a:rPr>
              <a:t>Ads based on sex</a:t>
            </a:r>
          </a:p>
          <a:p>
            <a:endParaRPr lang="en-US" dirty="0">
              <a:latin typeface="Cambria" pitchFamily="18" charset="0"/>
            </a:endParaRPr>
          </a:p>
          <a:p>
            <a:endParaRPr lang="en-US" dirty="0">
              <a:latin typeface="Cambria" pitchFamily="18" charset="0"/>
            </a:endParaRPr>
          </a:p>
          <a:p>
            <a:endParaRPr lang="en-US" dirty="0">
              <a:latin typeface="Cambria" pitchFamily="18" charset="0"/>
            </a:endParaRPr>
          </a:p>
        </p:txBody>
      </p:sp>
      <p:sp>
        <p:nvSpPr>
          <p:cNvPr id="501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64AE6-08A5-4966-8419-87A4264CF696}"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Developing and Preparing Ads</a:t>
            </a:r>
          </a:p>
        </p:txBody>
      </p:sp>
      <p:sp>
        <p:nvSpPr>
          <p:cNvPr id="51202" name="Content Placeholder 2"/>
          <p:cNvSpPr>
            <a:spLocks noGrp="1"/>
          </p:cNvSpPr>
          <p:nvPr>
            <p:ph idx="1"/>
          </p:nvPr>
        </p:nvSpPr>
        <p:spPr>
          <a:xfrm>
            <a:off x="457200" y="1255713"/>
            <a:ext cx="8229600" cy="4714875"/>
          </a:xfrm>
        </p:spPr>
        <p:txBody>
          <a:bodyPr/>
          <a:lstStyle/>
          <a:p>
            <a:r>
              <a:rPr lang="en-US" dirty="0">
                <a:latin typeface="Cambria" pitchFamily="18" charset="0"/>
              </a:rPr>
              <a:t>Goals</a:t>
            </a:r>
          </a:p>
          <a:p>
            <a:pPr lvl="1"/>
            <a:r>
              <a:rPr lang="en-US" dirty="0">
                <a:latin typeface="Cambria" pitchFamily="18" charset="0"/>
              </a:rPr>
              <a:t>Gain attention and interest </a:t>
            </a:r>
          </a:p>
          <a:p>
            <a:pPr lvl="1"/>
            <a:r>
              <a:rPr lang="en-US" dirty="0">
                <a:latin typeface="Cambria" pitchFamily="18" charset="0"/>
              </a:rPr>
              <a:t>Inform or persuade</a:t>
            </a:r>
          </a:p>
          <a:p>
            <a:pPr lvl="1"/>
            <a:r>
              <a:rPr lang="en-US" dirty="0">
                <a:latin typeface="Cambria" pitchFamily="18" charset="0"/>
              </a:rPr>
              <a:t>Lead</a:t>
            </a:r>
            <a:r>
              <a:rPr lang="tr-TR" dirty="0">
                <a:latin typeface="Cambria" pitchFamily="18" charset="0"/>
              </a:rPr>
              <a:t>/</a:t>
            </a:r>
            <a:r>
              <a:rPr lang="tr-TR" dirty="0" err="1">
                <a:latin typeface="Cambria" pitchFamily="18" charset="0"/>
              </a:rPr>
              <a:t>cause</a:t>
            </a:r>
            <a:r>
              <a:rPr lang="en-US" dirty="0">
                <a:latin typeface="Cambria" pitchFamily="18" charset="0"/>
              </a:rPr>
              <a:t> to purchase or other desired action</a:t>
            </a:r>
          </a:p>
          <a:p>
            <a:r>
              <a:rPr lang="en-US" dirty="0">
                <a:latin typeface="Cambria" pitchFamily="18" charset="0"/>
              </a:rPr>
              <a:t>After conceiving</a:t>
            </a:r>
            <a:r>
              <a:rPr lang="tr-TR" dirty="0">
                <a:latin typeface="Cambria" pitchFamily="18" charset="0"/>
              </a:rPr>
              <a:t>/</a:t>
            </a:r>
            <a:r>
              <a:rPr lang="tr-TR" dirty="0" err="1">
                <a:latin typeface="Cambria" pitchFamily="18" charset="0"/>
              </a:rPr>
              <a:t>creating</a:t>
            </a:r>
            <a:r>
              <a:rPr lang="en-US" dirty="0">
                <a:latin typeface="Cambria" pitchFamily="18" charset="0"/>
              </a:rPr>
              <a:t> an idea, ads must be refined</a:t>
            </a:r>
            <a:r>
              <a:rPr lang="tr-TR" dirty="0">
                <a:latin typeface="Cambria" pitchFamily="18" charset="0"/>
              </a:rPr>
              <a:t>/</a:t>
            </a:r>
            <a:r>
              <a:rPr lang="tr-TR" dirty="0" err="1">
                <a:latin typeface="Cambria" pitchFamily="18" charset="0"/>
              </a:rPr>
              <a:t>improved</a:t>
            </a:r>
            <a:r>
              <a:rPr lang="en-US" dirty="0">
                <a:latin typeface="Cambria" pitchFamily="18" charset="0"/>
              </a:rPr>
              <a:t> from rough sketch</a:t>
            </a:r>
            <a:r>
              <a:rPr lang="tr-TR" dirty="0">
                <a:latin typeface="Cambria" pitchFamily="18" charset="0"/>
              </a:rPr>
              <a:t>/</a:t>
            </a:r>
            <a:r>
              <a:rPr lang="tr-TR" dirty="0" err="1">
                <a:latin typeface="Cambria" pitchFamily="18" charset="0"/>
              </a:rPr>
              <a:t>draft</a:t>
            </a:r>
            <a:r>
              <a:rPr lang="en-US" dirty="0">
                <a:latin typeface="Cambria" pitchFamily="18" charset="0"/>
              </a:rPr>
              <a:t> to finished</a:t>
            </a:r>
            <a:r>
              <a:rPr lang="tr-TR" dirty="0">
                <a:latin typeface="Cambria" pitchFamily="18" charset="0"/>
              </a:rPr>
              <a:t>/</a:t>
            </a:r>
            <a:r>
              <a:rPr lang="tr-TR" dirty="0" err="1">
                <a:latin typeface="Cambria" pitchFamily="18" charset="0"/>
              </a:rPr>
              <a:t>completed</a:t>
            </a:r>
            <a:r>
              <a:rPr lang="en-US" dirty="0">
                <a:latin typeface="Cambria" pitchFamily="18" charset="0"/>
              </a:rPr>
              <a:t> layout</a:t>
            </a:r>
            <a:r>
              <a:rPr lang="tr-TR" dirty="0">
                <a:latin typeface="Cambria" pitchFamily="18" charset="0"/>
              </a:rPr>
              <a:t>/ </a:t>
            </a:r>
            <a:r>
              <a:rPr lang="tr-TR" dirty="0" err="1">
                <a:latin typeface="Cambria" pitchFamily="18" charset="0"/>
              </a:rPr>
              <a:t>setup</a:t>
            </a:r>
            <a:r>
              <a:rPr lang="tr-TR" dirty="0">
                <a:latin typeface="Cambria" pitchFamily="18" charset="0"/>
              </a:rPr>
              <a:t>.</a:t>
            </a:r>
            <a:endParaRPr lang="en-US" dirty="0">
              <a:latin typeface="Cambria" pitchFamily="18" charset="0"/>
            </a:endParaRPr>
          </a:p>
          <a:p>
            <a:pPr marL="0" indent="0">
              <a:buNone/>
            </a:pPr>
            <a:endParaRPr lang="en-US" dirty="0">
              <a:latin typeface="Cambria" pitchFamily="18" charset="0"/>
            </a:endParaRPr>
          </a:p>
        </p:txBody>
      </p:sp>
      <p:sp>
        <p:nvSpPr>
          <p:cNvPr id="5120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432D33-8DC2-408D-867C-5CC24CDC79F0}"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5125"/>
          </a:xfrm>
        </p:spPr>
        <p:txBody>
          <a:bodyPr>
            <a:normAutofit fontScale="90000"/>
          </a:bodyPr>
          <a:lstStyle/>
          <a:p>
            <a:pPr fontAlgn="auto">
              <a:spcAft>
                <a:spcPts val="0"/>
              </a:spcAft>
              <a:defRPr/>
            </a:pPr>
            <a:r>
              <a:rPr lang="en-US" sz="2400" dirty="0"/>
              <a:t>Figure 16.3 - Elements of a Typical Ad</a:t>
            </a:r>
          </a:p>
        </p:txBody>
      </p:sp>
      <p:sp>
        <p:nvSpPr>
          <p:cNvPr id="5222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ED2B6E-B932-46A0-9A5F-9ADE8C9D83F6}" type="slidenum">
              <a:rPr lang="en-US">
                <a:cs typeface="Arial" charset="0"/>
              </a:rPr>
              <a:pPr fontAlgn="base">
                <a:spcBef>
                  <a:spcPct val="0"/>
                </a:spcBef>
                <a:spcAft>
                  <a:spcPct val="0"/>
                </a:spcAft>
              </a:pPr>
              <a:t>35</a:t>
            </a:fld>
            <a:endParaRPr lang="en-US">
              <a:cs typeface="Arial" charset="0"/>
            </a:endParaRPr>
          </a:p>
        </p:txBody>
      </p:sp>
      <p:pic>
        <p:nvPicPr>
          <p:cNvPr id="5" name="Picture 4" descr="Figure16-3.jpg"/>
          <p:cNvPicPr>
            <a:picLocks noChangeAspect="1"/>
          </p:cNvPicPr>
          <p:nvPr/>
        </p:nvPicPr>
        <p:blipFill>
          <a:blip r:embed="rId2"/>
          <a:stretch>
            <a:fillRect/>
          </a:stretch>
        </p:blipFill>
        <p:spPr>
          <a:xfrm>
            <a:off x="1296955" y="942392"/>
            <a:ext cx="6372808" cy="5029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Creating Interactive Ads</a:t>
            </a:r>
          </a:p>
        </p:txBody>
      </p:sp>
      <p:sp>
        <p:nvSpPr>
          <p:cNvPr id="53250" name="Content Placeholder 2"/>
          <p:cNvSpPr>
            <a:spLocks noGrp="1"/>
          </p:cNvSpPr>
          <p:nvPr>
            <p:ph idx="1"/>
          </p:nvPr>
        </p:nvSpPr>
        <p:spPr>
          <a:xfrm>
            <a:off x="457200" y="1255713"/>
            <a:ext cx="8229600" cy="4714875"/>
          </a:xfrm>
        </p:spPr>
        <p:txBody>
          <a:bodyPr/>
          <a:lstStyle/>
          <a:p>
            <a:r>
              <a:rPr lang="en-US" sz="2800" dirty="0">
                <a:latin typeface="Cambria" pitchFamily="18" charset="0"/>
              </a:rPr>
              <a:t>Advergames</a:t>
            </a:r>
            <a:r>
              <a:rPr lang="tr-TR" sz="2800" dirty="0">
                <a:latin typeface="Cambria" pitchFamily="18" charset="0"/>
              </a:rPr>
              <a:t> (</a:t>
            </a:r>
            <a:r>
              <a:rPr lang="tr-TR" sz="2800" dirty="0" err="1">
                <a:latin typeface="Cambria" pitchFamily="18" charset="0"/>
              </a:rPr>
              <a:t>advertising</a:t>
            </a:r>
            <a:r>
              <a:rPr lang="tr-TR" sz="2800" dirty="0">
                <a:latin typeface="Cambria" pitchFamily="18" charset="0"/>
              </a:rPr>
              <a:t> in video </a:t>
            </a:r>
            <a:r>
              <a:rPr lang="tr-TR" sz="2800" dirty="0" err="1">
                <a:latin typeface="Cambria" pitchFamily="18" charset="0"/>
              </a:rPr>
              <a:t>games</a:t>
            </a:r>
            <a:r>
              <a:rPr lang="tr-TR" sz="2800" dirty="0">
                <a:latin typeface="Cambria" pitchFamily="18" charset="0"/>
              </a:rPr>
              <a:t>)</a:t>
            </a:r>
            <a:endParaRPr lang="en-US" sz="2800" dirty="0">
              <a:latin typeface="Cambria" pitchFamily="18" charset="0"/>
            </a:endParaRPr>
          </a:p>
          <a:p>
            <a:r>
              <a:rPr lang="en-US" sz="2800" dirty="0">
                <a:latin typeface="Cambria" pitchFamily="18" charset="0"/>
              </a:rPr>
              <a:t>Missiles</a:t>
            </a:r>
            <a:r>
              <a:rPr lang="tr-TR" sz="2800" dirty="0">
                <a:latin typeface="Cambria" pitchFamily="18" charset="0"/>
              </a:rPr>
              <a:t>/</a:t>
            </a:r>
            <a:r>
              <a:rPr lang="tr-TR" sz="2800" dirty="0" err="1">
                <a:latin typeface="Cambria" pitchFamily="18" charset="0"/>
              </a:rPr>
              <a:t>creating</a:t>
            </a:r>
            <a:r>
              <a:rPr lang="tr-TR" sz="2800" dirty="0">
                <a:latin typeface="Cambria" pitchFamily="18" charset="0"/>
              </a:rPr>
              <a:t> </a:t>
            </a:r>
            <a:r>
              <a:rPr lang="tr-TR" sz="2800" dirty="0" err="1">
                <a:latin typeface="Cambria" pitchFamily="18" charset="0"/>
              </a:rPr>
              <a:t>curiosity</a:t>
            </a:r>
            <a:endParaRPr lang="en-US" sz="2800" dirty="0">
              <a:latin typeface="Cambria" pitchFamily="18" charset="0"/>
            </a:endParaRPr>
          </a:p>
          <a:p>
            <a:r>
              <a:rPr lang="en-US" sz="2800" dirty="0">
                <a:latin typeface="Cambria" pitchFamily="18" charset="0"/>
              </a:rPr>
              <a:t>Keyword ads</a:t>
            </a:r>
            <a:r>
              <a:rPr lang="tr-TR" sz="2800" dirty="0">
                <a:latin typeface="Cambria" pitchFamily="18" charset="0"/>
              </a:rPr>
              <a:t> (</a:t>
            </a:r>
            <a:r>
              <a:rPr lang="en-US" sz="2800" dirty="0">
                <a:latin typeface="Cambria" pitchFamily="18" charset="0"/>
              </a:rPr>
              <a:t>Help shoppers find and purchase your products with ads that appear in prominent</a:t>
            </a:r>
            <a:r>
              <a:rPr lang="tr-TR" sz="2800" dirty="0">
                <a:latin typeface="Cambria" pitchFamily="18" charset="0"/>
              </a:rPr>
              <a:t>/</a:t>
            </a:r>
            <a:r>
              <a:rPr lang="en-US" sz="2800" dirty="0">
                <a:latin typeface="Cambria" pitchFamily="18" charset="0"/>
              </a:rPr>
              <a:t> </a:t>
            </a:r>
            <a:r>
              <a:rPr lang="tr-TR" sz="2800" dirty="0" err="1">
                <a:latin typeface="Cambria" pitchFamily="18" charset="0"/>
              </a:rPr>
              <a:t>striking</a:t>
            </a:r>
            <a:r>
              <a:rPr lang="tr-TR" sz="2800" dirty="0">
                <a:latin typeface="Cambria" pitchFamily="18" charset="0"/>
              </a:rPr>
              <a:t> </a:t>
            </a:r>
            <a:r>
              <a:rPr lang="en-US" sz="2800" dirty="0">
                <a:latin typeface="Cambria" pitchFamily="18" charset="0"/>
              </a:rPr>
              <a:t>positions on Shopee search results.</a:t>
            </a:r>
            <a:r>
              <a:rPr lang="tr-TR" sz="2800" dirty="0">
                <a:latin typeface="Cambria" pitchFamily="18" charset="0"/>
              </a:rPr>
              <a:t>)</a:t>
            </a:r>
            <a:endParaRPr lang="en-US" sz="2800" dirty="0">
              <a:latin typeface="Cambria" pitchFamily="18" charset="0"/>
            </a:endParaRPr>
          </a:p>
          <a:p>
            <a:r>
              <a:rPr lang="en-US" sz="2800" dirty="0">
                <a:latin typeface="Cambria" pitchFamily="18" charset="0"/>
              </a:rPr>
              <a:t>Adware</a:t>
            </a:r>
            <a:r>
              <a:rPr lang="tr-TR" sz="2800" dirty="0">
                <a:latin typeface="Cambria" pitchFamily="18" charset="0"/>
              </a:rPr>
              <a:t>/ad-</a:t>
            </a:r>
            <a:r>
              <a:rPr lang="tr-TR" sz="2800" dirty="0" err="1">
                <a:latin typeface="Cambria" pitchFamily="18" charset="0"/>
              </a:rPr>
              <a:t>supported</a:t>
            </a:r>
            <a:r>
              <a:rPr lang="tr-TR" sz="2800" dirty="0">
                <a:latin typeface="Cambria" pitchFamily="18" charset="0"/>
              </a:rPr>
              <a:t> software</a:t>
            </a:r>
            <a:endParaRPr lang="en-US" sz="2800" dirty="0">
              <a:latin typeface="Cambria" pitchFamily="18" charset="0"/>
            </a:endParaRPr>
          </a:p>
          <a:p>
            <a:r>
              <a:rPr lang="en-US" sz="2800" dirty="0">
                <a:latin typeface="Cambria" pitchFamily="18" charset="0"/>
              </a:rPr>
              <a:t>Social network advertising</a:t>
            </a:r>
          </a:p>
          <a:p>
            <a:r>
              <a:rPr lang="en-US" sz="2800" dirty="0">
                <a:latin typeface="Cambria" pitchFamily="18" charset="0"/>
              </a:rPr>
              <a:t>Narrowcasting</a:t>
            </a:r>
            <a:r>
              <a:rPr lang="tr-TR" sz="2800" dirty="0">
                <a:latin typeface="Cambria" pitchFamily="18" charset="0"/>
              </a:rPr>
              <a:t> (</a:t>
            </a:r>
            <a:r>
              <a:rPr lang="tr-TR" sz="2800" dirty="0" err="1">
                <a:latin typeface="Cambria" pitchFamily="18" charset="0"/>
              </a:rPr>
              <a:t>digital</a:t>
            </a:r>
            <a:r>
              <a:rPr lang="tr-TR" sz="2800" dirty="0">
                <a:latin typeface="Cambria" pitchFamily="18" charset="0"/>
              </a:rPr>
              <a:t> </a:t>
            </a:r>
            <a:r>
              <a:rPr lang="tr-TR" sz="2800" dirty="0" err="1">
                <a:latin typeface="Cambria" pitchFamily="18" charset="0"/>
              </a:rPr>
              <a:t>signage</a:t>
            </a:r>
            <a:r>
              <a:rPr lang="tr-TR" sz="2800" dirty="0">
                <a:latin typeface="Cambria" pitchFamily="18" charset="0"/>
              </a:rPr>
              <a:t>)</a:t>
            </a:r>
            <a:endParaRPr lang="en-US" sz="2800" dirty="0">
              <a:latin typeface="Cambria" pitchFamily="18" charset="0"/>
            </a:endParaRPr>
          </a:p>
        </p:txBody>
      </p:sp>
      <p:sp>
        <p:nvSpPr>
          <p:cNvPr id="5325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8BAAB-0202-449D-B3BC-2ADBE979EF2E}" type="slidenum">
              <a:rPr lang="en-US">
                <a:cs typeface="Arial" charset="0"/>
              </a:rPr>
              <a:pPr fontAlgn="base">
                <a:spcBef>
                  <a:spcPct val="0"/>
                </a:spcBef>
                <a:spcAft>
                  <a:spcPct val="0"/>
                </a:spcAft>
              </a:pPr>
              <a:t>36</a:t>
            </a:fld>
            <a:endParaRPr lang="en-US">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64E3A3F-42DA-4C1A-A607-20FE85AA795D}"/>
              </a:ext>
            </a:extLst>
          </p:cNvPr>
          <p:cNvSpPr>
            <a:spLocks noGrp="1"/>
          </p:cNvSpPr>
          <p:nvPr>
            <p:ph type="sldNum" sz="quarter" idx="12"/>
          </p:nvPr>
        </p:nvSpPr>
        <p:spPr/>
        <p:txBody>
          <a:bodyPr/>
          <a:lstStyle/>
          <a:p>
            <a:pPr>
              <a:defRPr/>
            </a:pPr>
            <a:fld id="{A47104D4-FDC0-4933-BAF1-1B69254DFE52}" type="slidenum">
              <a:rPr lang="en-US" smtClean="0"/>
              <a:pPr>
                <a:defRPr/>
              </a:pPr>
              <a:t>37</a:t>
            </a:fld>
            <a:endParaRPr lang="en-US" dirty="0"/>
          </a:p>
        </p:txBody>
      </p:sp>
      <p:pic>
        <p:nvPicPr>
          <p:cNvPr id="3" name="Resim 2">
            <a:extLst>
              <a:ext uri="{FF2B5EF4-FFF2-40B4-BE49-F238E27FC236}">
                <a16:creationId xmlns:a16="http://schemas.microsoft.com/office/drawing/2014/main" id="{63983BC0-6DF3-4FBE-ABCE-5B642B2546BB}"/>
              </a:ext>
            </a:extLst>
          </p:cNvPr>
          <p:cNvPicPr>
            <a:picLocks noChangeAspect="1"/>
          </p:cNvPicPr>
          <p:nvPr/>
        </p:nvPicPr>
        <p:blipFill>
          <a:blip r:embed="rId2"/>
          <a:stretch>
            <a:fillRect/>
          </a:stretch>
        </p:blipFill>
        <p:spPr>
          <a:xfrm>
            <a:off x="485192" y="335902"/>
            <a:ext cx="3676262" cy="1931437"/>
          </a:xfrm>
          <a:prstGeom prst="rect">
            <a:avLst/>
          </a:prstGeom>
        </p:spPr>
      </p:pic>
      <p:pic>
        <p:nvPicPr>
          <p:cNvPr id="5" name="Resim 4">
            <a:extLst>
              <a:ext uri="{FF2B5EF4-FFF2-40B4-BE49-F238E27FC236}">
                <a16:creationId xmlns:a16="http://schemas.microsoft.com/office/drawing/2014/main" id="{8CE21629-4F87-4376-A06E-EFF9BA92F12A}"/>
              </a:ext>
            </a:extLst>
          </p:cNvPr>
          <p:cNvPicPr>
            <a:picLocks noChangeAspect="1"/>
          </p:cNvPicPr>
          <p:nvPr/>
        </p:nvPicPr>
        <p:blipFill>
          <a:blip r:embed="rId3"/>
          <a:stretch>
            <a:fillRect/>
          </a:stretch>
        </p:blipFill>
        <p:spPr>
          <a:xfrm>
            <a:off x="452536" y="2593879"/>
            <a:ext cx="3690258" cy="1909858"/>
          </a:xfrm>
          <a:prstGeom prst="rect">
            <a:avLst/>
          </a:prstGeom>
        </p:spPr>
      </p:pic>
      <p:pic>
        <p:nvPicPr>
          <p:cNvPr id="7" name="Resim 6">
            <a:extLst>
              <a:ext uri="{FF2B5EF4-FFF2-40B4-BE49-F238E27FC236}">
                <a16:creationId xmlns:a16="http://schemas.microsoft.com/office/drawing/2014/main" id="{8E3F9E87-2DF2-4F94-A677-336D2EA57C1C}"/>
              </a:ext>
            </a:extLst>
          </p:cNvPr>
          <p:cNvPicPr>
            <a:picLocks noChangeAspect="1"/>
          </p:cNvPicPr>
          <p:nvPr/>
        </p:nvPicPr>
        <p:blipFill>
          <a:blip r:embed="rId4"/>
          <a:stretch>
            <a:fillRect/>
          </a:stretch>
        </p:blipFill>
        <p:spPr>
          <a:xfrm>
            <a:off x="4721289" y="116275"/>
            <a:ext cx="4002833" cy="1819469"/>
          </a:xfrm>
          <a:prstGeom prst="rect">
            <a:avLst/>
          </a:prstGeom>
        </p:spPr>
      </p:pic>
      <p:pic>
        <p:nvPicPr>
          <p:cNvPr id="8" name="Resim 7">
            <a:extLst>
              <a:ext uri="{FF2B5EF4-FFF2-40B4-BE49-F238E27FC236}">
                <a16:creationId xmlns:a16="http://schemas.microsoft.com/office/drawing/2014/main" id="{4061827D-2458-4E54-94FD-169A797AAE9E}"/>
              </a:ext>
            </a:extLst>
          </p:cNvPr>
          <p:cNvPicPr>
            <a:picLocks noChangeAspect="1"/>
          </p:cNvPicPr>
          <p:nvPr/>
        </p:nvPicPr>
        <p:blipFill>
          <a:blip r:embed="rId5"/>
          <a:stretch>
            <a:fillRect/>
          </a:stretch>
        </p:blipFill>
        <p:spPr>
          <a:xfrm>
            <a:off x="4753945" y="2304452"/>
            <a:ext cx="3937519" cy="1909858"/>
          </a:xfrm>
          <a:prstGeom prst="rect">
            <a:avLst/>
          </a:prstGeom>
        </p:spPr>
      </p:pic>
      <p:pic>
        <p:nvPicPr>
          <p:cNvPr id="11" name="Resim 10">
            <a:extLst>
              <a:ext uri="{FF2B5EF4-FFF2-40B4-BE49-F238E27FC236}">
                <a16:creationId xmlns:a16="http://schemas.microsoft.com/office/drawing/2014/main" id="{409CFC25-3099-4A5F-A45E-24A8883EAD71}"/>
              </a:ext>
            </a:extLst>
          </p:cNvPr>
          <p:cNvPicPr>
            <a:picLocks noChangeAspect="1"/>
          </p:cNvPicPr>
          <p:nvPr/>
        </p:nvPicPr>
        <p:blipFill>
          <a:blip r:embed="rId6"/>
          <a:stretch>
            <a:fillRect/>
          </a:stretch>
        </p:blipFill>
        <p:spPr>
          <a:xfrm>
            <a:off x="4879911" y="4292082"/>
            <a:ext cx="3844212" cy="2449643"/>
          </a:xfrm>
          <a:prstGeom prst="rect">
            <a:avLst/>
          </a:prstGeom>
        </p:spPr>
      </p:pic>
      <p:pic>
        <p:nvPicPr>
          <p:cNvPr id="14" name="Resim 13">
            <a:extLst>
              <a:ext uri="{FF2B5EF4-FFF2-40B4-BE49-F238E27FC236}">
                <a16:creationId xmlns:a16="http://schemas.microsoft.com/office/drawing/2014/main" id="{1C2115C0-260B-42C3-8ED8-C6C2E61F64FC}"/>
              </a:ext>
            </a:extLst>
          </p:cNvPr>
          <p:cNvPicPr>
            <a:picLocks noChangeAspect="1"/>
          </p:cNvPicPr>
          <p:nvPr/>
        </p:nvPicPr>
        <p:blipFill>
          <a:blip r:embed="rId7"/>
          <a:stretch>
            <a:fillRect/>
          </a:stretch>
        </p:blipFill>
        <p:spPr>
          <a:xfrm>
            <a:off x="314324" y="4579550"/>
            <a:ext cx="4257675" cy="2162175"/>
          </a:xfrm>
          <a:prstGeom prst="rect">
            <a:avLst/>
          </a:prstGeom>
        </p:spPr>
      </p:pic>
    </p:spTree>
    <p:extLst>
      <p:ext uri="{BB962C8B-B14F-4D97-AF65-F5344CB8AC3E}">
        <p14:creationId xmlns:p14="http://schemas.microsoft.com/office/powerpoint/2010/main" val="2797595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54274" name="Content Placeholder 2"/>
          <p:cNvSpPr>
            <a:spLocks noGrp="1"/>
          </p:cNvSpPr>
          <p:nvPr>
            <p:ph idx="1"/>
          </p:nvPr>
        </p:nvSpPr>
        <p:spPr>
          <a:xfrm>
            <a:off x="457200" y="1255713"/>
            <a:ext cx="8229600" cy="4714875"/>
          </a:xfrm>
        </p:spPr>
        <p:txBody>
          <a:bodyPr/>
          <a:lstStyle/>
          <a:p>
            <a:r>
              <a:rPr lang="en-US" dirty="0">
                <a:latin typeface="Cambria" pitchFamily="18" charset="0"/>
              </a:rPr>
              <a:t>Television</a:t>
            </a:r>
          </a:p>
          <a:p>
            <a:pPr lvl="1"/>
            <a:r>
              <a:rPr lang="en-US" dirty="0">
                <a:latin typeface="Cambria" pitchFamily="18" charset="0"/>
              </a:rPr>
              <a:t>Mass coverage</a:t>
            </a:r>
            <a:r>
              <a:rPr lang="tr-TR" dirty="0">
                <a:latin typeface="Cambria" pitchFamily="18" charset="0"/>
              </a:rPr>
              <a:t>/</a:t>
            </a:r>
            <a:r>
              <a:rPr lang="tr-TR" dirty="0" err="1">
                <a:latin typeface="Cambria" pitchFamily="18" charset="0"/>
              </a:rPr>
              <a:t>broadcast</a:t>
            </a:r>
            <a:r>
              <a:rPr lang="tr-TR" dirty="0">
                <a:latin typeface="Cambria" pitchFamily="18" charset="0"/>
              </a:rPr>
              <a:t> </a:t>
            </a:r>
            <a:r>
              <a:rPr lang="tr-TR" dirty="0" err="1">
                <a:latin typeface="Cambria" pitchFamily="18" charset="0"/>
              </a:rPr>
              <a:t>area</a:t>
            </a:r>
            <a:endParaRPr lang="en-US" dirty="0">
              <a:latin typeface="Cambria" pitchFamily="18" charset="0"/>
            </a:endParaRPr>
          </a:p>
          <a:p>
            <a:pPr lvl="1"/>
            <a:r>
              <a:rPr lang="en-US" dirty="0">
                <a:latin typeface="Cambria" pitchFamily="18" charset="0"/>
              </a:rPr>
              <a:t>Powerful impact on viewers, repetition</a:t>
            </a:r>
            <a:r>
              <a:rPr lang="tr-TR" dirty="0">
                <a:latin typeface="Cambria" pitchFamily="18" charset="0"/>
              </a:rPr>
              <a:t>/ </a:t>
            </a:r>
            <a:r>
              <a:rPr lang="tr-TR" dirty="0" err="1">
                <a:latin typeface="Cambria" pitchFamily="18" charset="0"/>
              </a:rPr>
              <a:t>rebroadcast</a:t>
            </a:r>
            <a:r>
              <a:rPr lang="tr-TR" dirty="0">
                <a:latin typeface="Cambria" pitchFamily="18" charset="0"/>
              </a:rPr>
              <a:t> </a:t>
            </a:r>
            <a:r>
              <a:rPr lang="en-US" dirty="0">
                <a:latin typeface="Cambria" pitchFamily="18" charset="0"/>
              </a:rPr>
              <a:t> of messages</a:t>
            </a:r>
          </a:p>
          <a:p>
            <a:pPr lvl="1"/>
            <a:r>
              <a:rPr lang="en-US" dirty="0">
                <a:latin typeface="Cambria" pitchFamily="18" charset="0"/>
              </a:rPr>
              <a:t>Flexibility, and prestige</a:t>
            </a:r>
          </a:p>
          <a:p>
            <a:endParaRPr lang="en-US" dirty="0">
              <a:latin typeface="Cambria" pitchFamily="18" charset="0"/>
            </a:endParaRPr>
          </a:p>
        </p:txBody>
      </p:sp>
      <p:sp>
        <p:nvSpPr>
          <p:cNvPr id="5427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9DC20-5B7A-402B-A9D6-59DB54A97AE0}" type="slidenum">
              <a:rPr lang="en-US">
                <a:cs typeface="Arial" charset="0"/>
              </a:rPr>
              <a:pPr fontAlgn="base">
                <a:spcBef>
                  <a:spcPct val="0"/>
                </a:spcBef>
                <a:spcAft>
                  <a:spcPct val="0"/>
                </a:spcAft>
              </a:pPr>
              <a:t>38</a:t>
            </a:fld>
            <a:endParaRPr lang="en-US">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559" y="274638"/>
            <a:ext cx="8406882" cy="973137"/>
          </a:xfrm>
        </p:spPr>
        <p:txBody>
          <a:bodyPr>
            <a:normAutofit fontScale="90000"/>
          </a:bodyPr>
          <a:lstStyle/>
          <a:p>
            <a:pPr fontAlgn="auto">
              <a:spcAft>
                <a:spcPts val="0"/>
              </a:spcAft>
              <a:defRPr/>
            </a:pPr>
            <a:r>
              <a:rPr lang="en-GB" dirty="0"/>
              <a:t>Media Selection and Scheduling</a:t>
            </a:r>
            <a:r>
              <a:rPr lang="tr-TR" dirty="0"/>
              <a:t>/ </a:t>
            </a:r>
            <a:r>
              <a:rPr lang="tr-TR" dirty="0" err="1"/>
              <a:t>timetabling</a:t>
            </a:r>
            <a:endParaRPr lang="en-US" dirty="0"/>
          </a:p>
        </p:txBody>
      </p:sp>
      <p:sp>
        <p:nvSpPr>
          <p:cNvPr id="55298" name="Content Placeholder 2"/>
          <p:cNvSpPr>
            <a:spLocks noGrp="1"/>
          </p:cNvSpPr>
          <p:nvPr>
            <p:ph idx="1"/>
          </p:nvPr>
        </p:nvSpPr>
        <p:spPr>
          <a:xfrm>
            <a:off x="457200" y="1255713"/>
            <a:ext cx="8229600" cy="4714875"/>
          </a:xfrm>
        </p:spPr>
        <p:txBody>
          <a:bodyPr/>
          <a:lstStyle/>
          <a:p>
            <a:r>
              <a:rPr lang="en-US" dirty="0">
                <a:latin typeface="Cambria" pitchFamily="18" charset="0"/>
              </a:rPr>
              <a:t>Radio</a:t>
            </a:r>
          </a:p>
          <a:p>
            <a:pPr lvl="1"/>
            <a:r>
              <a:rPr lang="en-US" dirty="0">
                <a:latin typeface="Cambria" pitchFamily="18" charset="0"/>
              </a:rPr>
              <a:t>Advantages</a:t>
            </a:r>
          </a:p>
          <a:p>
            <a:pPr lvl="2"/>
            <a:r>
              <a:rPr lang="en-US" dirty="0">
                <a:latin typeface="Cambria" pitchFamily="18" charset="0"/>
              </a:rPr>
              <a:t>Ability to reach people while they drive because they are a captive</a:t>
            </a:r>
            <a:r>
              <a:rPr lang="tr-TR" dirty="0">
                <a:latin typeface="Cambria" pitchFamily="18" charset="0"/>
              </a:rPr>
              <a:t>/</a:t>
            </a:r>
            <a:r>
              <a:rPr lang="tr-TR" dirty="0" err="1">
                <a:latin typeface="Cambria" pitchFamily="18" charset="0"/>
              </a:rPr>
              <a:t>obliged</a:t>
            </a:r>
            <a:r>
              <a:rPr lang="en-US" dirty="0">
                <a:latin typeface="Cambria" pitchFamily="18" charset="0"/>
              </a:rPr>
              <a:t> audience</a:t>
            </a:r>
          </a:p>
          <a:p>
            <a:pPr lvl="2"/>
            <a:r>
              <a:rPr lang="en-US" dirty="0">
                <a:latin typeface="Cambria" pitchFamily="18" charset="0"/>
              </a:rPr>
              <a:t>Benefits include low cost, flexibility, and mobility</a:t>
            </a:r>
          </a:p>
          <a:p>
            <a:pPr lvl="1"/>
            <a:r>
              <a:rPr lang="en-US" dirty="0">
                <a:latin typeface="Cambria" pitchFamily="18" charset="0"/>
              </a:rPr>
              <a:t>Disadvantages</a:t>
            </a:r>
          </a:p>
          <a:p>
            <a:pPr lvl="2"/>
            <a:r>
              <a:rPr lang="en-US" dirty="0">
                <a:latin typeface="Cambria" pitchFamily="18" charset="0"/>
              </a:rPr>
              <a:t>Highly segmented audiences,</a:t>
            </a:r>
          </a:p>
          <a:p>
            <a:pPr lvl="2"/>
            <a:r>
              <a:rPr lang="en-US" dirty="0">
                <a:latin typeface="Cambria" pitchFamily="18" charset="0"/>
              </a:rPr>
              <a:t>The temporary</a:t>
            </a:r>
            <a:r>
              <a:rPr lang="tr-TR" dirty="0">
                <a:latin typeface="Cambria" pitchFamily="18" charset="0"/>
              </a:rPr>
              <a:t>/</a:t>
            </a:r>
            <a:r>
              <a:rPr lang="tr-TR" dirty="0" err="1">
                <a:latin typeface="Cambria" pitchFamily="18" charset="0"/>
              </a:rPr>
              <a:t>old-fashioned</a:t>
            </a:r>
            <a:r>
              <a:rPr lang="en-US" dirty="0">
                <a:latin typeface="Cambria" pitchFamily="18" charset="0"/>
              </a:rPr>
              <a:t> nature of messages</a:t>
            </a:r>
          </a:p>
          <a:p>
            <a:pPr lvl="2"/>
            <a:r>
              <a:rPr lang="en-US" dirty="0">
                <a:latin typeface="Cambria" pitchFamily="18" charset="0"/>
              </a:rPr>
              <a:t>A minimum of research information compared with television</a:t>
            </a:r>
          </a:p>
          <a:p>
            <a:endParaRPr lang="en-US" dirty="0">
              <a:latin typeface="Cambria" pitchFamily="18" charset="0"/>
            </a:endParaRPr>
          </a:p>
        </p:txBody>
      </p:sp>
      <p:sp>
        <p:nvSpPr>
          <p:cNvPr id="5529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9628EE-17BD-4AA4-B2AA-AC254BFE8E4E}" type="slidenum">
              <a:rPr lang="en-US">
                <a:cs typeface="Arial" charset="0"/>
              </a:rPr>
              <a:pPr fontAlgn="base">
                <a:spcBef>
                  <a:spcPct val="0"/>
                </a:spcBef>
                <a:spcAft>
                  <a:spcPct val="0"/>
                </a:spcAft>
              </a:pPr>
              <a:t>39</a:t>
            </a:fld>
            <a:endParaRPr lang="en-US">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363" y="274638"/>
            <a:ext cx="7377112" cy="973137"/>
          </a:xfrm>
        </p:spPr>
        <p:txBody>
          <a:bodyPr/>
          <a:lstStyle/>
          <a:p>
            <a:pPr fontAlgn="auto">
              <a:spcAft>
                <a:spcPts val="0"/>
              </a:spcAft>
              <a:defRPr/>
            </a:pPr>
            <a:r>
              <a:rPr lang="en-US" dirty="0"/>
              <a:t>Objectives</a:t>
            </a:r>
          </a:p>
        </p:txBody>
      </p:sp>
      <p:sp>
        <p:nvSpPr>
          <p:cNvPr id="3" name="Content Placeholder 2"/>
          <p:cNvSpPr>
            <a:spLocks noGrp="1"/>
          </p:cNvSpPr>
          <p:nvPr>
            <p:ph idx="1"/>
          </p:nvPr>
        </p:nvSpPr>
        <p:spPr>
          <a:xfrm>
            <a:off x="609601" y="1265238"/>
            <a:ext cx="8077200" cy="4714875"/>
          </a:xfrm>
        </p:spPr>
        <p:txBody>
          <a:bodyPr rtlCol="0">
            <a:normAutofit/>
          </a:bodyPr>
          <a:lstStyle/>
          <a:p>
            <a:pPr fontAlgn="auto">
              <a:spcAft>
                <a:spcPts val="0"/>
              </a:spcAft>
              <a:buFont typeface="+mj-lt"/>
              <a:buAutoNum type="arabicPeriod" startAt="7"/>
              <a:defRPr/>
            </a:pPr>
            <a:r>
              <a:rPr lang="en-US" dirty="0"/>
              <a:t>Compare the seven different advertising media</a:t>
            </a:r>
            <a:r>
              <a:rPr lang="tr-TR" dirty="0"/>
              <a:t>/</a:t>
            </a:r>
            <a:r>
              <a:rPr lang="tr-TR" dirty="0" err="1"/>
              <a:t>mean</a:t>
            </a:r>
            <a:r>
              <a:rPr lang="en-US" dirty="0"/>
              <a:t>.</a:t>
            </a:r>
          </a:p>
          <a:p>
            <a:pPr marL="533400" indent="-533400" fontAlgn="auto">
              <a:spcAft>
                <a:spcPts val="0"/>
              </a:spcAft>
              <a:buFont typeface="Calibri" pitchFamily="34" charset="0"/>
              <a:buAutoNum type="arabicPeriod" startAt="7"/>
              <a:defRPr/>
            </a:pPr>
            <a:r>
              <a:rPr lang="en-US" dirty="0"/>
              <a:t>Explain the roles of public relations, publicity, and cross-promotion in an organization’s promotional strategy.</a:t>
            </a:r>
          </a:p>
          <a:p>
            <a:pPr marL="533400" indent="-533400" fontAlgn="auto">
              <a:spcAft>
                <a:spcPts val="0"/>
              </a:spcAft>
              <a:buFont typeface="Calibri" pitchFamily="34" charset="0"/>
              <a:buAutoNum type="arabicPeriod" startAt="7"/>
              <a:defRPr/>
            </a:pPr>
            <a:r>
              <a:rPr lang="en-US" dirty="0"/>
              <a:t>Discuss the five factors that influence the effectiveness of a promotional mix and how marketers measure promotional effectiveness.</a:t>
            </a:r>
          </a:p>
        </p:txBody>
      </p:sp>
      <p:sp>
        <p:nvSpPr>
          <p:cNvPr id="194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5B16AB-E738-4311-AEBA-458EB3219F9B}"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56322" name="Content Placeholder 2"/>
          <p:cNvSpPr>
            <a:spLocks noGrp="1"/>
          </p:cNvSpPr>
          <p:nvPr>
            <p:ph idx="1"/>
          </p:nvPr>
        </p:nvSpPr>
        <p:spPr>
          <a:xfrm>
            <a:off x="457200" y="1255713"/>
            <a:ext cx="8229600" cy="4714875"/>
          </a:xfrm>
        </p:spPr>
        <p:txBody>
          <a:bodyPr/>
          <a:lstStyle/>
          <a:p>
            <a:r>
              <a:rPr lang="en-US" dirty="0">
                <a:latin typeface="Cambria" pitchFamily="18" charset="0"/>
              </a:rPr>
              <a:t>Newspapers</a:t>
            </a:r>
          </a:p>
          <a:p>
            <a:pPr lvl="1"/>
            <a:r>
              <a:rPr lang="en-US" dirty="0">
                <a:latin typeface="Cambria" pitchFamily="18" charset="0"/>
              </a:rPr>
              <a:t>Advantages </a:t>
            </a:r>
          </a:p>
          <a:p>
            <a:pPr lvl="2"/>
            <a:r>
              <a:rPr lang="en-US" dirty="0">
                <a:latin typeface="Cambria" pitchFamily="18" charset="0"/>
              </a:rPr>
              <a:t>Flexible </a:t>
            </a:r>
          </a:p>
          <a:p>
            <a:pPr lvl="2"/>
            <a:r>
              <a:rPr lang="en-US" dirty="0">
                <a:latin typeface="Cambria" pitchFamily="18" charset="0"/>
              </a:rPr>
              <a:t>Intensive</a:t>
            </a:r>
            <a:r>
              <a:rPr lang="tr-TR" dirty="0">
                <a:latin typeface="Cambria" pitchFamily="18" charset="0"/>
              </a:rPr>
              <a:t> </a:t>
            </a:r>
            <a:r>
              <a:rPr lang="en-US" dirty="0">
                <a:latin typeface="Cambria" pitchFamily="18" charset="0"/>
              </a:rPr>
              <a:t>coverage</a:t>
            </a:r>
            <a:r>
              <a:rPr lang="tr-TR" dirty="0">
                <a:latin typeface="Cambria" pitchFamily="18" charset="0"/>
              </a:rPr>
              <a:t>/</a:t>
            </a:r>
            <a:r>
              <a:rPr lang="tr-TR" dirty="0" err="1">
                <a:latin typeface="Cambria" pitchFamily="18" charset="0"/>
              </a:rPr>
              <a:t>content</a:t>
            </a:r>
            <a:r>
              <a:rPr lang="en-US" dirty="0">
                <a:latin typeface="Cambria" pitchFamily="18" charset="0"/>
              </a:rPr>
              <a:t> for ads</a:t>
            </a:r>
          </a:p>
          <a:p>
            <a:pPr lvl="2"/>
            <a:r>
              <a:rPr lang="en-US" dirty="0">
                <a:latin typeface="Cambria" pitchFamily="18" charset="0"/>
              </a:rPr>
              <a:t>Can refer</a:t>
            </a:r>
            <a:r>
              <a:rPr lang="tr-TR" dirty="0">
                <a:latin typeface="Cambria" pitchFamily="18" charset="0"/>
              </a:rPr>
              <a:t>/</a:t>
            </a:r>
            <a:r>
              <a:rPr lang="tr-TR" dirty="0" err="1">
                <a:latin typeface="Cambria" pitchFamily="18" charset="0"/>
              </a:rPr>
              <a:t>get</a:t>
            </a:r>
            <a:r>
              <a:rPr lang="en-US" dirty="0">
                <a:latin typeface="Cambria" pitchFamily="18" charset="0"/>
              </a:rPr>
              <a:t> back to newspaper ads</a:t>
            </a:r>
          </a:p>
          <a:p>
            <a:pPr lvl="1"/>
            <a:r>
              <a:rPr lang="en-US" dirty="0">
                <a:latin typeface="Cambria" pitchFamily="18" charset="0"/>
              </a:rPr>
              <a:t>Disadvantages</a:t>
            </a:r>
          </a:p>
          <a:p>
            <a:pPr lvl="2"/>
            <a:r>
              <a:rPr lang="en-US" dirty="0">
                <a:latin typeface="Cambria" pitchFamily="18" charset="0"/>
              </a:rPr>
              <a:t>Hasty</a:t>
            </a:r>
            <a:r>
              <a:rPr lang="tr-TR" dirty="0">
                <a:latin typeface="Cambria" pitchFamily="18" charset="0"/>
              </a:rPr>
              <a:t>/</a:t>
            </a:r>
            <a:r>
              <a:rPr lang="tr-TR" dirty="0" err="1">
                <a:latin typeface="Cambria" pitchFamily="18" charset="0"/>
              </a:rPr>
              <a:t>short</a:t>
            </a:r>
            <a:r>
              <a:rPr lang="tr-TR" dirty="0">
                <a:latin typeface="Cambria" pitchFamily="18" charset="0"/>
              </a:rPr>
              <a:t> time </a:t>
            </a:r>
            <a:r>
              <a:rPr lang="tr-TR" dirty="0" err="1">
                <a:latin typeface="Cambria" pitchFamily="18" charset="0"/>
              </a:rPr>
              <a:t>for</a:t>
            </a:r>
            <a:r>
              <a:rPr lang="tr-TR" dirty="0">
                <a:latin typeface="Cambria" pitchFamily="18" charset="0"/>
              </a:rPr>
              <a:t> </a:t>
            </a:r>
            <a:r>
              <a:rPr lang="tr-TR" dirty="0" err="1">
                <a:latin typeface="Cambria" pitchFamily="18" charset="0"/>
              </a:rPr>
              <a:t>reading</a:t>
            </a:r>
            <a:r>
              <a:rPr lang="en-US" dirty="0">
                <a:latin typeface="Cambria" pitchFamily="18" charset="0"/>
              </a:rPr>
              <a:t> reading</a:t>
            </a:r>
          </a:p>
          <a:p>
            <a:pPr lvl="2"/>
            <a:r>
              <a:rPr lang="en-US" dirty="0">
                <a:latin typeface="Cambria" pitchFamily="18" charset="0"/>
              </a:rPr>
              <a:t>Relatively poor reproduction</a:t>
            </a:r>
            <a:r>
              <a:rPr lang="tr-TR" dirty="0">
                <a:latin typeface="Cambria" pitchFamily="18" charset="0"/>
              </a:rPr>
              <a:t>/</a:t>
            </a:r>
            <a:r>
              <a:rPr lang="tr-TR" dirty="0" err="1">
                <a:latin typeface="Cambria" pitchFamily="18" charset="0"/>
              </a:rPr>
              <a:t>remaking</a:t>
            </a:r>
            <a:r>
              <a:rPr lang="tr-TR" dirty="0">
                <a:latin typeface="Cambria" pitchFamily="18" charset="0"/>
              </a:rPr>
              <a:t> </a:t>
            </a:r>
            <a:r>
              <a:rPr lang="en-US" dirty="0">
                <a:latin typeface="Cambria" pitchFamily="18" charset="0"/>
              </a:rPr>
              <a:t>quality</a:t>
            </a:r>
          </a:p>
          <a:p>
            <a:endParaRPr lang="en-US" dirty="0">
              <a:latin typeface="Cambria" pitchFamily="18" charset="0"/>
            </a:endParaRPr>
          </a:p>
        </p:txBody>
      </p:sp>
      <p:sp>
        <p:nvSpPr>
          <p:cNvPr id="563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5E1E99-92C6-4573-94E6-F9DFBB7C9827}" type="slidenum">
              <a:rPr lang="en-US">
                <a:cs typeface="Arial" charset="0"/>
              </a:rPr>
              <a:pPr fontAlgn="base">
                <a:spcBef>
                  <a:spcPct val="0"/>
                </a:spcBef>
                <a:spcAft>
                  <a:spcPct val="0"/>
                </a:spcAft>
              </a:pPr>
              <a:t>40</a:t>
            </a:fld>
            <a:endParaRPr lang="en-US">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57346" name="Content Placeholder 2"/>
          <p:cNvSpPr>
            <a:spLocks noGrp="1"/>
          </p:cNvSpPr>
          <p:nvPr>
            <p:ph idx="1"/>
          </p:nvPr>
        </p:nvSpPr>
        <p:spPr>
          <a:xfrm>
            <a:off x="457200" y="1255713"/>
            <a:ext cx="8229600" cy="4714875"/>
          </a:xfrm>
        </p:spPr>
        <p:txBody>
          <a:bodyPr/>
          <a:lstStyle/>
          <a:p>
            <a:r>
              <a:rPr lang="en-US" dirty="0">
                <a:latin typeface="Cambria" pitchFamily="18" charset="0"/>
              </a:rPr>
              <a:t>Magazines</a:t>
            </a:r>
          </a:p>
          <a:p>
            <a:pPr lvl="1"/>
            <a:r>
              <a:rPr lang="en-US" dirty="0">
                <a:latin typeface="Cambria" pitchFamily="18" charset="0"/>
              </a:rPr>
              <a:t>Consumer magazines and business magazines</a:t>
            </a:r>
          </a:p>
          <a:p>
            <a:pPr lvl="1"/>
            <a:r>
              <a:rPr lang="en-US" dirty="0">
                <a:latin typeface="Cambria" pitchFamily="18" charset="0"/>
              </a:rPr>
              <a:t>Advantages</a:t>
            </a:r>
          </a:p>
          <a:p>
            <a:pPr lvl="2"/>
            <a:r>
              <a:rPr lang="en-US" dirty="0">
                <a:latin typeface="Cambria" pitchFamily="18" charset="0"/>
              </a:rPr>
              <a:t>The ability to reach precise</a:t>
            </a:r>
            <a:r>
              <a:rPr lang="tr-TR" dirty="0">
                <a:latin typeface="Cambria" pitchFamily="18" charset="0"/>
              </a:rPr>
              <a:t>/</a:t>
            </a:r>
            <a:r>
              <a:rPr lang="tr-TR" dirty="0" err="1">
                <a:latin typeface="Cambria" pitchFamily="18" charset="0"/>
              </a:rPr>
              <a:t>actual</a:t>
            </a:r>
            <a:r>
              <a:rPr lang="en-US" dirty="0">
                <a:latin typeface="Cambria" pitchFamily="18" charset="0"/>
              </a:rPr>
              <a:t> target markets</a:t>
            </a:r>
          </a:p>
          <a:p>
            <a:pPr lvl="2"/>
            <a:r>
              <a:rPr lang="en-US" dirty="0">
                <a:latin typeface="Cambria" pitchFamily="18" charset="0"/>
              </a:rPr>
              <a:t>Quality reproduction</a:t>
            </a:r>
            <a:r>
              <a:rPr lang="tr-TR" dirty="0">
                <a:latin typeface="Cambria" pitchFamily="18" charset="0"/>
              </a:rPr>
              <a:t> (</a:t>
            </a:r>
            <a:r>
              <a:rPr lang="tr-TR" dirty="0" err="1">
                <a:latin typeface="Cambria" pitchFamily="18" charset="0"/>
              </a:rPr>
              <a:t>color</a:t>
            </a:r>
            <a:r>
              <a:rPr lang="tr-TR" dirty="0">
                <a:latin typeface="Cambria" pitchFamily="18" charset="0"/>
              </a:rPr>
              <a:t> </a:t>
            </a:r>
            <a:r>
              <a:rPr lang="tr-TR" dirty="0" err="1">
                <a:latin typeface="Cambria" pitchFamily="18" charset="0"/>
              </a:rPr>
              <a:t>print</a:t>
            </a:r>
            <a:r>
              <a:rPr lang="tr-TR" dirty="0">
                <a:latin typeface="Cambria" pitchFamily="18" charset="0"/>
              </a:rPr>
              <a:t>)</a:t>
            </a:r>
            <a:endParaRPr lang="en-US" dirty="0">
              <a:latin typeface="Cambria" pitchFamily="18" charset="0"/>
            </a:endParaRPr>
          </a:p>
          <a:p>
            <a:pPr lvl="2"/>
            <a:r>
              <a:rPr lang="en-US" dirty="0">
                <a:latin typeface="Cambria" pitchFamily="18" charset="0"/>
              </a:rPr>
              <a:t>Long life</a:t>
            </a:r>
          </a:p>
          <a:p>
            <a:pPr lvl="2"/>
            <a:r>
              <a:rPr lang="en-US" dirty="0">
                <a:latin typeface="Cambria" pitchFamily="18" charset="0"/>
              </a:rPr>
              <a:t>Prestige associated with some magazines </a:t>
            </a:r>
          </a:p>
          <a:p>
            <a:pPr lvl="1"/>
            <a:r>
              <a:rPr lang="en-US" dirty="0">
                <a:latin typeface="Cambria" pitchFamily="18" charset="0"/>
              </a:rPr>
              <a:t>Disadvantage</a:t>
            </a:r>
          </a:p>
          <a:p>
            <a:pPr lvl="2"/>
            <a:r>
              <a:rPr lang="en-US" dirty="0">
                <a:latin typeface="Cambria" pitchFamily="18" charset="0"/>
              </a:rPr>
              <a:t>Lack flexibility </a:t>
            </a:r>
          </a:p>
          <a:p>
            <a:endParaRPr lang="en-US" dirty="0">
              <a:latin typeface="Cambria" pitchFamily="18" charset="0"/>
            </a:endParaRPr>
          </a:p>
        </p:txBody>
      </p:sp>
      <p:sp>
        <p:nvSpPr>
          <p:cNvPr id="573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B68D32-98DB-4D4B-8873-5B787DEB108B}" type="slidenum">
              <a:rPr lang="en-US">
                <a:cs typeface="Arial" charset="0"/>
              </a:rPr>
              <a:pPr fontAlgn="base">
                <a:spcBef>
                  <a:spcPct val="0"/>
                </a:spcBef>
                <a:spcAft>
                  <a:spcPct val="0"/>
                </a:spcAft>
              </a:pPr>
              <a:t>41</a:t>
            </a:fld>
            <a:endParaRPr lang="en-US">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3" name="Content Placeholder 2"/>
          <p:cNvSpPr>
            <a:spLocks noGrp="1"/>
          </p:cNvSpPr>
          <p:nvPr>
            <p:ph idx="1"/>
          </p:nvPr>
        </p:nvSpPr>
        <p:spPr>
          <a:xfrm>
            <a:off x="345233" y="1110343"/>
            <a:ext cx="8444204" cy="5234473"/>
          </a:xfrm>
        </p:spPr>
        <p:txBody>
          <a:bodyPr rtlCol="0">
            <a:normAutofit/>
          </a:bodyPr>
          <a:lstStyle/>
          <a:p>
            <a:pPr marL="347472" indent="-347472" fontAlgn="auto">
              <a:spcAft>
                <a:spcPts val="0"/>
              </a:spcAft>
              <a:defRPr/>
            </a:pPr>
            <a:r>
              <a:rPr lang="en-US" sz="2000" dirty="0"/>
              <a:t>Direct mail</a:t>
            </a:r>
          </a:p>
          <a:p>
            <a:pPr lvl="1" fontAlgn="auto">
              <a:spcAft>
                <a:spcPts val="0"/>
              </a:spcAft>
              <a:buFont typeface="Arial"/>
              <a:buChar char="•"/>
              <a:defRPr/>
            </a:pPr>
            <a:r>
              <a:rPr lang="en-US" sz="2000" dirty="0"/>
              <a:t>Advantages</a:t>
            </a:r>
          </a:p>
          <a:p>
            <a:pPr lvl="2" fontAlgn="auto">
              <a:spcAft>
                <a:spcPts val="0"/>
              </a:spcAft>
              <a:buFont typeface="Arial"/>
              <a:buChar char="•"/>
              <a:defRPr/>
            </a:pPr>
            <a:r>
              <a:rPr lang="en-US" sz="2000" dirty="0"/>
              <a:t>Ability to segment large numbers of  prospective customers</a:t>
            </a:r>
          </a:p>
          <a:p>
            <a:pPr lvl="2" fontAlgn="auto">
              <a:spcAft>
                <a:spcPts val="0"/>
              </a:spcAft>
              <a:buFont typeface="Arial"/>
              <a:buChar char="•"/>
              <a:defRPr/>
            </a:pPr>
            <a:r>
              <a:rPr lang="en-US" sz="2000" dirty="0"/>
              <a:t>Flexible</a:t>
            </a:r>
          </a:p>
          <a:p>
            <a:pPr lvl="2" fontAlgn="auto">
              <a:spcAft>
                <a:spcPts val="0"/>
              </a:spcAft>
              <a:buFont typeface="Arial"/>
              <a:buChar char="•"/>
              <a:defRPr/>
            </a:pPr>
            <a:r>
              <a:rPr lang="en-US" sz="2000" dirty="0"/>
              <a:t>Detailed information</a:t>
            </a:r>
          </a:p>
          <a:p>
            <a:pPr lvl="2" fontAlgn="auto">
              <a:spcAft>
                <a:spcPts val="0"/>
              </a:spcAft>
              <a:buFont typeface="Arial"/>
              <a:buChar char="•"/>
              <a:defRPr/>
            </a:pPr>
            <a:r>
              <a:rPr lang="en-US" sz="2000" dirty="0"/>
              <a:t>Personalization</a:t>
            </a:r>
            <a:r>
              <a:rPr lang="tr-TR" sz="2000" dirty="0"/>
              <a:t>/</a:t>
            </a:r>
            <a:r>
              <a:rPr lang="tr-TR" sz="2000" dirty="0" err="1"/>
              <a:t>customization</a:t>
            </a:r>
            <a:endParaRPr lang="en-US" sz="2000" dirty="0"/>
          </a:p>
          <a:p>
            <a:pPr lvl="1" fontAlgn="auto">
              <a:spcAft>
                <a:spcPts val="0"/>
              </a:spcAft>
              <a:buFont typeface="Arial"/>
              <a:buChar char="•"/>
              <a:defRPr/>
            </a:pPr>
            <a:r>
              <a:rPr lang="en-US" sz="2000" dirty="0"/>
              <a:t>Disadvantages</a:t>
            </a:r>
          </a:p>
          <a:p>
            <a:pPr lvl="2" fontAlgn="auto">
              <a:spcAft>
                <a:spcPts val="0"/>
              </a:spcAft>
              <a:buFont typeface="Arial"/>
              <a:buChar char="•"/>
              <a:defRPr/>
            </a:pPr>
            <a:r>
              <a:rPr lang="en-US" sz="2000" dirty="0"/>
              <a:t>High cost per reader</a:t>
            </a:r>
          </a:p>
          <a:p>
            <a:pPr lvl="2" fontAlgn="auto">
              <a:spcAft>
                <a:spcPts val="0"/>
              </a:spcAft>
              <a:buFont typeface="Arial"/>
              <a:buChar char="•"/>
              <a:defRPr/>
            </a:pPr>
            <a:r>
              <a:rPr lang="en-US" sz="2000" dirty="0"/>
              <a:t>Reliance</a:t>
            </a:r>
            <a:r>
              <a:rPr lang="tr-TR" sz="2000" dirty="0"/>
              <a:t>/</a:t>
            </a:r>
            <a:r>
              <a:rPr lang="tr-TR" sz="2000" dirty="0" err="1"/>
              <a:t>depandence</a:t>
            </a:r>
            <a:r>
              <a:rPr lang="en-US" sz="2000" dirty="0"/>
              <a:t> on the quality of mailing lists</a:t>
            </a:r>
          </a:p>
          <a:p>
            <a:pPr lvl="2" fontAlgn="auto">
              <a:spcAft>
                <a:spcPts val="0"/>
              </a:spcAft>
              <a:buFont typeface="Arial"/>
              <a:buChar char="•"/>
              <a:defRPr/>
            </a:pPr>
            <a:r>
              <a:rPr lang="en-US" sz="2000" dirty="0"/>
              <a:t>Consumers’ resistance</a:t>
            </a:r>
            <a:r>
              <a:rPr lang="tr-TR" sz="2000" dirty="0"/>
              <a:t>*</a:t>
            </a:r>
          </a:p>
          <a:p>
            <a:pPr marL="914400" lvl="2" indent="0" fontAlgn="auto">
              <a:spcAft>
                <a:spcPts val="0"/>
              </a:spcAft>
              <a:buNone/>
              <a:defRPr/>
            </a:pPr>
            <a:r>
              <a:rPr lang="tr-TR" sz="2000" dirty="0"/>
              <a:t>*C</a:t>
            </a:r>
            <a:r>
              <a:rPr lang="en-US" sz="2000" dirty="0" err="1"/>
              <a:t>onsumer</a:t>
            </a:r>
            <a:r>
              <a:rPr lang="en-US" sz="2000" dirty="0"/>
              <a:t> resistance refers to a consumer who opposes a certain brand, an organization, or marketing images, norms, and devices that are considered to represent a system of domination.</a:t>
            </a:r>
          </a:p>
          <a:p>
            <a:pPr marL="347472" indent="-347472" fontAlgn="auto">
              <a:spcAft>
                <a:spcPts val="0"/>
              </a:spcAft>
              <a:defRPr/>
            </a:pPr>
            <a:endParaRPr lang="en-US" dirty="0"/>
          </a:p>
        </p:txBody>
      </p:sp>
      <p:sp>
        <p:nvSpPr>
          <p:cNvPr id="583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283622-AAE5-4E79-A667-8BA68A2F7542}" type="slidenum">
              <a:rPr lang="en-US">
                <a:cs typeface="Arial" charset="0"/>
              </a:rPr>
              <a:pPr fontAlgn="base">
                <a:spcBef>
                  <a:spcPct val="0"/>
                </a:spcBef>
                <a:spcAft>
                  <a:spcPct val="0"/>
                </a:spcAft>
              </a:pPr>
              <a:t>42</a:t>
            </a:fld>
            <a:endParaRPr lang="en-US">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59394" name="Content Placeholder 2"/>
          <p:cNvSpPr>
            <a:spLocks noGrp="1"/>
          </p:cNvSpPr>
          <p:nvPr>
            <p:ph idx="1"/>
          </p:nvPr>
        </p:nvSpPr>
        <p:spPr>
          <a:xfrm>
            <a:off x="457200" y="1255713"/>
            <a:ext cx="8229600" cy="4714875"/>
          </a:xfrm>
        </p:spPr>
        <p:txBody>
          <a:bodyPr/>
          <a:lstStyle/>
          <a:p>
            <a:r>
              <a:rPr lang="en-US" dirty="0">
                <a:latin typeface="Cambria" pitchFamily="18" charset="0"/>
              </a:rPr>
              <a:t>Outdoor advertising</a:t>
            </a:r>
          </a:p>
          <a:p>
            <a:pPr lvl="1"/>
            <a:r>
              <a:rPr lang="en-US" dirty="0">
                <a:latin typeface="Cambria" pitchFamily="18" charset="0"/>
              </a:rPr>
              <a:t>Traditional - Billboards and painted displays</a:t>
            </a:r>
          </a:p>
          <a:p>
            <a:pPr lvl="1"/>
            <a:r>
              <a:rPr lang="en-US" dirty="0">
                <a:latin typeface="Cambria" pitchFamily="18" charset="0"/>
              </a:rPr>
              <a:t>Transit advertising - Ads placed inside and outside buses, subway trains, commuter trains</a:t>
            </a:r>
            <a:r>
              <a:rPr lang="tr-TR" dirty="0">
                <a:latin typeface="Cambria" pitchFamily="18" charset="0"/>
              </a:rPr>
              <a:t> (</a:t>
            </a:r>
            <a:r>
              <a:rPr lang="en-US" dirty="0">
                <a:latin typeface="Cambria" pitchFamily="18" charset="0"/>
              </a:rPr>
              <a:t>a train that people use to get to and from work</a:t>
            </a:r>
            <a:r>
              <a:rPr lang="tr-TR" dirty="0">
                <a:latin typeface="Cambria" pitchFamily="18" charset="0"/>
              </a:rPr>
              <a:t>)</a:t>
            </a:r>
            <a:r>
              <a:rPr lang="en-US" dirty="0">
                <a:latin typeface="Cambria" pitchFamily="18" charset="0"/>
              </a:rPr>
              <a:t>, and stations</a:t>
            </a:r>
          </a:p>
          <a:p>
            <a:endParaRPr lang="en-US" dirty="0">
              <a:latin typeface="Cambria" pitchFamily="18" charset="0"/>
            </a:endParaRPr>
          </a:p>
        </p:txBody>
      </p:sp>
      <p:sp>
        <p:nvSpPr>
          <p:cNvPr id="5939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2DC0B0-81C6-4577-A686-5F76955A7C93}" type="slidenum">
              <a:rPr lang="en-US">
                <a:cs typeface="Arial" charset="0"/>
              </a:rPr>
              <a:pPr fontAlgn="base">
                <a:spcBef>
                  <a:spcPct val="0"/>
                </a:spcBef>
                <a:spcAft>
                  <a:spcPct val="0"/>
                </a:spcAft>
              </a:pPr>
              <a:t>43</a:t>
            </a:fld>
            <a:endParaRPr lang="en-US">
              <a:cs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Media Selection and Scheduling</a:t>
            </a:r>
            <a:endParaRPr lang="en-US" dirty="0"/>
          </a:p>
        </p:txBody>
      </p:sp>
      <p:sp>
        <p:nvSpPr>
          <p:cNvPr id="3" name="Content Placeholder 2"/>
          <p:cNvSpPr>
            <a:spLocks noGrp="1"/>
          </p:cNvSpPr>
          <p:nvPr>
            <p:ph idx="1"/>
          </p:nvPr>
        </p:nvSpPr>
        <p:spPr>
          <a:xfrm>
            <a:off x="317241" y="1255713"/>
            <a:ext cx="8369559" cy="4714875"/>
          </a:xfrm>
        </p:spPr>
        <p:txBody>
          <a:bodyPr rtlCol="0">
            <a:normAutofit/>
          </a:bodyPr>
          <a:lstStyle/>
          <a:p>
            <a:pPr marL="347472" indent="-347472" fontAlgn="auto">
              <a:spcAft>
                <a:spcPts val="0"/>
              </a:spcAft>
              <a:defRPr/>
            </a:pPr>
            <a:r>
              <a:rPr lang="en-US" dirty="0"/>
              <a:t>Interactive Media</a:t>
            </a:r>
          </a:p>
          <a:p>
            <a:pPr lvl="1" fontAlgn="auto">
              <a:spcAft>
                <a:spcPts val="0"/>
              </a:spcAft>
              <a:buFont typeface="Arial"/>
              <a:buChar char="•"/>
              <a:defRPr/>
            </a:pPr>
            <a:r>
              <a:rPr lang="en-US" dirty="0"/>
              <a:t>Internet and social media sites</a:t>
            </a:r>
          </a:p>
          <a:p>
            <a:pPr lvl="1" fontAlgn="auto">
              <a:spcAft>
                <a:spcPts val="0"/>
              </a:spcAft>
              <a:buFont typeface="Arial"/>
              <a:buChar char="•"/>
              <a:defRPr/>
            </a:pPr>
            <a:r>
              <a:rPr lang="en-US" dirty="0"/>
              <a:t>Augmented reality</a:t>
            </a:r>
            <a:r>
              <a:rPr lang="tr-TR" dirty="0"/>
              <a:t> [</a:t>
            </a:r>
            <a:r>
              <a:rPr lang="en-US" dirty="0"/>
              <a:t>an enhanced version of reality created using technology to overlay</a:t>
            </a:r>
            <a:r>
              <a:rPr lang="tr-TR" dirty="0"/>
              <a:t>/</a:t>
            </a:r>
            <a:r>
              <a:rPr lang="tr-TR" dirty="0" err="1"/>
              <a:t>cover</a:t>
            </a:r>
            <a:r>
              <a:rPr lang="en-US" dirty="0"/>
              <a:t> digital information on an image of something being viewed through a device (such as a smartphone camera)]</a:t>
            </a:r>
            <a:r>
              <a:rPr lang="tr-TR" dirty="0"/>
              <a:t>:</a:t>
            </a:r>
            <a:r>
              <a:rPr lang="en-US" dirty="0"/>
              <a:t> Virtual imaging can be incorporated into real-time video on a cell phone</a:t>
            </a:r>
          </a:p>
          <a:p>
            <a:pPr marL="347472" indent="-347472" fontAlgn="auto">
              <a:spcAft>
                <a:spcPts val="0"/>
              </a:spcAft>
              <a:buNone/>
              <a:defRPr/>
            </a:pPr>
            <a:endParaRPr lang="en-US" dirty="0"/>
          </a:p>
        </p:txBody>
      </p:sp>
      <p:sp>
        <p:nvSpPr>
          <p:cNvPr id="6041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9AF00F-09DF-45A5-ADEB-ABA8D2F2C4AA}" type="slidenum">
              <a:rPr lang="en-US">
                <a:cs typeface="Arial" charset="0"/>
              </a:rPr>
              <a:pPr fontAlgn="base">
                <a:spcBef>
                  <a:spcPct val="0"/>
                </a:spcBef>
                <a:spcAft>
                  <a:spcPct val="0"/>
                </a:spcAft>
              </a:pPr>
              <a:t>44</a:t>
            </a:fld>
            <a:endParaRPr lang="en-US">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Media Scheduling</a:t>
            </a:r>
          </a:p>
        </p:txBody>
      </p:sp>
      <p:sp>
        <p:nvSpPr>
          <p:cNvPr id="61442" name="Content Placeholder 2"/>
          <p:cNvSpPr>
            <a:spLocks noGrp="1"/>
          </p:cNvSpPr>
          <p:nvPr>
            <p:ph idx="1"/>
          </p:nvPr>
        </p:nvSpPr>
        <p:spPr>
          <a:xfrm>
            <a:off x="457200" y="1255713"/>
            <a:ext cx="8229600" cy="4714875"/>
          </a:xfrm>
        </p:spPr>
        <p:txBody>
          <a:bodyPr/>
          <a:lstStyle/>
          <a:p>
            <a:r>
              <a:rPr lang="en-US" dirty="0">
                <a:latin typeface="Cambria" pitchFamily="18" charset="0"/>
              </a:rPr>
              <a:t>Setting the timing and sequence for a series of advertisements</a:t>
            </a:r>
          </a:p>
          <a:p>
            <a:r>
              <a:rPr lang="en-US" dirty="0">
                <a:latin typeface="Cambria" pitchFamily="18" charset="0"/>
              </a:rPr>
              <a:t>Influenced by a variety of factors</a:t>
            </a:r>
          </a:p>
          <a:p>
            <a:pPr lvl="1"/>
            <a:r>
              <a:rPr lang="en-US" dirty="0">
                <a:latin typeface="Cambria" pitchFamily="18" charset="0"/>
              </a:rPr>
              <a:t>Seasonal sales patterns</a:t>
            </a:r>
          </a:p>
          <a:p>
            <a:pPr lvl="1"/>
            <a:r>
              <a:rPr lang="en-US" dirty="0">
                <a:latin typeface="Cambria" pitchFamily="18" charset="0"/>
              </a:rPr>
              <a:t>Repurchase cycles</a:t>
            </a:r>
            <a:r>
              <a:rPr lang="tr-TR" dirty="0">
                <a:latin typeface="Cambria" pitchFamily="18" charset="0"/>
              </a:rPr>
              <a:t>/</a:t>
            </a:r>
            <a:r>
              <a:rPr lang="tr-TR" dirty="0" err="1">
                <a:latin typeface="Cambria" pitchFamily="18" charset="0"/>
              </a:rPr>
              <a:t>patterns</a:t>
            </a:r>
            <a:endParaRPr lang="en-US" dirty="0">
              <a:latin typeface="Cambria" pitchFamily="18" charset="0"/>
            </a:endParaRPr>
          </a:p>
          <a:p>
            <a:pPr lvl="1"/>
            <a:r>
              <a:rPr lang="en-US" dirty="0">
                <a:latin typeface="Cambria" pitchFamily="18" charset="0"/>
              </a:rPr>
              <a:t>Competitors’ activities</a:t>
            </a:r>
          </a:p>
          <a:p>
            <a:endParaRPr lang="en-US" dirty="0">
              <a:latin typeface="Cambria" pitchFamily="18" charset="0"/>
            </a:endParaRPr>
          </a:p>
        </p:txBody>
      </p:sp>
      <p:sp>
        <p:nvSpPr>
          <p:cNvPr id="6144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82E1C4-6E71-4A56-AE81-1B3451A3536E}" type="slidenum">
              <a:rPr lang="en-US">
                <a:cs typeface="Arial" charset="0"/>
              </a:rPr>
              <a:pPr fontAlgn="base">
                <a:spcBef>
                  <a:spcPct val="0"/>
                </a:spcBef>
                <a:spcAft>
                  <a:spcPct val="0"/>
                </a:spcAft>
              </a:pPr>
              <a:t>45</a:t>
            </a:fld>
            <a:endParaRPr lang="en-US">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63" y="5181599"/>
            <a:ext cx="5486400" cy="428625"/>
          </a:xfrm>
        </p:spPr>
        <p:txBody>
          <a:bodyPr anchor="b">
            <a:normAutofit fontScale="90000"/>
          </a:bodyPr>
          <a:lstStyle/>
          <a:p>
            <a:pPr fontAlgn="auto">
              <a:spcAft>
                <a:spcPts val="0"/>
              </a:spcAft>
              <a:defRPr/>
            </a:pPr>
            <a:r>
              <a:rPr lang="en-US" sz="2800" dirty="0"/>
              <a:t>Publicity</a:t>
            </a:r>
          </a:p>
        </p:txBody>
      </p:sp>
      <p:pic>
        <p:nvPicPr>
          <p:cNvPr id="4" name="Resim 3">
            <a:extLst>
              <a:ext uri="{FF2B5EF4-FFF2-40B4-BE49-F238E27FC236}">
                <a16:creationId xmlns:a16="http://schemas.microsoft.com/office/drawing/2014/main" id="{4BC1CC81-E210-40E9-9DD8-C5BF752F1F07}"/>
              </a:ext>
            </a:extLst>
          </p:cNvPr>
          <p:cNvPicPr>
            <a:picLocks noChangeAspect="1"/>
          </p:cNvPicPr>
          <p:nvPr/>
        </p:nvPicPr>
        <p:blipFill rotWithShape="1">
          <a:blip r:embed="rId2"/>
          <a:srcRect/>
          <a:stretch/>
        </p:blipFill>
        <p:spPr>
          <a:xfrm>
            <a:off x="1285876" y="123826"/>
            <a:ext cx="6543674" cy="5057773"/>
          </a:xfrm>
          <a:prstGeom prst="rect">
            <a:avLst/>
          </a:prstGeom>
          <a:noFill/>
        </p:spPr>
      </p:pic>
      <p:sp>
        <p:nvSpPr>
          <p:cNvPr id="63490" name="Content Placeholder 2"/>
          <p:cNvSpPr>
            <a:spLocks noGrp="1"/>
          </p:cNvSpPr>
          <p:nvPr>
            <p:ph type="body" sz="half" idx="2"/>
          </p:nvPr>
        </p:nvSpPr>
        <p:spPr>
          <a:xfrm>
            <a:off x="95250" y="5543550"/>
            <a:ext cx="8953500" cy="1190624"/>
          </a:xfrm>
        </p:spPr>
        <p:txBody>
          <a:bodyPr wrap="square" anchor="t">
            <a:normAutofit/>
          </a:bodyPr>
          <a:lstStyle/>
          <a:p>
            <a:r>
              <a:rPr lang="en-US" sz="2400" dirty="0"/>
              <a:t>Nonpersonal stimulation of demand for a good by unpaid placement of significant news</a:t>
            </a:r>
            <a:r>
              <a:rPr lang="tr-TR" sz="2400" dirty="0"/>
              <a:t>. </a:t>
            </a:r>
            <a:r>
              <a:rPr lang="en-US" sz="2400" dirty="0"/>
              <a:t>Many consumers consider news stories more credible than advertisements</a:t>
            </a:r>
          </a:p>
          <a:p>
            <a:endParaRPr lang="en-US" sz="1300" dirty="0"/>
          </a:p>
        </p:txBody>
      </p:sp>
      <p:sp>
        <p:nvSpPr>
          <p:cNvPr id="63491" name="Slide Number Placeholder 3"/>
          <p:cNvSpPr>
            <a:spLocks noGrp="1"/>
          </p:cNvSpPr>
          <p:nvPr>
            <p:ph type="sldNum" sz="quarter" idx="12"/>
          </p:nvPr>
        </p:nvSpPr>
        <p:spPr bwMode="auto">
          <a:xfrm>
            <a:off x="7010400" y="6492875"/>
            <a:ext cx="2133600" cy="365125"/>
          </a:xfrm>
        </p:spPr>
        <p:txBody>
          <a:bodyPr numCol="1" anchor="ctr" anchorCtr="0" compatLnSpc="1">
            <a:prstTxWarp prst="textNoShape">
              <a:avLst/>
            </a:prstTxWarp>
            <a:normAutofit/>
          </a:bodyPr>
          <a:lstStyle/>
          <a:p>
            <a:pPr fontAlgn="base">
              <a:spcBef>
                <a:spcPct val="0"/>
              </a:spcBef>
              <a:spcAft>
                <a:spcPts val="600"/>
              </a:spcAft>
            </a:pPr>
            <a:fld id="{7603B810-7AE8-4DBF-B1FD-EDD195059098}" type="slidenum">
              <a:rPr lang="en-US"/>
              <a:pPr fontAlgn="base">
                <a:spcBef>
                  <a:spcPct val="0"/>
                </a:spcBef>
                <a:spcAft>
                  <a:spcPts val="600"/>
                </a:spcAft>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Cross-Promotion</a:t>
            </a:r>
          </a:p>
        </p:txBody>
      </p:sp>
      <p:sp>
        <p:nvSpPr>
          <p:cNvPr id="64514" name="Content Placeholder 2"/>
          <p:cNvSpPr>
            <a:spLocks noGrp="1"/>
          </p:cNvSpPr>
          <p:nvPr>
            <p:ph idx="1"/>
          </p:nvPr>
        </p:nvSpPr>
        <p:spPr>
          <a:xfrm>
            <a:off x="457200" y="1255713"/>
            <a:ext cx="8229600" cy="4714875"/>
          </a:xfrm>
        </p:spPr>
        <p:txBody>
          <a:bodyPr/>
          <a:lstStyle/>
          <a:p>
            <a:r>
              <a:rPr lang="en-US" dirty="0">
                <a:latin typeface="Cambria" pitchFamily="18" charset="0"/>
              </a:rPr>
              <a:t>Marketing partners share the cost of a promotional campaign that meets their mutual needs</a:t>
            </a:r>
          </a:p>
          <a:p>
            <a:endParaRPr lang="en-US" dirty="0">
              <a:latin typeface="Cambria" pitchFamily="18" charset="0"/>
            </a:endParaRPr>
          </a:p>
          <a:p>
            <a:endParaRPr lang="en-US" dirty="0">
              <a:latin typeface="Cambria" pitchFamily="18" charset="0"/>
            </a:endParaRPr>
          </a:p>
        </p:txBody>
      </p:sp>
      <p:sp>
        <p:nvSpPr>
          <p:cNvPr id="6451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3598AC-02D0-44D8-8343-FAB4590158F1}" type="slidenum">
              <a:rPr lang="en-US">
                <a:cs typeface="Arial" charset="0"/>
              </a:rPr>
              <a:pPr fontAlgn="base">
                <a:spcBef>
                  <a:spcPct val="0"/>
                </a:spcBef>
                <a:spcAft>
                  <a:spcPct val="0"/>
                </a:spcAft>
              </a:pPr>
              <a:t>47</a:t>
            </a:fld>
            <a:endParaRPr lang="en-US">
              <a:cs typeface="Arial" charset="0"/>
            </a:endParaRPr>
          </a:p>
        </p:txBody>
      </p:sp>
      <p:pic>
        <p:nvPicPr>
          <p:cNvPr id="3" name="Resim 2">
            <a:extLst>
              <a:ext uri="{FF2B5EF4-FFF2-40B4-BE49-F238E27FC236}">
                <a16:creationId xmlns:a16="http://schemas.microsoft.com/office/drawing/2014/main" id="{A8DF618B-7235-4899-83A4-9080B8175AD6}"/>
              </a:ext>
            </a:extLst>
          </p:cNvPr>
          <p:cNvPicPr>
            <a:picLocks noChangeAspect="1"/>
          </p:cNvPicPr>
          <p:nvPr/>
        </p:nvPicPr>
        <p:blipFill>
          <a:blip r:embed="rId2"/>
          <a:stretch>
            <a:fillRect/>
          </a:stretch>
        </p:blipFill>
        <p:spPr>
          <a:xfrm>
            <a:off x="1247775" y="3028950"/>
            <a:ext cx="6096000" cy="28384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Ethics and Promotional Strategies</a:t>
            </a:r>
          </a:p>
        </p:txBody>
      </p:sp>
      <p:sp>
        <p:nvSpPr>
          <p:cNvPr id="65538" name="Content Placeholder 2"/>
          <p:cNvSpPr>
            <a:spLocks noGrp="1"/>
          </p:cNvSpPr>
          <p:nvPr>
            <p:ph idx="1"/>
          </p:nvPr>
        </p:nvSpPr>
        <p:spPr>
          <a:xfrm>
            <a:off x="214603" y="1119673"/>
            <a:ext cx="8696131" cy="5253135"/>
          </a:xfrm>
        </p:spPr>
        <p:txBody>
          <a:bodyPr/>
          <a:lstStyle/>
          <a:p>
            <a:pPr>
              <a:spcBef>
                <a:spcPts val="600"/>
              </a:spcBef>
            </a:pPr>
            <a:r>
              <a:rPr lang="en-US" dirty="0">
                <a:latin typeface="Cambria" pitchFamily="18" charset="0"/>
              </a:rPr>
              <a:t>Advertising to children</a:t>
            </a:r>
            <a:endParaRPr lang="tr-TR" dirty="0">
              <a:latin typeface="Cambria" pitchFamily="18" charset="0"/>
            </a:endParaRPr>
          </a:p>
          <a:p>
            <a:pPr>
              <a:spcBef>
                <a:spcPts val="600"/>
              </a:spcBef>
            </a:pPr>
            <a:r>
              <a:rPr lang="en-US" dirty="0">
                <a:latin typeface="Cambria" pitchFamily="18" charset="0"/>
              </a:rPr>
              <a:t>Use of cookies in online advertising</a:t>
            </a:r>
          </a:p>
          <a:p>
            <a:pPr>
              <a:spcBef>
                <a:spcPts val="600"/>
              </a:spcBef>
            </a:pPr>
            <a:r>
              <a:rPr lang="en-US" dirty="0">
                <a:latin typeface="Cambria" pitchFamily="18" charset="0"/>
              </a:rPr>
              <a:t>Insertion</a:t>
            </a:r>
            <a:r>
              <a:rPr lang="tr-TR" dirty="0">
                <a:latin typeface="Cambria" pitchFamily="18" charset="0"/>
              </a:rPr>
              <a:t>/</a:t>
            </a:r>
            <a:r>
              <a:rPr lang="tr-TR" dirty="0" err="1">
                <a:latin typeface="Cambria" pitchFamily="18" charset="0"/>
              </a:rPr>
              <a:t>adding</a:t>
            </a:r>
            <a:r>
              <a:rPr lang="en-US" dirty="0">
                <a:latin typeface="Cambria" pitchFamily="18" charset="0"/>
              </a:rPr>
              <a:t> of product messages in media programs without full disclosure</a:t>
            </a:r>
            <a:r>
              <a:rPr lang="tr-TR" dirty="0">
                <a:latin typeface="Cambria" pitchFamily="18" charset="0"/>
              </a:rPr>
              <a:t>/ </a:t>
            </a:r>
            <a:r>
              <a:rPr lang="tr-TR" dirty="0" err="1">
                <a:latin typeface="Cambria" pitchFamily="18" charset="0"/>
              </a:rPr>
              <a:t>information</a:t>
            </a:r>
            <a:r>
              <a:rPr lang="tr-TR" dirty="0">
                <a:latin typeface="Cambria" pitchFamily="18" charset="0"/>
              </a:rPr>
              <a:t>. </a:t>
            </a:r>
            <a:r>
              <a:rPr lang="tr-TR" dirty="0" err="1">
                <a:latin typeface="Cambria" pitchFamily="18" charset="0"/>
              </a:rPr>
              <a:t>i.e</a:t>
            </a:r>
            <a:r>
              <a:rPr lang="tr-TR" dirty="0">
                <a:latin typeface="Cambria" pitchFamily="18" charset="0"/>
              </a:rPr>
              <a:t>. </a:t>
            </a:r>
            <a:r>
              <a:rPr lang="tr-TR" dirty="0" err="1">
                <a:latin typeface="Cambria" pitchFamily="18" charset="0"/>
              </a:rPr>
              <a:t>Palmoil</a:t>
            </a:r>
            <a:r>
              <a:rPr lang="tr-TR" dirty="0">
                <a:latin typeface="Cambria" pitchFamily="18" charset="0"/>
              </a:rPr>
              <a:t> </a:t>
            </a:r>
            <a:r>
              <a:rPr lang="tr-TR" dirty="0" err="1">
                <a:latin typeface="Cambria" pitchFamily="18" charset="0"/>
              </a:rPr>
              <a:t>usage</a:t>
            </a:r>
            <a:r>
              <a:rPr lang="tr-TR" dirty="0">
                <a:latin typeface="Cambria" pitchFamily="18" charset="0"/>
              </a:rPr>
              <a:t> in </a:t>
            </a:r>
            <a:r>
              <a:rPr lang="tr-TR" dirty="0" err="1">
                <a:latin typeface="Cambria" pitchFamily="18" charset="0"/>
              </a:rPr>
              <a:t>Turkey</a:t>
            </a:r>
            <a:r>
              <a:rPr lang="tr-TR" dirty="0">
                <a:latin typeface="Cambria" pitchFamily="18" charset="0"/>
              </a:rPr>
              <a:t> (</a:t>
            </a:r>
            <a:r>
              <a:rPr lang="tr-TR" dirty="0" err="1">
                <a:latin typeface="Cambria" pitchFamily="18" charset="0"/>
              </a:rPr>
              <a:t>if</a:t>
            </a:r>
            <a:r>
              <a:rPr lang="tr-TR" dirty="0">
                <a:latin typeface="Cambria" pitchFamily="18" charset="0"/>
              </a:rPr>
              <a:t> </a:t>
            </a:r>
            <a:r>
              <a:rPr lang="tr-TR" dirty="0" err="1">
                <a:latin typeface="Cambria" pitchFamily="18" charset="0"/>
              </a:rPr>
              <a:t>less</a:t>
            </a:r>
            <a:r>
              <a:rPr lang="tr-TR" dirty="0">
                <a:latin typeface="Cambria" pitchFamily="18" charset="0"/>
              </a:rPr>
              <a:t> </a:t>
            </a:r>
            <a:r>
              <a:rPr lang="tr-TR" dirty="0" err="1">
                <a:latin typeface="Cambria" pitchFamily="18" charset="0"/>
              </a:rPr>
              <a:t>than</a:t>
            </a:r>
            <a:r>
              <a:rPr lang="tr-TR" dirty="0">
                <a:latin typeface="Cambria" pitchFamily="18" charset="0"/>
              </a:rPr>
              <a:t> 2% </a:t>
            </a:r>
            <a:r>
              <a:rPr lang="tr-TR" dirty="0" err="1">
                <a:latin typeface="Cambria" pitchFamily="18" charset="0"/>
              </a:rPr>
              <a:t>may</a:t>
            </a:r>
            <a:r>
              <a:rPr lang="tr-TR" dirty="0">
                <a:latin typeface="Cambria" pitchFamily="18" charset="0"/>
              </a:rPr>
              <a:t> not be </a:t>
            </a:r>
            <a:r>
              <a:rPr lang="tr-TR" dirty="0" err="1">
                <a:latin typeface="Cambria" pitchFamily="18" charset="0"/>
              </a:rPr>
              <a:t>mentioned</a:t>
            </a:r>
            <a:r>
              <a:rPr lang="tr-TR" dirty="0">
                <a:latin typeface="Cambria" pitchFamily="18" charset="0"/>
              </a:rPr>
              <a:t>)</a:t>
            </a:r>
            <a:endParaRPr lang="en-US" dirty="0">
              <a:latin typeface="Cambria" pitchFamily="18" charset="0"/>
            </a:endParaRPr>
          </a:p>
          <a:p>
            <a:pPr marL="0" indent="0">
              <a:buNone/>
            </a:pPr>
            <a:endParaRPr lang="en-US" dirty="0">
              <a:latin typeface="Cambria" pitchFamily="18" charset="0"/>
            </a:endParaRPr>
          </a:p>
        </p:txBody>
      </p:sp>
      <p:sp>
        <p:nvSpPr>
          <p:cNvPr id="6553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7E91AF-B28D-4796-BAF7-AF91547FFFB8}" type="slidenum">
              <a:rPr lang="en-US">
                <a:cs typeface="Arial" charset="0"/>
              </a:rPr>
              <a:pPr fontAlgn="base">
                <a:spcBef>
                  <a:spcPct val="0"/>
                </a:spcBef>
                <a:spcAft>
                  <a:spcPct val="0"/>
                </a:spcAft>
              </a:pPr>
              <a:t>48</a:t>
            </a:fld>
            <a:endParaRPr lang="en-US">
              <a:cs typeface="Arial" charset="0"/>
            </a:endParaRPr>
          </a:p>
        </p:txBody>
      </p:sp>
      <p:pic>
        <p:nvPicPr>
          <p:cNvPr id="3" name="Resim 2">
            <a:extLst>
              <a:ext uri="{FF2B5EF4-FFF2-40B4-BE49-F238E27FC236}">
                <a16:creationId xmlns:a16="http://schemas.microsoft.com/office/drawing/2014/main" id="{DEFBAA45-9AC6-4F0F-AF54-FF13F553384F}"/>
              </a:ext>
            </a:extLst>
          </p:cNvPr>
          <p:cNvPicPr>
            <a:picLocks noChangeAspect="1"/>
          </p:cNvPicPr>
          <p:nvPr/>
        </p:nvPicPr>
        <p:blipFill>
          <a:blip r:embed="rId2"/>
          <a:stretch>
            <a:fillRect/>
          </a:stretch>
        </p:blipFill>
        <p:spPr>
          <a:xfrm>
            <a:off x="457200" y="4357395"/>
            <a:ext cx="4786604" cy="1810139"/>
          </a:xfrm>
          <a:prstGeom prst="rect">
            <a:avLst/>
          </a:prstGeom>
        </p:spPr>
      </p:pic>
      <p:pic>
        <p:nvPicPr>
          <p:cNvPr id="4" name="Resim 3">
            <a:extLst>
              <a:ext uri="{FF2B5EF4-FFF2-40B4-BE49-F238E27FC236}">
                <a16:creationId xmlns:a16="http://schemas.microsoft.com/office/drawing/2014/main" id="{82B4A339-2E34-431B-8DFB-682DA7DCCA0C}"/>
              </a:ext>
            </a:extLst>
          </p:cNvPr>
          <p:cNvPicPr>
            <a:picLocks noChangeAspect="1"/>
          </p:cNvPicPr>
          <p:nvPr/>
        </p:nvPicPr>
        <p:blipFill>
          <a:blip r:embed="rId3"/>
          <a:stretch>
            <a:fillRect/>
          </a:stretch>
        </p:blipFill>
        <p:spPr>
          <a:xfrm>
            <a:off x="5486401" y="4357395"/>
            <a:ext cx="2762250" cy="16573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61" y="274638"/>
            <a:ext cx="8649478" cy="973137"/>
          </a:xfrm>
        </p:spPr>
        <p:txBody>
          <a:bodyPr>
            <a:normAutofit fontScale="90000"/>
          </a:bodyPr>
          <a:lstStyle/>
          <a:p>
            <a:pPr fontAlgn="auto">
              <a:spcAft>
                <a:spcPts val="0"/>
              </a:spcAft>
              <a:defRPr/>
            </a:pPr>
            <a:r>
              <a:rPr lang="en-US" dirty="0"/>
              <a:t>Puffery</a:t>
            </a:r>
            <a:r>
              <a:rPr lang="tr-TR" dirty="0"/>
              <a:t>/</a:t>
            </a:r>
            <a:r>
              <a:rPr lang="tr-TR" dirty="0" err="1"/>
              <a:t>exaggeration</a:t>
            </a:r>
            <a:r>
              <a:rPr lang="en-US" dirty="0"/>
              <a:t> and Deception</a:t>
            </a:r>
            <a:r>
              <a:rPr lang="tr-TR" dirty="0"/>
              <a:t>/</a:t>
            </a:r>
            <a:r>
              <a:rPr lang="tr-TR" dirty="0" err="1"/>
              <a:t>cheating</a:t>
            </a:r>
            <a:endParaRPr lang="en-US" dirty="0"/>
          </a:p>
        </p:txBody>
      </p:sp>
      <p:sp>
        <p:nvSpPr>
          <p:cNvPr id="66562" name="Content Placeholder 2"/>
          <p:cNvSpPr>
            <a:spLocks noGrp="1"/>
          </p:cNvSpPr>
          <p:nvPr>
            <p:ph idx="1"/>
          </p:nvPr>
        </p:nvSpPr>
        <p:spPr>
          <a:xfrm>
            <a:off x="457200" y="1255713"/>
            <a:ext cx="8229600" cy="4714875"/>
          </a:xfrm>
        </p:spPr>
        <p:txBody>
          <a:bodyPr/>
          <a:lstStyle/>
          <a:p>
            <a:r>
              <a:rPr lang="en-US" dirty="0">
                <a:latin typeface="Cambria" pitchFamily="18" charset="0"/>
              </a:rPr>
              <a:t>Puffery</a:t>
            </a:r>
          </a:p>
          <a:p>
            <a:pPr lvl="1"/>
            <a:r>
              <a:rPr lang="en-US" dirty="0">
                <a:latin typeface="Cambria" pitchFamily="18" charset="0"/>
              </a:rPr>
              <a:t>Exaggerated claims of a product’s superiority</a:t>
            </a:r>
          </a:p>
          <a:p>
            <a:pPr lvl="1"/>
            <a:r>
              <a:rPr lang="en-US" dirty="0">
                <a:latin typeface="Cambria" pitchFamily="18" charset="0"/>
              </a:rPr>
              <a:t>Use of subjective or vague</a:t>
            </a:r>
            <a:r>
              <a:rPr lang="tr-TR" dirty="0">
                <a:latin typeface="Cambria" pitchFamily="18" charset="0"/>
              </a:rPr>
              <a:t>/</a:t>
            </a:r>
            <a:r>
              <a:rPr lang="tr-TR" dirty="0" err="1">
                <a:latin typeface="Cambria" pitchFamily="18" charset="0"/>
              </a:rPr>
              <a:t>unclear</a:t>
            </a:r>
            <a:r>
              <a:rPr lang="en-US" dirty="0">
                <a:latin typeface="Cambria" pitchFamily="18" charset="0"/>
              </a:rPr>
              <a:t> statements that may not be literally true</a:t>
            </a:r>
          </a:p>
          <a:p>
            <a:r>
              <a:rPr lang="en-US" dirty="0">
                <a:latin typeface="Cambria" pitchFamily="18" charset="0"/>
              </a:rPr>
              <a:t>The Uniform Commercial Code standardizes sales and business practices throughout the United States</a:t>
            </a:r>
          </a:p>
          <a:p>
            <a:endParaRPr lang="en-US" dirty="0">
              <a:latin typeface="Cambria" pitchFamily="18" charset="0"/>
            </a:endParaRPr>
          </a:p>
        </p:txBody>
      </p:sp>
      <p:sp>
        <p:nvSpPr>
          <p:cNvPr id="6656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6F14DE-39DC-4A62-BFA7-D2E4A6B3F413}" type="slidenum">
              <a:rPr lang="en-US">
                <a:cs typeface="Arial" charset="0"/>
              </a:rPr>
              <a:pPr fontAlgn="base">
                <a:spcBef>
                  <a:spcPct val="0"/>
                </a:spcBef>
                <a:spcAft>
                  <a:spcPct val="0"/>
                </a:spcAft>
              </a:pPr>
              <a:t>49</a:t>
            </a:fld>
            <a:endParaRPr lang="en-US">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Introduction</a:t>
            </a:r>
          </a:p>
        </p:txBody>
      </p:sp>
      <p:sp>
        <p:nvSpPr>
          <p:cNvPr id="20482" name="Content Placeholder 2"/>
          <p:cNvSpPr>
            <a:spLocks noGrp="1"/>
          </p:cNvSpPr>
          <p:nvPr>
            <p:ph idx="1"/>
          </p:nvPr>
        </p:nvSpPr>
        <p:spPr>
          <a:xfrm>
            <a:off x="186612" y="1247775"/>
            <a:ext cx="8770775" cy="4714875"/>
          </a:xfrm>
        </p:spPr>
        <p:txBody>
          <a:bodyPr/>
          <a:lstStyle/>
          <a:p>
            <a:r>
              <a:rPr lang="en-US" b="1" dirty="0">
                <a:solidFill>
                  <a:srgbClr val="FF0000"/>
                </a:solidFill>
                <a:latin typeface="Cambria" pitchFamily="18" charset="0"/>
              </a:rPr>
              <a:t>Promotion</a:t>
            </a:r>
            <a:r>
              <a:rPr lang="en-US" dirty="0">
                <a:latin typeface="Cambria" pitchFamily="18" charset="0"/>
              </a:rPr>
              <a:t> - Function of informing, persuading</a:t>
            </a:r>
            <a:r>
              <a:rPr lang="tr-TR" dirty="0">
                <a:latin typeface="Cambria" pitchFamily="18" charset="0"/>
              </a:rPr>
              <a:t>/</a:t>
            </a:r>
            <a:r>
              <a:rPr lang="tr-TR" dirty="0" err="1">
                <a:latin typeface="Cambria" pitchFamily="18" charset="0"/>
              </a:rPr>
              <a:t>convincing</a:t>
            </a:r>
            <a:r>
              <a:rPr lang="en-US" dirty="0">
                <a:latin typeface="Cambria" pitchFamily="18" charset="0"/>
              </a:rPr>
              <a:t>, and influencing the consumer’s purchase decision</a:t>
            </a:r>
          </a:p>
          <a:p>
            <a:r>
              <a:rPr lang="en-US" b="1" dirty="0">
                <a:solidFill>
                  <a:srgbClr val="FF0000"/>
                </a:solidFill>
                <a:latin typeface="Cambria" pitchFamily="18" charset="0"/>
              </a:rPr>
              <a:t>Marketing communications </a:t>
            </a:r>
            <a:r>
              <a:rPr lang="en-US" dirty="0">
                <a:latin typeface="Cambria" pitchFamily="18" charset="0"/>
              </a:rPr>
              <a:t>- Messages that deal</a:t>
            </a:r>
            <a:r>
              <a:rPr lang="tr-TR" dirty="0">
                <a:latin typeface="Cambria" pitchFamily="18" charset="0"/>
              </a:rPr>
              <a:t>/</a:t>
            </a:r>
            <a:r>
              <a:rPr lang="tr-TR" dirty="0" err="1">
                <a:latin typeface="Cambria" pitchFamily="18" charset="0"/>
              </a:rPr>
              <a:t>concerned</a:t>
            </a:r>
            <a:r>
              <a:rPr lang="en-US" dirty="0">
                <a:latin typeface="Cambria" pitchFamily="18" charset="0"/>
              </a:rPr>
              <a:t> wit</a:t>
            </a:r>
            <a:r>
              <a:rPr lang="tr-TR" dirty="0">
                <a:latin typeface="Cambria" pitchFamily="18" charset="0"/>
              </a:rPr>
              <a:t>h</a:t>
            </a:r>
            <a:r>
              <a:rPr lang="en-US" dirty="0">
                <a:latin typeface="Cambria" pitchFamily="18" charset="0"/>
              </a:rPr>
              <a:t> buyer-seller relationships</a:t>
            </a:r>
          </a:p>
          <a:p>
            <a:r>
              <a:rPr lang="en-US" b="1" dirty="0">
                <a:solidFill>
                  <a:srgbClr val="FF0000"/>
                </a:solidFill>
                <a:latin typeface="Cambria" pitchFamily="18" charset="0"/>
              </a:rPr>
              <a:t>Integrated marketing communications (IMC) </a:t>
            </a:r>
            <a:r>
              <a:rPr lang="en-US" dirty="0">
                <a:latin typeface="Cambria" pitchFamily="18" charset="0"/>
              </a:rPr>
              <a:t>- Coordination of all promotional activities to produce a unified</a:t>
            </a:r>
            <a:r>
              <a:rPr lang="tr-TR" dirty="0">
                <a:latin typeface="Cambria" pitchFamily="18" charset="0"/>
              </a:rPr>
              <a:t>/</a:t>
            </a:r>
            <a:r>
              <a:rPr lang="tr-TR" dirty="0" err="1">
                <a:latin typeface="Cambria" pitchFamily="18" charset="0"/>
              </a:rPr>
              <a:t>integrated</a:t>
            </a:r>
            <a:r>
              <a:rPr lang="en-US" dirty="0">
                <a:latin typeface="Cambria" pitchFamily="18" charset="0"/>
              </a:rPr>
              <a:t>, customer- focused promotional message</a:t>
            </a:r>
          </a:p>
          <a:p>
            <a:endParaRPr lang="en-US" dirty="0">
              <a:latin typeface="Cambria" pitchFamily="18" charset="0"/>
            </a:endParaRPr>
          </a:p>
        </p:txBody>
      </p:sp>
      <p:sp>
        <p:nvSpPr>
          <p:cNvPr id="2048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4B3257-F03B-4825-B4FC-B424CF85C3D3}"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Promotional Mix Effectiveness</a:t>
            </a:r>
          </a:p>
        </p:txBody>
      </p:sp>
      <p:sp>
        <p:nvSpPr>
          <p:cNvPr id="68610" name="Content Placeholder 2"/>
          <p:cNvSpPr>
            <a:spLocks noGrp="1"/>
          </p:cNvSpPr>
          <p:nvPr>
            <p:ph idx="1"/>
          </p:nvPr>
        </p:nvSpPr>
        <p:spPr>
          <a:xfrm>
            <a:off x="457200" y="1255713"/>
            <a:ext cx="8229600" cy="4714875"/>
          </a:xfrm>
        </p:spPr>
        <p:txBody>
          <a:bodyPr/>
          <a:lstStyle/>
          <a:p>
            <a:r>
              <a:rPr lang="en-US">
                <a:latin typeface="Cambria" pitchFamily="18" charset="0"/>
              </a:rPr>
              <a:t>Marketers create a promotional mix by:</a:t>
            </a:r>
          </a:p>
          <a:p>
            <a:pPr lvl="1"/>
            <a:r>
              <a:rPr lang="en-US">
                <a:latin typeface="Cambria" pitchFamily="18" charset="0"/>
              </a:rPr>
              <a:t>Blending advertising</a:t>
            </a:r>
          </a:p>
          <a:p>
            <a:pPr lvl="1"/>
            <a:r>
              <a:rPr lang="en-US">
                <a:latin typeface="Cambria" pitchFamily="18" charset="0"/>
              </a:rPr>
              <a:t>Personal selling</a:t>
            </a:r>
          </a:p>
          <a:p>
            <a:pPr lvl="1"/>
            <a:r>
              <a:rPr lang="en-US">
                <a:latin typeface="Cambria" pitchFamily="18" charset="0"/>
              </a:rPr>
              <a:t>Sales promotion</a:t>
            </a:r>
          </a:p>
          <a:p>
            <a:pPr lvl="1"/>
            <a:r>
              <a:rPr lang="en-US">
                <a:latin typeface="Cambria" pitchFamily="18" charset="0"/>
              </a:rPr>
              <a:t>Public relations</a:t>
            </a:r>
          </a:p>
          <a:p>
            <a:r>
              <a:rPr lang="en-US">
                <a:latin typeface="Cambria" pitchFamily="18" charset="0"/>
              </a:rPr>
              <a:t>Several factors can influence the effectiveness of promotional mix</a:t>
            </a:r>
          </a:p>
        </p:txBody>
      </p:sp>
      <p:sp>
        <p:nvSpPr>
          <p:cNvPr id="6861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F12061-DEFB-4994-8B1A-87F2B1D9B6A7}" type="slidenum">
              <a:rPr lang="en-US">
                <a:cs typeface="Arial" charset="0"/>
              </a:rPr>
              <a:pPr fontAlgn="base">
                <a:spcBef>
                  <a:spcPct val="0"/>
                </a:spcBef>
                <a:spcAft>
                  <a:spcPct val="0"/>
                </a:spcAft>
              </a:pPr>
              <a:t>50</a:t>
            </a:fld>
            <a:endParaRPr lang="en-US">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Nature of the Market</a:t>
            </a:r>
          </a:p>
        </p:txBody>
      </p:sp>
      <p:sp>
        <p:nvSpPr>
          <p:cNvPr id="69634" name="Content Placeholder 2"/>
          <p:cNvSpPr>
            <a:spLocks noGrp="1"/>
          </p:cNvSpPr>
          <p:nvPr>
            <p:ph idx="1"/>
          </p:nvPr>
        </p:nvSpPr>
        <p:spPr>
          <a:xfrm>
            <a:off x="457200" y="1255713"/>
            <a:ext cx="8229600" cy="4714875"/>
          </a:xfrm>
        </p:spPr>
        <p:txBody>
          <a:bodyPr/>
          <a:lstStyle/>
          <a:p>
            <a:r>
              <a:rPr lang="en-US">
                <a:latin typeface="Cambria" pitchFamily="18" charset="0"/>
              </a:rPr>
              <a:t>Market’s target audience</a:t>
            </a:r>
          </a:p>
          <a:p>
            <a:r>
              <a:rPr lang="en-US">
                <a:latin typeface="Cambria" pitchFamily="18" charset="0"/>
              </a:rPr>
              <a:t>Personal selling can be highly effective if the market has a limited number of buyers</a:t>
            </a:r>
          </a:p>
          <a:p>
            <a:r>
              <a:rPr lang="en-US">
                <a:latin typeface="Cambria" pitchFamily="18" charset="0"/>
              </a:rPr>
              <a:t>Type of customer</a:t>
            </a:r>
          </a:p>
          <a:p>
            <a:endParaRPr lang="en-US">
              <a:latin typeface="Cambria" pitchFamily="18" charset="0"/>
            </a:endParaRPr>
          </a:p>
        </p:txBody>
      </p:sp>
      <p:sp>
        <p:nvSpPr>
          <p:cNvPr id="696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E1BD7E-A872-4202-8EE4-746673FBD325}" type="slidenum">
              <a:rPr lang="en-US">
                <a:cs typeface="Arial" charset="0"/>
              </a:rPr>
              <a:pPr fontAlgn="base">
                <a:spcBef>
                  <a:spcPct val="0"/>
                </a:spcBef>
                <a:spcAft>
                  <a:spcPct val="0"/>
                </a:spcAft>
              </a:pPr>
              <a:t>51</a:t>
            </a:fld>
            <a:endParaRPr lang="en-US">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Nature of the Product</a:t>
            </a:r>
          </a:p>
        </p:txBody>
      </p:sp>
      <p:sp>
        <p:nvSpPr>
          <p:cNvPr id="70658" name="Content Placeholder 2"/>
          <p:cNvSpPr>
            <a:spLocks noGrp="1"/>
          </p:cNvSpPr>
          <p:nvPr>
            <p:ph idx="1"/>
          </p:nvPr>
        </p:nvSpPr>
        <p:spPr>
          <a:xfrm>
            <a:off x="457200" y="1255713"/>
            <a:ext cx="8229600" cy="4714875"/>
          </a:xfrm>
        </p:spPr>
        <p:txBody>
          <a:bodyPr/>
          <a:lstStyle/>
          <a:p>
            <a:r>
              <a:rPr lang="en-US" dirty="0">
                <a:latin typeface="Cambria" pitchFamily="18" charset="0"/>
              </a:rPr>
              <a:t>Consumer products rely</a:t>
            </a:r>
            <a:r>
              <a:rPr lang="tr-TR" dirty="0">
                <a:latin typeface="Cambria" pitchFamily="18" charset="0"/>
              </a:rPr>
              <a:t>/</a:t>
            </a:r>
            <a:r>
              <a:rPr lang="tr-TR" dirty="0" err="1">
                <a:latin typeface="Cambria" pitchFamily="18" charset="0"/>
              </a:rPr>
              <a:t>depend</a:t>
            </a:r>
            <a:r>
              <a:rPr lang="en-US" dirty="0">
                <a:latin typeface="Cambria" pitchFamily="18" charset="0"/>
              </a:rPr>
              <a:t> more on advertising than business products</a:t>
            </a:r>
          </a:p>
          <a:p>
            <a:r>
              <a:rPr lang="en-IN" dirty="0">
                <a:latin typeface="Cambria" pitchFamily="18" charset="0"/>
              </a:rPr>
              <a:t>Personal selling is important for shopping products</a:t>
            </a:r>
          </a:p>
          <a:p>
            <a:r>
              <a:rPr lang="en-IN" dirty="0">
                <a:latin typeface="Cambria" pitchFamily="18" charset="0"/>
              </a:rPr>
              <a:t>Personal and nonpersonal selling are important in the promotion of specialty items</a:t>
            </a:r>
            <a:endParaRPr lang="en-US" dirty="0">
              <a:latin typeface="Cambria" pitchFamily="18" charset="0"/>
            </a:endParaRPr>
          </a:p>
        </p:txBody>
      </p:sp>
      <p:sp>
        <p:nvSpPr>
          <p:cNvPr id="706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AA8C9D-F26D-4A45-AC3F-109B6AA07CBD}" type="slidenum">
              <a:rPr lang="en-US">
                <a:cs typeface="Arial" charset="0"/>
              </a:rPr>
              <a:pPr fontAlgn="base">
                <a:spcBef>
                  <a:spcPct val="0"/>
                </a:spcBef>
                <a:spcAft>
                  <a:spcPct val="0"/>
                </a:spcAft>
              </a:pPr>
              <a:t>52</a:t>
            </a:fld>
            <a:endParaRPr lang="en-US">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Stage in the Product Lifecycle</a:t>
            </a:r>
          </a:p>
        </p:txBody>
      </p:sp>
      <p:sp>
        <p:nvSpPr>
          <p:cNvPr id="71682" name="Content Placeholder 2"/>
          <p:cNvSpPr>
            <a:spLocks noGrp="1"/>
          </p:cNvSpPr>
          <p:nvPr>
            <p:ph idx="1"/>
          </p:nvPr>
        </p:nvSpPr>
        <p:spPr>
          <a:xfrm>
            <a:off x="457200" y="1255713"/>
            <a:ext cx="8229600" cy="4714875"/>
          </a:xfrm>
        </p:spPr>
        <p:txBody>
          <a:bodyPr/>
          <a:lstStyle/>
          <a:p>
            <a:r>
              <a:rPr lang="en-US" dirty="0">
                <a:latin typeface="Cambria" pitchFamily="18" charset="0"/>
              </a:rPr>
              <a:t>Introduction - Nonpersonal and personal selling</a:t>
            </a:r>
          </a:p>
          <a:p>
            <a:r>
              <a:rPr lang="en-US" dirty="0">
                <a:latin typeface="Cambria" pitchFamily="18" charset="0"/>
              </a:rPr>
              <a:t>Growth and maturity - Advertising and personal selling</a:t>
            </a:r>
          </a:p>
          <a:p>
            <a:r>
              <a:rPr lang="en-US" dirty="0">
                <a:latin typeface="Cambria" pitchFamily="18" charset="0"/>
              </a:rPr>
              <a:t>Maturity and early – Reduction</a:t>
            </a:r>
            <a:r>
              <a:rPr lang="tr-TR" dirty="0">
                <a:latin typeface="Cambria" pitchFamily="18" charset="0"/>
              </a:rPr>
              <a:t>/</a:t>
            </a:r>
            <a:r>
              <a:rPr lang="tr-TR" dirty="0" err="1">
                <a:latin typeface="Cambria" pitchFamily="18" charset="0"/>
              </a:rPr>
              <a:t>decrease</a:t>
            </a:r>
            <a:r>
              <a:rPr lang="en-US" dirty="0">
                <a:latin typeface="Cambria" pitchFamily="18" charset="0"/>
              </a:rPr>
              <a:t> in advertising and sales promotion</a:t>
            </a:r>
          </a:p>
          <a:p>
            <a:endParaRPr lang="en-US" dirty="0">
              <a:latin typeface="Cambria" pitchFamily="18" charset="0"/>
            </a:endParaRPr>
          </a:p>
        </p:txBody>
      </p:sp>
      <p:sp>
        <p:nvSpPr>
          <p:cNvPr id="7168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7FF01F-CE55-4911-89F7-FB6B87530925}" type="slidenum">
              <a:rPr lang="en-US">
                <a:cs typeface="Arial" charset="0"/>
              </a:rPr>
              <a:pPr fontAlgn="base">
                <a:spcBef>
                  <a:spcPct val="0"/>
                </a:spcBef>
                <a:spcAft>
                  <a:spcPct val="0"/>
                </a:spcAft>
              </a:pPr>
              <a:t>53</a:t>
            </a:fld>
            <a:endParaRPr lang="en-US">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16.4 - Advertising Objectives in Relation to Stage in the Product Lifecycle</a:t>
            </a:r>
          </a:p>
        </p:txBody>
      </p:sp>
      <p:pic>
        <p:nvPicPr>
          <p:cNvPr id="5" name="Content Placeholder 4" descr="Figure16-4.jpg"/>
          <p:cNvPicPr>
            <a:picLocks noGrp="1" noChangeAspect="1"/>
          </p:cNvPicPr>
          <p:nvPr>
            <p:ph idx="1"/>
          </p:nvPr>
        </p:nvPicPr>
        <p:blipFill>
          <a:blip r:embed="rId2"/>
          <a:srcRect t="-11954" b="-11954"/>
          <a:stretch>
            <a:fillRect/>
          </a:stretch>
        </p:blipFill>
        <p:spPr>
          <a:xfrm>
            <a:off x="457200" y="1405467"/>
            <a:ext cx="7681313" cy="4250266"/>
          </a:xfrm>
        </p:spPr>
      </p:pic>
      <p:sp>
        <p:nvSpPr>
          <p:cNvPr id="4" name="Slide Number Placeholder 3"/>
          <p:cNvSpPr>
            <a:spLocks noGrp="1"/>
          </p:cNvSpPr>
          <p:nvPr>
            <p:ph type="sldNum" sz="quarter" idx="12"/>
          </p:nvPr>
        </p:nvSpPr>
        <p:spPr/>
        <p:txBody>
          <a:bodyPr/>
          <a:lstStyle/>
          <a:p>
            <a:pPr>
              <a:defRPr/>
            </a:pPr>
            <a:fld id="{ED9270E2-C415-4FCD-8AC4-24CE3B113A07}"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Price</a:t>
            </a:r>
          </a:p>
        </p:txBody>
      </p:sp>
      <p:sp>
        <p:nvSpPr>
          <p:cNvPr id="72706" name="Content Placeholder 2"/>
          <p:cNvSpPr>
            <a:spLocks noGrp="1"/>
          </p:cNvSpPr>
          <p:nvPr>
            <p:ph idx="1"/>
          </p:nvPr>
        </p:nvSpPr>
        <p:spPr>
          <a:xfrm>
            <a:off x="457200" y="1255713"/>
            <a:ext cx="8229600" cy="4714875"/>
          </a:xfrm>
        </p:spPr>
        <p:txBody>
          <a:bodyPr/>
          <a:lstStyle/>
          <a:p>
            <a:r>
              <a:rPr lang="en-US" dirty="0">
                <a:latin typeface="Cambria" pitchFamily="18" charset="0"/>
              </a:rPr>
              <a:t>Advertising dominates</a:t>
            </a:r>
            <a:r>
              <a:rPr lang="tr-TR" dirty="0">
                <a:latin typeface="Cambria" pitchFamily="18" charset="0"/>
              </a:rPr>
              <a:t>/</a:t>
            </a:r>
            <a:r>
              <a:rPr lang="tr-TR" dirty="0" err="1">
                <a:latin typeface="Cambria" pitchFamily="18" charset="0"/>
              </a:rPr>
              <a:t>overweighs</a:t>
            </a:r>
            <a:r>
              <a:rPr lang="en-US" dirty="0">
                <a:latin typeface="Cambria" pitchFamily="18" charset="0"/>
              </a:rPr>
              <a:t> for low-unit-value products</a:t>
            </a:r>
          </a:p>
          <a:p>
            <a:r>
              <a:rPr lang="en-US" dirty="0">
                <a:latin typeface="Cambria" pitchFamily="18" charset="0"/>
              </a:rPr>
              <a:t>Personal selling involves high per-contact costs</a:t>
            </a:r>
          </a:p>
          <a:p>
            <a:r>
              <a:rPr lang="en-IN" dirty="0">
                <a:latin typeface="Cambria" pitchFamily="18" charset="0"/>
              </a:rPr>
              <a:t>A real barrier in implementing any promotional strategy is the size of the promotional budget</a:t>
            </a:r>
            <a:endParaRPr lang="en-US" dirty="0">
              <a:latin typeface="Cambria" pitchFamily="18" charset="0"/>
            </a:endParaRPr>
          </a:p>
          <a:p>
            <a:endParaRPr lang="en-US" dirty="0">
              <a:latin typeface="Cambria" pitchFamily="18" charset="0"/>
            </a:endParaRPr>
          </a:p>
        </p:txBody>
      </p:sp>
      <p:sp>
        <p:nvSpPr>
          <p:cNvPr id="7270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97DA30-5BCF-4DA4-A2F9-05C91D4AC08C}" type="slidenum">
              <a:rPr lang="en-US">
                <a:cs typeface="Arial" charset="0"/>
              </a:rPr>
              <a:pPr fontAlgn="base">
                <a:spcBef>
                  <a:spcPct val="0"/>
                </a:spcBef>
                <a:spcAft>
                  <a:spcPct val="0"/>
                </a:spcAft>
              </a:pPr>
              <a:t>55</a:t>
            </a:fld>
            <a:endParaRPr lang="en-US">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Funds Available for Promotion</a:t>
            </a:r>
          </a:p>
        </p:txBody>
      </p:sp>
      <p:sp>
        <p:nvSpPr>
          <p:cNvPr id="73730" name="Content Placeholder 2"/>
          <p:cNvSpPr>
            <a:spLocks noGrp="1"/>
          </p:cNvSpPr>
          <p:nvPr>
            <p:ph idx="1"/>
          </p:nvPr>
        </p:nvSpPr>
        <p:spPr>
          <a:xfrm>
            <a:off x="457200" y="1255713"/>
            <a:ext cx="8229600" cy="4714875"/>
          </a:xfrm>
        </p:spPr>
        <p:txBody>
          <a:bodyPr/>
          <a:lstStyle/>
          <a:p>
            <a:r>
              <a:rPr lang="en-US">
                <a:latin typeface="Cambria" pitchFamily="18" charset="0"/>
              </a:rPr>
              <a:t>Percentage-of-sales method </a:t>
            </a:r>
          </a:p>
          <a:p>
            <a:r>
              <a:rPr lang="en-US">
                <a:latin typeface="Cambria" pitchFamily="18" charset="0"/>
              </a:rPr>
              <a:t>Fixed-sum-per-unit method</a:t>
            </a:r>
          </a:p>
          <a:p>
            <a:r>
              <a:rPr lang="en-US">
                <a:latin typeface="Cambria" pitchFamily="18" charset="0"/>
              </a:rPr>
              <a:t>Meeting competition method</a:t>
            </a:r>
          </a:p>
          <a:p>
            <a:r>
              <a:rPr lang="en-US">
                <a:latin typeface="Cambria" pitchFamily="18" charset="0"/>
              </a:rPr>
              <a:t>Task-objective method</a:t>
            </a:r>
          </a:p>
          <a:p>
            <a:endParaRPr lang="en-US">
              <a:latin typeface="Cambria" pitchFamily="18" charset="0"/>
            </a:endParaRPr>
          </a:p>
        </p:txBody>
      </p:sp>
      <p:sp>
        <p:nvSpPr>
          <p:cNvPr id="7373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2DAA30-2179-4D13-9D2B-AB31656072D3}" type="slidenum">
              <a:rPr lang="en-US">
                <a:cs typeface="Arial" charset="0"/>
              </a:rPr>
              <a:pPr fontAlgn="base">
                <a:spcBef>
                  <a:spcPct val="0"/>
                </a:spcBef>
                <a:spcAft>
                  <a:spcPct val="0"/>
                </a:spcAft>
              </a:pPr>
              <a:t>56</a:t>
            </a:fld>
            <a:endParaRPr lang="en-US">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Evaluating Promotional Effectiveness</a:t>
            </a:r>
          </a:p>
        </p:txBody>
      </p:sp>
      <p:sp>
        <p:nvSpPr>
          <p:cNvPr id="74754" name="Content Placeholder 2"/>
          <p:cNvSpPr>
            <a:spLocks noGrp="1"/>
          </p:cNvSpPr>
          <p:nvPr>
            <p:ph idx="1"/>
          </p:nvPr>
        </p:nvSpPr>
        <p:spPr>
          <a:xfrm>
            <a:off x="457200" y="1255713"/>
            <a:ext cx="8229600" cy="4714875"/>
          </a:xfrm>
        </p:spPr>
        <p:txBody>
          <a:bodyPr/>
          <a:lstStyle/>
          <a:p>
            <a:r>
              <a:rPr lang="en-US">
                <a:latin typeface="Cambria" pitchFamily="18" charset="0"/>
              </a:rPr>
              <a:t>Direct sales results test</a:t>
            </a:r>
          </a:p>
          <a:p>
            <a:r>
              <a:rPr lang="en-US">
                <a:latin typeface="Cambria" pitchFamily="18" charset="0"/>
              </a:rPr>
              <a:t>Indirect evaluation</a:t>
            </a:r>
          </a:p>
        </p:txBody>
      </p:sp>
      <p:sp>
        <p:nvSpPr>
          <p:cNvPr id="7475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838BB-D398-4340-A14A-135B3229A51E}" type="slidenum">
              <a:rPr lang="en-US">
                <a:cs typeface="Arial" charset="0"/>
              </a:rPr>
              <a:pPr fontAlgn="base">
                <a:spcBef>
                  <a:spcPct val="0"/>
                </a:spcBef>
                <a:spcAft>
                  <a:spcPct val="0"/>
                </a:spcAft>
              </a:pPr>
              <a:t>57</a:t>
            </a:fld>
            <a:endParaRPr lang="en-US">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Measuring Advertising Effectiveness</a:t>
            </a:r>
          </a:p>
        </p:txBody>
      </p:sp>
      <p:sp>
        <p:nvSpPr>
          <p:cNvPr id="75778" name="Content Placeholder 2"/>
          <p:cNvSpPr>
            <a:spLocks noGrp="1"/>
          </p:cNvSpPr>
          <p:nvPr>
            <p:ph idx="1"/>
          </p:nvPr>
        </p:nvSpPr>
        <p:spPr>
          <a:xfrm>
            <a:off x="457200" y="1255713"/>
            <a:ext cx="8229600" cy="4714875"/>
          </a:xfrm>
        </p:spPr>
        <p:txBody>
          <a:bodyPr/>
          <a:lstStyle/>
          <a:p>
            <a:r>
              <a:rPr lang="en-US" dirty="0">
                <a:latin typeface="Cambria" pitchFamily="18" charset="0"/>
              </a:rPr>
              <a:t>Cost per thousand impressions (CPM) </a:t>
            </a:r>
          </a:p>
          <a:p>
            <a:r>
              <a:rPr lang="en-US" dirty="0">
                <a:latin typeface="Cambria" pitchFamily="18" charset="0"/>
              </a:rPr>
              <a:t>By measuring promotional effectiveness:</a:t>
            </a:r>
          </a:p>
          <a:p>
            <a:pPr lvl="1"/>
            <a:r>
              <a:rPr lang="en-US" dirty="0">
                <a:latin typeface="Cambria" pitchFamily="18" charset="0"/>
              </a:rPr>
              <a:t>Organizations can evaluate different strategies</a:t>
            </a:r>
          </a:p>
          <a:p>
            <a:pPr lvl="1"/>
            <a:r>
              <a:rPr lang="en-US" dirty="0">
                <a:latin typeface="Cambria" pitchFamily="18" charset="0"/>
              </a:rPr>
              <a:t>Prevent</a:t>
            </a:r>
            <a:r>
              <a:rPr lang="tr-TR" dirty="0">
                <a:latin typeface="Cambria" pitchFamily="18" charset="0"/>
              </a:rPr>
              <a:t>/</a:t>
            </a:r>
            <a:r>
              <a:rPr lang="tr-TR" dirty="0" err="1">
                <a:latin typeface="Cambria" pitchFamily="18" charset="0"/>
              </a:rPr>
              <a:t>forestall</a:t>
            </a:r>
            <a:r>
              <a:rPr lang="tr-TR" dirty="0">
                <a:latin typeface="Cambria" pitchFamily="18" charset="0"/>
              </a:rPr>
              <a:t>/</a:t>
            </a:r>
            <a:r>
              <a:rPr lang="tr-TR" dirty="0" err="1">
                <a:latin typeface="Cambria" pitchFamily="18" charset="0"/>
              </a:rPr>
              <a:t>avoid</a:t>
            </a:r>
            <a:r>
              <a:rPr lang="en-US" dirty="0">
                <a:latin typeface="Cambria" pitchFamily="18" charset="0"/>
              </a:rPr>
              <a:t> mistakes before spending money on specific programs</a:t>
            </a:r>
          </a:p>
          <a:p>
            <a:pPr lvl="1"/>
            <a:r>
              <a:rPr lang="en-US" dirty="0">
                <a:latin typeface="Cambria" pitchFamily="18" charset="0"/>
              </a:rPr>
              <a:t>Improve their promotional programs</a:t>
            </a:r>
          </a:p>
          <a:p>
            <a:endParaRPr lang="en-US" dirty="0">
              <a:latin typeface="Cambria" pitchFamily="18" charset="0"/>
            </a:endParaRPr>
          </a:p>
        </p:txBody>
      </p:sp>
      <p:sp>
        <p:nvSpPr>
          <p:cNvPr id="757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452BC2-BCCE-4B39-83CC-3CA642772E0B}" type="slidenum">
              <a:rPr lang="en-US">
                <a:cs typeface="Arial" charset="0"/>
              </a:rPr>
              <a:pPr fontAlgn="base">
                <a:spcBef>
                  <a:spcPct val="0"/>
                </a:spcBef>
                <a:spcAft>
                  <a:spcPct val="0"/>
                </a:spcAft>
              </a:pPr>
              <a:t>58</a:t>
            </a:fld>
            <a:endParaRPr lang="en-US">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Media and Message Research</a:t>
            </a:r>
          </a:p>
        </p:txBody>
      </p:sp>
      <p:sp>
        <p:nvSpPr>
          <p:cNvPr id="76802"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Media research </a:t>
            </a:r>
            <a:r>
              <a:rPr lang="en-US" dirty="0">
                <a:latin typeface="Cambria" pitchFamily="18" charset="0"/>
              </a:rPr>
              <a:t>– Assesses</a:t>
            </a:r>
            <a:r>
              <a:rPr lang="tr-TR" dirty="0">
                <a:latin typeface="Cambria" pitchFamily="18" charset="0"/>
              </a:rPr>
              <a:t>/</a:t>
            </a:r>
            <a:r>
              <a:rPr lang="tr-TR" dirty="0" err="1">
                <a:latin typeface="Cambria" pitchFamily="18" charset="0"/>
              </a:rPr>
              <a:t>evaluates</a:t>
            </a:r>
            <a:r>
              <a:rPr lang="en-US" dirty="0">
                <a:latin typeface="Cambria" pitchFamily="18" charset="0"/>
              </a:rPr>
              <a:t> how well a particular medium delivers a message</a:t>
            </a:r>
          </a:p>
          <a:p>
            <a:r>
              <a:rPr lang="en-US" b="1" dirty="0">
                <a:solidFill>
                  <a:srgbClr val="FF0000"/>
                </a:solidFill>
                <a:latin typeface="Cambria" pitchFamily="18" charset="0"/>
              </a:rPr>
              <a:t>Message research </a:t>
            </a:r>
            <a:r>
              <a:rPr lang="en-US" dirty="0">
                <a:latin typeface="Cambria" pitchFamily="18" charset="0"/>
              </a:rPr>
              <a:t>- Tests consumer reactions to an advertisement’s creative message</a:t>
            </a:r>
          </a:p>
          <a:p>
            <a:endParaRPr lang="en-US" dirty="0">
              <a:latin typeface="Cambria" pitchFamily="18" charset="0"/>
            </a:endParaRPr>
          </a:p>
        </p:txBody>
      </p:sp>
      <p:sp>
        <p:nvSpPr>
          <p:cNvPr id="7680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13650B-6F5C-42C5-A4DF-F79E71FC99B1}" type="slidenum">
              <a:rPr lang="en-US">
                <a:cs typeface="Arial" charset="0"/>
              </a:rPr>
              <a:pPr fontAlgn="base">
                <a:spcBef>
                  <a:spcPct val="0"/>
                </a:spcBef>
                <a:spcAft>
                  <a:spcPct val="0"/>
                </a:spcAft>
              </a:pPr>
              <a:t>59</a:t>
            </a:fld>
            <a:endParaRPr lang="en-US">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137"/>
          </a:xfrm>
        </p:spPr>
        <p:txBody>
          <a:bodyPr>
            <a:normAutofit fontScale="90000"/>
          </a:bodyPr>
          <a:lstStyle/>
          <a:p>
            <a:pPr fontAlgn="auto">
              <a:spcAft>
                <a:spcPts val="0"/>
              </a:spcAft>
              <a:defRPr/>
            </a:pPr>
            <a:r>
              <a:rPr lang="en-US" dirty="0"/>
              <a:t>Figure 16.1 - Integrated Marketing Communications (IMC)</a:t>
            </a:r>
          </a:p>
        </p:txBody>
      </p:sp>
      <p:sp>
        <p:nvSpPr>
          <p:cNvPr id="2150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3CC850-6BC3-495E-B489-C83DFD84C13A}" type="slidenum">
              <a:rPr lang="en-US">
                <a:cs typeface="Arial" charset="0"/>
              </a:rPr>
              <a:pPr fontAlgn="base">
                <a:spcBef>
                  <a:spcPct val="0"/>
                </a:spcBef>
                <a:spcAft>
                  <a:spcPct val="0"/>
                </a:spcAft>
              </a:pPr>
              <a:t>6</a:t>
            </a:fld>
            <a:endParaRPr lang="en-US">
              <a:cs typeface="Arial" charset="0"/>
            </a:endParaRPr>
          </a:p>
        </p:txBody>
      </p:sp>
      <p:pic>
        <p:nvPicPr>
          <p:cNvPr id="5" name="Picture 4" descr="Figure16-1.jpg"/>
          <p:cNvPicPr>
            <a:picLocks noChangeAspect="1"/>
          </p:cNvPicPr>
          <p:nvPr/>
        </p:nvPicPr>
        <p:blipFill>
          <a:blip r:embed="rId2"/>
          <a:stretch>
            <a:fillRect/>
          </a:stretch>
        </p:blipFill>
        <p:spPr>
          <a:xfrm>
            <a:off x="1210733" y="1541097"/>
            <a:ext cx="7054457" cy="396223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Media and Message Research</a:t>
            </a:r>
          </a:p>
        </p:txBody>
      </p:sp>
      <p:sp>
        <p:nvSpPr>
          <p:cNvPr id="77826" name="Content Placeholder 2"/>
          <p:cNvSpPr>
            <a:spLocks noGrp="1"/>
          </p:cNvSpPr>
          <p:nvPr>
            <p:ph idx="1"/>
          </p:nvPr>
        </p:nvSpPr>
        <p:spPr>
          <a:xfrm>
            <a:off x="457200" y="1255713"/>
            <a:ext cx="8229600" cy="4714875"/>
          </a:xfrm>
        </p:spPr>
        <p:txBody>
          <a:bodyPr/>
          <a:lstStyle/>
          <a:p>
            <a:r>
              <a:rPr lang="en-US" sz="2400" dirty="0">
                <a:latin typeface="Cambria" pitchFamily="18" charset="0"/>
              </a:rPr>
              <a:t>Pretesting</a:t>
            </a:r>
            <a:r>
              <a:rPr lang="tr-TR" sz="2400" dirty="0">
                <a:latin typeface="Cambria" pitchFamily="18" charset="0"/>
              </a:rPr>
              <a:t> (</a:t>
            </a:r>
            <a:r>
              <a:rPr lang="tr-TR" sz="2400" dirty="0" err="1">
                <a:latin typeface="Cambria" pitchFamily="18" charset="0"/>
              </a:rPr>
              <a:t>before</a:t>
            </a:r>
            <a:r>
              <a:rPr lang="tr-TR" sz="2400" dirty="0">
                <a:latin typeface="Cambria" pitchFamily="18" charset="0"/>
              </a:rPr>
              <a:t>)</a:t>
            </a:r>
            <a:r>
              <a:rPr lang="en-US" sz="2400" dirty="0">
                <a:latin typeface="Cambria" pitchFamily="18" charset="0"/>
              </a:rPr>
              <a:t> </a:t>
            </a:r>
          </a:p>
          <a:p>
            <a:r>
              <a:rPr lang="en-US" sz="2400" dirty="0" err="1">
                <a:latin typeface="Cambria" pitchFamily="18" charset="0"/>
              </a:rPr>
              <a:t>Posttesting</a:t>
            </a:r>
            <a:r>
              <a:rPr lang="tr-TR" sz="2400" dirty="0">
                <a:latin typeface="Cambria" pitchFamily="18" charset="0"/>
              </a:rPr>
              <a:t> (</a:t>
            </a:r>
            <a:r>
              <a:rPr lang="tr-TR" sz="2400" dirty="0" err="1">
                <a:latin typeface="Cambria" pitchFamily="18" charset="0"/>
              </a:rPr>
              <a:t>after</a:t>
            </a:r>
            <a:r>
              <a:rPr lang="tr-TR" sz="2400" dirty="0">
                <a:latin typeface="Cambria" pitchFamily="18" charset="0"/>
              </a:rPr>
              <a:t>)</a:t>
            </a:r>
            <a:endParaRPr lang="en-US" sz="2400" dirty="0">
              <a:latin typeface="Cambria" pitchFamily="18" charset="0"/>
            </a:endParaRPr>
          </a:p>
          <a:p>
            <a:pPr lvl="1"/>
            <a:r>
              <a:rPr lang="en-US" sz="2400" dirty="0">
                <a:latin typeface="Cambria" pitchFamily="18" charset="0"/>
              </a:rPr>
              <a:t>Readership tests</a:t>
            </a:r>
          </a:p>
          <a:p>
            <a:pPr lvl="1"/>
            <a:r>
              <a:rPr lang="en-US" sz="2400" dirty="0">
                <a:latin typeface="Cambria" pitchFamily="18" charset="0"/>
              </a:rPr>
              <a:t>Unaided</a:t>
            </a:r>
            <a:r>
              <a:rPr lang="tr-TR" sz="2400" dirty="0">
                <a:latin typeface="Cambria" pitchFamily="18" charset="0"/>
              </a:rPr>
              <a:t>/</a:t>
            </a:r>
            <a:r>
              <a:rPr lang="tr-TR" sz="2400" dirty="0" err="1">
                <a:latin typeface="Cambria" pitchFamily="18" charset="0"/>
              </a:rPr>
              <a:t>unhelped</a:t>
            </a:r>
            <a:r>
              <a:rPr lang="en-US" sz="2400" dirty="0">
                <a:latin typeface="Cambria" pitchFamily="18" charset="0"/>
              </a:rPr>
              <a:t> recall tests</a:t>
            </a:r>
          </a:p>
          <a:p>
            <a:pPr lvl="1"/>
            <a:r>
              <a:rPr lang="en-US" sz="2400" dirty="0">
                <a:latin typeface="Cambria" pitchFamily="18" charset="0"/>
              </a:rPr>
              <a:t>Inquiry tests</a:t>
            </a:r>
            <a:r>
              <a:rPr lang="tr-TR" sz="2400" dirty="0">
                <a:latin typeface="Cambria" pitchFamily="18" charset="0"/>
              </a:rPr>
              <a:t> (</a:t>
            </a:r>
            <a:r>
              <a:rPr lang="en-US" sz="2400" dirty="0">
                <a:latin typeface="Cambria" pitchFamily="18" charset="0"/>
              </a:rPr>
              <a:t>technique used in advertising research where the advertising, brand, or product is tested through random inquiries of respondents. The information acquired is generally used to evaluate the various forms of advertising media</a:t>
            </a:r>
            <a:r>
              <a:rPr lang="tr-TR" sz="2400" dirty="0">
                <a:latin typeface="Cambria" pitchFamily="18" charset="0"/>
              </a:rPr>
              <a:t>)</a:t>
            </a:r>
            <a:r>
              <a:rPr lang="en-US" sz="2400" dirty="0">
                <a:latin typeface="Cambria" pitchFamily="18" charset="0"/>
              </a:rPr>
              <a:t>.</a:t>
            </a:r>
          </a:p>
          <a:p>
            <a:pPr lvl="1"/>
            <a:r>
              <a:rPr lang="en-US" sz="2400" b="1" dirty="0">
                <a:solidFill>
                  <a:srgbClr val="FF0000"/>
                </a:solidFill>
                <a:latin typeface="Cambria" pitchFamily="18" charset="0"/>
              </a:rPr>
              <a:t>Split runs</a:t>
            </a:r>
            <a:r>
              <a:rPr lang="en-US" sz="2400" dirty="0">
                <a:latin typeface="Cambria" pitchFamily="18" charset="0"/>
              </a:rPr>
              <a:t> - Allow advertisers to test two or more ads at the same time</a:t>
            </a:r>
          </a:p>
        </p:txBody>
      </p:sp>
      <p:sp>
        <p:nvSpPr>
          <p:cNvPr id="7782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6D1139-AC1D-4548-94C3-DC11E307568B}" type="slidenum">
              <a:rPr lang="en-US">
                <a:cs typeface="Arial" charset="0"/>
              </a:rPr>
              <a:pPr fontAlgn="base">
                <a:spcBef>
                  <a:spcPct val="0"/>
                </a:spcBef>
                <a:spcAft>
                  <a:spcPct val="0"/>
                </a:spcAft>
              </a:pPr>
              <a:t>60</a:t>
            </a:fld>
            <a:endParaRPr lang="en-US">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t>Measuring Public Relations Effectiveness</a:t>
            </a:r>
          </a:p>
        </p:txBody>
      </p:sp>
      <p:sp>
        <p:nvSpPr>
          <p:cNvPr id="78850" name="Content Placeholder 2"/>
          <p:cNvSpPr>
            <a:spLocks noGrp="1"/>
          </p:cNvSpPr>
          <p:nvPr>
            <p:ph idx="1"/>
          </p:nvPr>
        </p:nvSpPr>
        <p:spPr>
          <a:xfrm>
            <a:off x="457200" y="1255713"/>
            <a:ext cx="8229600" cy="4714875"/>
          </a:xfrm>
        </p:spPr>
        <p:txBody>
          <a:bodyPr/>
          <a:lstStyle/>
          <a:p>
            <a:r>
              <a:rPr lang="en-US" dirty="0">
                <a:latin typeface="Cambria" pitchFamily="18" charset="0"/>
              </a:rPr>
              <a:t>The simplest and least costly method</a:t>
            </a:r>
          </a:p>
          <a:p>
            <a:pPr lvl="1"/>
            <a:r>
              <a:rPr lang="en-US" dirty="0">
                <a:latin typeface="Cambria" pitchFamily="18" charset="0"/>
              </a:rPr>
              <a:t>Whether the target audience received messages directed to them</a:t>
            </a:r>
          </a:p>
          <a:p>
            <a:pPr lvl="1"/>
            <a:r>
              <a:rPr lang="en-US" dirty="0">
                <a:latin typeface="Cambria" pitchFamily="18" charset="0"/>
              </a:rPr>
              <a:t>Count the number of media placements and gauge</a:t>
            </a:r>
            <a:r>
              <a:rPr lang="tr-TR" dirty="0">
                <a:latin typeface="Cambria" pitchFamily="18" charset="0"/>
              </a:rPr>
              <a:t>/</a:t>
            </a:r>
            <a:r>
              <a:rPr lang="tr-TR" dirty="0" err="1">
                <a:latin typeface="Cambria" pitchFamily="18" charset="0"/>
              </a:rPr>
              <a:t>measure</a:t>
            </a:r>
            <a:r>
              <a:rPr lang="en-US" dirty="0">
                <a:latin typeface="Cambria" pitchFamily="18" charset="0"/>
              </a:rPr>
              <a:t> the extent</a:t>
            </a:r>
            <a:r>
              <a:rPr lang="tr-TR" dirty="0">
                <a:latin typeface="Cambria" pitchFamily="18" charset="0"/>
              </a:rPr>
              <a:t>/</a:t>
            </a:r>
            <a:r>
              <a:rPr lang="tr-TR" dirty="0" err="1">
                <a:latin typeface="Cambria" pitchFamily="18" charset="0"/>
              </a:rPr>
              <a:t>area</a:t>
            </a:r>
            <a:r>
              <a:rPr lang="en-US" dirty="0">
                <a:latin typeface="Cambria" pitchFamily="18" charset="0"/>
              </a:rPr>
              <a:t> of media coverage</a:t>
            </a:r>
            <a:endParaRPr lang="en-US" sz="1800" dirty="0">
              <a:latin typeface="Cambria" pitchFamily="18" charset="0"/>
            </a:endParaRPr>
          </a:p>
          <a:p>
            <a:r>
              <a:rPr lang="en-US" dirty="0">
                <a:latin typeface="Cambria" pitchFamily="18" charset="0"/>
              </a:rPr>
              <a:t>Conduct focus groups, interview opinion leaders</a:t>
            </a:r>
          </a:p>
        </p:txBody>
      </p:sp>
      <p:sp>
        <p:nvSpPr>
          <p:cNvPr id="7885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6D14A1-AC6B-44CF-A84E-67C42A5A8FDF}" type="slidenum">
              <a:rPr lang="en-US">
                <a:cs typeface="Arial" charset="0"/>
              </a:rPr>
              <a:pPr fontAlgn="base">
                <a:spcBef>
                  <a:spcPct val="0"/>
                </a:spcBef>
                <a:spcAft>
                  <a:spcPct val="0"/>
                </a:spcAft>
              </a:pPr>
              <a:t>61</a:t>
            </a:fld>
            <a:endParaRPr lang="en-US">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Evaluating Interactive Media</a:t>
            </a:r>
          </a:p>
        </p:txBody>
      </p:sp>
      <p:sp>
        <p:nvSpPr>
          <p:cNvPr id="79874" name="Content Placeholder 2"/>
          <p:cNvSpPr>
            <a:spLocks noGrp="1"/>
          </p:cNvSpPr>
          <p:nvPr>
            <p:ph idx="1"/>
          </p:nvPr>
        </p:nvSpPr>
        <p:spPr>
          <a:xfrm>
            <a:off x="457200" y="1255713"/>
            <a:ext cx="8229600" cy="4714875"/>
          </a:xfrm>
        </p:spPr>
        <p:txBody>
          <a:bodyPr/>
          <a:lstStyle/>
          <a:p>
            <a:r>
              <a:rPr lang="en-US" dirty="0">
                <a:latin typeface="Cambria" pitchFamily="18" charset="0"/>
              </a:rPr>
              <a:t>Hits</a:t>
            </a:r>
            <a:r>
              <a:rPr lang="tr-TR" dirty="0">
                <a:latin typeface="Cambria" pitchFamily="18" charset="0"/>
              </a:rPr>
              <a:t>/</a:t>
            </a:r>
            <a:r>
              <a:rPr lang="tr-TR" dirty="0" err="1">
                <a:latin typeface="Cambria" pitchFamily="18" charset="0"/>
              </a:rPr>
              <a:t>clicks</a:t>
            </a:r>
            <a:r>
              <a:rPr lang="en-US" dirty="0">
                <a:latin typeface="Cambria" pitchFamily="18" charset="0"/>
              </a:rPr>
              <a:t> - User requests for a file</a:t>
            </a:r>
          </a:p>
          <a:p>
            <a:r>
              <a:rPr lang="en-US" dirty="0">
                <a:latin typeface="Cambria" pitchFamily="18" charset="0"/>
              </a:rPr>
              <a:t>Impressions</a:t>
            </a:r>
            <a:r>
              <a:rPr lang="tr-TR" dirty="0">
                <a:latin typeface="Cambria" pitchFamily="18" charset="0"/>
              </a:rPr>
              <a:t>/</a:t>
            </a:r>
            <a:r>
              <a:rPr lang="tr-TR" dirty="0" err="1">
                <a:latin typeface="Cambria" pitchFamily="18" charset="0"/>
              </a:rPr>
              <a:t>exposures</a:t>
            </a:r>
            <a:r>
              <a:rPr lang="en-US" dirty="0">
                <a:latin typeface="Cambria" pitchFamily="18" charset="0"/>
              </a:rPr>
              <a:t> - Number of times a viewer sees an ad</a:t>
            </a:r>
          </a:p>
          <a:p>
            <a:r>
              <a:rPr lang="en-US" dirty="0">
                <a:latin typeface="Cambria" pitchFamily="18" charset="0"/>
              </a:rPr>
              <a:t>Click-throughs - User clicks ad for more information</a:t>
            </a:r>
          </a:p>
          <a:p>
            <a:r>
              <a:rPr lang="en-US" dirty="0">
                <a:latin typeface="Cambria" pitchFamily="18" charset="0"/>
              </a:rPr>
              <a:t>View-through - Measures response over time</a:t>
            </a:r>
          </a:p>
          <a:p>
            <a:pPr marL="0" indent="0">
              <a:buNone/>
            </a:pPr>
            <a:endParaRPr lang="en-US" dirty="0">
              <a:latin typeface="Cambria" pitchFamily="18" charset="0"/>
            </a:endParaRPr>
          </a:p>
        </p:txBody>
      </p:sp>
      <p:sp>
        <p:nvSpPr>
          <p:cNvPr id="7987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5A6270-F75B-43B7-BE31-3C079DA3430B}" type="slidenum">
              <a:rPr lang="en-US">
                <a:cs typeface="Arial" charset="0"/>
              </a:rPr>
              <a:pPr fontAlgn="base">
                <a:spcBef>
                  <a:spcPct val="0"/>
                </a:spcBef>
                <a:spcAft>
                  <a:spcPct val="0"/>
                </a:spcAft>
              </a:pPr>
              <a:t>62</a:t>
            </a:fld>
            <a:endParaRPr lang="en-US">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Evaluating Interactive Media</a:t>
            </a:r>
          </a:p>
        </p:txBody>
      </p:sp>
      <p:sp>
        <p:nvSpPr>
          <p:cNvPr id="80898" name="Content Placeholder 2"/>
          <p:cNvSpPr>
            <a:spLocks noGrp="1"/>
          </p:cNvSpPr>
          <p:nvPr>
            <p:ph idx="1"/>
          </p:nvPr>
        </p:nvSpPr>
        <p:spPr>
          <a:xfrm>
            <a:off x="457200" y="1255713"/>
            <a:ext cx="8229600" cy="4714875"/>
          </a:xfrm>
        </p:spPr>
        <p:txBody>
          <a:bodyPr/>
          <a:lstStyle/>
          <a:p>
            <a:r>
              <a:rPr lang="en-US" b="1" dirty="0">
                <a:solidFill>
                  <a:srgbClr val="FF0000"/>
                </a:solidFill>
                <a:latin typeface="Cambria" pitchFamily="18" charset="0"/>
              </a:rPr>
              <a:t>Cost per impression </a:t>
            </a:r>
            <a:r>
              <a:rPr lang="en-US" dirty="0">
                <a:latin typeface="Cambria" pitchFamily="18" charset="0"/>
              </a:rPr>
              <a:t>- Relates the cost of an ad to every thousand people who view it</a:t>
            </a:r>
          </a:p>
          <a:p>
            <a:r>
              <a:rPr lang="en-US" b="1" dirty="0">
                <a:solidFill>
                  <a:srgbClr val="FF0000"/>
                </a:solidFill>
                <a:latin typeface="Cambria" pitchFamily="18" charset="0"/>
              </a:rPr>
              <a:t>Cost per response (click-through) </a:t>
            </a:r>
            <a:r>
              <a:rPr lang="en-US" dirty="0">
                <a:latin typeface="Cambria" pitchFamily="18" charset="0"/>
              </a:rPr>
              <a:t>- Relates the cost of an ad to the number of people who click it</a:t>
            </a:r>
          </a:p>
          <a:p>
            <a:r>
              <a:rPr lang="en-US" b="1" dirty="0">
                <a:solidFill>
                  <a:srgbClr val="FF0000"/>
                </a:solidFill>
                <a:latin typeface="Cambria" pitchFamily="18" charset="0"/>
              </a:rPr>
              <a:t>Conversion</a:t>
            </a:r>
            <a:r>
              <a:rPr lang="tr-TR" b="1" dirty="0">
                <a:solidFill>
                  <a:srgbClr val="FF0000"/>
                </a:solidFill>
                <a:latin typeface="Cambria" pitchFamily="18" charset="0"/>
              </a:rPr>
              <a:t>/</a:t>
            </a:r>
            <a:r>
              <a:rPr lang="tr-TR" b="1" dirty="0" err="1">
                <a:solidFill>
                  <a:srgbClr val="FF0000"/>
                </a:solidFill>
                <a:latin typeface="Cambria" pitchFamily="18" charset="0"/>
              </a:rPr>
              <a:t>changeover</a:t>
            </a:r>
            <a:r>
              <a:rPr lang="en-US" b="1" dirty="0">
                <a:solidFill>
                  <a:srgbClr val="FF0000"/>
                </a:solidFill>
                <a:latin typeface="Cambria" pitchFamily="18" charset="0"/>
              </a:rPr>
              <a:t> rate </a:t>
            </a:r>
            <a:r>
              <a:rPr lang="en-US" dirty="0">
                <a:latin typeface="Cambria" pitchFamily="18" charset="0"/>
              </a:rPr>
              <a:t>- Percentage of visitors to a Web site who make a purchase</a:t>
            </a:r>
          </a:p>
          <a:p>
            <a:endParaRPr lang="en-US" dirty="0">
              <a:latin typeface="Cambria" pitchFamily="18" charset="0"/>
            </a:endParaRPr>
          </a:p>
        </p:txBody>
      </p:sp>
      <p:sp>
        <p:nvSpPr>
          <p:cNvPr id="8089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2F9477-CD5B-441B-A5D5-7A7B9E5AF470}" type="slidenum">
              <a:rPr lang="en-US">
                <a:cs typeface="Arial" charset="0"/>
              </a:rPr>
              <a:pPr fontAlgn="base">
                <a:spcBef>
                  <a:spcPct val="0"/>
                </a:spcBef>
                <a:spcAft>
                  <a:spcPct val="0"/>
                </a:spcAft>
              </a:pPr>
              <a:t>63</a:t>
            </a:fld>
            <a:endParaRPr lang="en-US">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C7AD9EC-BD13-49C6-9EE7-899A5F2F0BD7}"/>
              </a:ext>
            </a:extLst>
          </p:cNvPr>
          <p:cNvPicPr>
            <a:picLocks noChangeAspect="1"/>
          </p:cNvPicPr>
          <p:nvPr/>
        </p:nvPicPr>
        <p:blipFill>
          <a:blip r:embed="rId3"/>
          <a:stretch>
            <a:fillRect/>
          </a:stretch>
        </p:blipFill>
        <p:spPr>
          <a:xfrm>
            <a:off x="91017" y="68263"/>
            <a:ext cx="8961966" cy="6721475"/>
          </a:xfrm>
          <a:prstGeom prst="rect">
            <a:avLst/>
          </a:prstGeom>
          <a:noFill/>
        </p:spPr>
      </p:pic>
      <p:sp>
        <p:nvSpPr>
          <p:cNvPr id="4" name="Slayt Numarası Yer Tutucusu 3" hidden="1">
            <a:extLst>
              <a:ext uri="{FF2B5EF4-FFF2-40B4-BE49-F238E27FC236}">
                <a16:creationId xmlns:a16="http://schemas.microsoft.com/office/drawing/2014/main" id="{FB612ACA-8CEE-444E-98B0-1AFC5C99804E}"/>
              </a:ext>
            </a:extLst>
          </p:cNvPr>
          <p:cNvSpPr>
            <a:spLocks noGrp="1"/>
          </p:cNvSpPr>
          <p:nvPr>
            <p:ph type="sldNum" sz="quarter" idx="12"/>
          </p:nvPr>
        </p:nvSpPr>
        <p:spPr/>
        <p:txBody>
          <a:bodyPr/>
          <a:lstStyle/>
          <a:p>
            <a:pPr>
              <a:spcAft>
                <a:spcPts val="600"/>
              </a:spcAft>
              <a:defRPr/>
            </a:pPr>
            <a:fld id="{ED9270E2-C415-4FCD-8AC4-24CE3B113A07}" type="slidenum">
              <a:rPr lang="en-US" smtClean="0"/>
              <a:pPr>
                <a:spcAft>
                  <a:spcPts val="600"/>
                </a:spcAft>
                <a:defRPr/>
              </a:pPr>
              <a:t>64</a:t>
            </a:fld>
            <a:endParaRPr lang="en-US"/>
          </a:p>
        </p:txBody>
      </p:sp>
    </p:spTree>
    <p:extLst>
      <p:ext uri="{BB962C8B-B14F-4D97-AF65-F5344CB8AC3E}">
        <p14:creationId xmlns:p14="http://schemas.microsoft.com/office/powerpoint/2010/main" val="2443024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err="1"/>
              <a:t>Pepe’s</a:t>
            </a:r>
            <a:r>
              <a:rPr lang="en-US" dirty="0"/>
              <a:t> Pizzeria Video</a:t>
            </a:r>
          </a:p>
        </p:txBody>
      </p:sp>
      <p:sp>
        <p:nvSpPr>
          <p:cNvPr id="8192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AC279E-DB64-4A50-B102-C27B3335BCC2}" type="slidenum">
              <a:rPr lang="en-US">
                <a:cs typeface="Arial" charset="0"/>
              </a:rPr>
              <a:pPr fontAlgn="base">
                <a:spcBef>
                  <a:spcPct val="0"/>
                </a:spcBef>
                <a:spcAft>
                  <a:spcPct val="0"/>
                </a:spcAft>
              </a:pPr>
              <a:t>65</a:t>
            </a:fld>
            <a:endParaRPr lang="en-US">
              <a:cs typeface="Arial" charset="0"/>
            </a:endParaRPr>
          </a:p>
        </p:txBody>
      </p:sp>
      <p:sp>
        <p:nvSpPr>
          <p:cNvPr id="4" name="TextBox 3"/>
          <p:cNvSpPr txBox="1"/>
          <p:nvPr/>
        </p:nvSpPr>
        <p:spPr>
          <a:xfrm>
            <a:off x="622851" y="2098956"/>
            <a:ext cx="7381461" cy="923330"/>
          </a:xfrm>
          <a:prstGeom prst="rect">
            <a:avLst/>
          </a:prstGeom>
          <a:noFill/>
        </p:spPr>
        <p:txBody>
          <a:bodyPr wrap="square" rtlCol="0">
            <a:spAutoFit/>
          </a:bodyPr>
          <a:lstStyle/>
          <a:p>
            <a:r>
              <a:rPr lang="en-US" u="sng" dirty="0">
                <a:latin typeface="+mn-lt"/>
                <a:hlinkClick r:id="rId2"/>
              </a:rPr>
              <a:t>http://www.cengage.com/marketing/book_content/boone_9781133628460/videos/ch16.html</a:t>
            </a:r>
            <a:endParaRPr lang="en-US" u="sng" dirty="0">
              <a:latin typeface="+mn-lt"/>
            </a:endParaRPr>
          </a:p>
          <a:p>
            <a:endParaRPr lang="en-US"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Importance of Teamwork</a:t>
            </a:r>
          </a:p>
        </p:txBody>
      </p:sp>
      <p:sp>
        <p:nvSpPr>
          <p:cNvPr id="22530" name="Content Placeholder 2"/>
          <p:cNvSpPr>
            <a:spLocks noGrp="1"/>
          </p:cNvSpPr>
          <p:nvPr>
            <p:ph idx="1"/>
          </p:nvPr>
        </p:nvSpPr>
        <p:spPr>
          <a:xfrm>
            <a:off x="457200" y="1255713"/>
            <a:ext cx="8229600" cy="4714875"/>
          </a:xfrm>
        </p:spPr>
        <p:txBody>
          <a:bodyPr/>
          <a:lstStyle/>
          <a:p>
            <a:r>
              <a:rPr lang="en-US" dirty="0">
                <a:latin typeface="Cambria" pitchFamily="18" charset="0"/>
              </a:rPr>
              <a:t>Teamwork involves both in-house resources and outside vendors</a:t>
            </a:r>
            <a:r>
              <a:rPr lang="tr-TR" dirty="0">
                <a:latin typeface="Cambria" pitchFamily="18" charset="0"/>
              </a:rPr>
              <a:t> (</a:t>
            </a:r>
            <a:r>
              <a:rPr lang="tr-TR" dirty="0" err="1">
                <a:latin typeface="Cambria" pitchFamily="18" charset="0"/>
              </a:rPr>
              <a:t>advertising</a:t>
            </a:r>
            <a:r>
              <a:rPr lang="tr-TR" dirty="0">
                <a:latin typeface="Cambria" pitchFamily="18" charset="0"/>
              </a:rPr>
              <a:t> </a:t>
            </a:r>
            <a:r>
              <a:rPr lang="tr-TR" dirty="0" err="1">
                <a:latin typeface="Cambria" pitchFamily="18" charset="0"/>
              </a:rPr>
              <a:t>agency</a:t>
            </a:r>
            <a:r>
              <a:rPr lang="tr-TR" dirty="0">
                <a:latin typeface="Cambria" pitchFamily="18" charset="0"/>
              </a:rPr>
              <a:t>)</a:t>
            </a:r>
            <a:endParaRPr lang="en-US" dirty="0">
              <a:latin typeface="Cambria" pitchFamily="18" charset="0"/>
            </a:endParaRPr>
          </a:p>
          <a:p>
            <a:r>
              <a:rPr lang="en-US" dirty="0">
                <a:latin typeface="Cambria" pitchFamily="18" charset="0"/>
              </a:rPr>
              <a:t>IMC challenges the traditional role of the outside advertising agency</a:t>
            </a:r>
          </a:p>
          <a:p>
            <a:pPr marL="0" indent="0">
              <a:buNone/>
            </a:pPr>
            <a:endParaRPr lang="en-US" dirty="0">
              <a:latin typeface="Cambria" pitchFamily="18" charset="0"/>
            </a:endParaRPr>
          </a:p>
        </p:txBody>
      </p:sp>
      <p:sp>
        <p:nvSpPr>
          <p:cNvPr id="2253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FDA393-1ADA-456E-A488-13630CECA992}"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a:t>Role</a:t>
            </a:r>
            <a:r>
              <a:rPr lang="tr-TR" dirty="0"/>
              <a:t>/</a:t>
            </a:r>
            <a:r>
              <a:rPr lang="tr-TR" dirty="0" err="1"/>
              <a:t>impotance</a:t>
            </a:r>
            <a:r>
              <a:rPr lang="en-US" dirty="0"/>
              <a:t> of Databases in Effective IMC Programs</a:t>
            </a:r>
          </a:p>
        </p:txBody>
      </p:sp>
      <p:sp>
        <p:nvSpPr>
          <p:cNvPr id="23554" name="Content Placeholder 2"/>
          <p:cNvSpPr>
            <a:spLocks noGrp="1"/>
          </p:cNvSpPr>
          <p:nvPr>
            <p:ph idx="1"/>
          </p:nvPr>
        </p:nvSpPr>
        <p:spPr>
          <a:xfrm>
            <a:off x="457200" y="1255713"/>
            <a:ext cx="8229600" cy="4714875"/>
          </a:xfrm>
        </p:spPr>
        <p:txBody>
          <a:bodyPr/>
          <a:lstStyle/>
          <a:p>
            <a:r>
              <a:rPr lang="en-US" dirty="0">
                <a:latin typeface="Cambria" pitchFamily="18" charset="0"/>
              </a:rPr>
              <a:t>The Internet allows companies to gather information faster and organize it easily</a:t>
            </a:r>
          </a:p>
          <a:p>
            <a:r>
              <a:rPr lang="en-US" dirty="0">
                <a:highlight>
                  <a:srgbClr val="FFFF00"/>
                </a:highlight>
                <a:latin typeface="Cambria" pitchFamily="18" charset="0"/>
              </a:rPr>
              <a:t>Direct sampling</a:t>
            </a:r>
            <a:r>
              <a:rPr lang="en-US" dirty="0">
                <a:latin typeface="Cambria" pitchFamily="18" charset="0"/>
              </a:rPr>
              <a:t> is a frequently used method to obtain customer opinions</a:t>
            </a:r>
            <a:r>
              <a:rPr lang="tr-TR" dirty="0">
                <a:latin typeface="Cambria" pitchFamily="18" charset="0"/>
              </a:rPr>
              <a:t>.</a:t>
            </a:r>
          </a:p>
          <a:p>
            <a:pPr marL="0" indent="0">
              <a:buNone/>
            </a:pPr>
            <a:r>
              <a:rPr lang="tr-TR" dirty="0" err="1">
                <a:latin typeface="Cambria" pitchFamily="18" charset="0"/>
              </a:rPr>
              <a:t>Haphazardly</a:t>
            </a:r>
            <a:r>
              <a:rPr lang="tr-TR" dirty="0">
                <a:latin typeface="Cambria" pitchFamily="18" charset="0"/>
              </a:rPr>
              <a:t> </a:t>
            </a:r>
            <a:r>
              <a:rPr lang="tr-TR" dirty="0" err="1">
                <a:latin typeface="Cambria" pitchFamily="18" charset="0"/>
              </a:rPr>
              <a:t>calling</a:t>
            </a:r>
            <a:r>
              <a:rPr lang="tr-TR" dirty="0">
                <a:latin typeface="Cambria" pitchFamily="18" charset="0"/>
              </a:rPr>
              <a:t> </a:t>
            </a:r>
            <a:r>
              <a:rPr lang="tr-TR" dirty="0" err="1">
                <a:latin typeface="Cambria" pitchFamily="18" charset="0"/>
              </a:rPr>
              <a:t>clients</a:t>
            </a:r>
            <a:r>
              <a:rPr lang="tr-TR" dirty="0">
                <a:latin typeface="Cambria" pitchFamily="18" charset="0"/>
              </a:rPr>
              <a:t> </a:t>
            </a:r>
            <a:r>
              <a:rPr lang="tr-TR" dirty="0" err="1">
                <a:latin typeface="Cambria" pitchFamily="18" charset="0"/>
              </a:rPr>
              <a:t>or</a:t>
            </a:r>
            <a:r>
              <a:rPr lang="tr-TR" dirty="0">
                <a:latin typeface="Cambria" pitchFamily="18" charset="0"/>
              </a:rPr>
              <a:t> </a:t>
            </a:r>
            <a:r>
              <a:rPr lang="tr-TR" dirty="0" err="1">
                <a:latin typeface="Cambria" pitchFamily="18" charset="0"/>
              </a:rPr>
              <a:t>asking</a:t>
            </a:r>
            <a:r>
              <a:rPr lang="tr-TR" dirty="0">
                <a:latin typeface="Cambria" pitchFamily="18" charset="0"/>
              </a:rPr>
              <a:t> </a:t>
            </a:r>
            <a:r>
              <a:rPr lang="tr-TR" dirty="0" err="1">
                <a:latin typeface="Cambria" pitchFamily="18" charset="0"/>
              </a:rPr>
              <a:t>people</a:t>
            </a:r>
            <a:r>
              <a:rPr lang="tr-TR" dirty="0">
                <a:latin typeface="Cambria" pitchFamily="18" charset="0"/>
              </a:rPr>
              <a:t> </a:t>
            </a:r>
            <a:r>
              <a:rPr lang="tr-TR" dirty="0" err="1">
                <a:latin typeface="Cambria" pitchFamily="18" charset="0"/>
              </a:rPr>
              <a:t>walking</a:t>
            </a:r>
            <a:r>
              <a:rPr lang="tr-TR" dirty="0">
                <a:latin typeface="Cambria" pitchFamily="18" charset="0"/>
              </a:rPr>
              <a:t> on </a:t>
            </a:r>
            <a:r>
              <a:rPr lang="tr-TR" dirty="0" err="1">
                <a:latin typeface="Cambria" pitchFamily="18" charset="0"/>
              </a:rPr>
              <a:t>the</a:t>
            </a:r>
            <a:r>
              <a:rPr lang="tr-TR" dirty="0">
                <a:latin typeface="Cambria" pitchFamily="18" charset="0"/>
              </a:rPr>
              <a:t> Street. </a:t>
            </a:r>
            <a:r>
              <a:rPr lang="tr-TR" dirty="0" err="1">
                <a:latin typeface="Cambria" pitchFamily="18" charset="0"/>
              </a:rPr>
              <a:t>It</a:t>
            </a:r>
            <a:r>
              <a:rPr lang="tr-TR" dirty="0">
                <a:latin typeface="Cambria" pitchFamily="18" charset="0"/>
              </a:rPr>
              <a:t> has </a:t>
            </a:r>
            <a:r>
              <a:rPr lang="tr-TR" dirty="0" err="1">
                <a:latin typeface="Cambria" pitchFamily="18" charset="0"/>
              </a:rPr>
              <a:t>got</a:t>
            </a:r>
            <a:r>
              <a:rPr lang="tr-TR" dirty="0">
                <a:latin typeface="Cambria" pitchFamily="18" charset="0"/>
              </a:rPr>
              <a:t> </a:t>
            </a:r>
            <a:r>
              <a:rPr lang="tr-TR" dirty="0" err="1">
                <a:latin typeface="Cambria" pitchFamily="18" charset="0"/>
              </a:rPr>
              <a:t>nothing</a:t>
            </a:r>
            <a:r>
              <a:rPr lang="tr-TR" dirty="0">
                <a:latin typeface="Cambria" pitchFamily="18" charset="0"/>
              </a:rPr>
              <a:t> </a:t>
            </a:r>
            <a:r>
              <a:rPr lang="tr-TR" dirty="0" err="1">
                <a:latin typeface="Cambria" pitchFamily="18" charset="0"/>
              </a:rPr>
              <a:t>to</a:t>
            </a:r>
            <a:r>
              <a:rPr lang="tr-TR" dirty="0">
                <a:latin typeface="Cambria" pitchFamily="18" charset="0"/>
              </a:rPr>
              <a:t> do </a:t>
            </a:r>
            <a:r>
              <a:rPr lang="tr-TR" dirty="0" err="1">
                <a:latin typeface="Cambria" pitchFamily="18" charset="0"/>
              </a:rPr>
              <a:t>with</a:t>
            </a:r>
            <a:r>
              <a:rPr lang="tr-TR" dirty="0">
                <a:latin typeface="Cambria" pitchFamily="18" charset="0"/>
              </a:rPr>
              <a:t> </a:t>
            </a:r>
            <a:r>
              <a:rPr lang="tr-TR" dirty="0" err="1">
                <a:latin typeface="Cambria" pitchFamily="18" charset="0"/>
              </a:rPr>
              <a:t>random</a:t>
            </a:r>
            <a:r>
              <a:rPr lang="tr-TR" dirty="0">
                <a:latin typeface="Cambria" pitchFamily="18" charset="0"/>
              </a:rPr>
              <a:t> </a:t>
            </a:r>
            <a:r>
              <a:rPr lang="tr-TR" dirty="0" err="1">
                <a:latin typeface="Cambria" pitchFamily="18" charset="0"/>
              </a:rPr>
              <a:t>sampling</a:t>
            </a:r>
            <a:r>
              <a:rPr lang="tr-TR" dirty="0">
                <a:latin typeface="Cambria" pitchFamily="18" charset="0"/>
              </a:rPr>
              <a:t>! </a:t>
            </a:r>
            <a:r>
              <a:rPr lang="tr-TR" dirty="0" err="1">
                <a:latin typeface="Cambria" pitchFamily="18" charset="0"/>
              </a:rPr>
              <a:t>It</a:t>
            </a:r>
            <a:r>
              <a:rPr lang="tr-TR" dirty="0">
                <a:latin typeface="Cambria" pitchFamily="18" charset="0"/>
              </a:rPr>
              <a:t> is an </a:t>
            </a:r>
            <a:r>
              <a:rPr lang="tr-TR" dirty="0" err="1">
                <a:latin typeface="Cambria" pitchFamily="18" charset="0"/>
              </a:rPr>
              <a:t>informal</a:t>
            </a:r>
            <a:r>
              <a:rPr lang="tr-TR" dirty="0">
                <a:latin typeface="Cambria" pitchFamily="18" charset="0"/>
              </a:rPr>
              <a:t> </a:t>
            </a:r>
            <a:r>
              <a:rPr lang="tr-TR" dirty="0" err="1">
                <a:latin typeface="Cambria" pitchFamily="18" charset="0"/>
              </a:rPr>
              <a:t>way</a:t>
            </a:r>
            <a:r>
              <a:rPr lang="tr-TR" dirty="0">
                <a:latin typeface="Cambria" pitchFamily="18" charset="0"/>
              </a:rPr>
              <a:t> of </a:t>
            </a:r>
            <a:r>
              <a:rPr lang="tr-TR" dirty="0" err="1">
                <a:latin typeface="Cambria" pitchFamily="18" charset="0"/>
              </a:rPr>
              <a:t>doing</a:t>
            </a:r>
            <a:r>
              <a:rPr lang="tr-TR" dirty="0">
                <a:latin typeface="Cambria" pitchFamily="18" charset="0"/>
              </a:rPr>
              <a:t> </a:t>
            </a:r>
            <a:r>
              <a:rPr lang="tr-TR" dirty="0" err="1">
                <a:latin typeface="Cambria" pitchFamily="18" charset="0"/>
              </a:rPr>
              <a:t>sampling</a:t>
            </a:r>
            <a:r>
              <a:rPr lang="tr-TR" dirty="0">
                <a:latin typeface="Cambria" pitchFamily="18" charset="0"/>
              </a:rPr>
              <a:t>.</a:t>
            </a:r>
            <a:endParaRPr lang="en-US" dirty="0">
              <a:latin typeface="Cambria" pitchFamily="18" charset="0"/>
            </a:endParaRPr>
          </a:p>
          <a:p>
            <a:pPr marL="0" indent="0">
              <a:buNone/>
            </a:pPr>
            <a:endParaRPr lang="en-US" dirty="0">
              <a:latin typeface="Cambria" pitchFamily="18" charset="0"/>
            </a:endParaRPr>
          </a:p>
        </p:txBody>
      </p:sp>
      <p:sp>
        <p:nvSpPr>
          <p:cNvPr id="2355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7F284C-847C-462F-A324-F5CCF2CAE523}"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The Communication Process</a:t>
            </a:r>
          </a:p>
        </p:txBody>
      </p:sp>
      <p:sp>
        <p:nvSpPr>
          <p:cNvPr id="24578" name="Content Placeholder 2"/>
          <p:cNvSpPr>
            <a:spLocks noGrp="1"/>
          </p:cNvSpPr>
          <p:nvPr>
            <p:ph idx="1"/>
          </p:nvPr>
        </p:nvSpPr>
        <p:spPr>
          <a:xfrm>
            <a:off x="457200" y="1255713"/>
            <a:ext cx="8229600" cy="4714875"/>
          </a:xfrm>
        </p:spPr>
        <p:txBody>
          <a:bodyPr/>
          <a:lstStyle/>
          <a:p>
            <a:r>
              <a:rPr lang="en-US" b="1">
                <a:solidFill>
                  <a:srgbClr val="FF0000"/>
                </a:solidFill>
                <a:latin typeface="Cambria" pitchFamily="18" charset="0"/>
              </a:rPr>
              <a:t>Sender</a:t>
            </a:r>
            <a:r>
              <a:rPr lang="en-US">
                <a:latin typeface="Cambria" pitchFamily="18" charset="0"/>
              </a:rPr>
              <a:t> - Source of the message communicated to the receiver</a:t>
            </a:r>
          </a:p>
          <a:p>
            <a:r>
              <a:rPr lang="en-US" b="1">
                <a:solidFill>
                  <a:srgbClr val="FF0000"/>
                </a:solidFill>
                <a:latin typeface="Cambria" pitchFamily="18" charset="0"/>
              </a:rPr>
              <a:t>Message</a:t>
            </a:r>
            <a:r>
              <a:rPr lang="en-US">
                <a:latin typeface="Cambria" pitchFamily="18" charset="0"/>
              </a:rPr>
              <a:t> - Communication of information, advice, or a request by the sender to the receiver</a:t>
            </a:r>
          </a:p>
        </p:txBody>
      </p:sp>
      <p:sp>
        <p:nvSpPr>
          <p:cNvPr id="245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E45E6-8EEB-435C-B48A-F98C5BF262DF}"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2255</Words>
  <Application>Microsoft Office PowerPoint</Application>
  <PresentationFormat>Ekran Gösterisi (4:3)</PresentationFormat>
  <Paragraphs>327</Paragraphs>
  <Slides>65</Slides>
  <Notes>1</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65</vt:i4>
      </vt:variant>
    </vt:vector>
  </HeadingPairs>
  <TitlesOfParts>
    <vt:vector size="73" baseType="lpstr">
      <vt:lpstr>Arial</vt:lpstr>
      <vt:lpstr>Calibri</vt:lpstr>
      <vt:lpstr>Cambria</vt:lpstr>
      <vt:lpstr>Lucida Grande</vt:lpstr>
      <vt:lpstr>Trebuchet MS Bold</vt:lpstr>
      <vt:lpstr>Wingdings</vt:lpstr>
      <vt:lpstr>Office Theme</vt:lpstr>
      <vt:lpstr>1_Office Theme</vt:lpstr>
      <vt:lpstr>Integrated Marketing Communications, Advertising, and Public Relations </vt:lpstr>
      <vt:lpstr>Objectives</vt:lpstr>
      <vt:lpstr>Objectives</vt:lpstr>
      <vt:lpstr>Objectives</vt:lpstr>
      <vt:lpstr>Introduction</vt:lpstr>
      <vt:lpstr>Figure 16.1 - Integrated Marketing Communications (IMC)</vt:lpstr>
      <vt:lpstr>Importance of Teamwork</vt:lpstr>
      <vt:lpstr>Role/impotance of Databases in Effective IMC Programs</vt:lpstr>
      <vt:lpstr>The Communication Process</vt:lpstr>
      <vt:lpstr>The Communication Process</vt:lpstr>
      <vt:lpstr>The Communication Process</vt:lpstr>
      <vt:lpstr>Table 16.1 - Relating Promotion to the Communication Process</vt:lpstr>
      <vt:lpstr>PowerPoint Sunusu</vt:lpstr>
      <vt:lpstr>The Communication Process</vt:lpstr>
      <vt:lpstr>Elements of the Promotional Mix</vt:lpstr>
      <vt:lpstr>Personal Selling</vt:lpstr>
      <vt:lpstr>Nonpersonal Selling</vt:lpstr>
      <vt:lpstr>Nonpersonal Selling</vt:lpstr>
      <vt:lpstr>Nonpersonal Selling</vt:lpstr>
      <vt:lpstr>Nonpersonal Selling</vt:lpstr>
      <vt:lpstr>Sponsorships</vt:lpstr>
      <vt:lpstr>How Sponsorship Differs from Advertising</vt:lpstr>
      <vt:lpstr>Types of Advertising</vt:lpstr>
      <vt:lpstr>Objectives of Advertising</vt:lpstr>
      <vt:lpstr>Objectives of Advertising</vt:lpstr>
      <vt:lpstr>Advertising Strategies</vt:lpstr>
      <vt:lpstr>Advertising Strategies</vt:lpstr>
      <vt:lpstr>Advertising Strategies</vt:lpstr>
      <vt:lpstr>Interactive Advertising</vt:lpstr>
      <vt:lpstr>Creating an Advertisement</vt:lpstr>
      <vt:lpstr>Figure 16.2 - Elements of the Advertising Planning Process</vt:lpstr>
      <vt:lpstr>Advertising Messages</vt:lpstr>
      <vt:lpstr>Advertising Appeals/attraction/content</vt:lpstr>
      <vt:lpstr>Developing and Preparing Ads</vt:lpstr>
      <vt:lpstr>Figure 16.3 - Elements of a Typical Ad</vt:lpstr>
      <vt:lpstr>Creating Interactive Ads</vt:lpstr>
      <vt:lpstr>PowerPoint Sunusu</vt:lpstr>
      <vt:lpstr>Media Selection and Scheduling</vt:lpstr>
      <vt:lpstr>Media Selection and Scheduling/ timetabling</vt:lpstr>
      <vt:lpstr>Media Selection and Scheduling</vt:lpstr>
      <vt:lpstr>Media Selection and Scheduling</vt:lpstr>
      <vt:lpstr>Media Selection and Scheduling</vt:lpstr>
      <vt:lpstr>Media Selection and Scheduling</vt:lpstr>
      <vt:lpstr>Media Selection and Scheduling</vt:lpstr>
      <vt:lpstr>Media Scheduling</vt:lpstr>
      <vt:lpstr>Publicity</vt:lpstr>
      <vt:lpstr>Cross-Promotion</vt:lpstr>
      <vt:lpstr>Ethics and Promotional Strategies</vt:lpstr>
      <vt:lpstr>Puffery/exaggeration and Deception/cheating</vt:lpstr>
      <vt:lpstr>Promotional Mix Effectiveness</vt:lpstr>
      <vt:lpstr>Nature of the Market</vt:lpstr>
      <vt:lpstr>Nature of the Product</vt:lpstr>
      <vt:lpstr>Stage in the Product Lifecycle</vt:lpstr>
      <vt:lpstr>Figure 16.4 - Advertising Objectives in Relation to Stage in the Product Lifecycle</vt:lpstr>
      <vt:lpstr>Price</vt:lpstr>
      <vt:lpstr>Funds Available for Promotion</vt:lpstr>
      <vt:lpstr>Evaluating Promotional Effectiveness</vt:lpstr>
      <vt:lpstr>Measuring Advertising Effectiveness</vt:lpstr>
      <vt:lpstr>Media and Message Research</vt:lpstr>
      <vt:lpstr>Media and Message Research</vt:lpstr>
      <vt:lpstr>Measuring Public Relations Effectiveness</vt:lpstr>
      <vt:lpstr>Evaluating Interactive Media</vt:lpstr>
      <vt:lpstr>Evaluating Interactive Media</vt:lpstr>
      <vt:lpstr>PowerPoint Sunusu</vt:lpstr>
      <vt:lpstr>Pepe’s Pizzeria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Marketing Communications, Advertising, and Public Relations </dc:title>
  <dc:creator>DHL Express Worldwide</dc:creator>
  <cp:lastModifiedBy>DHL Express Worldwide</cp:lastModifiedBy>
  <cp:revision>1</cp:revision>
  <dcterms:created xsi:type="dcterms:W3CDTF">2020-12-19T10:52:20Z</dcterms:created>
  <dcterms:modified xsi:type="dcterms:W3CDTF">2020-12-19T10:52:40Z</dcterms:modified>
</cp:coreProperties>
</file>