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F99F774-B6EC-4BDB-BB75-432B4AD9F24D}" type="datetimeFigureOut">
              <a:rPr lang="tr-TR" smtClean="0"/>
              <a:t>13.05.2024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CFA875-B703-455E-8138-F27D75FA57AB}" type="slidenum">
              <a:rPr lang="tr-TR" smtClean="0"/>
              <a:t>‹#›</a:t>
            </a:fld>
            <a:endParaRPr lang="tr-TR"/>
          </a:p>
        </p:txBody>
      </p:sp>
    </p:spTree>
    <p:extLst>
      <p:ext uri="{BB962C8B-B14F-4D97-AF65-F5344CB8AC3E}">
        <p14:creationId xmlns:p14="http://schemas.microsoft.com/office/powerpoint/2010/main" val="439609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F99F774-B6EC-4BDB-BB75-432B4AD9F24D}" type="datetimeFigureOut">
              <a:rPr lang="tr-TR" smtClean="0"/>
              <a:t>13.05.2024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CFA875-B703-455E-8138-F27D75FA57AB}" type="slidenum">
              <a:rPr lang="tr-TR" smtClean="0"/>
              <a:t>‹#›</a:t>
            </a:fld>
            <a:endParaRPr lang="tr-TR"/>
          </a:p>
        </p:txBody>
      </p:sp>
    </p:spTree>
    <p:extLst>
      <p:ext uri="{BB962C8B-B14F-4D97-AF65-F5344CB8AC3E}">
        <p14:creationId xmlns:p14="http://schemas.microsoft.com/office/powerpoint/2010/main" val="273879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F99F774-B6EC-4BDB-BB75-432B4AD9F24D}" type="datetimeFigureOut">
              <a:rPr lang="tr-TR" smtClean="0"/>
              <a:t>13.05.2024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CFA875-B703-455E-8138-F27D75FA57AB}" type="slidenum">
              <a:rPr lang="tr-TR" smtClean="0"/>
              <a:t>‹#›</a:t>
            </a:fld>
            <a:endParaRPr lang="tr-TR"/>
          </a:p>
        </p:txBody>
      </p:sp>
    </p:spTree>
    <p:extLst>
      <p:ext uri="{BB962C8B-B14F-4D97-AF65-F5344CB8AC3E}">
        <p14:creationId xmlns:p14="http://schemas.microsoft.com/office/powerpoint/2010/main" val="3868405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F99F774-B6EC-4BDB-BB75-432B4AD9F24D}" type="datetimeFigureOut">
              <a:rPr lang="tr-TR" smtClean="0"/>
              <a:t>13.05.2024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CFA875-B703-455E-8138-F27D75FA57AB}" type="slidenum">
              <a:rPr lang="tr-TR" smtClean="0"/>
              <a:t>‹#›</a:t>
            </a:fld>
            <a:endParaRPr lang="tr-TR"/>
          </a:p>
        </p:txBody>
      </p:sp>
    </p:spTree>
    <p:extLst>
      <p:ext uri="{BB962C8B-B14F-4D97-AF65-F5344CB8AC3E}">
        <p14:creationId xmlns:p14="http://schemas.microsoft.com/office/powerpoint/2010/main" val="4154029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F99F774-B6EC-4BDB-BB75-432B4AD9F24D}" type="datetimeFigureOut">
              <a:rPr lang="tr-TR" smtClean="0"/>
              <a:t>13.05.2024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CFA875-B703-455E-8138-F27D75FA57AB}" type="slidenum">
              <a:rPr lang="tr-TR" smtClean="0"/>
              <a:t>‹#›</a:t>
            </a:fld>
            <a:endParaRPr lang="tr-TR"/>
          </a:p>
        </p:txBody>
      </p:sp>
    </p:spTree>
    <p:extLst>
      <p:ext uri="{BB962C8B-B14F-4D97-AF65-F5344CB8AC3E}">
        <p14:creationId xmlns:p14="http://schemas.microsoft.com/office/powerpoint/2010/main" val="2408061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F99F774-B6EC-4BDB-BB75-432B4AD9F24D}" type="datetimeFigureOut">
              <a:rPr lang="tr-TR" smtClean="0"/>
              <a:t>13.05.2024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CFA875-B703-455E-8138-F27D75FA57AB}" type="slidenum">
              <a:rPr lang="tr-TR" smtClean="0"/>
              <a:t>‹#›</a:t>
            </a:fld>
            <a:endParaRPr lang="tr-TR"/>
          </a:p>
        </p:txBody>
      </p:sp>
    </p:spTree>
    <p:extLst>
      <p:ext uri="{BB962C8B-B14F-4D97-AF65-F5344CB8AC3E}">
        <p14:creationId xmlns:p14="http://schemas.microsoft.com/office/powerpoint/2010/main" val="392078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F99F774-B6EC-4BDB-BB75-432B4AD9F24D}" type="datetimeFigureOut">
              <a:rPr lang="tr-TR" smtClean="0"/>
              <a:t>13.05.2024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FCFA875-B703-455E-8138-F27D75FA57AB}" type="slidenum">
              <a:rPr lang="tr-TR" smtClean="0"/>
              <a:t>‹#›</a:t>
            </a:fld>
            <a:endParaRPr lang="tr-TR"/>
          </a:p>
        </p:txBody>
      </p:sp>
    </p:spTree>
    <p:extLst>
      <p:ext uri="{BB962C8B-B14F-4D97-AF65-F5344CB8AC3E}">
        <p14:creationId xmlns:p14="http://schemas.microsoft.com/office/powerpoint/2010/main" val="2099328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F99F774-B6EC-4BDB-BB75-432B4AD9F24D}" type="datetimeFigureOut">
              <a:rPr lang="tr-TR" smtClean="0"/>
              <a:t>13.05.2024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FCFA875-B703-455E-8138-F27D75FA57AB}" type="slidenum">
              <a:rPr lang="tr-TR" smtClean="0"/>
              <a:t>‹#›</a:t>
            </a:fld>
            <a:endParaRPr lang="tr-TR"/>
          </a:p>
        </p:txBody>
      </p:sp>
    </p:spTree>
    <p:extLst>
      <p:ext uri="{BB962C8B-B14F-4D97-AF65-F5344CB8AC3E}">
        <p14:creationId xmlns:p14="http://schemas.microsoft.com/office/powerpoint/2010/main" val="790659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F99F774-B6EC-4BDB-BB75-432B4AD9F24D}" type="datetimeFigureOut">
              <a:rPr lang="tr-TR" smtClean="0"/>
              <a:t>13.05.2024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FCFA875-B703-455E-8138-F27D75FA57AB}" type="slidenum">
              <a:rPr lang="tr-TR" smtClean="0"/>
              <a:t>‹#›</a:t>
            </a:fld>
            <a:endParaRPr lang="tr-TR"/>
          </a:p>
        </p:txBody>
      </p:sp>
    </p:spTree>
    <p:extLst>
      <p:ext uri="{BB962C8B-B14F-4D97-AF65-F5344CB8AC3E}">
        <p14:creationId xmlns:p14="http://schemas.microsoft.com/office/powerpoint/2010/main" val="107417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F99F774-B6EC-4BDB-BB75-432B4AD9F24D}" type="datetimeFigureOut">
              <a:rPr lang="tr-TR" smtClean="0"/>
              <a:t>13.05.2024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CFA875-B703-455E-8138-F27D75FA57AB}" type="slidenum">
              <a:rPr lang="tr-TR" smtClean="0"/>
              <a:t>‹#›</a:t>
            </a:fld>
            <a:endParaRPr lang="tr-TR"/>
          </a:p>
        </p:txBody>
      </p:sp>
    </p:spTree>
    <p:extLst>
      <p:ext uri="{BB962C8B-B14F-4D97-AF65-F5344CB8AC3E}">
        <p14:creationId xmlns:p14="http://schemas.microsoft.com/office/powerpoint/2010/main" val="262415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F99F774-B6EC-4BDB-BB75-432B4AD9F24D}" type="datetimeFigureOut">
              <a:rPr lang="tr-TR" smtClean="0"/>
              <a:t>13.05.2024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CFA875-B703-455E-8138-F27D75FA57AB}" type="slidenum">
              <a:rPr lang="tr-TR" smtClean="0"/>
              <a:t>‹#›</a:t>
            </a:fld>
            <a:endParaRPr lang="tr-TR"/>
          </a:p>
        </p:txBody>
      </p:sp>
    </p:spTree>
    <p:extLst>
      <p:ext uri="{BB962C8B-B14F-4D97-AF65-F5344CB8AC3E}">
        <p14:creationId xmlns:p14="http://schemas.microsoft.com/office/powerpoint/2010/main" val="3002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9F774-B6EC-4BDB-BB75-432B4AD9F24D}" type="datetimeFigureOut">
              <a:rPr lang="tr-TR" smtClean="0"/>
              <a:t>13.05.2024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FA875-B703-455E-8138-F27D75FA57AB}" type="slidenum">
              <a:rPr lang="tr-TR" smtClean="0"/>
              <a:t>‹#›</a:t>
            </a:fld>
            <a:endParaRPr lang="tr-TR"/>
          </a:p>
        </p:txBody>
      </p:sp>
    </p:spTree>
    <p:extLst>
      <p:ext uri="{BB962C8B-B14F-4D97-AF65-F5344CB8AC3E}">
        <p14:creationId xmlns:p14="http://schemas.microsoft.com/office/powerpoint/2010/main" val="5095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turkedebiyati.org/isim-ad-tamlamalari/"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turkedebiyati.org/sifat-tamlamalari/"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urkedebiyati.org/iyelik-aitlik-ekleri-nelerdir-ozellikleri/" TargetMode="External"/><Relationship Id="rId2" Type="http://schemas.openxmlformats.org/officeDocument/2006/relationships/hyperlink" Target="https://www.turkedebiyati.org/ismin-halleri-durumlari-hal-ekleri/"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turkedebiyati.org/edatlar/" TargetMode="External"/><Relationship Id="rId2" Type="http://schemas.openxmlformats.org/officeDocument/2006/relationships/hyperlink" Target="https://www.turkedebiyati.org/zarflar/"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www.turkedebiyati.org/yapim-ekleri/" TargetMode="External"/><Relationship Id="rId2" Type="http://schemas.openxmlformats.org/officeDocument/2006/relationships/hyperlink" Target="https://www.turkedebiyati.org/isimler-adla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solidFill>
                  <a:srgbClr val="FF0000"/>
                </a:solidFill>
              </a:rPr>
              <a:t>ZAMİRLER (ADILLAR)</a:t>
            </a:r>
            <a:endParaRPr lang="tr-TR" b="1" dirty="0">
              <a:solidFill>
                <a:srgbClr val="FF0000"/>
              </a:solidFill>
            </a:endParaRPr>
          </a:p>
        </p:txBody>
      </p:sp>
      <p:sp>
        <p:nvSpPr>
          <p:cNvPr id="3" name="Alt Başlık 2"/>
          <p:cNvSpPr>
            <a:spLocks noGrp="1"/>
          </p:cNvSpPr>
          <p:nvPr>
            <p:ph type="subTitle" idx="1"/>
          </p:nvPr>
        </p:nvSpPr>
        <p:spPr/>
        <p:txBody>
          <a:bodyPr/>
          <a:lstStyle/>
          <a:p>
            <a:r>
              <a:rPr lang="tr-TR" dirty="0" smtClean="0"/>
              <a:t>Prof. Dr. Sevin ARSLAN</a:t>
            </a:r>
            <a:endParaRPr lang="tr-TR" dirty="0"/>
          </a:p>
        </p:txBody>
      </p:sp>
    </p:spTree>
    <p:extLst>
      <p:ext uri="{BB962C8B-B14F-4D97-AF65-F5344CB8AC3E}">
        <p14:creationId xmlns:p14="http://schemas.microsoft.com/office/powerpoint/2010/main" val="1446978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7029400"/>
          </a:xfrm>
        </p:spPr>
        <p:txBody>
          <a:bodyPr/>
          <a:lstStyle/>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 İyelik eki almadan tamlayan olabilir. Bu durumda belirtili isim tamlaması sayılır: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Kendi elim</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Kendi arkadaşın</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Kendi babası</a:t>
            </a:r>
            <a:endParaRPr lang="tr-TR" sz="2400" dirty="0">
              <a:ea typeface="Calibri"/>
              <a:cs typeface="Times New Roman"/>
            </a:endParaRPr>
          </a:p>
          <a:p>
            <a:pPr marL="457200" lvl="1"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Kendi evimiz</a:t>
            </a:r>
            <a:endParaRPr lang="tr-TR" sz="20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Kendi okulunuz</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Kendi fikirleri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428725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Özneyle (isim veya zamir) birlikte, pekiştirme görevinde (bizzat anlamında) kullanılır: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“Saide Hanım, bir kitap okuyordu. Başını kaldırdı, kocasını süzdükten sonra:</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-Siz kendiniz de inanmıyorsunuz ya! dedi.</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-Ama, inanılır şeyler mi? (Memduh Şevket Esendal; Saide)</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 kendim de yaparım.</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Vali Bey, kendisi emir vermiş.</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 kendisi okusun.</a:t>
            </a:r>
            <a:endParaRPr lang="tr-TR" sz="2400" dirty="0">
              <a:ea typeface="Calibri"/>
              <a:cs typeface="Times New Roman"/>
            </a:endParaRPr>
          </a:p>
          <a:p>
            <a:pPr marL="0" indent="0" algn="just">
              <a:lnSpc>
                <a:spcPct val="150000"/>
              </a:lnSpc>
              <a:spcBef>
                <a:spcPts val="0"/>
              </a:spcBef>
              <a:buNone/>
            </a:pPr>
            <a:r>
              <a:rPr lang="tr-TR" dirty="0">
                <a:solidFill>
                  <a:srgbClr val="2C2F34"/>
                </a:solidFill>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Evi siz, kendiniz görmelisiniz</a:t>
            </a:r>
            <a:endParaRPr lang="tr-TR" dirty="0"/>
          </a:p>
        </p:txBody>
      </p:sp>
    </p:spTree>
    <p:extLst>
      <p:ext uri="{BB962C8B-B14F-4D97-AF65-F5344CB8AC3E}">
        <p14:creationId xmlns:p14="http://schemas.microsoft.com/office/powerpoint/2010/main" val="2454085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lnSpc>
                <a:spcPct val="150000"/>
              </a:lnSpc>
              <a:spcBef>
                <a:spcPts val="0"/>
              </a:spcBef>
              <a:buNone/>
            </a:pPr>
            <a:r>
              <a:rPr lang="tr-TR" b="1" dirty="0" smtClean="0">
                <a:solidFill>
                  <a:srgbClr val="2C2F34"/>
                </a:solidFill>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Fiilin özneye dönüşünü bildirir: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Çocuk kendisi yıkanmış.</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Tamlama hâlinde ve tek başına yapılan bir işi anlatmak için kullanılabilir: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“Yüzlerce defa kendi kendime sorduğum bu suale içimizdeki yanık, hicranlı sesten ayni cevabı alıyordum…”</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“Tabiatın pek nafile yere bana verdiği bu gençlik hazinesinin kendi kendine tükenip gittiğine sızladım…”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587991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b="1" dirty="0" smtClean="0">
                <a:solidFill>
                  <a:srgbClr val="F73100"/>
                </a:solidFill>
                <a:effectLst/>
                <a:latin typeface="Roboto Condensed"/>
                <a:ea typeface="Times New Roman"/>
                <a:cs typeface="Times New Roman"/>
              </a:rPr>
              <a:t>3. İşaret zamirleri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548680"/>
            <a:ext cx="9144000" cy="6309320"/>
          </a:xfrm>
        </p:spPr>
        <p:txBody>
          <a:bodyPr>
            <a:normAutofit fontScale="92500" lnSpcReduction="20000"/>
          </a:bodyPr>
          <a:lstStyle/>
          <a:p>
            <a:pPr marL="0" indent="0" algn="just">
              <a:lnSpc>
                <a:spcPct val="150000"/>
              </a:lnSpc>
              <a:spcBef>
                <a:spcPts val="0"/>
              </a:spcBef>
              <a:buNone/>
            </a:pPr>
            <a:r>
              <a:rPr lang="tr-TR" dirty="0" smtClean="0">
                <a:solidFill>
                  <a:srgbClr val="2C2F34"/>
                </a:solidFill>
                <a:effectLst/>
                <a:latin typeface="Roboto Condensed"/>
                <a:ea typeface="Times New Roman"/>
                <a:cs typeface="Times New Roman"/>
              </a:rPr>
              <a:t>	-İsimlerin yerini işaret yoluyla tutan zamirlerdir.</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 İyelik eki almazlar; diğer isim hâl eklerini alabilirler. Dolayısıyla isim tamlamalarında ancak tamlayan olabilirler.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bundaki, burada, onlarla, şundan, ötekiler…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bunun rengi, buranın havası, onların evi, ötekinin bahçesi…</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-Başlıca işaret zamirleri şunlardır:</a:t>
            </a:r>
            <a:r>
              <a:rPr lang="tr-TR" dirty="0" smtClean="0">
                <a:solidFill>
                  <a:srgbClr val="2C2F34"/>
                </a:solidFill>
                <a:effectLst/>
                <a:latin typeface="Roboto Condensed"/>
                <a:ea typeface="Times New Roman"/>
                <a:cs typeface="Times New Roman"/>
              </a:rPr>
              <a:t> “</a:t>
            </a:r>
            <a:r>
              <a:rPr lang="tr-TR" b="1" dirty="0" smtClean="0">
                <a:solidFill>
                  <a:srgbClr val="008000"/>
                </a:solidFill>
                <a:effectLst/>
                <a:latin typeface="Roboto Condensed"/>
                <a:ea typeface="Times New Roman"/>
                <a:cs typeface="Times New Roman"/>
              </a:rPr>
              <a:t>bu, şu, o, bunlar, şunlar, onlar, öteki, beriki, bura, şura, ora, burası, şurası, orası, böylesi, şöylesi, öylesi…</a:t>
            </a:r>
            <a:r>
              <a:rPr lang="tr-TR" dirty="0" smtClean="0">
                <a:solidFill>
                  <a:srgbClr val="008000"/>
                </a:solidFill>
                <a:effectLst/>
                <a:latin typeface="Roboto Condensed"/>
                <a:ea typeface="Times New Roman"/>
                <a:cs typeface="Times New Roman"/>
              </a:rPr>
              <a:t>“</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81320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144000" cy="6669360"/>
          </a:xfrm>
        </p:spPr>
        <p:txBody>
          <a:bodyPr>
            <a:normAutofit fontScale="85000" lnSpcReduction="20000"/>
          </a:bodyPr>
          <a:lstStyle/>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Bunu kim yaptı?</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Şunda ne var?</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Benim kitabım o değil.</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Bunlar size ait.</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Şunlar da sizin olsun.</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Onlar kime kaldı?</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Ötekini bana ver.</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Beriki sende kalsın.</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Bura bana pek yabancı gelmedi.</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Şura nasıl?</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Ora daha iyi.</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Burası da fena değil.</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Şurası yakın sayılır.</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Orası çok uzak.</a:t>
            </a:r>
            <a:endParaRPr lang="tr-TR" sz="2200" dirty="0">
              <a:ea typeface="Calibri"/>
              <a:cs typeface="Times New Roman"/>
            </a:endParaRPr>
          </a:p>
          <a:p>
            <a:pPr marL="0" lvl="0" indent="0">
              <a:lnSpc>
                <a:spcPct val="150000"/>
              </a:lnSpc>
              <a:spcBef>
                <a:spcPts val="0"/>
              </a:spcBef>
              <a:buSzPts val="1000"/>
              <a:buNone/>
              <a:tabLst>
                <a:tab pos="457200" algn="l"/>
              </a:tabLst>
            </a:pPr>
            <a:r>
              <a:rPr lang="tr-TR" sz="2200" dirty="0" smtClean="0">
                <a:solidFill>
                  <a:srgbClr val="2C2F34"/>
                </a:solidFill>
                <a:effectLst/>
                <a:ea typeface="Times New Roman"/>
                <a:cs typeface="Times New Roman"/>
              </a:rPr>
              <a:t>	Böylesi, insanı rahatsız eder.</a:t>
            </a:r>
            <a:endParaRPr lang="tr-TR" sz="2200" dirty="0">
              <a:ea typeface="Calibri"/>
              <a:cs typeface="Times New Roman"/>
            </a:endParaRPr>
          </a:p>
          <a:p>
            <a:pPr marL="0" lvl="0" indent="0">
              <a:lnSpc>
                <a:spcPts val="1950"/>
              </a:lnSpc>
              <a:spcAft>
                <a:spcPts val="375"/>
              </a:spcAft>
              <a:buSzPts val="1000"/>
              <a:buNone/>
              <a:tabLst>
                <a:tab pos="457200" algn="l"/>
              </a:tabLst>
            </a:pPr>
            <a:r>
              <a:rPr lang="tr-TR" sz="2200" dirty="0" smtClean="0">
                <a:solidFill>
                  <a:srgbClr val="2C2F34"/>
                </a:solidFill>
                <a:effectLst/>
                <a:ea typeface="Times New Roman"/>
                <a:cs typeface="Times New Roman"/>
              </a:rPr>
              <a:t>	Şöylesi de doğru olmaz ki. </a:t>
            </a:r>
          </a:p>
          <a:p>
            <a:pPr marL="0" lvl="0" indent="0">
              <a:lnSpc>
                <a:spcPts val="1950"/>
              </a:lnSpc>
              <a:spcAft>
                <a:spcPts val="375"/>
              </a:spcAft>
              <a:buSzPts val="1000"/>
              <a:buNone/>
              <a:tabLst>
                <a:tab pos="457200" algn="l"/>
              </a:tabLst>
            </a:pPr>
            <a:r>
              <a:rPr lang="tr-TR" sz="2200" dirty="0" smtClean="0">
                <a:solidFill>
                  <a:srgbClr val="2C2F34"/>
                </a:solidFill>
                <a:effectLst/>
                <a:ea typeface="Times New Roman"/>
                <a:cs typeface="Times New Roman"/>
              </a:rPr>
              <a:t>	Öylelerinden her zaman kaçarım.</a:t>
            </a:r>
            <a:endParaRPr lang="tr-TR" sz="2200" dirty="0">
              <a:ea typeface="Calibri"/>
              <a:cs typeface="Times New Roman"/>
            </a:endParaRPr>
          </a:p>
          <a:p>
            <a:pPr marL="0" lvl="0" indent="0">
              <a:lnSpc>
                <a:spcPct val="150000"/>
              </a:lnSpc>
              <a:spcBef>
                <a:spcPts val="0"/>
              </a:spcBef>
              <a:buSzPts val="1000"/>
              <a:buNone/>
              <a:tabLst>
                <a:tab pos="457200" algn="l"/>
              </a:tabLst>
            </a:pPr>
            <a:endParaRPr lang="tr-TR" sz="2400" dirty="0">
              <a:ea typeface="Calibri"/>
              <a:cs typeface="Times New Roman"/>
            </a:endParaRPr>
          </a:p>
          <a:p>
            <a:endParaRPr lang="tr-TR" dirty="0"/>
          </a:p>
        </p:txBody>
      </p:sp>
    </p:spTree>
    <p:extLst>
      <p:ext uri="{BB962C8B-B14F-4D97-AF65-F5344CB8AC3E}">
        <p14:creationId xmlns:p14="http://schemas.microsoft.com/office/powerpoint/2010/main" val="3844268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a:t>
            </a:r>
            <a:r>
              <a:rPr lang="tr-TR" b="1" dirty="0" smtClean="0">
                <a:solidFill>
                  <a:srgbClr val="008000"/>
                </a:solidFill>
                <a:effectLst/>
                <a:latin typeface="Roboto Condensed"/>
                <a:ea typeface="Times New Roman"/>
                <a:cs typeface="Times New Roman"/>
              </a:rPr>
              <a:t>bu, şu, o, öteki, beriki, böylesi, şöylesi, öylesi</a:t>
            </a:r>
            <a:r>
              <a:rPr lang="tr-TR" b="1" dirty="0" smtClean="0">
                <a:solidFill>
                  <a:srgbClr val="2C2F34"/>
                </a:solidFill>
                <a:effectLst/>
                <a:latin typeface="Roboto Condensed"/>
                <a:ea typeface="Times New Roman"/>
                <a:cs typeface="Times New Roman"/>
              </a:rPr>
              <a:t>” kelimeleri çeşitli görevlerde kullanılır: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 işaret zamiri &gt; Bunu biliyor musun?</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işaret sıfatı &gt; Bu bilgiyi nereden aldın?</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şu: işaret zamiri &gt; Şunu görmüştüm.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işaret sıfatı &gt; Şu eşyaları taşıyalım.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 şahıs zamiri &gt; O bu akşam geç gelecek.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işaret zamiri &gt; O benim elmam.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işaret sıfatı &gt; O elma benim.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307223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50000"/>
              </a:lnSpc>
              <a:spcBef>
                <a:spcPts val="0"/>
              </a:spcBef>
              <a:buNone/>
            </a:pPr>
            <a:r>
              <a:rPr lang="tr-TR" b="1" dirty="0" smtClean="0">
                <a:solidFill>
                  <a:srgbClr val="2C2F34"/>
                </a:solidFill>
                <a:effectLst/>
                <a:ea typeface="Times New Roman"/>
                <a:cs typeface="Times New Roman"/>
              </a:rPr>
              <a:t>- Aşağıdaki kelimeler de hem işaret zamiri hem de sıfat olarak kullanılabilir.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ea typeface="Times New Roman"/>
                <a:cs typeface="Times New Roman"/>
              </a:rPr>
              <a:t>	Öteki -&gt; Ötekini bana ver.                           Öteki kitabı ver.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ea typeface="Times New Roman"/>
                <a:cs typeface="Times New Roman"/>
              </a:rPr>
              <a:t>	Beriki -&gt; Beriki sende kalsın.                       Beriki kaset sende kalsın</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ea typeface="Times New Roman"/>
                <a:cs typeface="Times New Roman"/>
              </a:rPr>
              <a:t>	Böylesi -&gt; Böylesi, insanı rahatsız eder.        Böylesi davranışlar.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ea typeface="Times New Roman"/>
                <a:cs typeface="Times New Roman"/>
              </a:rPr>
              <a:t>	Şöylesi -&gt; Şöylesi de doğru olmaz ki.            Şöylesi bir tarzla yapmak.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ea typeface="Times New Roman"/>
                <a:cs typeface="Times New Roman"/>
              </a:rPr>
              <a:t>	Öylesi -&gt; Öylesinden her zaman kaçarım.   Öylesi insanlardan.</a:t>
            </a:r>
          </a:p>
          <a:p>
            <a:pPr marL="0" lvl="0" indent="0">
              <a:lnSpc>
                <a:spcPct val="150000"/>
              </a:lnSpc>
              <a:spcBef>
                <a:spcPts val="0"/>
              </a:spcBef>
              <a:buSzPts val="1000"/>
              <a:buNone/>
              <a:tabLst>
                <a:tab pos="457200" algn="l"/>
              </a:tabLst>
            </a:pP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a typeface="Times New Roman"/>
                <a:cs typeface="Times New Roman"/>
              </a:rPr>
              <a:t>- </a:t>
            </a:r>
            <a:r>
              <a:rPr lang="tr-TR" b="1" dirty="0" smtClean="0">
                <a:solidFill>
                  <a:srgbClr val="2C2F34"/>
                </a:solidFill>
                <a:effectLst/>
                <a:ea typeface="Times New Roman"/>
                <a:cs typeface="Times New Roman"/>
              </a:rPr>
              <a:t>Bu kelimelerin sıfat mı zamir mi olduklarını anlamak için şu soruları sorarız:</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b="1" dirty="0" smtClean="0">
                <a:solidFill>
                  <a:srgbClr val="2C2F34"/>
                </a:solidFill>
                <a:effectLst/>
                <a:ea typeface="Times New Roman"/>
                <a:cs typeface="Times New Roman"/>
              </a:rPr>
              <a:t>- İsmin yerini mi tutuyorlar, yoksa ismi niteliyor ya da belirtiyorlar mı?</a:t>
            </a:r>
            <a:r>
              <a:rPr lang="tr-TR" dirty="0" smtClean="0">
                <a:solidFill>
                  <a:srgbClr val="2C2F34"/>
                </a:solidFill>
                <a:effectLst/>
                <a:ea typeface="Times New Roman"/>
                <a:cs typeface="Times New Roman"/>
              </a:rPr>
              <a:t/>
            </a:r>
            <a:br>
              <a:rPr lang="tr-TR" dirty="0" smtClean="0">
                <a:solidFill>
                  <a:srgbClr val="2C2F34"/>
                </a:solidFill>
                <a:effectLst/>
                <a:ea typeface="Times New Roman"/>
                <a:cs typeface="Times New Roman"/>
              </a:rPr>
            </a:br>
            <a:r>
              <a:rPr lang="tr-TR" dirty="0" smtClean="0">
                <a:solidFill>
                  <a:srgbClr val="2C2F34"/>
                </a:solidFill>
                <a:effectLst/>
                <a:ea typeface="Times New Roman"/>
                <a:cs typeface="Times New Roman"/>
              </a:rPr>
              <a:t>Zamirler ismin yerini tutar; sıfatlar isimle birlikte kullanılır.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b="1" dirty="0" smtClean="0">
                <a:solidFill>
                  <a:srgbClr val="2C2F34"/>
                </a:solidFill>
                <a:effectLst/>
                <a:ea typeface="Times New Roman"/>
                <a:cs typeface="Times New Roman"/>
              </a:rPr>
              <a:t>- Tekilleri ve çoğulları var mı?</a:t>
            </a:r>
            <a:r>
              <a:rPr lang="tr-TR" dirty="0" smtClean="0">
                <a:solidFill>
                  <a:srgbClr val="2C2F34"/>
                </a:solidFill>
                <a:effectLst/>
                <a:ea typeface="Times New Roman"/>
                <a:cs typeface="Times New Roman"/>
              </a:rPr>
              <a:t/>
            </a:r>
            <a:br>
              <a:rPr lang="tr-TR" dirty="0" smtClean="0">
                <a:solidFill>
                  <a:srgbClr val="2C2F34"/>
                </a:solidFill>
                <a:effectLst/>
                <a:ea typeface="Times New Roman"/>
                <a:cs typeface="Times New Roman"/>
              </a:rPr>
            </a:br>
            <a:r>
              <a:rPr lang="tr-TR" dirty="0" smtClean="0">
                <a:solidFill>
                  <a:srgbClr val="2C2F34"/>
                </a:solidFill>
                <a:effectLst/>
                <a:ea typeface="Times New Roman"/>
                <a:cs typeface="Times New Roman"/>
              </a:rPr>
              <a:t>Sıfatların çoğulları yoktur; zamirlerinse vardır.</a:t>
            </a:r>
            <a:endParaRPr lang="tr-TR" sz="2400" dirty="0">
              <a:ea typeface="Calibri"/>
              <a:cs typeface="Times New Roman"/>
            </a:endParaRPr>
          </a:p>
          <a:p>
            <a:pPr marL="0" lvl="0" indent="0">
              <a:lnSpc>
                <a:spcPct val="150000"/>
              </a:lnSpc>
              <a:spcBef>
                <a:spcPts val="0"/>
              </a:spcBef>
              <a:buSzPts val="1000"/>
              <a:buNone/>
              <a:tabLst>
                <a:tab pos="457200" algn="l"/>
              </a:tabLst>
            </a:pPr>
            <a:r>
              <a:rPr lang="tr-TR" b="1" dirty="0" smtClean="0">
                <a:solidFill>
                  <a:srgbClr val="2C2F34"/>
                </a:solidFill>
                <a:effectLst/>
                <a:ea typeface="Times New Roman"/>
                <a:cs typeface="Times New Roman"/>
              </a:rPr>
              <a:t>- Hâl eklerini alıyorlar mı?</a:t>
            </a:r>
            <a:r>
              <a:rPr lang="tr-TR" dirty="0" smtClean="0">
                <a:solidFill>
                  <a:srgbClr val="2C2F34"/>
                </a:solidFill>
                <a:effectLst/>
                <a:ea typeface="Times New Roman"/>
                <a:cs typeface="Times New Roman"/>
              </a:rPr>
              <a:t/>
            </a:r>
            <a:br>
              <a:rPr lang="tr-TR" dirty="0" smtClean="0">
                <a:solidFill>
                  <a:srgbClr val="2C2F34"/>
                </a:solidFill>
                <a:effectLst/>
                <a:ea typeface="Times New Roman"/>
                <a:cs typeface="Times New Roman"/>
              </a:rPr>
            </a:br>
            <a:r>
              <a:rPr lang="tr-TR" dirty="0" smtClean="0">
                <a:solidFill>
                  <a:srgbClr val="2C2F34"/>
                </a:solidFill>
                <a:effectLst/>
                <a:ea typeface="Times New Roman"/>
                <a:cs typeface="Times New Roman"/>
              </a:rPr>
              <a:t>Sıfatlar hâl ekleri almaz, zamirler alır.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595914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dirty="0" smtClean="0">
                <a:solidFill>
                  <a:srgbClr val="F73100"/>
                </a:solidFill>
                <a:effectLst/>
                <a:latin typeface="Roboto Condensed"/>
                <a:ea typeface="Times New Roman"/>
                <a:cs typeface="Times New Roman"/>
              </a:rPr>
              <a:t>4. Belgisiz zamirler</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692696"/>
            <a:ext cx="9144000" cy="6165304"/>
          </a:xfrm>
        </p:spPr>
        <p:txBody>
          <a:bodyPr>
            <a:normAutofit fontScale="92500"/>
          </a:bodyPr>
          <a:lstStyle/>
          <a:p>
            <a:pPr marL="0" indent="0" algn="just">
              <a:lnSpc>
                <a:spcPct val="150000"/>
              </a:lnSpc>
              <a:spcBef>
                <a:spcPts val="0"/>
              </a:spcBef>
              <a:buNone/>
            </a:pPr>
            <a:r>
              <a:rPr lang="tr-TR" sz="2600" b="1" dirty="0" smtClean="0">
                <a:solidFill>
                  <a:srgbClr val="2C2F34"/>
                </a:solidFill>
                <a:effectLst/>
                <a:ea typeface="Times New Roman"/>
                <a:cs typeface="Times New Roman"/>
              </a:rPr>
              <a:t>-</a:t>
            </a:r>
            <a:r>
              <a:rPr lang="tr-TR" sz="2600" dirty="0" smtClean="0">
                <a:solidFill>
                  <a:srgbClr val="2C2F34"/>
                </a:solidFill>
                <a:effectLst/>
                <a:ea typeface="Times New Roman"/>
                <a:cs typeface="Times New Roman"/>
              </a:rPr>
              <a:t> Birden fazla </a:t>
            </a:r>
            <a:r>
              <a:rPr lang="tr-TR" sz="2600" dirty="0" smtClean="0">
                <a:solidFill>
                  <a:srgbClr val="2C2F34"/>
                </a:solidFill>
                <a:ea typeface="Times New Roman"/>
                <a:cs typeface="Times New Roman"/>
              </a:rPr>
              <a:t>is</a:t>
            </a:r>
            <a:r>
              <a:rPr lang="tr-TR" sz="2600" dirty="0" smtClean="0">
                <a:solidFill>
                  <a:srgbClr val="2C2F34"/>
                </a:solidFill>
                <a:effectLst/>
                <a:ea typeface="Times New Roman"/>
                <a:cs typeface="Times New Roman"/>
              </a:rPr>
              <a:t>min </a:t>
            </a:r>
            <a:r>
              <a:rPr lang="tr-TR" sz="2600" dirty="0" smtClean="0">
                <a:solidFill>
                  <a:srgbClr val="2C2F34"/>
                </a:solidFill>
                <a:effectLst/>
                <a:ea typeface="Times New Roman"/>
                <a:cs typeface="Times New Roman"/>
              </a:rPr>
              <a:t>yerini tutan ya da hangi ismin yerini tuttuğu açıkça belli olmayan zamirlerdir. Bunların çoğu, belgisiz sıfatlara çekim eki (3. şahıs iyelik ekleri) getirilerek yapılır. Sıfatla ilgisi olmayanlar da vardır.</a:t>
            </a:r>
            <a:endParaRPr lang="tr-TR" sz="2600" dirty="0">
              <a:ea typeface="Calibri"/>
              <a:cs typeface="Times New Roman"/>
            </a:endParaRPr>
          </a:p>
          <a:p>
            <a:pPr marL="0" indent="0" algn="just">
              <a:lnSpc>
                <a:spcPct val="150000"/>
              </a:lnSpc>
              <a:spcBef>
                <a:spcPts val="0"/>
              </a:spcBef>
              <a:buNone/>
            </a:pPr>
            <a:r>
              <a:rPr lang="tr-TR" sz="2600" b="1" dirty="0" smtClean="0">
                <a:solidFill>
                  <a:srgbClr val="2C2F34"/>
                </a:solidFill>
                <a:effectLst/>
                <a:ea typeface="Times New Roman"/>
                <a:cs typeface="Times New Roman"/>
              </a:rPr>
              <a:t>-</a:t>
            </a:r>
            <a:r>
              <a:rPr lang="tr-TR" sz="2600" dirty="0" smtClean="0">
                <a:solidFill>
                  <a:srgbClr val="2C2F34"/>
                </a:solidFill>
                <a:effectLst/>
                <a:ea typeface="Times New Roman"/>
                <a:cs typeface="Times New Roman"/>
              </a:rPr>
              <a:t>“</a:t>
            </a:r>
            <a:r>
              <a:rPr lang="tr-TR" sz="2600" b="1" dirty="0" smtClean="0">
                <a:solidFill>
                  <a:srgbClr val="008000"/>
                </a:solidFill>
                <a:effectLst/>
                <a:ea typeface="Times New Roman"/>
                <a:cs typeface="Times New Roman"/>
              </a:rPr>
              <a:t>biri, birisi, hepsi, kimi, kimisi, hepsi, tamamı, herkes, kimse, hiç kimse, çoğu, bazısı, birkaçı, birazı, birçoğu, başkası, her biri, öteberi, şey…</a:t>
            </a:r>
            <a:r>
              <a:rPr lang="tr-TR" sz="2600" b="1" dirty="0" smtClean="0">
                <a:solidFill>
                  <a:srgbClr val="2C2F34"/>
                </a:solidFill>
                <a:effectLst/>
                <a:ea typeface="Times New Roman"/>
                <a:cs typeface="Times New Roman"/>
              </a:rPr>
              <a:t>“</a:t>
            </a:r>
            <a:endParaRPr lang="tr-TR" sz="2600" dirty="0">
              <a:ea typeface="Calibri"/>
              <a:cs typeface="Times New Roman"/>
            </a:endParaRPr>
          </a:p>
          <a:p>
            <a:pPr marL="0" indent="0" algn="just">
              <a:lnSpc>
                <a:spcPct val="150000"/>
              </a:lnSpc>
              <a:spcBef>
                <a:spcPts val="0"/>
              </a:spcBef>
              <a:buNone/>
            </a:pPr>
            <a:r>
              <a:rPr lang="tr-TR" sz="2600" b="1" dirty="0" smtClean="0">
                <a:solidFill>
                  <a:srgbClr val="2C2F34"/>
                </a:solidFill>
                <a:effectLst/>
                <a:ea typeface="Times New Roman"/>
                <a:cs typeface="Times New Roman"/>
              </a:rPr>
              <a:t>- Belgisiz sıfattan yapılanlar:</a:t>
            </a:r>
            <a:r>
              <a:rPr lang="tr-TR" sz="2600" dirty="0" smtClean="0">
                <a:solidFill>
                  <a:srgbClr val="2C2F34"/>
                </a:solidFill>
                <a:effectLst/>
                <a:ea typeface="Times New Roman"/>
                <a:cs typeface="Times New Roman"/>
              </a:rPr>
              <a:t> “birkaç-ı, bazı-ları, bir-i, pek çoğ-u, pek az-ı, bazı-sı, tüm-ü, bütün-ü, bir kısm-ı, her bir-i, başka-sı, hiçbir-i…”</a:t>
            </a:r>
            <a:endParaRPr lang="tr-TR" sz="2600" dirty="0">
              <a:ea typeface="Calibri"/>
              <a:cs typeface="Times New Roman"/>
            </a:endParaRPr>
          </a:p>
          <a:p>
            <a:pPr marL="0" indent="0" algn="just">
              <a:lnSpc>
                <a:spcPct val="150000"/>
              </a:lnSpc>
              <a:spcBef>
                <a:spcPts val="0"/>
              </a:spcBef>
              <a:buNone/>
            </a:pPr>
            <a:r>
              <a:rPr lang="tr-TR" sz="2600" b="1" dirty="0" smtClean="0">
                <a:solidFill>
                  <a:srgbClr val="2C2F34"/>
                </a:solidFill>
                <a:effectLst/>
                <a:ea typeface="Times New Roman"/>
                <a:cs typeface="Times New Roman"/>
              </a:rPr>
              <a:t>- “filân” kelimesi de olduğu gibi hem sıfat hem zamir olarak kullanılır.</a:t>
            </a:r>
            <a:endParaRPr lang="tr-TR" sz="2600" dirty="0">
              <a:ea typeface="Calibri"/>
              <a:cs typeface="Times New Roman"/>
            </a:endParaRPr>
          </a:p>
          <a:p>
            <a:endParaRPr lang="tr-TR" dirty="0"/>
          </a:p>
        </p:txBody>
      </p:sp>
    </p:spTree>
    <p:extLst>
      <p:ext uri="{BB962C8B-B14F-4D97-AF65-F5344CB8AC3E}">
        <p14:creationId xmlns:p14="http://schemas.microsoft.com/office/powerpoint/2010/main" val="1992931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Hepsini</a:t>
            </a:r>
            <a:r>
              <a:rPr lang="tr-TR" dirty="0" smtClean="0">
                <a:solidFill>
                  <a:srgbClr val="2C2F34"/>
                </a:solidFill>
                <a:effectLst/>
                <a:latin typeface="Roboto Condensed"/>
                <a:ea typeface="Times New Roman"/>
                <a:cs typeface="Times New Roman"/>
              </a:rPr>
              <a:t> tekrar çağırdılar.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Kimi</a:t>
            </a:r>
            <a:r>
              <a:rPr lang="tr-TR" dirty="0" smtClean="0">
                <a:solidFill>
                  <a:srgbClr val="2C2F34"/>
                </a:solidFill>
                <a:effectLst/>
                <a:latin typeface="Roboto Condensed"/>
                <a:ea typeface="Times New Roman"/>
                <a:cs typeface="Times New Roman"/>
              </a:rPr>
              <a:t> de gelmeyi hiç düşünmedi.</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Buraya</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hepsinin</a:t>
            </a:r>
            <a:r>
              <a:rPr lang="tr-TR" dirty="0" smtClean="0">
                <a:solidFill>
                  <a:srgbClr val="2C2F34"/>
                </a:solidFill>
                <a:effectLst/>
                <a:latin typeface="Roboto Condensed"/>
                <a:ea typeface="Times New Roman"/>
                <a:cs typeface="Times New Roman"/>
              </a:rPr>
              <a:t> gelmesi gerekiyordu.</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Tamamından</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sen</a:t>
            </a:r>
            <a:r>
              <a:rPr lang="tr-TR" dirty="0" smtClean="0">
                <a:solidFill>
                  <a:srgbClr val="2C2F34"/>
                </a:solidFill>
                <a:effectLst/>
                <a:latin typeface="Roboto Condensed"/>
                <a:ea typeface="Times New Roman"/>
                <a:cs typeface="Times New Roman"/>
              </a:rPr>
              <a:t> sorumlusun.</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Herkes</a:t>
            </a:r>
            <a:r>
              <a:rPr lang="tr-TR" dirty="0" smtClean="0">
                <a:solidFill>
                  <a:srgbClr val="2C2F34"/>
                </a:solidFill>
                <a:effectLst/>
                <a:latin typeface="Roboto Condensed"/>
                <a:ea typeface="Times New Roman"/>
                <a:cs typeface="Times New Roman"/>
              </a:rPr>
              <a:t> böyle düşünmez.</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Kimse</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senin</a:t>
            </a:r>
            <a:r>
              <a:rPr lang="tr-TR" dirty="0" smtClean="0">
                <a:solidFill>
                  <a:srgbClr val="2C2F34"/>
                </a:solidFill>
                <a:effectLst/>
                <a:latin typeface="Roboto Condensed"/>
                <a:ea typeface="Times New Roman"/>
                <a:cs typeface="Times New Roman"/>
              </a:rPr>
              <a:t> gibi olamaz zaten.</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Çarşıdan ne kadar </a:t>
            </a:r>
            <a:r>
              <a:rPr lang="tr-TR" u="sng" dirty="0" smtClean="0">
                <a:solidFill>
                  <a:srgbClr val="2C2F34"/>
                </a:solidFill>
                <a:effectLst/>
                <a:latin typeface="Roboto Condensed"/>
                <a:ea typeface="Times New Roman"/>
                <a:cs typeface="Times New Roman"/>
              </a:rPr>
              <a:t>öteberi</a:t>
            </a:r>
            <a:r>
              <a:rPr lang="tr-TR" dirty="0" smtClean="0">
                <a:solidFill>
                  <a:srgbClr val="2C2F34"/>
                </a:solidFill>
                <a:effectLst/>
                <a:latin typeface="Roboto Condensed"/>
                <a:ea typeface="Times New Roman"/>
                <a:cs typeface="Times New Roman"/>
              </a:rPr>
              <a:t> aldın?</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Birkaçı</a:t>
            </a:r>
            <a:r>
              <a:rPr lang="tr-TR" dirty="0" smtClean="0">
                <a:solidFill>
                  <a:srgbClr val="2C2F34"/>
                </a:solidFill>
                <a:effectLst/>
                <a:latin typeface="Roboto Condensed"/>
                <a:ea typeface="Times New Roman"/>
                <a:cs typeface="Times New Roman"/>
              </a:rPr>
              <a:t> dün de gelmişti.</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Bazıları</a:t>
            </a:r>
            <a:r>
              <a:rPr lang="tr-TR" dirty="0" smtClean="0">
                <a:solidFill>
                  <a:srgbClr val="2C2F34"/>
                </a:solidFill>
                <a:effectLst/>
                <a:latin typeface="Roboto Condensed"/>
                <a:ea typeface="Times New Roman"/>
                <a:cs typeface="Times New Roman"/>
              </a:rPr>
              <a:t> bu sabah gelmeyi düşündüler.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Biri</a:t>
            </a:r>
            <a:r>
              <a:rPr lang="tr-TR" dirty="0" smtClean="0">
                <a:solidFill>
                  <a:srgbClr val="2C2F34"/>
                </a:solidFill>
                <a:effectLst/>
                <a:latin typeface="Roboto Condensed"/>
                <a:ea typeface="Times New Roman"/>
                <a:cs typeface="Times New Roman"/>
              </a:rPr>
              <a:t> yer </a:t>
            </a:r>
            <a:r>
              <a:rPr lang="tr-TR" u="sng" dirty="0" smtClean="0">
                <a:solidFill>
                  <a:srgbClr val="2C2F34"/>
                </a:solidFill>
                <a:effectLst/>
                <a:latin typeface="Roboto Condensed"/>
                <a:ea typeface="Times New Roman"/>
                <a:cs typeface="Times New Roman"/>
              </a:rPr>
              <a:t>biri</a:t>
            </a:r>
            <a:r>
              <a:rPr lang="tr-TR" dirty="0" smtClean="0">
                <a:solidFill>
                  <a:srgbClr val="2C2F34"/>
                </a:solidFill>
                <a:effectLst/>
                <a:latin typeface="Roboto Condensed"/>
                <a:ea typeface="Times New Roman"/>
                <a:cs typeface="Times New Roman"/>
              </a:rPr>
              <a:t> bakar; kıyamet </a:t>
            </a:r>
            <a:r>
              <a:rPr lang="tr-TR" u="sng" dirty="0" smtClean="0">
                <a:solidFill>
                  <a:srgbClr val="2C2F34"/>
                </a:solidFill>
                <a:effectLst/>
                <a:latin typeface="Roboto Condensed"/>
                <a:ea typeface="Times New Roman"/>
                <a:cs typeface="Times New Roman"/>
              </a:rPr>
              <a:t>ondan</a:t>
            </a:r>
            <a:r>
              <a:rPr lang="tr-TR" dirty="0" smtClean="0">
                <a:solidFill>
                  <a:srgbClr val="2C2F34"/>
                </a:solidFill>
                <a:effectLst/>
                <a:latin typeface="Roboto Condensed"/>
                <a:ea typeface="Times New Roman"/>
                <a:cs typeface="Times New Roman"/>
              </a:rPr>
              <a:t> kopar.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İnsanların </a:t>
            </a:r>
            <a:r>
              <a:rPr lang="tr-TR" u="sng" dirty="0" smtClean="0">
                <a:solidFill>
                  <a:srgbClr val="2C2F34"/>
                </a:solidFill>
                <a:effectLst/>
                <a:latin typeface="Roboto Condensed"/>
                <a:ea typeface="Times New Roman"/>
                <a:cs typeface="Times New Roman"/>
              </a:rPr>
              <a:t>pek çoğu</a:t>
            </a:r>
            <a:r>
              <a:rPr lang="tr-TR" dirty="0" smtClean="0">
                <a:solidFill>
                  <a:srgbClr val="2C2F34"/>
                </a:solidFill>
                <a:effectLst/>
                <a:latin typeface="Roboto Condensed"/>
                <a:ea typeface="Times New Roman"/>
                <a:cs typeface="Times New Roman"/>
              </a:rPr>
              <a:t> bu konuda bilinçsizdir.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Çalışanların </a:t>
            </a:r>
            <a:r>
              <a:rPr lang="tr-TR" u="sng" dirty="0" smtClean="0">
                <a:solidFill>
                  <a:srgbClr val="2C2F34"/>
                </a:solidFill>
                <a:effectLst/>
                <a:latin typeface="Roboto Condensed"/>
                <a:ea typeface="Times New Roman"/>
                <a:cs typeface="Times New Roman"/>
              </a:rPr>
              <a:t>pek azı</a:t>
            </a:r>
            <a:r>
              <a:rPr lang="tr-TR" dirty="0" smtClean="0">
                <a:solidFill>
                  <a:srgbClr val="2C2F34"/>
                </a:solidFill>
                <a:effectLst/>
                <a:latin typeface="Roboto Condensed"/>
                <a:ea typeface="Times New Roman"/>
                <a:cs typeface="Times New Roman"/>
              </a:rPr>
              <a:t> hak ettiğini alır.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Bazısı</a:t>
            </a:r>
            <a:r>
              <a:rPr lang="tr-TR" dirty="0" smtClean="0">
                <a:solidFill>
                  <a:srgbClr val="2C2F34"/>
                </a:solidFill>
                <a:effectLst/>
                <a:latin typeface="Roboto Condensed"/>
                <a:ea typeface="Times New Roman"/>
                <a:cs typeface="Times New Roman"/>
              </a:rPr>
              <a:t> da hep mağdurdur.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687986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Elindekilerin </a:t>
            </a:r>
            <a:r>
              <a:rPr lang="tr-TR" u="sng" dirty="0" smtClean="0">
                <a:solidFill>
                  <a:srgbClr val="2C2F34"/>
                </a:solidFill>
                <a:effectLst/>
                <a:latin typeface="Roboto Condensed"/>
                <a:ea typeface="Times New Roman"/>
                <a:cs typeface="Times New Roman"/>
              </a:rPr>
              <a:t>tümünü</a:t>
            </a:r>
            <a:r>
              <a:rPr lang="tr-TR" dirty="0" smtClean="0">
                <a:solidFill>
                  <a:srgbClr val="2C2F34"/>
                </a:solidFill>
                <a:effectLst/>
                <a:latin typeface="Roboto Condensed"/>
                <a:ea typeface="Times New Roman"/>
                <a:cs typeface="Times New Roman"/>
              </a:rPr>
              <a:t> yere bırak.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Bütününü</a:t>
            </a:r>
            <a:r>
              <a:rPr lang="tr-TR" dirty="0" smtClean="0">
                <a:solidFill>
                  <a:srgbClr val="2C2F34"/>
                </a:solidFill>
                <a:effectLst/>
                <a:latin typeface="Roboto Condensed"/>
                <a:ea typeface="Times New Roman"/>
                <a:cs typeface="Times New Roman"/>
              </a:rPr>
              <a:t> görmeden bir </a:t>
            </a:r>
            <a:r>
              <a:rPr lang="tr-TR" u="sng" dirty="0" smtClean="0">
                <a:solidFill>
                  <a:srgbClr val="2C2F34"/>
                </a:solidFill>
                <a:effectLst/>
                <a:latin typeface="Roboto Condensed"/>
                <a:ea typeface="Times New Roman"/>
                <a:cs typeface="Times New Roman"/>
              </a:rPr>
              <a:t>şey</a:t>
            </a:r>
            <a:r>
              <a:rPr lang="tr-TR" dirty="0" smtClean="0">
                <a:solidFill>
                  <a:srgbClr val="2C2F34"/>
                </a:solidFill>
                <a:effectLst/>
                <a:latin typeface="Roboto Condensed"/>
                <a:ea typeface="Times New Roman"/>
                <a:cs typeface="Times New Roman"/>
              </a:rPr>
              <a:t> diyemem.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Bir kısmını</a:t>
            </a:r>
            <a:r>
              <a:rPr lang="tr-TR" dirty="0" smtClean="0">
                <a:solidFill>
                  <a:srgbClr val="2C2F34"/>
                </a:solidFill>
                <a:effectLst/>
                <a:latin typeface="Roboto Condensed"/>
                <a:ea typeface="Times New Roman"/>
                <a:cs typeface="Times New Roman"/>
              </a:rPr>
              <a:t> görmekle karar verilmez.</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Her biri</a:t>
            </a:r>
            <a:r>
              <a:rPr lang="tr-TR" dirty="0" smtClean="0">
                <a:solidFill>
                  <a:srgbClr val="2C2F34"/>
                </a:solidFill>
                <a:effectLst/>
                <a:latin typeface="Roboto Condensed"/>
                <a:ea typeface="Times New Roman"/>
                <a:cs typeface="Times New Roman"/>
              </a:rPr>
              <a:t> ayrı özellikler taşır.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Başkasının</a:t>
            </a:r>
            <a:r>
              <a:rPr lang="tr-TR" dirty="0" smtClean="0">
                <a:solidFill>
                  <a:srgbClr val="2C2F34"/>
                </a:solidFill>
                <a:effectLst/>
                <a:latin typeface="Roboto Condensed"/>
                <a:ea typeface="Times New Roman"/>
                <a:cs typeface="Times New Roman"/>
              </a:rPr>
              <a:t> yerine konuşamam.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Hiçbiri</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bunu</a:t>
            </a:r>
            <a:r>
              <a:rPr lang="tr-TR" dirty="0" smtClean="0">
                <a:solidFill>
                  <a:srgbClr val="2C2F34"/>
                </a:solidFill>
                <a:effectLst/>
                <a:latin typeface="Roboto Condensed"/>
                <a:ea typeface="Times New Roman"/>
                <a:cs typeface="Times New Roman"/>
              </a:rPr>
              <a:t> uygun görmez.</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Falanın</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filânın</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ne</a:t>
            </a:r>
            <a:r>
              <a:rPr lang="tr-TR" dirty="0" smtClean="0">
                <a:solidFill>
                  <a:srgbClr val="2C2F34"/>
                </a:solidFill>
                <a:effectLst/>
                <a:latin typeface="Roboto Condensed"/>
                <a:ea typeface="Times New Roman"/>
                <a:cs typeface="Times New Roman"/>
              </a:rPr>
              <a:t> dediği önemli değil.</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Kendisine</a:t>
            </a:r>
            <a:r>
              <a:rPr lang="tr-TR" dirty="0" smtClean="0">
                <a:solidFill>
                  <a:srgbClr val="2C2F34"/>
                </a:solidFill>
                <a:effectLst/>
                <a:latin typeface="Roboto Condensed"/>
                <a:ea typeface="Times New Roman"/>
                <a:cs typeface="Times New Roman"/>
              </a:rPr>
              <a:t> bir </a:t>
            </a:r>
            <a:r>
              <a:rPr lang="tr-TR" u="sng" dirty="0" smtClean="0">
                <a:solidFill>
                  <a:srgbClr val="2C2F34"/>
                </a:solidFill>
                <a:effectLst/>
                <a:latin typeface="Roboto Condensed"/>
                <a:ea typeface="Times New Roman"/>
                <a:cs typeface="Times New Roman"/>
              </a:rPr>
              <a:t>şey</a:t>
            </a:r>
            <a:r>
              <a:rPr lang="tr-TR" dirty="0" smtClean="0">
                <a:solidFill>
                  <a:srgbClr val="2C2F34"/>
                </a:solidFill>
                <a:effectLst/>
                <a:latin typeface="Roboto Condensed"/>
                <a:ea typeface="Times New Roman"/>
                <a:cs typeface="Times New Roman"/>
              </a:rPr>
              <a:t> söyleyecektim.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968133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r>
              <a:rPr lang="tr-TR" sz="4000" b="1" dirty="0" smtClean="0">
                <a:solidFill>
                  <a:srgbClr val="FF0000"/>
                </a:solidFill>
                <a:latin typeface="+mn-lt"/>
                <a:ea typeface="Calibri"/>
                <a:cs typeface="Times New Roman"/>
              </a:rPr>
              <a:t>Zamirler </a:t>
            </a:r>
            <a:r>
              <a:rPr lang="tr-TR" sz="4000" b="1" kern="1800" dirty="0" smtClean="0">
                <a:solidFill>
                  <a:srgbClr val="FF0000"/>
                </a:solidFill>
                <a:effectLst/>
                <a:latin typeface="+mn-lt"/>
                <a:ea typeface="Times New Roman"/>
                <a:cs typeface="Times New Roman"/>
              </a:rPr>
              <a:t>Türleri ve Özellikleri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836712"/>
            <a:ext cx="9144000" cy="6021288"/>
          </a:xfrm>
        </p:spPr>
        <p:txBody>
          <a:bodyPr>
            <a:normAutofit fontScale="70000" lnSpcReduction="2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ZAMİR (ADIL)</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Zamir Türleri</a:t>
            </a:r>
            <a:endParaRPr lang="tr-TR" sz="2400" dirty="0">
              <a:ea typeface="Calibri"/>
              <a:cs typeface="Times New Roman"/>
            </a:endParaRPr>
          </a:p>
          <a:p>
            <a:pPr lvl="1">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Şahıs Zamirleri</a:t>
            </a:r>
            <a:endParaRPr lang="tr-TR" sz="2000" dirty="0">
              <a:ea typeface="Calibri"/>
              <a:cs typeface="Times New Roman"/>
            </a:endParaRPr>
          </a:p>
          <a:p>
            <a:pPr lvl="1">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Dönüşlülük zamiri</a:t>
            </a:r>
            <a:endParaRPr lang="tr-TR" sz="2000" dirty="0">
              <a:ea typeface="Calibri"/>
              <a:cs typeface="Times New Roman"/>
            </a:endParaRPr>
          </a:p>
          <a:p>
            <a:pPr lvl="1">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İşaret zamirleri</a:t>
            </a:r>
            <a:endParaRPr lang="tr-TR" sz="2000" dirty="0">
              <a:ea typeface="Calibri"/>
              <a:cs typeface="Times New Roman"/>
            </a:endParaRPr>
          </a:p>
          <a:p>
            <a:pPr lvl="1">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Belgisiz zamirler</a:t>
            </a:r>
            <a:endParaRPr lang="tr-TR" sz="2000" dirty="0">
              <a:ea typeface="Calibri"/>
              <a:cs typeface="Times New Roman"/>
            </a:endParaRPr>
          </a:p>
          <a:p>
            <a:pPr lvl="1">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Soru zamirleri</a:t>
            </a:r>
            <a:endParaRPr lang="tr-TR" sz="2000" dirty="0">
              <a:ea typeface="Calibri"/>
              <a:cs typeface="Times New Roman"/>
            </a:endParaRPr>
          </a:p>
          <a:p>
            <a:pPr lvl="1">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İlgi zamiri</a:t>
            </a:r>
            <a:endParaRPr lang="tr-TR" sz="2000" dirty="0">
              <a:ea typeface="Calibri"/>
              <a:cs typeface="Times New Roman"/>
            </a:endParaRPr>
          </a:p>
          <a:p>
            <a:pPr lvl="1">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İyelik zamiri</a:t>
            </a:r>
            <a:endParaRPr lang="tr-TR" sz="20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Yapı Bakımından Zamirler</a:t>
            </a:r>
            <a:endParaRPr lang="tr-TR" sz="2400" dirty="0">
              <a:ea typeface="Calibri"/>
              <a:cs typeface="Times New Roman"/>
            </a:endParaRPr>
          </a:p>
          <a:p>
            <a:pPr lvl="1">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Basit Zamirler</a:t>
            </a:r>
            <a:endParaRPr lang="tr-TR" sz="2000" dirty="0">
              <a:ea typeface="Calibri"/>
              <a:cs typeface="Times New Roman"/>
            </a:endParaRPr>
          </a:p>
          <a:p>
            <a:pPr lvl="1">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Birleşik Zamirler</a:t>
            </a:r>
            <a:endParaRPr lang="tr-TR" sz="2000" dirty="0">
              <a:ea typeface="Calibri"/>
              <a:cs typeface="Times New Roman"/>
            </a:endParaRPr>
          </a:p>
          <a:p>
            <a:pPr lvl="1">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Öbekleşmiş Zamirler</a:t>
            </a:r>
            <a:endParaRPr lang="tr-TR" sz="2000" dirty="0">
              <a:ea typeface="Calibri"/>
              <a:cs typeface="Times New Roman"/>
            </a:endParaRPr>
          </a:p>
          <a:p>
            <a:pPr lvl="1">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Ek Hâlindeki Zamirler</a:t>
            </a:r>
            <a:endParaRPr lang="tr-TR" sz="2000" dirty="0">
              <a:ea typeface="Calibri"/>
              <a:cs typeface="Times New Roman"/>
            </a:endParaRPr>
          </a:p>
          <a:p>
            <a:endParaRPr lang="tr-TR" dirty="0"/>
          </a:p>
        </p:txBody>
      </p:sp>
    </p:spTree>
    <p:extLst>
      <p:ext uri="{BB962C8B-B14F-4D97-AF65-F5344CB8AC3E}">
        <p14:creationId xmlns:p14="http://schemas.microsoft.com/office/powerpoint/2010/main" val="3061409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Bazı ikilemelerde ikinci ve anlamsız olan kelime zamirdir.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Para </a:t>
            </a:r>
            <a:r>
              <a:rPr lang="tr-TR" u="sng" dirty="0" smtClean="0">
                <a:solidFill>
                  <a:srgbClr val="2C2F34"/>
                </a:solidFill>
                <a:effectLst/>
                <a:latin typeface="Roboto Condensed"/>
                <a:ea typeface="Times New Roman"/>
                <a:cs typeface="Times New Roman"/>
              </a:rPr>
              <a:t>mara</a:t>
            </a:r>
            <a:r>
              <a:rPr lang="tr-TR" dirty="0" smtClean="0">
                <a:solidFill>
                  <a:srgbClr val="2C2F34"/>
                </a:solidFill>
                <a:effectLst/>
                <a:latin typeface="Roboto Condensed"/>
                <a:ea typeface="Times New Roman"/>
                <a:cs typeface="Times New Roman"/>
              </a:rPr>
              <a:t> istemem.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Kalem </a:t>
            </a:r>
            <a:r>
              <a:rPr lang="tr-TR" u="sng" dirty="0" smtClean="0">
                <a:solidFill>
                  <a:srgbClr val="2C2F34"/>
                </a:solidFill>
                <a:effectLst/>
                <a:latin typeface="Roboto Condensed"/>
                <a:ea typeface="Times New Roman"/>
                <a:cs typeface="Times New Roman"/>
              </a:rPr>
              <a:t>malem</a:t>
            </a:r>
            <a:r>
              <a:rPr lang="tr-TR" dirty="0" smtClean="0">
                <a:solidFill>
                  <a:srgbClr val="2C2F34"/>
                </a:solidFill>
                <a:effectLst/>
                <a:latin typeface="Roboto Condensed"/>
                <a:ea typeface="Times New Roman"/>
                <a:cs typeface="Times New Roman"/>
              </a:rPr>
              <a:t> alacağım.</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Belgisiz zamirlerin de sıfatlardan ayırt edilme yolu bütün zamirlerde (özellikle işaret zamirlerinde) olduğu gibidir. Zaten belgisiz zamirler ek almış oldukları hâlde sıfat olarak kullanılamazlar.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Belgisiz zamirler isim tamlamasında hem tamlayan hem de tamlanan olabilir: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Öğrencilerin </a:t>
            </a:r>
            <a:r>
              <a:rPr lang="tr-TR" u="sng" dirty="0" smtClean="0">
                <a:solidFill>
                  <a:srgbClr val="2C2F34"/>
                </a:solidFill>
                <a:effectLst/>
                <a:latin typeface="Roboto Condensed"/>
                <a:ea typeface="Times New Roman"/>
                <a:cs typeface="Times New Roman"/>
              </a:rPr>
              <a:t>pek çoğu</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Pek çoğu</a:t>
            </a:r>
            <a:r>
              <a:rPr lang="tr-TR" dirty="0" smtClean="0">
                <a:solidFill>
                  <a:srgbClr val="2C2F34"/>
                </a:solidFill>
                <a:effectLst/>
                <a:latin typeface="Roboto Condensed"/>
                <a:ea typeface="Times New Roman"/>
                <a:cs typeface="Times New Roman"/>
              </a:rPr>
              <a:t>nun velisi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Adamın </a:t>
            </a:r>
            <a:r>
              <a:rPr lang="tr-TR" u="sng" dirty="0" smtClean="0">
                <a:solidFill>
                  <a:srgbClr val="2C2F34"/>
                </a:solidFill>
                <a:effectLst/>
                <a:latin typeface="Roboto Condensed"/>
                <a:ea typeface="Times New Roman"/>
                <a:cs typeface="Times New Roman"/>
              </a:rPr>
              <a:t>kimsesi</a:t>
            </a:r>
            <a:r>
              <a:rPr lang="tr-TR" dirty="0" smtClean="0">
                <a:solidFill>
                  <a:srgbClr val="2C2F34"/>
                </a:solidFill>
                <a:effectLst/>
                <a:latin typeface="Roboto Condensed"/>
                <a:ea typeface="Times New Roman"/>
                <a:cs typeface="Times New Roman"/>
              </a:rPr>
              <a:t> yoktu</a:t>
            </a:r>
            <a:endParaRPr lang="tr-TR" sz="2400" dirty="0">
              <a:ea typeface="Calibri"/>
              <a:cs typeface="Times New Roman"/>
            </a:endParaRPr>
          </a:p>
          <a:p>
            <a:pPr marL="0" indent="0">
              <a:lnSpc>
                <a:spcPct val="150000"/>
              </a:lnSpc>
              <a:spcBef>
                <a:spcPts val="0"/>
              </a:spcBef>
              <a:buNone/>
            </a:pPr>
            <a:r>
              <a:rPr lang="tr-TR" dirty="0" smtClean="0">
                <a:solidFill>
                  <a:srgbClr val="2C2F34"/>
                </a:solidFill>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Kimsenin</a:t>
            </a:r>
            <a:r>
              <a:rPr lang="tr-TR" dirty="0" smtClean="0">
                <a:solidFill>
                  <a:srgbClr val="2C2F34"/>
                </a:solidFill>
                <a:effectLst/>
                <a:latin typeface="Roboto Condensed"/>
                <a:ea typeface="Times New Roman"/>
                <a:cs typeface="Times New Roman"/>
              </a:rPr>
              <a:t> işine karışmam</a:t>
            </a:r>
            <a:endParaRPr lang="tr-TR" dirty="0"/>
          </a:p>
        </p:txBody>
      </p:sp>
    </p:spTree>
    <p:extLst>
      <p:ext uri="{BB962C8B-B14F-4D97-AF65-F5344CB8AC3E}">
        <p14:creationId xmlns:p14="http://schemas.microsoft.com/office/powerpoint/2010/main" val="2815476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b="1" dirty="0" smtClean="0">
                <a:solidFill>
                  <a:srgbClr val="FF0000"/>
                </a:solidFill>
                <a:effectLst/>
                <a:latin typeface="Roboto Condensed"/>
                <a:ea typeface="Times New Roman"/>
                <a:cs typeface="Times New Roman"/>
              </a:rPr>
              <a:t>5. Soru zamirleri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620688"/>
            <a:ext cx="9144000" cy="6237312"/>
          </a:xfrm>
        </p:spPr>
        <p:txBody>
          <a:bodyPr>
            <a:normAutofit fontScale="92500" lnSpcReduction="20000"/>
          </a:bodyPr>
          <a:lstStyle/>
          <a:p>
            <a:pPr marL="0" indent="0">
              <a:lnSpc>
                <a:spcPct val="150000"/>
              </a:lnSpc>
              <a:spcBef>
                <a:spcPts val="0"/>
              </a:spcBef>
              <a:buNone/>
            </a:pPr>
            <a:r>
              <a:rPr lang="tr-TR" dirty="0" smtClean="0">
                <a:solidFill>
                  <a:srgbClr val="2C2F34"/>
                </a:solidFill>
                <a:effectLst/>
                <a:latin typeface="Roboto Condensed"/>
                <a:ea typeface="Times New Roman"/>
                <a:cs typeface="Times New Roman"/>
              </a:rPr>
              <a:t>- Soru yoluyla isimlerin yerini tutan zamirlerdir. Cümledeki soru anlamı soru zamirleriyle de sağlanır.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a:t>
            </a:r>
            <a:r>
              <a:rPr lang="tr-TR" b="1" dirty="0" smtClean="0">
                <a:solidFill>
                  <a:srgbClr val="008000"/>
                </a:solidFill>
                <a:effectLst/>
                <a:latin typeface="Roboto Condensed"/>
                <a:ea typeface="Times New Roman"/>
                <a:cs typeface="Times New Roman"/>
              </a:rPr>
              <a:t>ne, kim, hangisi, nere, kaçı</a:t>
            </a:r>
            <a:r>
              <a:rPr lang="tr-TR" b="1" dirty="0" smtClean="0">
                <a:solidFill>
                  <a:srgbClr val="2C2F34"/>
                </a:solidFill>
                <a:effectLst/>
                <a:latin typeface="Roboto Condensed"/>
                <a:ea typeface="Times New Roman"/>
                <a:cs typeface="Times New Roman"/>
              </a:rPr>
              <a:t>“</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Yanında </a:t>
            </a:r>
            <a:r>
              <a:rPr lang="tr-TR" b="1" dirty="0" smtClean="0">
                <a:solidFill>
                  <a:srgbClr val="2C2F34"/>
                </a:solidFill>
                <a:effectLst/>
                <a:latin typeface="Roboto Condensed"/>
                <a:ea typeface="Times New Roman"/>
                <a:cs typeface="Times New Roman"/>
              </a:rPr>
              <a:t>ne</a:t>
            </a:r>
            <a:r>
              <a:rPr lang="tr-TR" dirty="0" smtClean="0">
                <a:solidFill>
                  <a:srgbClr val="2C2F34"/>
                </a:solidFill>
                <a:effectLst/>
                <a:latin typeface="Roboto Condensed"/>
                <a:ea typeface="Times New Roman"/>
                <a:cs typeface="Times New Roman"/>
              </a:rPr>
              <a:t> getirdin?</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Bunları sana </a:t>
            </a:r>
            <a:r>
              <a:rPr lang="tr-TR" b="1" dirty="0" smtClean="0">
                <a:solidFill>
                  <a:srgbClr val="2C2F34"/>
                </a:solidFill>
                <a:effectLst/>
                <a:latin typeface="Roboto Condensed"/>
                <a:ea typeface="Times New Roman"/>
                <a:cs typeface="Times New Roman"/>
              </a:rPr>
              <a:t>kim</a:t>
            </a:r>
            <a:r>
              <a:rPr lang="tr-TR" dirty="0" smtClean="0">
                <a:solidFill>
                  <a:srgbClr val="2C2F34"/>
                </a:solidFill>
                <a:effectLst/>
                <a:latin typeface="Roboto Condensed"/>
                <a:ea typeface="Times New Roman"/>
                <a:cs typeface="Times New Roman"/>
              </a:rPr>
              <a:t> anlattı.</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Soru zamirleri Özellikleri ve Örnekler: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-Soru zamirleri cümleye soru anlamı katar, ama bazı durumlarda soru cümlesi yapmaz.</a:t>
            </a:r>
            <a:endParaRPr lang="tr-TR" sz="2400" dirty="0">
              <a:ea typeface="Calibri"/>
              <a:cs typeface="Times New Roman"/>
            </a:endParaRPr>
          </a:p>
          <a:p>
            <a:pPr marL="0" lvl="0" indent="0">
              <a:lnSpc>
                <a:spcPct val="150000"/>
              </a:lnSpc>
              <a:spcBef>
                <a:spcPts val="0"/>
              </a:spcBef>
              <a:buSzPts val="1000"/>
              <a:buNone/>
              <a:tabLst>
                <a:tab pos="457200" algn="l"/>
              </a:tabLst>
            </a:pPr>
            <a:r>
              <a:rPr lang="tr-TR" b="1" dirty="0" smtClean="0">
                <a:solidFill>
                  <a:srgbClr val="2C2F34"/>
                </a:solidFill>
                <a:effectLst/>
                <a:latin typeface="Roboto Condensed"/>
                <a:ea typeface="Times New Roman"/>
                <a:cs typeface="Times New Roman"/>
              </a:rPr>
              <a:t>	Kimin</a:t>
            </a:r>
            <a:r>
              <a:rPr lang="tr-TR" dirty="0" smtClean="0">
                <a:solidFill>
                  <a:srgbClr val="2C2F34"/>
                </a:solidFill>
                <a:effectLst/>
                <a:latin typeface="Roboto Condensed"/>
                <a:ea typeface="Times New Roman"/>
                <a:cs typeface="Times New Roman"/>
              </a:rPr>
              <a:t> geldiğini bilemem.</a:t>
            </a:r>
            <a:endParaRPr lang="tr-TR" sz="2400" dirty="0">
              <a:ea typeface="Calibri"/>
              <a:cs typeface="Times New Roman"/>
            </a:endParaRPr>
          </a:p>
          <a:p>
            <a:pPr marL="0" lvl="0" indent="0">
              <a:lnSpc>
                <a:spcPct val="150000"/>
              </a:lnSpc>
              <a:spcBef>
                <a:spcPts val="0"/>
              </a:spcBef>
              <a:buSzPts val="1000"/>
              <a:buNone/>
              <a:tabLst>
                <a:tab pos="457200" algn="l"/>
              </a:tabLst>
            </a:pPr>
            <a:r>
              <a:rPr lang="tr-TR" b="1" dirty="0" smtClean="0">
                <a:solidFill>
                  <a:srgbClr val="2C2F34"/>
                </a:solidFill>
                <a:effectLst/>
                <a:latin typeface="Roboto Condensed"/>
                <a:ea typeface="Times New Roman"/>
                <a:cs typeface="Times New Roman"/>
              </a:rPr>
              <a:t>	Hangisini</a:t>
            </a:r>
            <a:r>
              <a:rPr lang="tr-TR" dirty="0" smtClean="0">
                <a:solidFill>
                  <a:srgbClr val="2C2F34"/>
                </a:solidFill>
                <a:effectLst/>
                <a:latin typeface="Roboto Condensed"/>
                <a:ea typeface="Times New Roman"/>
                <a:cs typeface="Times New Roman"/>
              </a:rPr>
              <a:t> istediğini anlamadım.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718302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“hangi ve kaç” sıfatları iyelik eki alarak zamir olurlar.</a:t>
            </a:r>
            <a:endParaRPr lang="tr-TR" sz="2400" dirty="0">
              <a:ea typeface="Calibri"/>
              <a:cs typeface="Times New Roman"/>
            </a:endParaRPr>
          </a:p>
          <a:p>
            <a:pPr marL="0" lvl="0" indent="0">
              <a:lnSpc>
                <a:spcPct val="150000"/>
              </a:lnSpc>
              <a:spcBef>
                <a:spcPts val="0"/>
              </a:spcBef>
              <a:buSzPts val="1000"/>
              <a:buNone/>
              <a:tabLst>
                <a:tab pos="457200" algn="l"/>
              </a:tabLst>
            </a:pPr>
            <a:r>
              <a:rPr lang="tr-TR" b="1" dirty="0" smtClean="0">
                <a:solidFill>
                  <a:srgbClr val="2C2F34"/>
                </a:solidFill>
                <a:effectLst/>
                <a:latin typeface="Roboto Condensed"/>
                <a:ea typeface="Times New Roman"/>
                <a:cs typeface="Times New Roman"/>
              </a:rPr>
              <a:t>	Hangisi</a:t>
            </a:r>
            <a:r>
              <a:rPr lang="tr-TR" dirty="0" smtClean="0">
                <a:solidFill>
                  <a:srgbClr val="2C2F34"/>
                </a:solidFill>
                <a:effectLst/>
                <a:latin typeface="Roboto Condensed"/>
                <a:ea typeface="Times New Roman"/>
                <a:cs typeface="Times New Roman"/>
              </a:rPr>
              <a:t> sizinle geldi?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Soruların </a:t>
            </a:r>
            <a:r>
              <a:rPr lang="tr-TR" b="1" dirty="0" smtClean="0">
                <a:solidFill>
                  <a:srgbClr val="2C2F34"/>
                </a:solidFill>
                <a:effectLst/>
                <a:latin typeface="Roboto Condensed"/>
                <a:ea typeface="Times New Roman"/>
                <a:cs typeface="Times New Roman"/>
              </a:rPr>
              <a:t>kaçı</a:t>
            </a:r>
            <a:r>
              <a:rPr lang="tr-TR" dirty="0" smtClean="0">
                <a:solidFill>
                  <a:srgbClr val="2C2F34"/>
                </a:solidFill>
                <a:effectLst/>
                <a:latin typeface="Roboto Condensed"/>
                <a:ea typeface="Times New Roman"/>
                <a:cs typeface="Times New Roman"/>
              </a:rPr>
              <a:t> cevaplandı?</a:t>
            </a:r>
            <a:endParaRPr lang="tr-TR" sz="2400" dirty="0">
              <a:ea typeface="Calibri"/>
              <a:cs typeface="Times New Roman"/>
            </a:endParaRPr>
          </a:p>
          <a:p>
            <a:pPr marL="0" indent="0">
              <a:lnSpc>
                <a:spcPct val="150000"/>
              </a:lnSpc>
              <a:spcBef>
                <a:spcPts val="0"/>
              </a:spcBef>
              <a:buNone/>
            </a:pPr>
            <a:r>
              <a:rPr lang="tr-TR" b="1" dirty="0" smtClean="0">
                <a:solidFill>
                  <a:srgbClr val="2C2F34"/>
                </a:solidFill>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Soru zamirleri hâl eklerini alabilir.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Buraya </a:t>
            </a:r>
            <a:r>
              <a:rPr lang="tr-TR" b="1" dirty="0" smtClean="0">
                <a:solidFill>
                  <a:srgbClr val="2C2F34"/>
                </a:solidFill>
                <a:effectLst/>
                <a:latin typeface="Roboto Condensed"/>
                <a:ea typeface="Times New Roman"/>
                <a:cs typeface="Times New Roman"/>
              </a:rPr>
              <a:t>nereden</a:t>
            </a:r>
            <a:r>
              <a:rPr lang="tr-TR" dirty="0" smtClean="0">
                <a:solidFill>
                  <a:srgbClr val="2C2F34"/>
                </a:solidFill>
                <a:effectLst/>
                <a:latin typeface="Roboto Condensed"/>
                <a:ea typeface="Times New Roman"/>
                <a:cs typeface="Times New Roman"/>
              </a:rPr>
              <a:t> geldiniz?</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Nereden gelip </a:t>
            </a:r>
            <a:r>
              <a:rPr lang="tr-TR" b="1" dirty="0" smtClean="0">
                <a:solidFill>
                  <a:srgbClr val="2C2F34"/>
                </a:solidFill>
                <a:effectLst/>
                <a:latin typeface="Roboto Condensed"/>
                <a:ea typeface="Times New Roman"/>
                <a:cs typeface="Times New Roman"/>
              </a:rPr>
              <a:t>nereye</a:t>
            </a:r>
            <a:r>
              <a:rPr lang="tr-TR" dirty="0" smtClean="0">
                <a:solidFill>
                  <a:srgbClr val="2C2F34"/>
                </a:solidFill>
                <a:effectLst/>
                <a:latin typeface="Roboto Condensed"/>
                <a:ea typeface="Times New Roman"/>
                <a:cs typeface="Times New Roman"/>
              </a:rPr>
              <a:t> gidiyoruz?</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Burada </a:t>
            </a:r>
            <a:r>
              <a:rPr lang="tr-TR" b="1" dirty="0" smtClean="0">
                <a:solidFill>
                  <a:srgbClr val="2C2F34"/>
                </a:solidFill>
                <a:effectLst/>
                <a:latin typeface="Roboto Condensed"/>
                <a:ea typeface="Times New Roman"/>
                <a:cs typeface="Times New Roman"/>
              </a:rPr>
              <a:t>kimi</a:t>
            </a:r>
            <a:r>
              <a:rPr lang="tr-TR" dirty="0" smtClean="0">
                <a:solidFill>
                  <a:srgbClr val="2C2F34"/>
                </a:solidFill>
                <a:effectLst/>
                <a:latin typeface="Roboto Condensed"/>
                <a:ea typeface="Times New Roman"/>
                <a:cs typeface="Times New Roman"/>
              </a:rPr>
              <a:t> bekliyorsun?</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Bu masa </a:t>
            </a:r>
            <a:r>
              <a:rPr lang="tr-TR" b="1" dirty="0" smtClean="0">
                <a:solidFill>
                  <a:srgbClr val="2C2F34"/>
                </a:solidFill>
                <a:effectLst/>
                <a:latin typeface="Roboto Condensed"/>
                <a:ea typeface="Times New Roman"/>
                <a:cs typeface="Times New Roman"/>
              </a:rPr>
              <a:t>neden</a:t>
            </a:r>
            <a:r>
              <a:rPr lang="tr-TR" dirty="0" smtClean="0">
                <a:solidFill>
                  <a:srgbClr val="2C2F34"/>
                </a:solidFill>
                <a:effectLst/>
                <a:latin typeface="Roboto Condensed"/>
                <a:ea typeface="Times New Roman"/>
                <a:cs typeface="Times New Roman"/>
              </a:rPr>
              <a:t> yapılmış? (tahtadan)</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Soru zamirleri isim tamlamasında tamlayan da tamlanan da olabilir.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b="1" dirty="0">
                <a:solidFill>
                  <a:srgbClr val="2C2F34"/>
                </a:solidFill>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Kimin</a:t>
            </a:r>
            <a:r>
              <a:rPr lang="tr-TR" dirty="0" smtClean="0">
                <a:solidFill>
                  <a:srgbClr val="2C2F34"/>
                </a:solidFill>
                <a:effectLst/>
                <a:latin typeface="Roboto Condensed"/>
                <a:ea typeface="Times New Roman"/>
                <a:cs typeface="Times New Roman"/>
              </a:rPr>
              <a:t> yanında bozuk para var?</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Bu da </a:t>
            </a:r>
            <a:r>
              <a:rPr lang="tr-TR" b="1" dirty="0" smtClean="0">
                <a:solidFill>
                  <a:srgbClr val="2C2F34"/>
                </a:solidFill>
                <a:effectLst/>
                <a:latin typeface="Roboto Condensed"/>
                <a:ea typeface="Times New Roman"/>
                <a:cs typeface="Times New Roman"/>
              </a:rPr>
              <a:t>neyin</a:t>
            </a:r>
            <a:r>
              <a:rPr lang="tr-TR" dirty="0" smtClean="0">
                <a:solidFill>
                  <a:srgbClr val="2C2F34"/>
                </a:solidFill>
                <a:effectLst/>
                <a:latin typeface="Roboto Condensed"/>
                <a:ea typeface="Times New Roman"/>
                <a:cs typeface="Times New Roman"/>
              </a:rPr>
              <a:t> nesi?</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Bizim </a:t>
            </a:r>
            <a:r>
              <a:rPr lang="tr-TR" b="1" dirty="0" smtClean="0">
                <a:solidFill>
                  <a:srgbClr val="2C2F34"/>
                </a:solidFill>
                <a:effectLst/>
                <a:latin typeface="Roboto Condensed"/>
                <a:ea typeface="Times New Roman"/>
                <a:cs typeface="Times New Roman"/>
              </a:rPr>
              <a:t>neyimiz</a:t>
            </a:r>
            <a:r>
              <a:rPr lang="tr-TR" dirty="0" smtClean="0">
                <a:solidFill>
                  <a:srgbClr val="2C2F34"/>
                </a:solidFill>
                <a:effectLst/>
                <a:latin typeface="Roboto Condensed"/>
                <a:ea typeface="Times New Roman"/>
                <a:cs typeface="Times New Roman"/>
              </a:rPr>
              <a:t> eksik?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710035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dirty="0" smtClean="0">
                <a:solidFill>
                  <a:srgbClr val="FF0000"/>
                </a:solidFill>
                <a:effectLst/>
                <a:latin typeface="Roboto Condensed"/>
                <a:ea typeface="Times New Roman"/>
                <a:cs typeface="Times New Roman"/>
              </a:rPr>
              <a:t>6. İlgi zamiri “-ki”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620688"/>
            <a:ext cx="9144000" cy="6237312"/>
          </a:xfrm>
        </p:spPr>
        <p:txBody>
          <a:bodyPr>
            <a:normAutofit fontScale="85000" lnSpcReduction="20000"/>
          </a:bodyPr>
          <a:lstStyle/>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Belirtili isim tamlamasında tamlananın yerine kullanılır.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Tamlayan eklerinin üzerine gelir.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Ek hâlindeki tek zamirdir. “</a:t>
            </a:r>
            <a:r>
              <a:rPr lang="tr-TR" b="1" dirty="0" smtClean="0">
                <a:solidFill>
                  <a:srgbClr val="008000"/>
                </a:solidFill>
                <a:effectLst/>
                <a:latin typeface="Roboto Condensed"/>
                <a:ea typeface="Times New Roman"/>
                <a:cs typeface="Times New Roman"/>
              </a:rPr>
              <a:t>-ki</a:t>
            </a:r>
            <a:r>
              <a:rPr lang="tr-TR" dirty="0" smtClean="0">
                <a:solidFill>
                  <a:srgbClr val="2C2F34"/>
                </a:solidFill>
                <a:effectLst/>
                <a:latin typeface="Roboto Condensed"/>
                <a:ea typeface="Times New Roman"/>
                <a:cs typeface="Times New Roman"/>
              </a:rPr>
              <a:t>“</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Eklendiği kelimeye bitişik yazılır ve bir ismin (tamlananın) yerini tutar.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Büyük ve küçük ünlü kurallarına uymaz; sadece -ki şekli vardır:</a:t>
            </a:r>
            <a:endParaRPr lang="tr-TR" sz="2400" dirty="0">
              <a:ea typeface="Calibri"/>
              <a:cs typeface="Times New Roman"/>
            </a:endParaRPr>
          </a:p>
          <a:p>
            <a:pPr marL="0" indent="0">
              <a:lnSpc>
                <a:spcPct val="150000"/>
              </a:lnSpc>
              <a:spcBef>
                <a:spcPts val="0"/>
              </a:spcBef>
              <a:buNone/>
            </a:pPr>
            <a:r>
              <a:rPr lang="tr-TR" dirty="0" smtClean="0">
                <a:solidFill>
                  <a:srgbClr val="2C2F34"/>
                </a:solidFill>
                <a:effectLst/>
                <a:latin typeface="Roboto Condensed"/>
                <a:ea typeface="Times New Roman"/>
                <a:cs typeface="Times New Roman"/>
              </a:rPr>
              <a:t>	benim kalemim &gt; benim</a:t>
            </a:r>
            <a:r>
              <a:rPr lang="tr-TR" u="sng" dirty="0" smtClean="0">
                <a:solidFill>
                  <a:srgbClr val="2C2F34"/>
                </a:solidFill>
                <a:effectLst/>
                <a:latin typeface="Roboto Condensed"/>
                <a:ea typeface="Times New Roman"/>
                <a:cs typeface="Times New Roman"/>
              </a:rPr>
              <a:t>ki</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onun eli &gt; onun</a:t>
            </a:r>
            <a:r>
              <a:rPr lang="tr-TR" u="sng" dirty="0" smtClean="0">
                <a:solidFill>
                  <a:srgbClr val="2C2F34"/>
                </a:solidFill>
                <a:effectLst/>
                <a:latin typeface="Roboto Condensed"/>
                <a:ea typeface="Times New Roman"/>
                <a:cs typeface="Times New Roman"/>
              </a:rPr>
              <a:t>ki</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Orhan’ın puanına nazaran Hakan’ın</a:t>
            </a:r>
            <a:r>
              <a:rPr lang="tr-TR" u="sng" dirty="0" smtClean="0">
                <a:solidFill>
                  <a:srgbClr val="2C2F34"/>
                </a:solidFill>
                <a:effectLst/>
                <a:latin typeface="Roboto Condensed"/>
                <a:ea typeface="Times New Roman"/>
                <a:cs typeface="Times New Roman"/>
              </a:rPr>
              <a:t>ki</a:t>
            </a:r>
            <a:r>
              <a:rPr lang="tr-TR" dirty="0" smtClean="0">
                <a:solidFill>
                  <a:srgbClr val="2C2F34"/>
                </a:solidFill>
                <a:effectLst/>
                <a:latin typeface="Roboto Condensed"/>
                <a:ea typeface="Times New Roman"/>
                <a:cs typeface="Times New Roman"/>
              </a:rPr>
              <a:t> daha yüksek.</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Cemal’in defteri seninkinden daha düzenli.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470527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85000" lnSpcReduction="20000"/>
          </a:bodyPr>
          <a:lstStyle/>
          <a:p>
            <a:pPr marL="0" indent="0">
              <a:lnSpc>
                <a:spcPct val="160000"/>
              </a:lnSpc>
              <a:spcBef>
                <a:spcPts val="0"/>
              </a:spcBef>
              <a:buNone/>
            </a:pPr>
            <a:r>
              <a:rPr lang="tr-TR" b="1" dirty="0" smtClean="0">
                <a:solidFill>
                  <a:srgbClr val="0000FF"/>
                </a:solidFill>
                <a:effectLst/>
                <a:latin typeface="Roboto Condensed"/>
                <a:ea typeface="Times New Roman"/>
                <a:cs typeface="Times New Roman"/>
              </a:rPr>
              <a:t>Türkçede üç tane “ki” vardır:</a:t>
            </a:r>
            <a:endParaRPr lang="tr-TR" sz="2400" dirty="0">
              <a:ea typeface="Calibri"/>
              <a:cs typeface="Times New Roman"/>
            </a:endParaRPr>
          </a:p>
          <a:p>
            <a:pPr marL="0" indent="0">
              <a:lnSpc>
                <a:spcPct val="160000"/>
              </a:lnSpc>
              <a:spcBef>
                <a:spcPts val="0"/>
              </a:spcBef>
              <a:buNone/>
            </a:pPr>
            <a:r>
              <a:rPr lang="tr-TR" b="1" dirty="0" smtClean="0">
                <a:solidFill>
                  <a:srgbClr val="008000"/>
                </a:solidFill>
                <a:effectLst/>
                <a:latin typeface="Roboto Condensed"/>
                <a:ea typeface="Times New Roman"/>
                <a:cs typeface="Times New Roman"/>
              </a:rPr>
              <a:t>	a. “ki” Bağlacı</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Sadece “ki” biçimi vardır.</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Kendinden önceki ve sonraki kelimelerden ayrı yazılır.</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Türkçe değil, Farsça bir bağlaçtır ve Türkçe cümle yapısına aykırı olarak kullanılır.</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“ki” ile başlayan bir ara cümle asıl cümlenin içinde kısa çizgiler arasında verilebilir:</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 ezanlar -ki şahadetleri dinin temeli-</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Yağmur yağmadı ki mantarlar ortaya çıksın.</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Bir şey biliyor </a:t>
            </a:r>
            <a:r>
              <a:rPr lang="tr-TR" u="sng" dirty="0" smtClean="0">
                <a:solidFill>
                  <a:srgbClr val="2C2F34"/>
                </a:solidFill>
                <a:effectLst/>
                <a:latin typeface="Roboto Condensed"/>
                <a:ea typeface="Times New Roman"/>
                <a:cs typeface="Times New Roman"/>
              </a:rPr>
              <a:t>ki</a:t>
            </a:r>
            <a:r>
              <a:rPr lang="tr-TR" dirty="0" smtClean="0">
                <a:solidFill>
                  <a:srgbClr val="2C2F34"/>
                </a:solidFill>
                <a:effectLst/>
                <a:latin typeface="Roboto Condensed"/>
                <a:ea typeface="Times New Roman"/>
                <a:cs typeface="Times New Roman"/>
              </a:rPr>
              <a:t> konuşuyor.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548536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a:lnSpc>
                <a:spcPct val="150000"/>
              </a:lnSpc>
              <a:spcBef>
                <a:spcPts val="0"/>
              </a:spcBef>
            </a:pPr>
            <a:r>
              <a:rPr lang="tr-TR" b="1" dirty="0" smtClean="0">
                <a:solidFill>
                  <a:srgbClr val="008000"/>
                </a:solidFill>
                <a:effectLst/>
                <a:latin typeface="Roboto Condensed"/>
                <a:ea typeface="Times New Roman"/>
                <a:cs typeface="Times New Roman"/>
              </a:rPr>
              <a:t>b. “-ki” İlgi Zamiri</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Eklendiği kelimeye bitişik yazılır ve bir ismin (tamlananın) yerini tutar.</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Büyük ve küçük ünlü kurallarına uymaz; sadece -ki şekli vardır: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senin kalemin&gt;seninki,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Ali’nin eli&gt;Ali’ninki,</a:t>
            </a:r>
            <a:endParaRPr lang="tr-TR" sz="2400" dirty="0">
              <a:ea typeface="Calibri"/>
              <a:cs typeface="Times New Roman"/>
            </a:endParaRPr>
          </a:p>
          <a:p>
            <a:pPr marL="0" indent="0">
              <a:lnSpc>
                <a:spcPct val="150000"/>
              </a:lnSpc>
              <a:spcBef>
                <a:spcPts val="0"/>
              </a:spcBef>
              <a:buNone/>
            </a:pPr>
            <a:r>
              <a:rPr lang="tr-TR" dirty="0">
                <a:solidFill>
                  <a:srgbClr val="2C2F34"/>
                </a:solidFill>
                <a:latin typeface="Roboto Condensed"/>
                <a:ea typeface="Times New Roman"/>
                <a:cs typeface="Times New Roman"/>
              </a:rPr>
              <a:t> </a:t>
            </a:r>
            <a:r>
              <a:rPr lang="tr-TR" dirty="0" smtClean="0">
                <a:solidFill>
                  <a:srgbClr val="2C2F34"/>
                </a:solidFill>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onun düşüncesi&gt;onunki…</a:t>
            </a:r>
            <a:endParaRPr lang="tr-TR" dirty="0"/>
          </a:p>
        </p:txBody>
      </p:sp>
    </p:spTree>
    <p:extLst>
      <p:ext uri="{BB962C8B-B14F-4D97-AF65-F5344CB8AC3E}">
        <p14:creationId xmlns:p14="http://schemas.microsoft.com/office/powerpoint/2010/main" val="2756794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85000" lnSpcReduction="10000"/>
          </a:bodyPr>
          <a:lstStyle/>
          <a:p>
            <a:pPr marL="0" indent="0">
              <a:lnSpc>
                <a:spcPct val="170000"/>
              </a:lnSpc>
              <a:spcBef>
                <a:spcPts val="0"/>
              </a:spcBef>
              <a:buNone/>
            </a:pPr>
            <a:r>
              <a:rPr lang="tr-TR" b="1" dirty="0" smtClean="0">
                <a:solidFill>
                  <a:srgbClr val="008000"/>
                </a:solidFill>
                <a:effectLst/>
                <a:ea typeface="Times New Roman"/>
                <a:cs typeface="Times New Roman"/>
              </a:rPr>
              <a:t>c. “-ki” Yapım Eki</a:t>
            </a:r>
          </a:p>
          <a:p>
            <a:pPr marL="0" indent="0" algn="just">
              <a:lnSpc>
                <a:spcPct val="170000"/>
              </a:lnSpc>
              <a:spcBef>
                <a:spcPts val="0"/>
              </a:spcBef>
              <a:buNone/>
            </a:pPr>
            <a:r>
              <a:rPr lang="tr-TR" dirty="0" smtClean="0">
                <a:solidFill>
                  <a:srgbClr val="2C2F34"/>
                </a:solidFill>
                <a:effectLst/>
                <a:ea typeface="Times New Roman"/>
                <a:cs typeface="Times New Roman"/>
              </a:rPr>
              <a:t/>
            </a:r>
            <a:br>
              <a:rPr lang="tr-TR" dirty="0" smtClean="0">
                <a:solidFill>
                  <a:srgbClr val="2C2F34"/>
                </a:solidFill>
                <a:effectLst/>
                <a:ea typeface="Times New Roman"/>
                <a:cs typeface="Times New Roman"/>
              </a:rPr>
            </a:br>
            <a:r>
              <a:rPr lang="tr-TR" dirty="0" smtClean="0">
                <a:solidFill>
                  <a:srgbClr val="2C2F34"/>
                </a:solidFill>
                <a:effectLst/>
                <a:ea typeface="Times New Roman"/>
                <a:cs typeface="Times New Roman"/>
              </a:rPr>
              <a:t>– İsimlere eklenerek yer ve zaman bildiren sıfatlar türeten ektir.</a:t>
            </a:r>
            <a:br>
              <a:rPr lang="tr-TR" dirty="0" smtClean="0">
                <a:solidFill>
                  <a:srgbClr val="2C2F34"/>
                </a:solidFill>
                <a:effectLst/>
                <a:ea typeface="Times New Roman"/>
                <a:cs typeface="Times New Roman"/>
              </a:rPr>
            </a:br>
            <a:r>
              <a:rPr lang="tr-TR" dirty="0" smtClean="0">
                <a:solidFill>
                  <a:srgbClr val="2C2F34"/>
                </a:solidFill>
                <a:effectLst/>
                <a:ea typeface="Times New Roman"/>
                <a:cs typeface="Times New Roman"/>
              </a:rPr>
              <a:t>– Zaman bildiren kelimelerin sonuna doğrudan eklenirken, yer bildiren sıfatlar türetirken “-dE” hâl ekiyle birlikte kullanılır.</a:t>
            </a:r>
            <a:br>
              <a:rPr lang="tr-TR" dirty="0" smtClean="0">
                <a:solidFill>
                  <a:srgbClr val="2C2F34"/>
                </a:solidFill>
                <a:effectLst/>
                <a:ea typeface="Times New Roman"/>
                <a:cs typeface="Times New Roman"/>
              </a:rPr>
            </a:br>
            <a:r>
              <a:rPr lang="tr-TR" dirty="0" smtClean="0">
                <a:solidFill>
                  <a:srgbClr val="2C2F34"/>
                </a:solidFill>
                <a:effectLst/>
                <a:ea typeface="Times New Roman"/>
                <a:cs typeface="Times New Roman"/>
              </a:rPr>
              <a:t>– Sadece -ki ve az da olsa -kü şekilleri vardır:</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ea typeface="Times New Roman"/>
                <a:cs typeface="Times New Roman"/>
              </a:rPr>
              <a:t>	bu yılki sınav, yarınki maç, dünkü film, bugünkü aklım…</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ea typeface="Times New Roman"/>
                <a:cs typeface="Times New Roman"/>
              </a:rPr>
              <a:t>	masadaki kitaplar, duvardaki saat, evdeki hesap…</a:t>
            </a:r>
            <a:endParaRPr lang="tr-TR" sz="2400" dirty="0">
              <a:ea typeface="Calibri"/>
              <a:cs typeface="Times New Roman"/>
            </a:endParaRPr>
          </a:p>
          <a:p>
            <a:pPr marL="0" indent="0">
              <a:buNone/>
            </a:pPr>
            <a:endParaRPr lang="tr-TR" dirty="0"/>
          </a:p>
        </p:txBody>
      </p:sp>
    </p:spTree>
    <p:extLst>
      <p:ext uri="{BB962C8B-B14F-4D97-AF65-F5344CB8AC3E}">
        <p14:creationId xmlns:p14="http://schemas.microsoft.com/office/powerpoint/2010/main" val="4187842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dirty="0" smtClean="0">
                <a:solidFill>
                  <a:srgbClr val="F73100"/>
                </a:solidFill>
                <a:effectLst/>
                <a:latin typeface="Roboto Condensed"/>
                <a:ea typeface="Times New Roman"/>
                <a:cs typeface="Times New Roman"/>
              </a:rPr>
              <a:t>7. İyelik zamiri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692696"/>
            <a:ext cx="9144000" cy="6165304"/>
          </a:xfrm>
        </p:spPr>
        <p:txBody>
          <a:bodyPr>
            <a:normAutofit fontScale="85000" lnSpcReduction="10000"/>
          </a:bodyPr>
          <a:lstStyle/>
          <a:p>
            <a:pPr marL="0" indent="0">
              <a:lnSpc>
                <a:spcPct val="150000"/>
              </a:lnSpc>
              <a:spcBef>
                <a:spcPts val="0"/>
              </a:spcBef>
              <a:buNone/>
            </a:pPr>
            <a:r>
              <a:rPr lang="tr-TR" dirty="0" smtClean="0">
                <a:solidFill>
                  <a:srgbClr val="2C2F34"/>
                </a:solidFill>
                <a:effectLst/>
                <a:latin typeface="Roboto Condensed"/>
                <a:ea typeface="Times New Roman"/>
                <a:cs typeface="Times New Roman"/>
              </a:rPr>
              <a:t>- İyelik ekinin ta kendisidir. Her dil bilgisi kitabı bunu zamir olarak almaz.</a:t>
            </a:r>
            <a:r>
              <a:rPr lang="tr-TR" u="none" strike="noStrike" dirty="0" smtClean="0">
                <a:solidFill>
                  <a:srgbClr val="0000FF"/>
                </a:solidFill>
                <a:effectLst/>
                <a:latin typeface="Roboto Condensed"/>
                <a:ea typeface="Times New Roman"/>
                <a:cs typeface="Times New Roman"/>
                <a:hlinkClick r:id="rId2"/>
              </a:rPr>
              <a:t> İsim tamlaması</a:t>
            </a:r>
            <a:r>
              <a:rPr lang="tr-TR" dirty="0" smtClean="0">
                <a:solidFill>
                  <a:srgbClr val="2C2F34"/>
                </a:solidFill>
                <a:effectLst/>
                <a:latin typeface="Roboto Condensed"/>
                <a:ea typeface="Times New Roman"/>
                <a:cs typeface="Times New Roman"/>
              </a:rPr>
              <a:t>nda tamlayan kullanılmadığı takdirde tamlanandaki bu eklere </a:t>
            </a:r>
            <a:r>
              <a:rPr lang="tr-TR" b="1" dirty="0" smtClean="0">
                <a:solidFill>
                  <a:srgbClr val="2C2F34"/>
                </a:solidFill>
                <a:effectLst/>
                <a:latin typeface="Roboto Condensed"/>
                <a:ea typeface="Times New Roman"/>
                <a:cs typeface="Times New Roman"/>
              </a:rPr>
              <a:t>iyelik zamirleri </a:t>
            </a:r>
            <a:r>
              <a:rPr lang="tr-TR" dirty="0" smtClean="0">
                <a:solidFill>
                  <a:srgbClr val="2C2F34"/>
                </a:solidFill>
                <a:effectLst/>
                <a:latin typeface="Roboto Condensed"/>
                <a:ea typeface="Times New Roman"/>
                <a:cs typeface="Times New Roman"/>
              </a:rPr>
              <a:t>denir.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kitab-</a:t>
            </a:r>
            <a:r>
              <a:rPr lang="tr-TR" dirty="0" smtClean="0">
                <a:solidFill>
                  <a:srgbClr val="FF0000"/>
                </a:solidFill>
                <a:effectLst/>
                <a:latin typeface="Roboto Condensed"/>
                <a:ea typeface="Times New Roman"/>
                <a:cs typeface="Times New Roman"/>
              </a:rPr>
              <a:t>ım</a:t>
            </a:r>
            <a:r>
              <a:rPr lang="tr-TR" dirty="0" smtClean="0">
                <a:solidFill>
                  <a:srgbClr val="2C2F34"/>
                </a:solidFill>
                <a:effectLst/>
                <a:latin typeface="Roboto Condensed"/>
                <a:ea typeface="Times New Roman"/>
                <a:cs typeface="Times New Roman"/>
              </a:rPr>
              <a:t>, kitab-</a:t>
            </a:r>
            <a:r>
              <a:rPr lang="tr-TR" dirty="0" smtClean="0">
                <a:solidFill>
                  <a:srgbClr val="FF0000"/>
                </a:solidFill>
                <a:effectLst/>
                <a:latin typeface="Roboto Condensed"/>
                <a:ea typeface="Times New Roman"/>
                <a:cs typeface="Times New Roman"/>
              </a:rPr>
              <a:t>ın</a:t>
            </a:r>
            <a:r>
              <a:rPr lang="tr-TR" dirty="0" smtClean="0">
                <a:solidFill>
                  <a:srgbClr val="2C2F34"/>
                </a:solidFill>
                <a:effectLst/>
                <a:latin typeface="Roboto Condensed"/>
                <a:ea typeface="Times New Roman"/>
                <a:cs typeface="Times New Roman"/>
              </a:rPr>
              <a:t>, kitab-</a:t>
            </a:r>
            <a:r>
              <a:rPr lang="tr-TR" dirty="0" smtClean="0">
                <a:solidFill>
                  <a:srgbClr val="FF0000"/>
                </a:solidFill>
                <a:effectLst/>
                <a:latin typeface="Roboto Condensed"/>
                <a:ea typeface="Times New Roman"/>
                <a:cs typeface="Times New Roman"/>
              </a:rPr>
              <a:t>ı</a:t>
            </a:r>
            <a:r>
              <a:rPr lang="tr-TR" dirty="0" smtClean="0">
                <a:solidFill>
                  <a:srgbClr val="2C2F34"/>
                </a:solidFill>
                <a:effectLst/>
                <a:latin typeface="Roboto Condensed"/>
                <a:ea typeface="Times New Roman"/>
                <a:cs typeface="Times New Roman"/>
              </a:rPr>
              <a:t>, kitab-ımız, kitab-ınız, kitap-ları</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masa-m, masa-n, masa-s-ı, masa-mız, masa-nız masa-ları</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su-y-um, su-y-un, su-y-u, su-y-umuz, su-y-unuz, su-ları</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ne-y-im, ne-y-in, ne-y-i/ne-s-i, ne-y-imiz, ne-y-iniz, ne-leri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455485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b="1" dirty="0" smtClean="0">
                <a:solidFill>
                  <a:srgbClr val="0000FF"/>
                </a:solidFill>
                <a:effectLst/>
                <a:latin typeface="Roboto Condensed"/>
                <a:ea typeface="Times New Roman"/>
                <a:cs typeface="Times New Roman"/>
              </a:rPr>
              <a:t>YAPI BAKIMINDAN ZAMİRLER</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476672"/>
            <a:ext cx="9144000" cy="6381328"/>
          </a:xfrm>
        </p:spPr>
        <p:txBody>
          <a:bodyPr>
            <a:normAutofit fontScale="77500" lnSpcReduction="2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-Yapı bakımından zamirler dörde ayrılır: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1. Basit Zamirler</a:t>
            </a:r>
            <a:r>
              <a:rPr lang="tr-TR" dirty="0" smtClean="0">
                <a:solidFill>
                  <a:srgbClr val="2C2F34"/>
                </a:solidFill>
                <a:effectLst/>
                <a:latin typeface="Roboto Condensed"/>
                <a:ea typeface="Times New Roman"/>
                <a:cs typeface="Times New Roman"/>
              </a:rPr>
              <a:t>: Kök hâlindeki zamirlerdir: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 sen, o, biz, siz, onlar, bu, şu, o, bunlar, şunlar, onlar, hepsi, çoğu, birisi, hangisi, kaçı, bazısı…</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2. Birleşik Zamirler</a:t>
            </a:r>
            <a:r>
              <a:rPr lang="tr-TR" dirty="0" smtClean="0">
                <a:solidFill>
                  <a:srgbClr val="2C2F34"/>
                </a:solidFill>
                <a:effectLst/>
                <a:latin typeface="Roboto Condensed"/>
                <a:ea typeface="Times New Roman"/>
                <a:cs typeface="Times New Roman"/>
              </a:rPr>
              <a:t>: Birden fazla kelimeden oluşan zamirlerdir.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Hiçbiri, birtakımı, öbürü…</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3. Öbekleşmiş Zamirler</a:t>
            </a:r>
            <a:r>
              <a:rPr lang="tr-TR" dirty="0" smtClean="0">
                <a:solidFill>
                  <a:srgbClr val="2C2F34"/>
                </a:solidFill>
                <a:effectLst/>
                <a:latin typeface="Roboto Condensed"/>
                <a:ea typeface="Times New Roman"/>
                <a:cs typeface="Times New Roman"/>
              </a:rPr>
              <a:t>: Birden fazla kelimenin değişik yollarla öbekleşerek oluşturdukları zamirlerdir.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Öteki beriki, falan filân, şundan bundan, herhangi biri, ne kadarı…</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4. Ek Hâlindeki Zamirler</a:t>
            </a:r>
            <a:r>
              <a:rPr lang="tr-TR" dirty="0" smtClean="0">
                <a:solidFill>
                  <a:srgbClr val="2C2F34"/>
                </a:solidFill>
                <a:effectLst/>
                <a:latin typeface="Roboto Condensed"/>
                <a:ea typeface="Times New Roman"/>
                <a:cs typeface="Times New Roman"/>
              </a:rPr>
              <a:t>: İlgi ve iyelik zamirleri ek hâlindedir.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Benim</a:t>
            </a:r>
            <a:r>
              <a:rPr lang="tr-TR" u="sng" dirty="0" smtClean="0">
                <a:solidFill>
                  <a:srgbClr val="2C2F34"/>
                </a:solidFill>
                <a:effectLst/>
                <a:latin typeface="Roboto Condensed"/>
                <a:ea typeface="Times New Roman"/>
                <a:cs typeface="Times New Roman"/>
              </a:rPr>
              <a:t>ki</a:t>
            </a:r>
            <a:r>
              <a:rPr lang="tr-TR" dirty="0" smtClean="0">
                <a:solidFill>
                  <a:srgbClr val="2C2F34"/>
                </a:solidFill>
                <a:effectLst/>
                <a:latin typeface="Roboto Condensed"/>
                <a:ea typeface="Times New Roman"/>
                <a:cs typeface="Times New Roman"/>
              </a:rPr>
              <a:t>, kalem</a:t>
            </a:r>
            <a:r>
              <a:rPr lang="tr-TR" u="sng" dirty="0" smtClean="0">
                <a:solidFill>
                  <a:srgbClr val="2C2F34"/>
                </a:solidFill>
                <a:effectLst/>
                <a:latin typeface="Roboto Condensed"/>
                <a:ea typeface="Times New Roman"/>
                <a:cs typeface="Times New Roman"/>
              </a:rPr>
              <a:t>imiz</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556679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r>
              <a:rPr lang="tr-TR" sz="6000" b="1" dirty="0" smtClean="0">
                <a:solidFill>
                  <a:srgbClr val="FF0000"/>
                </a:solidFill>
              </a:rPr>
              <a:t>SIFATLAR</a:t>
            </a:r>
          </a:p>
          <a:p>
            <a:pPr marL="0" indent="0" algn="ctr">
              <a:buNone/>
            </a:pPr>
            <a:r>
              <a:rPr lang="tr-TR" sz="6000" b="1" kern="1800" dirty="0">
                <a:solidFill>
                  <a:srgbClr val="FF0000"/>
                </a:solidFill>
                <a:latin typeface="Roboto Condensed"/>
                <a:ea typeface="Times New Roman"/>
                <a:cs typeface="Times New Roman"/>
              </a:rPr>
              <a:t>Sıfatlar (Ön adlar) Türleri, Özellikleri</a:t>
            </a:r>
            <a:r>
              <a:rPr lang="tr-TR" sz="6000" dirty="0" smtClean="0">
                <a:solidFill>
                  <a:srgbClr val="FF0000"/>
                </a:solidFill>
              </a:rPr>
              <a:t> </a:t>
            </a:r>
            <a:endParaRPr lang="tr-TR" sz="6000" dirty="0">
              <a:solidFill>
                <a:srgbClr val="FF0000"/>
              </a:solidFill>
            </a:endParaRPr>
          </a:p>
        </p:txBody>
      </p:sp>
    </p:spTree>
    <p:extLst>
      <p:ext uri="{BB962C8B-B14F-4D97-AF65-F5344CB8AC3E}">
        <p14:creationId xmlns:p14="http://schemas.microsoft.com/office/powerpoint/2010/main" val="384385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2C2F34"/>
                </a:solidFill>
                <a:effectLst/>
                <a:latin typeface="Roboto Condensed"/>
                <a:ea typeface="Times New Roman"/>
                <a:cs typeface="Times New Roman"/>
              </a:rPr>
              <a:t>Zamir</a:t>
            </a:r>
            <a:endParaRPr lang="tr-TR" dirty="0"/>
          </a:p>
        </p:txBody>
      </p:sp>
      <p:sp>
        <p:nvSpPr>
          <p:cNvPr id="3" name="İçerik Yer Tutucusu 2"/>
          <p:cNvSpPr>
            <a:spLocks noGrp="1"/>
          </p:cNvSpPr>
          <p:nvPr>
            <p:ph idx="1"/>
          </p:nvPr>
        </p:nvSpPr>
        <p:spPr/>
        <p:txBody>
          <a:bodyPr>
            <a:normAutofit fontScale="92500" lnSpcReduction="20000"/>
          </a:bodyPr>
          <a:lstStyle/>
          <a:p>
            <a:pPr>
              <a:lnSpc>
                <a:spcPct val="150000"/>
              </a:lnSpc>
              <a:spcBef>
                <a:spcPts val="0"/>
              </a:spcBef>
            </a:pPr>
            <a:r>
              <a:rPr lang="tr-TR" dirty="0" smtClean="0">
                <a:solidFill>
                  <a:srgbClr val="2C2F34"/>
                </a:solidFill>
                <a:effectLst/>
                <a:latin typeface="Roboto Condensed"/>
                <a:ea typeface="Times New Roman"/>
                <a:cs typeface="Times New Roman"/>
              </a:rPr>
              <a:t> İsmin yerini geçici olarak tutabilen, isim gibi kullanılabilen, isim soylu kelimelerle bazı eklere </a:t>
            </a:r>
            <a:r>
              <a:rPr lang="tr-TR" b="1" dirty="0" smtClean="0">
                <a:solidFill>
                  <a:srgbClr val="2C2F34"/>
                </a:solidFill>
                <a:effectLst/>
                <a:latin typeface="Roboto Condensed"/>
                <a:ea typeface="Times New Roman"/>
                <a:cs typeface="Times New Roman"/>
              </a:rPr>
              <a:t>zamir (adıl) </a:t>
            </a:r>
            <a:r>
              <a:rPr lang="tr-TR" dirty="0" smtClean="0">
                <a:solidFill>
                  <a:srgbClr val="2C2F34"/>
                </a:solidFill>
                <a:effectLst/>
                <a:latin typeface="Roboto Condensed"/>
                <a:ea typeface="Times New Roman"/>
                <a:cs typeface="Times New Roman"/>
              </a:rPr>
              <a:t>denir.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Ahmet’ten öğrendim &gt; ondan öğrendim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Kitabı gördün mü? &gt; bunu gördün mü?</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Öğrenciler dışarı çıktı&gt; hepsi/herkes dışarı çıktı.</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015205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404664"/>
            <a:ext cx="9144000" cy="720080"/>
          </a:xfrm>
        </p:spPr>
        <p:txBody>
          <a:bodyPr>
            <a:normAutofit fontScale="90000"/>
          </a:bodyPr>
          <a:lstStyle/>
          <a:p>
            <a:r>
              <a:rPr lang="tr-TR" b="1" dirty="0" smtClean="0">
                <a:solidFill>
                  <a:srgbClr val="FF0000"/>
                </a:solidFill>
              </a:rPr>
              <a:t>SIFATLAR</a:t>
            </a:r>
            <a:br>
              <a:rPr lang="tr-TR" b="1" dirty="0" smtClean="0">
                <a:solidFill>
                  <a:srgbClr val="FF0000"/>
                </a:solidFill>
              </a:rPr>
            </a:br>
            <a:r>
              <a:rPr lang="tr-TR" sz="3600" dirty="0" smtClean="0">
                <a:ea typeface="Calibri"/>
                <a:cs typeface="Times New Roman"/>
              </a:rPr>
              <a:t/>
            </a:r>
            <a:br>
              <a:rPr lang="tr-TR" sz="3600" dirty="0" smtClean="0">
                <a:ea typeface="Calibri"/>
                <a:cs typeface="Times New Roman"/>
              </a:rPr>
            </a:br>
            <a:endParaRPr lang="tr-TR" b="1" dirty="0">
              <a:solidFill>
                <a:srgbClr val="FF0000"/>
              </a:solidFill>
            </a:endParaRPr>
          </a:p>
        </p:txBody>
      </p:sp>
      <p:sp>
        <p:nvSpPr>
          <p:cNvPr id="3" name="İçerik Yer Tutucusu 2"/>
          <p:cNvSpPr>
            <a:spLocks noGrp="1"/>
          </p:cNvSpPr>
          <p:nvPr>
            <p:ph idx="1"/>
          </p:nvPr>
        </p:nvSpPr>
        <p:spPr>
          <a:xfrm>
            <a:off x="0" y="476672"/>
            <a:ext cx="9144000" cy="6381328"/>
          </a:xfrm>
        </p:spPr>
        <p:txBody>
          <a:bodyPr>
            <a:normAutofit fontScale="62500" lnSpcReduction="20000"/>
          </a:bodyPr>
          <a:lstStyle/>
          <a:p>
            <a:pPr marL="0" indent="0">
              <a:lnSpc>
                <a:spcPct val="160000"/>
              </a:lnSpc>
              <a:spcBef>
                <a:spcPts val="0"/>
              </a:spcBef>
              <a:buNone/>
            </a:pPr>
            <a:r>
              <a:rPr lang="tr-TR" b="1" kern="1800" dirty="0" smtClean="0">
                <a:solidFill>
                  <a:srgbClr val="2C2F34"/>
                </a:solidFill>
                <a:effectLst/>
                <a:latin typeface="Roboto Condensed"/>
                <a:ea typeface="Times New Roman"/>
                <a:cs typeface="Times New Roman"/>
              </a:rPr>
              <a:t>Sıfatlar (Ön adlar) Türleri, Özellikleri</a:t>
            </a:r>
            <a:endParaRPr lang="tr-TR" sz="2400" dirty="0">
              <a:ea typeface="Calibri"/>
              <a:cs typeface="Times New Roman"/>
            </a:endParaRPr>
          </a:p>
          <a:p>
            <a:pPr marL="0" indent="0">
              <a:lnSpc>
                <a:spcPct val="160000"/>
              </a:lnSpc>
              <a:spcBef>
                <a:spcPts val="0"/>
              </a:spcBef>
              <a:buNone/>
            </a:pPr>
            <a:r>
              <a:rPr lang="tr-TR" b="1" dirty="0" smtClean="0">
                <a:solidFill>
                  <a:srgbClr val="2C2F34"/>
                </a:solidFill>
                <a:effectLst/>
                <a:latin typeface="Roboto Condensed"/>
                <a:ea typeface="Times New Roman"/>
                <a:cs typeface="Times New Roman"/>
              </a:rPr>
              <a:t>A. Sıfatların Özellikleri</a:t>
            </a:r>
            <a:endParaRPr lang="tr-TR" sz="2400" dirty="0">
              <a:ea typeface="Calibri"/>
              <a:cs typeface="Times New Roman"/>
            </a:endParaRPr>
          </a:p>
          <a:p>
            <a:pPr marL="0" indent="0">
              <a:lnSpc>
                <a:spcPct val="160000"/>
              </a:lnSpc>
              <a:spcBef>
                <a:spcPts val="0"/>
              </a:spcBef>
              <a:buNone/>
            </a:pPr>
            <a:r>
              <a:rPr lang="tr-TR" b="1" dirty="0" smtClean="0">
                <a:solidFill>
                  <a:srgbClr val="2C2F34"/>
                </a:solidFill>
                <a:effectLst/>
                <a:latin typeface="Roboto Condensed"/>
                <a:ea typeface="Times New Roman"/>
                <a:cs typeface="Times New Roman"/>
              </a:rPr>
              <a:t>B. Sıfat Çeşitleri</a:t>
            </a:r>
            <a:endParaRPr lang="tr-TR" sz="2400" dirty="0">
              <a:ea typeface="Calibri"/>
              <a:cs typeface="Times New Roman"/>
            </a:endParaRPr>
          </a:p>
          <a:p>
            <a:pPr marL="0" indent="0">
              <a:lnSpc>
                <a:spcPct val="160000"/>
              </a:lnSpc>
              <a:spcBef>
                <a:spcPts val="0"/>
              </a:spcBef>
              <a:buNone/>
            </a:pPr>
            <a:r>
              <a:rPr lang="tr-TR" b="1" dirty="0" smtClean="0">
                <a:solidFill>
                  <a:srgbClr val="2C2F34"/>
                </a:solidFill>
                <a:effectLst/>
                <a:latin typeface="Roboto Condensed"/>
                <a:ea typeface="Times New Roman"/>
                <a:cs typeface="Times New Roman"/>
              </a:rPr>
              <a:t>	1. Niteleme Sıfatları</a:t>
            </a:r>
            <a:endParaRPr lang="tr-TR" sz="2400" dirty="0">
              <a:ea typeface="Calibri"/>
              <a:cs typeface="Times New Roman"/>
            </a:endParaRPr>
          </a:p>
          <a:p>
            <a:pPr marL="0" indent="0">
              <a:lnSpc>
                <a:spcPct val="160000"/>
              </a:lnSpc>
              <a:spcBef>
                <a:spcPts val="0"/>
              </a:spcBef>
              <a:buNone/>
            </a:pPr>
            <a:r>
              <a:rPr lang="tr-TR" b="1" dirty="0" smtClean="0">
                <a:solidFill>
                  <a:srgbClr val="2C2F34"/>
                </a:solidFill>
                <a:effectLst/>
                <a:latin typeface="Roboto Condensed"/>
                <a:ea typeface="Times New Roman"/>
                <a:cs typeface="Times New Roman"/>
              </a:rPr>
              <a:t>	2. Belirtme Sıfatları</a:t>
            </a:r>
            <a:br>
              <a:rPr lang="tr-TR" b="1" dirty="0" smtClean="0">
                <a:solidFill>
                  <a:srgbClr val="2C2F34"/>
                </a:solidFill>
                <a:effectLst/>
                <a:latin typeface="Roboto Condensed"/>
                <a:ea typeface="Times New Roman"/>
                <a:cs typeface="Times New Roman"/>
              </a:rPr>
            </a:b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a. İşaret Sıfatları</a:t>
            </a:r>
            <a:endParaRPr lang="tr-TR" sz="2400" dirty="0">
              <a:ea typeface="Calibri"/>
              <a:cs typeface="Times New Roman"/>
            </a:endParaRPr>
          </a:p>
          <a:p>
            <a:pPr marL="0" indent="0">
              <a:lnSpc>
                <a:spcPct val="160000"/>
              </a:lnSpc>
              <a:spcBef>
                <a:spcPts val="0"/>
              </a:spcBef>
              <a:buNone/>
            </a:pPr>
            <a:r>
              <a:rPr lang="tr-TR" dirty="0" smtClean="0">
                <a:solidFill>
                  <a:srgbClr val="2C2F34"/>
                </a:solidFill>
                <a:effectLst/>
                <a:latin typeface="Roboto Condensed"/>
                <a:ea typeface="Times New Roman"/>
                <a:cs typeface="Times New Roman"/>
              </a:rPr>
              <a:t>		b. Sayı Sıfatları</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 Asıl Sayı Sıfatları</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 Sıra Sayı Sıfatları</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 Kesir Sayı Sıfatları</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 Üleştirme Sayı Sıfatları</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 Topluluk Sayı Sıfatları</a:t>
            </a:r>
            <a:endParaRPr lang="tr-TR" sz="2400" dirty="0">
              <a:ea typeface="Calibri"/>
              <a:cs typeface="Times New Roman"/>
            </a:endParaRPr>
          </a:p>
          <a:p>
            <a:pPr marL="0" indent="0">
              <a:lnSpc>
                <a:spcPct val="160000"/>
              </a:lnSpc>
              <a:spcBef>
                <a:spcPts val="0"/>
              </a:spcBef>
              <a:buNone/>
            </a:pPr>
            <a:r>
              <a:rPr lang="tr-TR" dirty="0" smtClean="0">
                <a:solidFill>
                  <a:srgbClr val="2C2F34"/>
                </a:solidFill>
                <a:effectLst/>
                <a:latin typeface="Roboto Condensed"/>
                <a:ea typeface="Times New Roman"/>
                <a:cs typeface="Times New Roman"/>
              </a:rPr>
              <a:t>		c. Belgisiz Sıfatlar</a:t>
            </a:r>
            <a:endParaRPr lang="tr-TR" sz="2400" dirty="0">
              <a:ea typeface="Calibri"/>
              <a:cs typeface="Times New Roman"/>
            </a:endParaRPr>
          </a:p>
          <a:p>
            <a:pPr marL="0" indent="0">
              <a:lnSpc>
                <a:spcPct val="160000"/>
              </a:lnSpc>
              <a:spcBef>
                <a:spcPts val="0"/>
              </a:spcBef>
              <a:buNone/>
            </a:pPr>
            <a:r>
              <a:rPr lang="tr-TR" dirty="0" smtClean="0">
                <a:solidFill>
                  <a:srgbClr val="2C2F34"/>
                </a:solidFill>
                <a:effectLst/>
                <a:latin typeface="Roboto Condensed"/>
                <a:ea typeface="Times New Roman"/>
                <a:cs typeface="Times New Roman"/>
              </a:rPr>
              <a:t>		d. Soru Sıfatları</a:t>
            </a:r>
            <a:endParaRPr lang="tr-TR" sz="2400" dirty="0">
              <a:ea typeface="Calibri"/>
              <a:cs typeface="Times New Roman"/>
            </a:endParaRPr>
          </a:p>
          <a:p>
            <a:pPr marL="0" indent="0">
              <a:lnSpc>
                <a:spcPct val="150000"/>
              </a:lnSpc>
              <a:spcBef>
                <a:spcPts val="0"/>
              </a:spcBef>
              <a:buNone/>
            </a:pPr>
            <a:endParaRPr lang="tr-TR" dirty="0"/>
          </a:p>
        </p:txBody>
      </p:sp>
    </p:spTree>
    <p:extLst>
      <p:ext uri="{BB962C8B-B14F-4D97-AF65-F5344CB8AC3E}">
        <p14:creationId xmlns:p14="http://schemas.microsoft.com/office/powerpoint/2010/main" val="23505992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nSpc>
                <a:spcPct val="150000"/>
              </a:lnSpc>
              <a:spcBef>
                <a:spcPts val="0"/>
              </a:spcBef>
              <a:spcAft>
                <a:spcPts val="0"/>
              </a:spcAft>
              <a:buNone/>
            </a:pPr>
            <a:endParaRPr lang="tr-TR" b="1" dirty="0" smtClean="0">
              <a:solidFill>
                <a:srgbClr val="2C2F34"/>
              </a:solidFill>
              <a:effectLst/>
              <a:latin typeface="Roboto Condensed"/>
              <a:ea typeface="Times New Roman"/>
              <a:cs typeface="Times New Roman"/>
            </a:endParaRPr>
          </a:p>
          <a:p>
            <a:pPr marL="0" indent="0">
              <a:lnSpc>
                <a:spcPct val="150000"/>
              </a:lnSpc>
              <a:spcBef>
                <a:spcPts val="0"/>
              </a:spcBef>
              <a:spcAft>
                <a:spcPts val="0"/>
              </a:spcAft>
              <a:buNone/>
            </a:pPr>
            <a:r>
              <a:rPr lang="tr-TR" b="1" dirty="0" smtClean="0">
                <a:solidFill>
                  <a:srgbClr val="2C2F34"/>
                </a:solidFill>
                <a:effectLst/>
                <a:latin typeface="Roboto Condensed"/>
                <a:ea typeface="Times New Roman"/>
                <a:cs typeface="Times New Roman"/>
              </a:rPr>
              <a:t>C. Sıfatlarda Anlam</a:t>
            </a:r>
            <a:endParaRPr lang="tr-TR" sz="2400" dirty="0">
              <a:ea typeface="Calibri"/>
              <a:cs typeface="Times New Roman"/>
            </a:endParaRPr>
          </a:p>
          <a:p>
            <a:pPr marL="0" indent="0">
              <a:lnSpc>
                <a:spcPct val="150000"/>
              </a:lnSpc>
              <a:spcBef>
                <a:spcPts val="0"/>
              </a:spcBef>
              <a:spcAft>
                <a:spcPts val="0"/>
              </a:spcAft>
              <a:buNone/>
            </a:pPr>
            <a:r>
              <a:rPr lang="tr-TR" dirty="0" smtClean="0">
                <a:solidFill>
                  <a:srgbClr val="2C2F34"/>
                </a:solidFill>
                <a:effectLst/>
                <a:latin typeface="Roboto Condensed"/>
                <a:ea typeface="Times New Roman"/>
                <a:cs typeface="Times New Roman"/>
              </a:rPr>
              <a:t>	– Sıfatlarda Anlam Kuvvetlendirme</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 Sıfatlarda Anlam Daraltma</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 Sıfatlarda Karşılaştırma</a:t>
            </a:r>
            <a:endParaRPr lang="tr-TR" sz="2400" dirty="0">
              <a:ea typeface="Calibri"/>
              <a:cs typeface="Times New Roman"/>
            </a:endParaRPr>
          </a:p>
          <a:p>
            <a:pPr marL="0" indent="0">
              <a:lnSpc>
                <a:spcPct val="150000"/>
              </a:lnSpc>
              <a:spcBef>
                <a:spcPts val="0"/>
              </a:spcBef>
              <a:spcAft>
                <a:spcPts val="0"/>
              </a:spcAft>
              <a:buNone/>
            </a:pPr>
            <a:r>
              <a:rPr lang="tr-TR" b="1" dirty="0" smtClean="0">
                <a:solidFill>
                  <a:srgbClr val="2C2F34"/>
                </a:solidFill>
                <a:effectLst/>
                <a:latin typeface="Roboto Condensed"/>
                <a:ea typeface="Times New Roman"/>
                <a:cs typeface="Times New Roman"/>
              </a:rPr>
              <a:t>D. Yapı Bakımından Sıfatlar</a:t>
            </a:r>
            <a:endParaRPr lang="tr-TR" sz="2400" dirty="0">
              <a:ea typeface="Calibri"/>
              <a:cs typeface="Times New Roman"/>
            </a:endParaRPr>
          </a:p>
          <a:p>
            <a:pPr marL="0" indent="0">
              <a:lnSpc>
                <a:spcPct val="150000"/>
              </a:lnSpc>
              <a:spcBef>
                <a:spcPts val="0"/>
              </a:spcBef>
              <a:spcAft>
                <a:spcPts val="0"/>
              </a:spcAft>
              <a:buNone/>
            </a:pPr>
            <a:r>
              <a:rPr lang="tr-TR" b="1" dirty="0" smtClean="0">
                <a:solidFill>
                  <a:srgbClr val="2C2F34"/>
                </a:solidFill>
                <a:effectLst/>
                <a:latin typeface="Roboto Condensed"/>
                <a:ea typeface="Times New Roman"/>
                <a:cs typeface="Times New Roman"/>
              </a:rPr>
              <a:t>	1. Basit Sıfatlar</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2. Türemiş Sıfatlar</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3. Birleşik Sıfatlar</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 Kaynaşmış Birleşik Sıfatlar</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b. Kurallı Birleşik Sıfatlar</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4. Pekiştirilmiş Sıfatlar</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5. Kelime Grubu Hâlindeki Sıfatlar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352915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Dell\Desktop\Adsız.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1" y="260648"/>
            <a:ext cx="8712968"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078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692696"/>
            <a:ext cx="8229600" cy="710952"/>
          </a:xfrm>
        </p:spPr>
        <p:txBody>
          <a:bodyPr>
            <a:normAutofit fontScale="90000"/>
          </a:bodyPr>
          <a:lstStyle/>
          <a:p>
            <a:pPr>
              <a:lnSpc>
                <a:spcPct val="150000"/>
              </a:lnSpc>
              <a:spcAft>
                <a:spcPts val="0"/>
              </a:spcAft>
            </a:pPr>
            <a:r>
              <a:rPr lang="tr-TR" b="1" dirty="0" smtClean="0">
                <a:solidFill>
                  <a:srgbClr val="FF0000"/>
                </a:solidFill>
                <a:effectLst/>
                <a:latin typeface="Roboto Condensed"/>
                <a:ea typeface="Times New Roman"/>
                <a:cs typeface="Times New Roman"/>
              </a:rPr>
              <a:t>Sıfatlar</a:t>
            </a:r>
            <a:r>
              <a:rPr lang="tr-TR" sz="3200" dirty="0" smtClean="0">
                <a:effectLst/>
                <a:latin typeface="Times New Roman"/>
                <a:ea typeface="Times New Roman"/>
                <a:cs typeface="Times New Roman"/>
              </a:rPr>
              <a:t>(Ön adlar)</a:t>
            </a:r>
            <a:r>
              <a:rPr lang="tr-TR" sz="2800" dirty="0" smtClean="0">
                <a:ea typeface="Calibri"/>
                <a:cs typeface="Times New Roman"/>
              </a:rPr>
              <a:t/>
            </a:r>
            <a:br>
              <a:rPr lang="tr-TR" sz="2800" dirty="0" smtClean="0">
                <a:ea typeface="Calibri"/>
                <a:cs typeface="Times New Roman"/>
              </a:rPr>
            </a:b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548680"/>
            <a:ext cx="9144000" cy="6309320"/>
          </a:xfrm>
        </p:spPr>
        <p:txBody>
          <a:bodyPr>
            <a:normAutofit fontScale="62500" lnSpcReduction="20000"/>
          </a:bodyPr>
          <a:lstStyle/>
          <a:p>
            <a:pPr marL="0" indent="0" algn="just">
              <a:lnSpc>
                <a:spcPct val="150000"/>
              </a:lnSpc>
              <a:spcBef>
                <a:spcPts val="0"/>
              </a:spcBef>
              <a:spcAft>
                <a:spcPts val="0"/>
              </a:spcAft>
              <a:buNone/>
            </a:pPr>
            <a:r>
              <a:rPr lang="tr-TR" dirty="0" smtClean="0">
                <a:solidFill>
                  <a:srgbClr val="2C2F34"/>
                </a:solidFill>
                <a:effectLst/>
                <a:ea typeface="Times New Roman"/>
                <a:cs typeface="Times New Roman"/>
              </a:rPr>
              <a:t>	Annem belediye doktoruydu. </a:t>
            </a:r>
            <a:r>
              <a:rPr lang="tr-TR" b="1" dirty="0" smtClean="0">
                <a:solidFill>
                  <a:srgbClr val="2C2F34"/>
                </a:solidFill>
                <a:effectLst/>
                <a:ea typeface="Times New Roman"/>
                <a:cs typeface="Times New Roman"/>
              </a:rPr>
              <a:t>Penceresinden kavak ağaçları görünen bir sağlık ocağı</a:t>
            </a:r>
            <a:r>
              <a:rPr lang="tr-TR" dirty="0" smtClean="0">
                <a:solidFill>
                  <a:srgbClr val="2C2F34"/>
                </a:solidFill>
                <a:effectLst/>
                <a:ea typeface="Times New Roman"/>
                <a:cs typeface="Times New Roman"/>
              </a:rPr>
              <a:t>nda çalışır, çoğu günler beni de yanında götürürdü. Orada </a:t>
            </a:r>
            <a:r>
              <a:rPr lang="tr-TR" b="1" dirty="0" smtClean="0">
                <a:solidFill>
                  <a:srgbClr val="2C2F34"/>
                </a:solidFill>
                <a:effectLst/>
                <a:ea typeface="Times New Roman"/>
                <a:cs typeface="Times New Roman"/>
              </a:rPr>
              <a:t>tek çocuk</a:t>
            </a:r>
            <a:r>
              <a:rPr lang="tr-TR" dirty="0" smtClean="0">
                <a:solidFill>
                  <a:srgbClr val="2C2F34"/>
                </a:solidFill>
                <a:effectLst/>
                <a:ea typeface="Times New Roman"/>
                <a:cs typeface="Times New Roman"/>
              </a:rPr>
              <a:t> olmanın krallığını yaşar, oyalanır; haşarılıklarımın, afacanlıklarımın hoş görüleceğini bilmenin kolaylıklarından fazlaca yararlanır, buna karşılık beni mıncıklamalarına, </a:t>
            </a:r>
            <a:r>
              <a:rPr lang="tr-TR" b="1" dirty="0" smtClean="0">
                <a:solidFill>
                  <a:srgbClr val="2C2F34"/>
                </a:solidFill>
                <a:effectLst/>
                <a:ea typeface="Times New Roman"/>
                <a:cs typeface="Times New Roman"/>
              </a:rPr>
              <a:t>yanaklarımı pembeleştiren makaslar</a:t>
            </a:r>
            <a:r>
              <a:rPr lang="tr-TR" dirty="0" smtClean="0">
                <a:solidFill>
                  <a:srgbClr val="2C2F34"/>
                </a:solidFill>
                <a:effectLst/>
                <a:ea typeface="Times New Roman"/>
                <a:cs typeface="Times New Roman"/>
              </a:rPr>
              <a:t> almalarına ses çıkarmazdım. Pencereden uzanır, </a:t>
            </a:r>
            <a:r>
              <a:rPr lang="tr-TR" b="1" dirty="0" smtClean="0">
                <a:solidFill>
                  <a:srgbClr val="2C2F34"/>
                </a:solidFill>
                <a:effectLst/>
                <a:ea typeface="Times New Roman"/>
                <a:cs typeface="Times New Roman"/>
              </a:rPr>
              <a:t>uçuşan pamukçukları</a:t>
            </a:r>
            <a:r>
              <a:rPr lang="tr-TR" dirty="0" smtClean="0">
                <a:solidFill>
                  <a:srgbClr val="2C2F34"/>
                </a:solidFill>
                <a:effectLst/>
                <a:ea typeface="Times New Roman"/>
                <a:cs typeface="Times New Roman"/>
              </a:rPr>
              <a:t> yakalamaya çalışırdım. </a:t>
            </a:r>
            <a:r>
              <a:rPr lang="tr-TR" b="1" dirty="0" smtClean="0">
                <a:solidFill>
                  <a:srgbClr val="2C2F34"/>
                </a:solidFill>
                <a:effectLst/>
                <a:ea typeface="Times New Roman"/>
                <a:cs typeface="Times New Roman"/>
              </a:rPr>
              <a:t>Kavakları silkeleyen rüzgâr</a:t>
            </a:r>
            <a:r>
              <a:rPr lang="tr-TR" dirty="0" smtClean="0">
                <a:solidFill>
                  <a:srgbClr val="2C2F34"/>
                </a:solidFill>
                <a:effectLst/>
                <a:ea typeface="Times New Roman"/>
                <a:cs typeface="Times New Roman"/>
              </a:rPr>
              <a:t> oyun arkadaşım olurdu. </a:t>
            </a:r>
            <a:r>
              <a:rPr lang="tr-TR" b="1" dirty="0" smtClean="0">
                <a:solidFill>
                  <a:srgbClr val="2C2F34"/>
                </a:solidFill>
                <a:effectLst/>
                <a:ea typeface="Times New Roman"/>
                <a:cs typeface="Times New Roman"/>
              </a:rPr>
              <a:t>Koca bahçe</a:t>
            </a:r>
            <a:r>
              <a:rPr lang="tr-TR" dirty="0" smtClean="0">
                <a:solidFill>
                  <a:srgbClr val="2C2F34"/>
                </a:solidFill>
                <a:effectLst/>
                <a:ea typeface="Times New Roman"/>
                <a:cs typeface="Times New Roman"/>
              </a:rPr>
              <a:t>, önümde mülkümmüş gibi uzanır, bense onu </a:t>
            </a:r>
            <a:r>
              <a:rPr lang="tr-TR" b="1" dirty="0" smtClean="0">
                <a:solidFill>
                  <a:srgbClr val="2C2F34"/>
                </a:solidFill>
                <a:effectLst/>
                <a:ea typeface="Times New Roman"/>
                <a:cs typeface="Times New Roman"/>
              </a:rPr>
              <a:t>tasasız gözler</a:t>
            </a:r>
            <a:r>
              <a:rPr lang="tr-TR" dirty="0" smtClean="0">
                <a:solidFill>
                  <a:srgbClr val="2C2F34"/>
                </a:solidFill>
                <a:effectLst/>
                <a:ea typeface="Times New Roman"/>
                <a:cs typeface="Times New Roman"/>
              </a:rPr>
              <a:t>le izlerdim. Annemin masasında, </a:t>
            </a:r>
            <a:r>
              <a:rPr lang="tr-TR" b="1" dirty="0" smtClean="0">
                <a:solidFill>
                  <a:srgbClr val="2C2F34"/>
                </a:solidFill>
                <a:effectLst/>
                <a:ea typeface="Times New Roman"/>
                <a:cs typeface="Times New Roman"/>
              </a:rPr>
              <a:t>güzel çerçeveler</a:t>
            </a:r>
            <a:r>
              <a:rPr lang="tr-TR" dirty="0" smtClean="0">
                <a:solidFill>
                  <a:srgbClr val="2C2F34"/>
                </a:solidFill>
                <a:effectLst/>
                <a:ea typeface="Times New Roman"/>
                <a:cs typeface="Times New Roman"/>
              </a:rPr>
              <a:t> içinde benim ve babamın resmi dururdu. Gurur duyardım. </a:t>
            </a:r>
            <a:r>
              <a:rPr lang="tr-TR" b="1" dirty="0" smtClean="0">
                <a:solidFill>
                  <a:srgbClr val="2C2F34"/>
                </a:solidFill>
                <a:effectLst/>
                <a:ea typeface="Times New Roman"/>
                <a:cs typeface="Times New Roman"/>
              </a:rPr>
              <a:t>Kocaman bir masası ve koltuğu</a:t>
            </a:r>
            <a:r>
              <a:rPr lang="tr-TR" dirty="0" smtClean="0">
                <a:solidFill>
                  <a:srgbClr val="2C2F34"/>
                </a:solidFill>
                <a:effectLst/>
                <a:ea typeface="Times New Roman"/>
                <a:cs typeface="Times New Roman"/>
              </a:rPr>
              <a:t> vardı annemin. Annemi makamında daha çok severdim sanki, ya da sevgim </a:t>
            </a:r>
            <a:r>
              <a:rPr lang="tr-TR" b="1" dirty="0" smtClean="0">
                <a:solidFill>
                  <a:srgbClr val="2C2F34"/>
                </a:solidFill>
                <a:effectLst/>
                <a:ea typeface="Times New Roman"/>
                <a:cs typeface="Times New Roman"/>
              </a:rPr>
              <a:t>başka bir boyut</a:t>
            </a:r>
            <a:r>
              <a:rPr lang="tr-TR" dirty="0" smtClean="0">
                <a:solidFill>
                  <a:srgbClr val="2C2F34"/>
                </a:solidFill>
                <a:effectLst/>
                <a:ea typeface="Times New Roman"/>
                <a:cs typeface="Times New Roman"/>
              </a:rPr>
              <a:t> kazanırdı. (Murathan Mungan; Pamukçuklar)</a:t>
            </a:r>
            <a:endParaRPr lang="tr-TR" sz="2400" dirty="0" smtClean="0">
              <a:ea typeface="Times New Roman"/>
              <a:cs typeface="Times New Roman"/>
            </a:endParaRPr>
          </a:p>
          <a:p>
            <a:pPr marL="0" indent="0" algn="just">
              <a:lnSpc>
                <a:spcPct val="150000"/>
              </a:lnSpc>
              <a:spcBef>
                <a:spcPts val="0"/>
              </a:spcBef>
              <a:spcAft>
                <a:spcPts val="0"/>
              </a:spcAft>
              <a:buNone/>
            </a:pPr>
            <a:r>
              <a:rPr lang="tr-TR" b="1" dirty="0" smtClean="0">
                <a:solidFill>
                  <a:srgbClr val="2C2F34"/>
                </a:solidFill>
                <a:effectLst/>
                <a:latin typeface="Roboto Condensed"/>
                <a:ea typeface="Times New Roman"/>
                <a:cs typeface="Times New Roman"/>
              </a:rPr>
              <a:t>Yukarıdaki parçada en az iki kelimeden oluşan ve koyu harflerle yazılmış olan kelime gruplarının ilk kelimelerinin (sıfatların) yazılmadığını, son kelimelerin kaldığını düşünelim: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732234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nSpc>
                <a:spcPct val="150000"/>
              </a:lnSpc>
              <a:spcBef>
                <a:spcPts val="0"/>
              </a:spcBef>
              <a:buNone/>
            </a:pPr>
            <a:r>
              <a:rPr lang="tr-TR" dirty="0" smtClean="0">
                <a:solidFill>
                  <a:srgbClr val="2C2F34"/>
                </a:solidFill>
                <a:effectLst/>
                <a:latin typeface="Roboto Condensed"/>
                <a:ea typeface="Times New Roman"/>
                <a:cs typeface="Times New Roman"/>
              </a:rPr>
              <a:t>	Annem belediye doktoruydu. </a:t>
            </a:r>
            <a:r>
              <a:rPr lang="tr-TR" b="1" dirty="0" smtClean="0">
                <a:solidFill>
                  <a:srgbClr val="2C2F34"/>
                </a:solidFill>
                <a:effectLst/>
                <a:latin typeface="Roboto Condensed"/>
                <a:ea typeface="Times New Roman"/>
                <a:cs typeface="Times New Roman"/>
              </a:rPr>
              <a:t>Sağlık ocağı</a:t>
            </a:r>
            <a:r>
              <a:rPr lang="tr-TR" dirty="0" smtClean="0">
                <a:solidFill>
                  <a:srgbClr val="2C2F34"/>
                </a:solidFill>
                <a:effectLst/>
                <a:latin typeface="Roboto Condensed"/>
                <a:ea typeface="Times New Roman"/>
                <a:cs typeface="Times New Roman"/>
              </a:rPr>
              <a:t>nda çalışır, çoğu günler beni de yanında götürürdü. Orada </a:t>
            </a:r>
            <a:r>
              <a:rPr lang="tr-TR" b="1" dirty="0" smtClean="0">
                <a:solidFill>
                  <a:srgbClr val="2C2F34"/>
                </a:solidFill>
                <a:effectLst/>
                <a:latin typeface="Roboto Condensed"/>
                <a:ea typeface="Times New Roman"/>
                <a:cs typeface="Times New Roman"/>
              </a:rPr>
              <a:t>çocuk</a:t>
            </a:r>
            <a:r>
              <a:rPr lang="tr-TR" dirty="0" smtClean="0">
                <a:solidFill>
                  <a:srgbClr val="2C2F34"/>
                </a:solidFill>
                <a:effectLst/>
                <a:latin typeface="Roboto Condensed"/>
                <a:ea typeface="Times New Roman"/>
                <a:cs typeface="Times New Roman"/>
              </a:rPr>
              <a:t> olmanın krallığını yaşar, oyalanır; haşarılıklarımın, afacanlıklarımın hoş görüleceğini bilmenin kolaylıklarından fazlaca yararlanır, buna karşılık beni mıncıklamalarına, </a:t>
            </a:r>
            <a:r>
              <a:rPr lang="tr-TR" b="1" dirty="0" smtClean="0">
                <a:solidFill>
                  <a:srgbClr val="2C2F34"/>
                </a:solidFill>
                <a:effectLst/>
                <a:latin typeface="Roboto Condensed"/>
                <a:ea typeface="Times New Roman"/>
                <a:cs typeface="Times New Roman"/>
              </a:rPr>
              <a:t>makaslar</a:t>
            </a:r>
            <a:r>
              <a:rPr lang="tr-TR" dirty="0" smtClean="0">
                <a:solidFill>
                  <a:srgbClr val="2C2F34"/>
                </a:solidFill>
                <a:effectLst/>
                <a:latin typeface="Roboto Condensed"/>
                <a:ea typeface="Times New Roman"/>
                <a:cs typeface="Times New Roman"/>
              </a:rPr>
              <a:t> almalarına ses çıkarmazdım. Pencereden uzanır, </a:t>
            </a:r>
            <a:r>
              <a:rPr lang="tr-TR" b="1" dirty="0" smtClean="0">
                <a:solidFill>
                  <a:srgbClr val="2C2F34"/>
                </a:solidFill>
                <a:effectLst/>
                <a:latin typeface="Roboto Condensed"/>
                <a:ea typeface="Times New Roman"/>
                <a:cs typeface="Times New Roman"/>
              </a:rPr>
              <a:t>pamukçukları</a:t>
            </a:r>
            <a:r>
              <a:rPr lang="tr-TR" dirty="0" smtClean="0">
                <a:solidFill>
                  <a:srgbClr val="2C2F34"/>
                </a:solidFill>
                <a:effectLst/>
                <a:latin typeface="Roboto Condensed"/>
                <a:ea typeface="Times New Roman"/>
                <a:cs typeface="Times New Roman"/>
              </a:rPr>
              <a:t> yakalamaya çalışırdım. </a:t>
            </a:r>
            <a:r>
              <a:rPr lang="tr-TR" b="1" dirty="0" smtClean="0">
                <a:solidFill>
                  <a:srgbClr val="2C2F34"/>
                </a:solidFill>
                <a:effectLst/>
                <a:latin typeface="Roboto Condensed"/>
                <a:ea typeface="Times New Roman"/>
                <a:cs typeface="Times New Roman"/>
              </a:rPr>
              <a:t>Rüzgâr</a:t>
            </a:r>
            <a:r>
              <a:rPr lang="tr-TR" dirty="0" smtClean="0">
                <a:solidFill>
                  <a:srgbClr val="2C2F34"/>
                </a:solidFill>
                <a:effectLst/>
                <a:latin typeface="Roboto Condensed"/>
                <a:ea typeface="Times New Roman"/>
                <a:cs typeface="Times New Roman"/>
              </a:rPr>
              <a:t> oyun arkadaşım olurdu. </a:t>
            </a:r>
            <a:r>
              <a:rPr lang="tr-TR" b="1" dirty="0" smtClean="0">
                <a:solidFill>
                  <a:srgbClr val="2C2F34"/>
                </a:solidFill>
                <a:effectLst/>
                <a:latin typeface="Roboto Condensed"/>
                <a:ea typeface="Times New Roman"/>
                <a:cs typeface="Times New Roman"/>
              </a:rPr>
              <a:t>Bahçe</a:t>
            </a:r>
            <a:r>
              <a:rPr lang="tr-TR" dirty="0" smtClean="0">
                <a:solidFill>
                  <a:srgbClr val="2C2F34"/>
                </a:solidFill>
                <a:effectLst/>
                <a:latin typeface="Roboto Condensed"/>
                <a:ea typeface="Times New Roman"/>
                <a:cs typeface="Times New Roman"/>
              </a:rPr>
              <a:t>, önümde mülkümmüş gibi uzanır, bense onu </a:t>
            </a:r>
            <a:r>
              <a:rPr lang="tr-TR" b="1" dirty="0" smtClean="0">
                <a:solidFill>
                  <a:srgbClr val="2C2F34"/>
                </a:solidFill>
                <a:effectLst/>
                <a:latin typeface="Roboto Condensed"/>
                <a:ea typeface="Times New Roman"/>
                <a:cs typeface="Times New Roman"/>
              </a:rPr>
              <a:t>gözler</a:t>
            </a:r>
            <a:r>
              <a:rPr lang="tr-TR" dirty="0" smtClean="0">
                <a:solidFill>
                  <a:srgbClr val="2C2F34"/>
                </a:solidFill>
                <a:effectLst/>
                <a:latin typeface="Roboto Condensed"/>
                <a:ea typeface="Times New Roman"/>
                <a:cs typeface="Times New Roman"/>
              </a:rPr>
              <a:t>le izlerdim. Annemin masasında, </a:t>
            </a:r>
            <a:r>
              <a:rPr lang="tr-TR" b="1" dirty="0" smtClean="0">
                <a:solidFill>
                  <a:srgbClr val="2C2F34"/>
                </a:solidFill>
                <a:effectLst/>
                <a:latin typeface="Roboto Condensed"/>
                <a:ea typeface="Times New Roman"/>
                <a:cs typeface="Times New Roman"/>
              </a:rPr>
              <a:t>çerçeveler</a:t>
            </a:r>
            <a:r>
              <a:rPr lang="tr-TR" dirty="0" smtClean="0">
                <a:solidFill>
                  <a:srgbClr val="2C2F34"/>
                </a:solidFill>
                <a:effectLst/>
                <a:latin typeface="Roboto Condensed"/>
                <a:ea typeface="Times New Roman"/>
                <a:cs typeface="Times New Roman"/>
              </a:rPr>
              <a:t> içinde benim ve babamın resmi dururdu. Gurur duyardım. </a:t>
            </a:r>
            <a:r>
              <a:rPr lang="tr-TR" b="1" dirty="0" smtClean="0">
                <a:solidFill>
                  <a:srgbClr val="2C2F34"/>
                </a:solidFill>
                <a:effectLst/>
                <a:latin typeface="Roboto Condensed"/>
                <a:ea typeface="Times New Roman"/>
                <a:cs typeface="Times New Roman"/>
              </a:rPr>
              <a:t>Masası ve koltuğu</a:t>
            </a:r>
            <a:r>
              <a:rPr lang="tr-TR" dirty="0" smtClean="0">
                <a:solidFill>
                  <a:srgbClr val="2C2F34"/>
                </a:solidFill>
                <a:effectLst/>
                <a:latin typeface="Roboto Condensed"/>
                <a:ea typeface="Times New Roman"/>
                <a:cs typeface="Times New Roman"/>
              </a:rPr>
              <a:t> vardı annemin. Annemi makamında daha çok severdim sanki, ya da sevgim </a:t>
            </a:r>
            <a:r>
              <a:rPr lang="tr-TR" b="1" dirty="0" smtClean="0">
                <a:solidFill>
                  <a:srgbClr val="2C2F34"/>
                </a:solidFill>
                <a:effectLst/>
                <a:latin typeface="Roboto Condensed"/>
                <a:ea typeface="Times New Roman"/>
                <a:cs typeface="Times New Roman"/>
              </a:rPr>
              <a:t>boyut</a:t>
            </a:r>
            <a:r>
              <a:rPr lang="tr-TR" dirty="0" smtClean="0">
                <a:solidFill>
                  <a:srgbClr val="2C2F34"/>
                </a:solidFill>
                <a:effectLst/>
                <a:latin typeface="Roboto Condensed"/>
                <a:ea typeface="Times New Roman"/>
                <a:cs typeface="Times New Roman"/>
              </a:rPr>
              <a:t> kazanırdı.</a:t>
            </a:r>
            <a:endParaRPr lang="tr-TR" sz="2400" dirty="0">
              <a:ea typeface="Calibri"/>
              <a:cs typeface="Times New Roman"/>
            </a:endParaRPr>
          </a:p>
          <a:p>
            <a:pPr marL="0" indent="0">
              <a:lnSpc>
                <a:spcPct val="150000"/>
              </a:lnSpc>
              <a:spcBef>
                <a:spcPts val="0"/>
              </a:spcBef>
              <a:buNone/>
            </a:pPr>
            <a:endParaRPr lang="tr-TR" dirty="0" smtClean="0">
              <a:solidFill>
                <a:srgbClr val="2C2F34"/>
              </a:solidFill>
              <a:effectLst/>
              <a:latin typeface="Roboto Condensed"/>
              <a:ea typeface="Times New Roman"/>
              <a:cs typeface="Times New Roman"/>
            </a:endParaRPr>
          </a:p>
          <a:p>
            <a:pPr marL="0" indent="0">
              <a:lnSpc>
                <a:spcPct val="150000"/>
              </a:lnSpc>
              <a:spcBef>
                <a:spcPts val="0"/>
              </a:spcBef>
              <a:buNone/>
            </a:pPr>
            <a:r>
              <a:rPr lang="tr-TR" dirty="0" smtClean="0">
                <a:solidFill>
                  <a:srgbClr val="2C2F34"/>
                </a:solidFill>
                <a:effectLst/>
                <a:latin typeface="Roboto Condensed"/>
                <a:ea typeface="Times New Roman"/>
                <a:cs typeface="Times New Roman"/>
              </a:rPr>
              <a:t>Öncesindeki kelimeler çıkarıldığında kalanların anlamları eksilmiş oldu. Kelime anlamı olarak değil de cümleye kattığı anlam bakımından eksilme oldu.</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0549728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a:bodyPr>
          <a:lstStyle/>
          <a:p>
            <a:pPr marL="0" lvl="0" indent="0">
              <a:lnSpc>
                <a:spcPct val="150000"/>
              </a:lnSpc>
              <a:spcBef>
                <a:spcPts val="0"/>
              </a:spcBef>
              <a:buSzPts val="1000"/>
              <a:buNone/>
              <a:tabLst>
                <a:tab pos="457200" algn="l"/>
              </a:tabLst>
            </a:pPr>
            <a:r>
              <a:rPr lang="tr-TR" sz="2100" dirty="0" smtClean="0">
                <a:solidFill>
                  <a:srgbClr val="2C2F34"/>
                </a:solidFill>
                <a:effectLst/>
                <a:ea typeface="Times New Roman"/>
                <a:cs typeface="Times New Roman"/>
              </a:rPr>
              <a:t>	Sağlık ocağı — nasıl bir sağlık ocağı?</a:t>
            </a:r>
            <a:endParaRPr lang="tr-TR" sz="2100" dirty="0">
              <a:ea typeface="Calibri"/>
              <a:cs typeface="Times New Roman"/>
            </a:endParaRPr>
          </a:p>
          <a:p>
            <a:pPr marL="0" lvl="0" indent="0">
              <a:lnSpc>
                <a:spcPct val="150000"/>
              </a:lnSpc>
              <a:spcBef>
                <a:spcPts val="0"/>
              </a:spcBef>
              <a:buSzPts val="1000"/>
              <a:buNone/>
              <a:tabLst>
                <a:tab pos="457200" algn="l"/>
              </a:tabLst>
            </a:pPr>
            <a:r>
              <a:rPr lang="tr-TR" sz="2100" dirty="0" smtClean="0">
                <a:solidFill>
                  <a:srgbClr val="2C2F34"/>
                </a:solidFill>
                <a:effectLst/>
                <a:ea typeface="Times New Roman"/>
                <a:cs typeface="Times New Roman"/>
              </a:rPr>
              <a:t>	Çocuk — kaç çocuk? — nasıl bir çocuk?</a:t>
            </a:r>
            <a:endParaRPr lang="tr-TR" sz="2100" dirty="0">
              <a:ea typeface="Calibri"/>
              <a:cs typeface="Times New Roman"/>
            </a:endParaRPr>
          </a:p>
          <a:p>
            <a:pPr marL="0" lvl="0" indent="0">
              <a:lnSpc>
                <a:spcPct val="150000"/>
              </a:lnSpc>
              <a:spcBef>
                <a:spcPts val="0"/>
              </a:spcBef>
              <a:buSzPts val="1000"/>
              <a:buNone/>
              <a:tabLst>
                <a:tab pos="457200" algn="l"/>
              </a:tabLst>
            </a:pPr>
            <a:r>
              <a:rPr lang="tr-TR" sz="2100" dirty="0" smtClean="0">
                <a:solidFill>
                  <a:srgbClr val="2C2F34"/>
                </a:solidFill>
                <a:effectLst/>
                <a:ea typeface="Times New Roman"/>
                <a:cs typeface="Times New Roman"/>
              </a:rPr>
              <a:t>	Makaslar — nasıl makaslar?</a:t>
            </a:r>
            <a:endParaRPr lang="tr-TR" sz="2100" dirty="0">
              <a:ea typeface="Calibri"/>
              <a:cs typeface="Times New Roman"/>
            </a:endParaRPr>
          </a:p>
          <a:p>
            <a:pPr marL="0" lvl="0" indent="0">
              <a:lnSpc>
                <a:spcPct val="150000"/>
              </a:lnSpc>
              <a:spcBef>
                <a:spcPts val="0"/>
              </a:spcBef>
              <a:buSzPts val="1000"/>
              <a:buNone/>
              <a:tabLst>
                <a:tab pos="457200" algn="l"/>
              </a:tabLst>
            </a:pPr>
            <a:r>
              <a:rPr lang="tr-TR" sz="2100" dirty="0" smtClean="0">
                <a:solidFill>
                  <a:srgbClr val="2C2F34"/>
                </a:solidFill>
                <a:effectLst/>
                <a:ea typeface="Times New Roman"/>
                <a:cs typeface="Times New Roman"/>
              </a:rPr>
              <a:t>	Pamukçukları — hangi pamukçuklar?</a:t>
            </a:r>
            <a:endParaRPr lang="tr-TR" sz="2100" dirty="0">
              <a:ea typeface="Calibri"/>
              <a:cs typeface="Times New Roman"/>
            </a:endParaRPr>
          </a:p>
          <a:p>
            <a:pPr marL="0" lvl="0" indent="0">
              <a:lnSpc>
                <a:spcPct val="150000"/>
              </a:lnSpc>
              <a:spcBef>
                <a:spcPts val="0"/>
              </a:spcBef>
              <a:buSzPts val="1000"/>
              <a:buNone/>
              <a:tabLst>
                <a:tab pos="457200" algn="l"/>
              </a:tabLst>
            </a:pPr>
            <a:r>
              <a:rPr lang="tr-TR" sz="2100" dirty="0" smtClean="0">
                <a:solidFill>
                  <a:srgbClr val="2C2F34"/>
                </a:solidFill>
                <a:effectLst/>
                <a:ea typeface="Times New Roman"/>
                <a:cs typeface="Times New Roman"/>
              </a:rPr>
              <a:t>	Rüzgâr — nasıl bir rüzgâr?</a:t>
            </a:r>
            <a:endParaRPr lang="tr-TR" sz="2100" dirty="0">
              <a:ea typeface="Calibri"/>
              <a:cs typeface="Times New Roman"/>
            </a:endParaRPr>
          </a:p>
          <a:p>
            <a:pPr marL="0" lvl="0" indent="0">
              <a:lnSpc>
                <a:spcPct val="150000"/>
              </a:lnSpc>
              <a:spcBef>
                <a:spcPts val="0"/>
              </a:spcBef>
              <a:buSzPts val="1000"/>
              <a:buNone/>
              <a:tabLst>
                <a:tab pos="457200" algn="l"/>
              </a:tabLst>
            </a:pPr>
            <a:r>
              <a:rPr lang="tr-TR" sz="2100" dirty="0" smtClean="0">
                <a:solidFill>
                  <a:srgbClr val="2C2F34"/>
                </a:solidFill>
                <a:effectLst/>
                <a:ea typeface="Times New Roman"/>
                <a:cs typeface="Times New Roman"/>
              </a:rPr>
              <a:t>	Bahçe — nasıl bir bahçe?</a:t>
            </a:r>
            <a:endParaRPr lang="tr-TR" sz="2100" dirty="0">
              <a:ea typeface="Calibri"/>
              <a:cs typeface="Times New Roman"/>
            </a:endParaRPr>
          </a:p>
          <a:p>
            <a:pPr marL="0" lvl="0" indent="0">
              <a:lnSpc>
                <a:spcPct val="150000"/>
              </a:lnSpc>
              <a:spcBef>
                <a:spcPts val="0"/>
              </a:spcBef>
              <a:buSzPts val="1000"/>
              <a:buNone/>
              <a:tabLst>
                <a:tab pos="457200" algn="l"/>
              </a:tabLst>
            </a:pPr>
            <a:r>
              <a:rPr lang="tr-TR" sz="2100" dirty="0" smtClean="0">
                <a:solidFill>
                  <a:srgbClr val="2C2F34"/>
                </a:solidFill>
                <a:effectLst/>
                <a:ea typeface="Times New Roman"/>
                <a:cs typeface="Times New Roman"/>
              </a:rPr>
              <a:t>	gözlerle — nasıl gözler?</a:t>
            </a:r>
            <a:endParaRPr lang="tr-TR" sz="2100" dirty="0">
              <a:ea typeface="Calibri"/>
              <a:cs typeface="Times New Roman"/>
            </a:endParaRPr>
          </a:p>
          <a:p>
            <a:pPr marL="0" lvl="0" indent="0">
              <a:lnSpc>
                <a:spcPct val="150000"/>
              </a:lnSpc>
              <a:spcBef>
                <a:spcPts val="0"/>
              </a:spcBef>
              <a:buSzPts val="1000"/>
              <a:buNone/>
              <a:tabLst>
                <a:tab pos="457200" algn="l"/>
              </a:tabLst>
            </a:pPr>
            <a:r>
              <a:rPr lang="tr-TR" sz="2100" dirty="0" smtClean="0">
                <a:solidFill>
                  <a:srgbClr val="2C2F34"/>
                </a:solidFill>
                <a:effectLst/>
                <a:ea typeface="Times New Roman"/>
                <a:cs typeface="Times New Roman"/>
              </a:rPr>
              <a:t>	çerçeveler — nasıl çerçeveler?</a:t>
            </a:r>
            <a:endParaRPr lang="tr-TR" sz="2100" dirty="0">
              <a:ea typeface="Calibri"/>
              <a:cs typeface="Times New Roman"/>
            </a:endParaRPr>
          </a:p>
          <a:p>
            <a:pPr marL="0" lvl="0" indent="0">
              <a:lnSpc>
                <a:spcPct val="150000"/>
              </a:lnSpc>
              <a:spcBef>
                <a:spcPts val="0"/>
              </a:spcBef>
              <a:buSzPts val="1000"/>
              <a:buNone/>
              <a:tabLst>
                <a:tab pos="457200" algn="l"/>
              </a:tabLst>
            </a:pPr>
            <a:r>
              <a:rPr lang="tr-TR" sz="2100" dirty="0" smtClean="0">
                <a:solidFill>
                  <a:srgbClr val="2C2F34"/>
                </a:solidFill>
                <a:effectLst/>
                <a:ea typeface="Times New Roman"/>
                <a:cs typeface="Times New Roman"/>
              </a:rPr>
              <a:t>	Masası ve koltuğu — nasıl masa ve koltuk?</a:t>
            </a:r>
            <a:endParaRPr lang="tr-TR" sz="2100" dirty="0">
              <a:ea typeface="Calibri"/>
              <a:cs typeface="Times New Roman"/>
            </a:endParaRPr>
          </a:p>
          <a:p>
            <a:pPr marL="0" lvl="0" indent="0">
              <a:lnSpc>
                <a:spcPct val="150000"/>
              </a:lnSpc>
              <a:spcBef>
                <a:spcPts val="0"/>
              </a:spcBef>
              <a:buSzPts val="1000"/>
              <a:buNone/>
              <a:tabLst>
                <a:tab pos="457200" algn="l"/>
              </a:tabLst>
            </a:pPr>
            <a:r>
              <a:rPr lang="tr-TR" sz="2100" dirty="0" smtClean="0">
                <a:solidFill>
                  <a:srgbClr val="2C2F34"/>
                </a:solidFill>
                <a:effectLst/>
                <a:ea typeface="Times New Roman"/>
                <a:cs typeface="Times New Roman"/>
              </a:rPr>
              <a:t>	Boyut — kaç boyut, hangi boyut, ne boyutu?</a:t>
            </a:r>
          </a:p>
          <a:p>
            <a:pPr marL="0" indent="0">
              <a:lnSpc>
                <a:spcPct val="170000"/>
              </a:lnSpc>
              <a:spcBef>
                <a:spcPts val="0"/>
              </a:spcBef>
              <a:buNone/>
            </a:pPr>
            <a:r>
              <a:rPr lang="tr-TR" sz="2100" b="1" dirty="0" smtClean="0">
                <a:solidFill>
                  <a:srgbClr val="2C2F34"/>
                </a:solidFill>
                <a:effectLst/>
                <a:ea typeface="Times New Roman"/>
                <a:cs typeface="Times New Roman"/>
              </a:rPr>
              <a:t>	Bu kelimelerin (asıl unsur olan kelimeler, isimler) tam olarak anlaşılması ve tanınması için onlardan önce bazı kelimeler getirerek anlamlarını nitelik ve nicelik yönünden tamamlarız.</a:t>
            </a:r>
            <a:endParaRPr lang="tr-TR" sz="2100" b="1" dirty="0">
              <a:ea typeface="Calibri"/>
              <a:cs typeface="Times New Roman"/>
            </a:endParaRPr>
          </a:p>
          <a:p>
            <a:pPr marL="0" lvl="0" indent="0">
              <a:lnSpc>
                <a:spcPct val="150000"/>
              </a:lnSpc>
              <a:spcBef>
                <a:spcPts val="0"/>
              </a:spcBef>
              <a:buSzPts val="1000"/>
              <a:buNone/>
              <a:tabLst>
                <a:tab pos="457200" algn="l"/>
              </a:tabLst>
            </a:pPr>
            <a:endParaRPr lang="tr-TR" sz="2400" dirty="0">
              <a:ea typeface="Calibri"/>
              <a:cs typeface="Times New Roman"/>
            </a:endParaRPr>
          </a:p>
          <a:p>
            <a:endParaRPr lang="tr-TR" dirty="0"/>
          </a:p>
        </p:txBody>
      </p:sp>
    </p:spTree>
    <p:extLst>
      <p:ext uri="{BB962C8B-B14F-4D97-AF65-F5344CB8AC3E}">
        <p14:creationId xmlns:p14="http://schemas.microsoft.com/office/powerpoint/2010/main" val="41773889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lvl="0" indent="0">
              <a:lnSpc>
                <a:spcPct val="170000"/>
              </a:lnSpc>
              <a:spcBef>
                <a:spcPts val="0"/>
              </a:spcBef>
              <a:buSzPts val="1000"/>
              <a:buNone/>
              <a:tabLst>
                <a:tab pos="457200" algn="l"/>
              </a:tabLst>
            </a:pPr>
            <a:r>
              <a:rPr lang="tr-TR" dirty="0" smtClean="0">
                <a:solidFill>
                  <a:srgbClr val="2C2F34"/>
                </a:solidFill>
                <a:effectLst/>
                <a:ea typeface="Times New Roman"/>
                <a:cs typeface="Times New Roman"/>
              </a:rPr>
              <a:t>	Penceresinden kavak ağaçları görünen / bir / sağlık ocağı</a:t>
            </a:r>
            <a:endParaRPr lang="tr-TR"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ea typeface="Times New Roman"/>
                <a:cs typeface="Times New Roman"/>
              </a:rPr>
              <a:t>	Tek / çocuk</a:t>
            </a:r>
            <a:endParaRPr lang="tr-TR"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ea typeface="Times New Roman"/>
                <a:cs typeface="Times New Roman"/>
              </a:rPr>
              <a:t>	yanaklarımı pembeleştiren / makaslar</a:t>
            </a:r>
            <a:endParaRPr lang="tr-TR"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ea typeface="Times New Roman"/>
                <a:cs typeface="Times New Roman"/>
              </a:rPr>
              <a:t>	uçuşan / pamukçuklar</a:t>
            </a:r>
            <a:endParaRPr lang="tr-TR"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ea typeface="Times New Roman"/>
                <a:cs typeface="Times New Roman"/>
              </a:rPr>
              <a:t>	Kavakları silkeleyen / rüzgâr</a:t>
            </a:r>
            <a:endParaRPr lang="tr-TR"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ea typeface="Times New Roman"/>
                <a:cs typeface="Times New Roman"/>
              </a:rPr>
              <a:t>	Koca / bahçe</a:t>
            </a:r>
            <a:endParaRPr lang="tr-TR"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ea typeface="Times New Roman"/>
                <a:cs typeface="Times New Roman"/>
              </a:rPr>
              <a:t>	Tasasız / gözler</a:t>
            </a:r>
            <a:endParaRPr lang="tr-TR"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ea typeface="Times New Roman"/>
                <a:cs typeface="Times New Roman"/>
              </a:rPr>
              <a:t>	Güzel / çerçeveler</a:t>
            </a:r>
            <a:endParaRPr lang="tr-TR"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ea typeface="Times New Roman"/>
                <a:cs typeface="Times New Roman"/>
              </a:rPr>
              <a:t>	Kocaman / bir / masası ve koltuğu</a:t>
            </a:r>
            <a:endParaRPr lang="tr-TR"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ea typeface="Times New Roman"/>
                <a:cs typeface="Times New Roman"/>
              </a:rPr>
              <a:t>	Başka / bir / boyut</a:t>
            </a:r>
          </a:p>
          <a:p>
            <a:pPr marL="0" indent="0">
              <a:lnSpc>
                <a:spcPct val="170000"/>
              </a:lnSpc>
              <a:spcBef>
                <a:spcPts val="0"/>
              </a:spcBef>
              <a:buNone/>
            </a:pPr>
            <a:r>
              <a:rPr lang="tr-TR" dirty="0" smtClean="0">
                <a:solidFill>
                  <a:srgbClr val="2C2F34"/>
                </a:solidFill>
                <a:effectLst/>
                <a:ea typeface="Times New Roman"/>
                <a:cs typeface="Times New Roman"/>
              </a:rPr>
              <a:t>	İşte, isimlerden önce gelerek onların anlamlarını sayı, renk, durum, hareket, biçim, yer, işaret ve soru yönlerinden tamamlayan; onları niteleyen ve belirten kelimelere </a:t>
            </a:r>
            <a:r>
              <a:rPr lang="tr-TR" b="1" dirty="0" smtClean="0">
                <a:solidFill>
                  <a:srgbClr val="2C2F34"/>
                </a:solidFill>
                <a:effectLst/>
                <a:ea typeface="Times New Roman"/>
                <a:cs typeface="Times New Roman"/>
              </a:rPr>
              <a:t>sıfat</a:t>
            </a:r>
            <a:r>
              <a:rPr lang="tr-TR" dirty="0" smtClean="0">
                <a:solidFill>
                  <a:srgbClr val="2C2F34"/>
                </a:solidFill>
                <a:effectLst/>
                <a:ea typeface="Times New Roman"/>
                <a:cs typeface="Times New Roman"/>
              </a:rPr>
              <a:t> (ön ad) denir. Bu iki kelimenin (sıfat ve isim) oluşturdukları kelime grubuna da </a:t>
            </a:r>
            <a:r>
              <a:rPr lang="tr-TR" b="1" u="none" strike="noStrike" dirty="0" smtClean="0">
                <a:solidFill>
                  <a:srgbClr val="0000FF"/>
                </a:solidFill>
                <a:effectLst/>
                <a:ea typeface="Times New Roman"/>
                <a:cs typeface="Times New Roman"/>
                <a:hlinkClick r:id="rId2"/>
              </a:rPr>
              <a:t>sıfat</a:t>
            </a:r>
            <a:r>
              <a:rPr lang="tr-TR" dirty="0" smtClean="0">
                <a:solidFill>
                  <a:srgbClr val="2C2F34"/>
                </a:solidFill>
                <a:effectLst/>
                <a:ea typeface="Times New Roman"/>
                <a:cs typeface="Times New Roman"/>
              </a:rPr>
              <a:t> </a:t>
            </a:r>
            <a:r>
              <a:rPr lang="tr-TR" b="1" u="none" strike="noStrike" dirty="0" smtClean="0">
                <a:solidFill>
                  <a:srgbClr val="0000FF"/>
                </a:solidFill>
                <a:effectLst/>
                <a:ea typeface="Times New Roman"/>
                <a:cs typeface="Times New Roman"/>
                <a:hlinkClick r:id="rId2"/>
              </a:rPr>
              <a:t>tamlaması</a:t>
            </a:r>
            <a:r>
              <a:rPr lang="tr-TR" dirty="0" smtClean="0">
                <a:solidFill>
                  <a:srgbClr val="2C2F34"/>
                </a:solidFill>
                <a:effectLst/>
                <a:ea typeface="Times New Roman"/>
                <a:cs typeface="Times New Roman"/>
              </a:rPr>
              <a:t> denir ki bütün sıfat çeşitleriyle sıfat tamlaması oluşturulabilir.</a:t>
            </a:r>
            <a:endParaRPr lang="tr-TR" dirty="0">
              <a:ea typeface="Calibri"/>
              <a:cs typeface="Times New Roman"/>
            </a:endParaRPr>
          </a:p>
          <a:p>
            <a:pPr lvl="0">
              <a:lnSpc>
                <a:spcPct val="170000"/>
              </a:lnSpc>
              <a:spcBef>
                <a:spcPts val="0"/>
              </a:spcBef>
              <a:buSzPts val="1000"/>
              <a:buFont typeface="Symbol"/>
              <a:buChar char=""/>
              <a:tabLst>
                <a:tab pos="457200" algn="l"/>
              </a:tabLst>
            </a:pPr>
            <a:r>
              <a:rPr lang="tr-TR" u="sng" dirty="0" smtClean="0">
                <a:solidFill>
                  <a:srgbClr val="2C2F34"/>
                </a:solidFill>
                <a:effectLst/>
                <a:ea typeface="Times New Roman"/>
                <a:cs typeface="Times New Roman"/>
              </a:rPr>
              <a:t>Kolay</a:t>
            </a:r>
            <a:r>
              <a:rPr lang="tr-TR" dirty="0" smtClean="0">
                <a:solidFill>
                  <a:srgbClr val="2C2F34"/>
                </a:solidFill>
                <a:effectLst/>
                <a:ea typeface="Times New Roman"/>
                <a:cs typeface="Times New Roman"/>
              </a:rPr>
              <a:t> iş, </a:t>
            </a:r>
            <a:r>
              <a:rPr lang="tr-TR" u="sng" dirty="0" smtClean="0">
                <a:solidFill>
                  <a:srgbClr val="2C2F34"/>
                </a:solidFill>
                <a:effectLst/>
                <a:ea typeface="Times New Roman"/>
                <a:cs typeface="Times New Roman"/>
              </a:rPr>
              <a:t>bu</a:t>
            </a:r>
            <a:r>
              <a:rPr lang="tr-TR" dirty="0" smtClean="0">
                <a:solidFill>
                  <a:srgbClr val="2C2F34"/>
                </a:solidFill>
                <a:effectLst/>
                <a:ea typeface="Times New Roman"/>
                <a:cs typeface="Times New Roman"/>
              </a:rPr>
              <a:t> sorular, </a:t>
            </a:r>
            <a:r>
              <a:rPr lang="tr-TR" u="sng" dirty="0" smtClean="0">
                <a:solidFill>
                  <a:srgbClr val="2C2F34"/>
                </a:solidFill>
                <a:effectLst/>
                <a:ea typeface="Times New Roman"/>
                <a:cs typeface="Times New Roman"/>
              </a:rPr>
              <a:t>küçük</a:t>
            </a:r>
            <a:r>
              <a:rPr lang="tr-TR" dirty="0" smtClean="0">
                <a:solidFill>
                  <a:srgbClr val="2C2F34"/>
                </a:solidFill>
                <a:effectLst/>
                <a:ea typeface="Times New Roman"/>
                <a:cs typeface="Times New Roman"/>
              </a:rPr>
              <a:t> çocuk, </a:t>
            </a:r>
            <a:r>
              <a:rPr lang="tr-TR" u="sng" dirty="0" smtClean="0">
                <a:solidFill>
                  <a:srgbClr val="2C2F34"/>
                </a:solidFill>
                <a:effectLst/>
                <a:ea typeface="Times New Roman"/>
                <a:cs typeface="Times New Roman"/>
              </a:rPr>
              <a:t>hangi</a:t>
            </a:r>
            <a:r>
              <a:rPr lang="tr-TR" dirty="0" smtClean="0">
                <a:solidFill>
                  <a:srgbClr val="2C2F34"/>
                </a:solidFill>
                <a:effectLst/>
                <a:ea typeface="Times New Roman"/>
                <a:cs typeface="Times New Roman"/>
              </a:rPr>
              <a:t> ev, </a:t>
            </a:r>
            <a:r>
              <a:rPr lang="tr-TR" u="sng" dirty="0" smtClean="0">
                <a:solidFill>
                  <a:srgbClr val="2C2F34"/>
                </a:solidFill>
                <a:effectLst/>
                <a:ea typeface="Times New Roman"/>
                <a:cs typeface="Times New Roman"/>
              </a:rPr>
              <a:t>iki</a:t>
            </a:r>
            <a:r>
              <a:rPr lang="tr-TR" dirty="0" smtClean="0">
                <a:solidFill>
                  <a:srgbClr val="2C2F34"/>
                </a:solidFill>
                <a:effectLst/>
                <a:ea typeface="Times New Roman"/>
                <a:cs typeface="Times New Roman"/>
              </a:rPr>
              <a:t> elma, </a:t>
            </a:r>
            <a:r>
              <a:rPr lang="tr-TR" u="sng" dirty="0" smtClean="0">
                <a:solidFill>
                  <a:srgbClr val="2C2F34"/>
                </a:solidFill>
                <a:effectLst/>
                <a:ea typeface="Times New Roman"/>
                <a:cs typeface="Times New Roman"/>
              </a:rPr>
              <a:t>üçüncü</a:t>
            </a:r>
            <a:r>
              <a:rPr lang="tr-TR" dirty="0" smtClean="0">
                <a:solidFill>
                  <a:srgbClr val="2C2F34"/>
                </a:solidFill>
                <a:effectLst/>
                <a:ea typeface="Times New Roman"/>
                <a:cs typeface="Times New Roman"/>
              </a:rPr>
              <a:t> sınıf…</a:t>
            </a:r>
            <a:endParaRPr lang="tr-TR" dirty="0">
              <a:ea typeface="Calibri"/>
              <a:cs typeface="Times New Roman"/>
            </a:endParaRPr>
          </a:p>
          <a:p>
            <a:pPr marL="0" lvl="0" indent="0">
              <a:lnSpc>
                <a:spcPct val="170000"/>
              </a:lnSpc>
              <a:spcBef>
                <a:spcPts val="0"/>
              </a:spcBef>
              <a:buSzPts val="1000"/>
              <a:buNone/>
              <a:tabLst>
                <a:tab pos="457200" algn="l"/>
              </a:tabLst>
            </a:pPr>
            <a:endParaRPr lang="tr-TR" sz="2400" dirty="0">
              <a:ea typeface="Calibri"/>
              <a:cs typeface="Times New Roman"/>
            </a:endParaRPr>
          </a:p>
          <a:p>
            <a:endParaRPr lang="tr-TR" dirty="0"/>
          </a:p>
        </p:txBody>
      </p:sp>
    </p:spTree>
    <p:extLst>
      <p:ext uri="{BB962C8B-B14F-4D97-AF65-F5344CB8AC3E}">
        <p14:creationId xmlns:p14="http://schemas.microsoft.com/office/powerpoint/2010/main" val="1398999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dirty="0" smtClean="0">
                <a:solidFill>
                  <a:srgbClr val="FF0000"/>
                </a:solidFill>
                <a:effectLst/>
                <a:latin typeface="Roboto Condensed"/>
                <a:ea typeface="Times New Roman"/>
                <a:cs typeface="Times New Roman"/>
              </a:rPr>
              <a:t>A. Sıfatların Özellikleri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620688"/>
            <a:ext cx="8964488" cy="6237312"/>
          </a:xfrm>
        </p:spPr>
        <p:txBody>
          <a:bodyPr>
            <a:normAutofit fontScale="77500" lnSpcReduction="20000"/>
          </a:bodyPr>
          <a:lstStyle/>
          <a:p>
            <a:pPr marL="0" indent="0" algn="just">
              <a:lnSpc>
                <a:spcPct val="150000"/>
              </a:lnSpc>
              <a:spcBef>
                <a:spcPts val="0"/>
              </a:spcBef>
              <a:buNone/>
            </a:pPr>
            <a:r>
              <a:rPr lang="tr-TR" b="1" dirty="0" smtClean="0">
                <a:solidFill>
                  <a:srgbClr val="2C2F34"/>
                </a:solidFill>
                <a:effectLst/>
                <a:ea typeface="Times New Roman"/>
                <a:cs typeface="Times New Roman"/>
              </a:rPr>
              <a:t>1. Sıfatlar isimlerden önce gelerek onları sayı, renk, durum, hareket, biçim, yer, işaret ve soru yönlerinden tamamlar; onları niteler veya belirtir:</a:t>
            </a:r>
            <a:endParaRPr lang="tr-TR" sz="2400" dirty="0">
              <a:ea typeface="Calibri"/>
              <a:cs typeface="Times New Roman"/>
            </a:endParaRPr>
          </a:p>
          <a:p>
            <a:pPr marL="0" indent="0" algn="just">
              <a:lnSpc>
                <a:spcPct val="150000"/>
              </a:lnSpc>
              <a:spcBef>
                <a:spcPts val="0"/>
              </a:spcBef>
              <a:buNone/>
            </a:pPr>
            <a:r>
              <a:rPr lang="tr-TR" dirty="0" smtClean="0">
                <a:solidFill>
                  <a:srgbClr val="2C2F34"/>
                </a:solidFill>
                <a:effectLst/>
                <a:ea typeface="Times New Roman"/>
                <a:cs typeface="Times New Roman"/>
              </a:rPr>
              <a:t>“</a:t>
            </a:r>
            <a:r>
              <a:rPr lang="tr-TR" u="sng" dirty="0" smtClean="0">
                <a:solidFill>
                  <a:srgbClr val="2C2F34"/>
                </a:solidFill>
                <a:effectLst/>
                <a:ea typeface="Times New Roman"/>
                <a:cs typeface="Times New Roman"/>
              </a:rPr>
              <a:t>O</a:t>
            </a:r>
            <a:r>
              <a:rPr lang="tr-TR" dirty="0" smtClean="0">
                <a:solidFill>
                  <a:srgbClr val="2C2F34"/>
                </a:solidFill>
                <a:effectLst/>
                <a:ea typeface="Times New Roman"/>
                <a:cs typeface="Times New Roman"/>
              </a:rPr>
              <a:t> zaman gördü ki, </a:t>
            </a:r>
            <a:r>
              <a:rPr lang="tr-TR" u="sng" dirty="0" smtClean="0">
                <a:solidFill>
                  <a:srgbClr val="2C2F34"/>
                </a:solidFill>
                <a:effectLst/>
                <a:ea typeface="Times New Roman"/>
                <a:cs typeface="Times New Roman"/>
              </a:rPr>
              <a:t>küçük</a:t>
            </a:r>
            <a:r>
              <a:rPr lang="tr-TR" dirty="0" smtClean="0">
                <a:solidFill>
                  <a:srgbClr val="2C2F34"/>
                </a:solidFill>
                <a:effectLst/>
                <a:ea typeface="Times New Roman"/>
                <a:cs typeface="Times New Roman"/>
              </a:rPr>
              <a:t> çocuk, memleketlisi, </a:t>
            </a:r>
            <a:r>
              <a:rPr lang="tr-TR" u="sng" dirty="0" smtClean="0">
                <a:solidFill>
                  <a:srgbClr val="2C2F34"/>
                </a:solidFill>
                <a:effectLst/>
                <a:ea typeface="Times New Roman"/>
                <a:cs typeface="Times New Roman"/>
              </a:rPr>
              <a:t>minimini</a:t>
            </a:r>
            <a:r>
              <a:rPr lang="tr-TR" dirty="0" smtClean="0">
                <a:solidFill>
                  <a:srgbClr val="2C2F34"/>
                </a:solidFill>
                <a:effectLst/>
                <a:ea typeface="Times New Roman"/>
                <a:cs typeface="Times New Roman"/>
              </a:rPr>
              <a:t> yavru ağlıyor… Sessizce, titreye titreye ağlıyor. Yanaklarından gözyaşları birbiri arkasına, </a:t>
            </a:r>
            <a:r>
              <a:rPr lang="tr-TR" u="sng" dirty="0" smtClean="0">
                <a:solidFill>
                  <a:srgbClr val="2C2F34"/>
                </a:solidFill>
                <a:effectLst/>
                <a:ea typeface="Times New Roman"/>
                <a:cs typeface="Times New Roman"/>
              </a:rPr>
              <a:t>temiz</a:t>
            </a:r>
            <a:r>
              <a:rPr lang="tr-TR" dirty="0" smtClean="0">
                <a:solidFill>
                  <a:srgbClr val="2C2F34"/>
                </a:solidFill>
                <a:effectLst/>
                <a:ea typeface="Times New Roman"/>
                <a:cs typeface="Times New Roman"/>
              </a:rPr>
              <a:t> vagon pencerelerindeki yağmur damlaları nasıl acele acele, sarsıla çarpışa dökülürse öyle, bağrının sarsıntılarıyla yerlerinden oynayarak, vuruşarak içlerinde </a:t>
            </a:r>
            <a:r>
              <a:rPr lang="tr-TR" u="sng" dirty="0" smtClean="0">
                <a:solidFill>
                  <a:srgbClr val="2C2F34"/>
                </a:solidFill>
                <a:effectLst/>
                <a:ea typeface="Times New Roman"/>
                <a:cs typeface="Times New Roman"/>
              </a:rPr>
              <a:t>güneşli</a:t>
            </a:r>
            <a:r>
              <a:rPr lang="tr-TR" dirty="0" smtClean="0">
                <a:solidFill>
                  <a:srgbClr val="2C2F34"/>
                </a:solidFill>
                <a:effectLst/>
                <a:ea typeface="Times New Roman"/>
                <a:cs typeface="Times New Roman"/>
              </a:rPr>
              <a:t> </a:t>
            </a:r>
            <a:r>
              <a:rPr lang="tr-TR" u="sng" dirty="0" smtClean="0">
                <a:solidFill>
                  <a:srgbClr val="2C2F34"/>
                </a:solidFill>
                <a:effectLst/>
                <a:ea typeface="Times New Roman"/>
                <a:cs typeface="Times New Roman"/>
              </a:rPr>
              <a:t>mavi</a:t>
            </a:r>
            <a:r>
              <a:rPr lang="tr-TR" dirty="0" smtClean="0">
                <a:solidFill>
                  <a:srgbClr val="2C2F34"/>
                </a:solidFill>
                <a:effectLst/>
                <a:ea typeface="Times New Roman"/>
                <a:cs typeface="Times New Roman"/>
              </a:rPr>
              <a:t> gök, pırıl pırıl akıyor.”</a:t>
            </a:r>
            <a:endParaRPr lang="tr-TR" sz="2400" dirty="0">
              <a:ea typeface="Calibri"/>
              <a:cs typeface="Times New Roman"/>
            </a:endParaRPr>
          </a:p>
          <a:p>
            <a:pPr lvl="0" algn="just">
              <a:lnSpc>
                <a:spcPct val="150000"/>
              </a:lnSpc>
              <a:spcBef>
                <a:spcPts val="0"/>
              </a:spcBef>
              <a:buSzPts val="1000"/>
              <a:buFont typeface="Symbol"/>
              <a:buChar char=""/>
              <a:tabLst>
                <a:tab pos="457200" algn="l"/>
              </a:tabLst>
            </a:pPr>
            <a:endParaRPr lang="tr-TR" dirty="0" smtClean="0">
              <a:solidFill>
                <a:srgbClr val="2C2F34"/>
              </a:solidFill>
              <a:effectLst/>
              <a:ea typeface="Times New Roman"/>
              <a:cs typeface="Times New Roman"/>
            </a:endParaRPr>
          </a:p>
          <a:p>
            <a:pPr marL="0" lvl="0" indent="0" algn="just">
              <a:lnSpc>
                <a:spcPct val="150000"/>
              </a:lnSpc>
              <a:spcBef>
                <a:spcPts val="0"/>
              </a:spcBef>
              <a:buSzPts val="1000"/>
              <a:buNone/>
              <a:tabLst>
                <a:tab pos="457200" algn="l"/>
              </a:tabLst>
            </a:pPr>
            <a:r>
              <a:rPr lang="tr-TR" dirty="0">
                <a:solidFill>
                  <a:srgbClr val="2C2F34"/>
                </a:solidFill>
                <a:ea typeface="Times New Roman"/>
                <a:cs typeface="Times New Roman"/>
              </a:rPr>
              <a:t>	</a:t>
            </a:r>
            <a:r>
              <a:rPr lang="tr-TR" dirty="0" smtClean="0">
                <a:solidFill>
                  <a:srgbClr val="2C2F34"/>
                </a:solidFill>
                <a:effectLst/>
                <a:ea typeface="Times New Roman"/>
                <a:cs typeface="Times New Roman"/>
              </a:rPr>
              <a:t>o zaman, küçük çocuk, minimini yavru, temiz vagon pencereleri, güneşli mavi gök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1177972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lstStyle/>
          <a:p>
            <a:pPr marL="0" indent="0" algn="just">
              <a:lnSpc>
                <a:spcPct val="150000"/>
              </a:lnSpc>
              <a:spcBef>
                <a:spcPts val="0"/>
              </a:spcBef>
              <a:buNone/>
            </a:pPr>
            <a:r>
              <a:rPr lang="tr-TR" b="1" dirty="0" smtClean="0">
                <a:solidFill>
                  <a:srgbClr val="2C2F34"/>
                </a:solidFill>
                <a:effectLst/>
                <a:ea typeface="Times New Roman"/>
                <a:cs typeface="Times New Roman"/>
              </a:rPr>
              <a:t>	2. Tek başlarına kullanıldıkları zaman isim değerindedirler. Çünkü ancak bir isimden önce geldikleri zaman sıfat oldukları anlaşılabilir: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ea typeface="Times New Roman"/>
                <a:cs typeface="Times New Roman"/>
              </a:rPr>
              <a:t>	</a:t>
            </a:r>
            <a:r>
              <a:rPr lang="tr-TR" u="sng" dirty="0" smtClean="0">
                <a:solidFill>
                  <a:srgbClr val="2C2F34"/>
                </a:solidFill>
                <a:effectLst/>
                <a:ea typeface="Times New Roman"/>
                <a:cs typeface="Times New Roman"/>
              </a:rPr>
              <a:t>yeşil</a:t>
            </a:r>
            <a:r>
              <a:rPr lang="tr-TR" dirty="0" smtClean="0">
                <a:solidFill>
                  <a:srgbClr val="2C2F34"/>
                </a:solidFill>
                <a:effectLst/>
                <a:ea typeface="Times New Roman"/>
                <a:cs typeface="Times New Roman"/>
              </a:rPr>
              <a:t> elbise (sıfat) yeşili severim (isim)</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ea typeface="Times New Roman"/>
                <a:cs typeface="Times New Roman"/>
              </a:rPr>
              <a:t>	</a:t>
            </a:r>
            <a:r>
              <a:rPr lang="tr-TR" u="sng" dirty="0" smtClean="0">
                <a:solidFill>
                  <a:srgbClr val="2C2F34"/>
                </a:solidFill>
                <a:effectLst/>
                <a:ea typeface="Times New Roman"/>
                <a:cs typeface="Times New Roman"/>
              </a:rPr>
              <a:t>İhtiyar</a:t>
            </a:r>
            <a:r>
              <a:rPr lang="tr-TR" dirty="0" smtClean="0">
                <a:solidFill>
                  <a:srgbClr val="2C2F34"/>
                </a:solidFill>
                <a:effectLst/>
                <a:ea typeface="Times New Roman"/>
                <a:cs typeface="Times New Roman"/>
              </a:rPr>
              <a:t> kadın (sıfat) İhtiyarlara iyi davranmalıyız (isim)</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ea typeface="Times New Roman"/>
                <a:cs typeface="Times New Roman"/>
              </a:rPr>
              <a:t>	</a:t>
            </a:r>
            <a:r>
              <a:rPr lang="tr-TR" u="sng" dirty="0" smtClean="0">
                <a:solidFill>
                  <a:srgbClr val="2C2F34"/>
                </a:solidFill>
                <a:effectLst/>
                <a:ea typeface="Times New Roman"/>
                <a:cs typeface="Times New Roman"/>
              </a:rPr>
              <a:t>Büyük</a:t>
            </a:r>
            <a:r>
              <a:rPr lang="tr-TR" dirty="0" smtClean="0">
                <a:solidFill>
                  <a:srgbClr val="2C2F34"/>
                </a:solidFill>
                <a:effectLst/>
                <a:ea typeface="Times New Roman"/>
                <a:cs typeface="Times New Roman"/>
              </a:rPr>
              <a:t> park (sıfat) parkların en büyüğü (isim)</a:t>
            </a:r>
            <a:endParaRPr lang="tr-TR" sz="2400" dirty="0">
              <a:ea typeface="Calibri"/>
              <a:cs typeface="Times New Roman"/>
            </a:endParaRPr>
          </a:p>
          <a:p>
            <a:pPr marL="0" indent="0">
              <a:buNone/>
            </a:pPr>
            <a:endParaRPr lang="tr-TR" dirty="0"/>
          </a:p>
        </p:txBody>
      </p:sp>
    </p:spTree>
    <p:extLst>
      <p:ext uri="{BB962C8B-B14F-4D97-AF65-F5344CB8AC3E}">
        <p14:creationId xmlns:p14="http://schemas.microsoft.com/office/powerpoint/2010/main" val="11614347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858000"/>
          </a:xfrm>
        </p:spPr>
        <p:txBody>
          <a:bodyPr>
            <a:normAutofit fontScale="92500" lnSpcReduction="20000"/>
          </a:bodyPr>
          <a:lstStyle/>
          <a:p>
            <a:pPr marL="0" indent="0" algn="just">
              <a:lnSpc>
                <a:spcPct val="160000"/>
              </a:lnSpc>
              <a:spcBef>
                <a:spcPts val="0"/>
              </a:spcBef>
              <a:buNone/>
            </a:pPr>
            <a:r>
              <a:rPr lang="tr-TR" b="1" dirty="0" smtClean="0">
                <a:solidFill>
                  <a:srgbClr val="2C2F34"/>
                </a:solidFill>
                <a:effectLst/>
                <a:latin typeface="Roboto Condensed"/>
                <a:ea typeface="Times New Roman"/>
                <a:cs typeface="Times New Roman"/>
              </a:rPr>
              <a:t>	3. Tek başlarına kullanıldıklarında isim değerinde oldukları için alabildikleri isim çekim eklerini, yani hâl eklerini, iyelik eklerini ve çoğul ekini, bir isimden önce gelerek onu niteledikleri ya da belirttikleri zaman, yani sıfat olarak kullanıldıkları zaman alamazlar:</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Bir</a:t>
            </a:r>
            <a:r>
              <a:rPr lang="tr-TR" dirty="0" smtClean="0">
                <a:solidFill>
                  <a:srgbClr val="2C2F34"/>
                </a:solidFill>
                <a:effectLst/>
                <a:latin typeface="Roboto Condensed"/>
                <a:ea typeface="Times New Roman"/>
                <a:cs typeface="Times New Roman"/>
              </a:rPr>
              <a:t> basamak yukarı çık. (sıfat)</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Birler basamağı (isim)</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Yürüyen</a:t>
            </a:r>
            <a:r>
              <a:rPr lang="tr-TR" dirty="0" smtClean="0">
                <a:solidFill>
                  <a:srgbClr val="2C2F34"/>
                </a:solidFill>
                <a:effectLst/>
                <a:latin typeface="Roboto Condensed"/>
                <a:ea typeface="Times New Roman"/>
                <a:cs typeface="Times New Roman"/>
              </a:rPr>
              <a:t> merdiven (sıfat)</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Yürüyenler ve koşanlar (isim)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772435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Zamirlerin Özellikleri:</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İsim soyludur.</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Bir ya da birden fazla ismin yerini tutarlar. Onları öğrenmek için de kullanılırlar.</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Anlamdan çok görev yönü ağır basar.</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İsimlerin yerini geçici olarak tutarlar.</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İsim çekim eklerini (</a:t>
            </a:r>
            <a:r>
              <a:rPr lang="tr-TR" u="none" strike="noStrike" dirty="0" smtClean="0">
                <a:solidFill>
                  <a:srgbClr val="0000FF"/>
                </a:solidFill>
                <a:effectLst/>
                <a:latin typeface="Roboto Condensed"/>
                <a:ea typeface="Times New Roman"/>
                <a:cs typeface="Times New Roman"/>
                <a:hlinkClick r:id="rId2"/>
              </a:rPr>
              <a:t>hâl</a:t>
            </a:r>
            <a:r>
              <a:rPr lang="tr-TR" dirty="0" smtClean="0">
                <a:solidFill>
                  <a:srgbClr val="2C2F34"/>
                </a:solidFill>
                <a:effectLst/>
                <a:latin typeface="Roboto Condensed"/>
                <a:ea typeface="Times New Roman"/>
                <a:cs typeface="Times New Roman"/>
              </a:rPr>
              <a:t>, </a:t>
            </a:r>
            <a:r>
              <a:rPr lang="tr-TR" u="none" strike="noStrike" dirty="0" smtClean="0">
                <a:solidFill>
                  <a:srgbClr val="0000FF"/>
                </a:solidFill>
                <a:effectLst/>
                <a:latin typeface="Roboto Condensed"/>
                <a:ea typeface="Times New Roman"/>
                <a:cs typeface="Times New Roman"/>
                <a:hlinkClick r:id="rId3"/>
              </a:rPr>
              <a:t>iyelik</a:t>
            </a:r>
            <a:r>
              <a:rPr lang="tr-TR" dirty="0" smtClean="0">
                <a:solidFill>
                  <a:srgbClr val="2C2F34"/>
                </a:solidFill>
                <a:effectLst/>
                <a:latin typeface="Roboto Condensed"/>
                <a:ea typeface="Times New Roman"/>
                <a:cs typeface="Times New Roman"/>
              </a:rPr>
              <a:t>, çoğul ekleri) -genellikle- alabilirler.</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Tekil ve çoğul şekilleri vardır.</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Cümlede isim gibi kullanılabilirler.</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Cümlede tek başlarına görev üstlenebilirler.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5191605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4. Bir sıfatla onun nitelediği ya da belirttiği bir isim arasına noktalama işareti (özellikle virgül) konmaz. Virgül konursa ilk kelime tek başına kalmış olur, dolayısıyla isimleşir.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Genç</a:t>
            </a:r>
            <a:r>
              <a:rPr lang="tr-TR" dirty="0" smtClean="0">
                <a:solidFill>
                  <a:srgbClr val="2C2F34"/>
                </a:solidFill>
                <a:effectLst/>
                <a:latin typeface="Roboto Condensed"/>
                <a:ea typeface="Times New Roman"/>
                <a:cs typeface="Times New Roman"/>
              </a:rPr>
              <a:t> adama gülümseyerek baktı. (genç: sıfat)</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Genç, adama gülümseyerek baktı. (genç: isim, özne)</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5. Birkaç sıfat, arka arkaya sıralanarak bir ismi niteleyebilir veya belirtebilir: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Karanlık</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büyük</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korkutucu</a:t>
            </a:r>
            <a:r>
              <a:rPr lang="tr-TR" dirty="0" smtClean="0">
                <a:solidFill>
                  <a:srgbClr val="2C2F34"/>
                </a:solidFill>
                <a:effectLst/>
                <a:latin typeface="Roboto Condensed"/>
                <a:ea typeface="Times New Roman"/>
                <a:cs typeface="Times New Roman"/>
              </a:rPr>
              <a:t> ve </a:t>
            </a:r>
            <a:r>
              <a:rPr lang="tr-TR" u="sng" dirty="0" smtClean="0">
                <a:solidFill>
                  <a:srgbClr val="2C2F34"/>
                </a:solidFill>
                <a:effectLst/>
                <a:latin typeface="Roboto Condensed"/>
                <a:ea typeface="Times New Roman"/>
                <a:cs typeface="Times New Roman"/>
              </a:rPr>
              <a:t>nemli</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bir</a:t>
            </a:r>
            <a:r>
              <a:rPr lang="tr-TR" dirty="0" smtClean="0">
                <a:solidFill>
                  <a:srgbClr val="2C2F34"/>
                </a:solidFill>
                <a:effectLst/>
                <a:latin typeface="Roboto Condensed"/>
                <a:ea typeface="Times New Roman"/>
                <a:cs typeface="Times New Roman"/>
              </a:rPr>
              <a:t> evdi.</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6. Sıfatın varlığından bahsedildiği her yerde mutlaka sıfat tamlaması vardır; o sıfatla (soru sıfatı da olsa) bir tamlama oluşturulmuştur.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197127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b="1" dirty="0" smtClean="0">
                <a:solidFill>
                  <a:srgbClr val="FF0000"/>
                </a:solidFill>
                <a:effectLst/>
                <a:latin typeface="Roboto Condensed"/>
                <a:ea typeface="Times New Roman"/>
                <a:cs typeface="Times New Roman"/>
              </a:rPr>
              <a:t>B. Sıfat Çeşitleri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620688"/>
            <a:ext cx="9144000" cy="6237312"/>
          </a:xfrm>
        </p:spPr>
        <p:txBody>
          <a:bodyPr>
            <a:normAutofit fontScale="70000" lnSpcReduction="20000"/>
          </a:bodyPr>
          <a:lstStyle/>
          <a:p>
            <a:pPr marL="0" indent="0">
              <a:lnSpc>
                <a:spcPct val="150000"/>
              </a:lnSpc>
              <a:spcBef>
                <a:spcPts val="0"/>
              </a:spcBef>
              <a:spcAft>
                <a:spcPts val="0"/>
              </a:spcAft>
              <a:buNone/>
            </a:pPr>
            <a:r>
              <a:rPr lang="tr-TR" b="1" dirty="0" smtClean="0">
                <a:solidFill>
                  <a:srgbClr val="2C2F34"/>
                </a:solidFill>
                <a:effectLst/>
                <a:latin typeface="Roboto Condensed"/>
                <a:ea typeface="Times New Roman"/>
                <a:cs typeface="Times New Roman"/>
              </a:rPr>
              <a:t>	Sıfatlar görev ve anlam yönünden, yani kendilerinden sonra gelen isme kattıkları anlam yönünden önce ikiye, sonra daha alt başlıklara ayrılırlar:</a:t>
            </a:r>
            <a:endParaRPr lang="tr-TR" sz="2400" dirty="0">
              <a:ea typeface="Calibri"/>
              <a:cs typeface="Times New Roman"/>
            </a:endParaRPr>
          </a:p>
          <a:p>
            <a:pPr marL="0" indent="0">
              <a:lnSpc>
                <a:spcPct val="150000"/>
              </a:lnSpc>
              <a:spcBef>
                <a:spcPts val="0"/>
              </a:spcBef>
              <a:spcAft>
                <a:spcPts val="0"/>
              </a:spcAft>
              <a:buNone/>
            </a:pPr>
            <a:r>
              <a:rPr lang="tr-TR" b="1" dirty="0" smtClean="0">
                <a:solidFill>
                  <a:srgbClr val="2C2F34"/>
                </a:solidFill>
                <a:effectLst/>
                <a:latin typeface="Roboto Condensed"/>
                <a:ea typeface="Times New Roman"/>
                <a:cs typeface="Times New Roman"/>
              </a:rPr>
              <a:t>	1. Niteleme Sıfatları</a:t>
            </a:r>
            <a:endParaRPr lang="tr-TR" sz="2400" dirty="0">
              <a:ea typeface="Calibri"/>
              <a:cs typeface="Times New Roman"/>
            </a:endParaRPr>
          </a:p>
          <a:p>
            <a:pPr marL="0" indent="0">
              <a:lnSpc>
                <a:spcPct val="150000"/>
              </a:lnSpc>
              <a:spcBef>
                <a:spcPts val="0"/>
              </a:spcBef>
              <a:spcAft>
                <a:spcPts val="0"/>
              </a:spcAft>
              <a:buNone/>
            </a:pPr>
            <a:r>
              <a:rPr lang="tr-TR" b="1" dirty="0" smtClean="0">
                <a:solidFill>
                  <a:srgbClr val="2C2F34"/>
                </a:solidFill>
                <a:effectLst/>
                <a:latin typeface="Roboto Condensed"/>
                <a:ea typeface="Times New Roman"/>
                <a:cs typeface="Times New Roman"/>
              </a:rPr>
              <a:t>	2. Belirtme sıfatları</a:t>
            </a:r>
            <a:endParaRPr lang="tr-TR" sz="2400" dirty="0">
              <a:ea typeface="Calibri"/>
              <a:cs typeface="Times New Roman"/>
            </a:endParaRPr>
          </a:p>
          <a:p>
            <a:pPr marL="0" indent="0">
              <a:lnSpc>
                <a:spcPct val="150000"/>
              </a:lnSpc>
              <a:spcBef>
                <a:spcPts val="0"/>
              </a:spcBef>
              <a:spcAft>
                <a:spcPts val="0"/>
              </a:spcAft>
              <a:buNone/>
            </a:pPr>
            <a:r>
              <a:rPr lang="tr-TR" b="1" dirty="0" smtClean="0">
                <a:solidFill>
                  <a:srgbClr val="2C2F34"/>
                </a:solidFill>
                <a:effectLst/>
                <a:latin typeface="Roboto Condensed"/>
                <a:ea typeface="Times New Roman"/>
                <a:cs typeface="Times New Roman"/>
              </a:rPr>
              <a:t>		a.İşaret sıfatları</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b. Sayı sıfatları</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 Asıl sayı sıfatları</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 Sıra sayı sıfatları</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 Kesir sayı sıfatları</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 Üleştirme sıfatları</a:t>
            </a:r>
            <a:endParaRPr lang="tr-TR" sz="2400" dirty="0">
              <a:ea typeface="Calibri"/>
              <a:cs typeface="Times New Roman"/>
            </a:endParaRPr>
          </a:p>
          <a:p>
            <a:pPr marL="0" indent="0">
              <a:lnSpc>
                <a:spcPct val="150000"/>
              </a:lnSpc>
              <a:spcBef>
                <a:spcPts val="0"/>
              </a:spcBef>
              <a:spcAft>
                <a:spcPts val="0"/>
              </a:spcAft>
              <a:buNone/>
            </a:pPr>
            <a:r>
              <a:rPr lang="tr-TR" b="1" dirty="0" smtClean="0">
                <a:solidFill>
                  <a:srgbClr val="2C2F34"/>
                </a:solidFill>
                <a:effectLst/>
                <a:latin typeface="Roboto Condensed"/>
                <a:ea typeface="Times New Roman"/>
                <a:cs typeface="Times New Roman"/>
              </a:rPr>
              <a:t>		c. Belgisiz sıfatlar</a:t>
            </a:r>
            <a:endParaRPr lang="tr-TR" sz="2400" dirty="0">
              <a:ea typeface="Calibri"/>
              <a:cs typeface="Times New Roman"/>
            </a:endParaRPr>
          </a:p>
          <a:p>
            <a:pPr marL="0" indent="0">
              <a:lnSpc>
                <a:spcPct val="150000"/>
              </a:lnSpc>
              <a:spcBef>
                <a:spcPts val="0"/>
              </a:spcBef>
              <a:spcAft>
                <a:spcPts val="0"/>
              </a:spcAft>
              <a:buNone/>
            </a:pPr>
            <a:r>
              <a:rPr lang="tr-TR" b="1" dirty="0" smtClean="0">
                <a:solidFill>
                  <a:srgbClr val="2C2F34"/>
                </a:solidFill>
                <a:effectLst/>
                <a:latin typeface="Roboto Condensed"/>
                <a:ea typeface="Times New Roman"/>
                <a:cs typeface="Times New Roman"/>
              </a:rPr>
              <a:t>		d. Soru sıfatları</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4785867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dirty="0" smtClean="0">
                <a:solidFill>
                  <a:srgbClr val="FF0000"/>
                </a:solidFill>
                <a:effectLst/>
                <a:latin typeface="Roboto Condensed"/>
                <a:ea typeface="Times New Roman"/>
                <a:cs typeface="Times New Roman"/>
              </a:rPr>
              <a:t>1. Niteleme Sıfatları</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620688"/>
            <a:ext cx="9144000" cy="6237312"/>
          </a:xfrm>
        </p:spPr>
        <p:txBody>
          <a:bodyPr>
            <a:normAutofit fontScale="70000" lnSpcReduction="2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İsimlerin şeklini, durumunu, hareketini, rengini, kısacası kalıcı özelliklerini gösteren sıfatlardır. </a:t>
            </a:r>
            <a:r>
              <a:rPr lang="tr-TR" b="1" dirty="0" smtClean="0">
                <a:solidFill>
                  <a:srgbClr val="2C2F34"/>
                </a:solidFill>
                <a:effectLst/>
                <a:latin typeface="Roboto Condensed"/>
                <a:ea typeface="Times New Roman"/>
                <a:cs typeface="Times New Roman"/>
              </a:rPr>
              <a:t>Niteleme </a:t>
            </a:r>
            <a:r>
              <a:rPr lang="tr-TR" b="1" dirty="0" smtClean="0">
                <a:solidFill>
                  <a:srgbClr val="2C2F34"/>
                </a:solidFill>
                <a:effectLst/>
                <a:latin typeface="Roboto Condensed"/>
                <a:ea typeface="Times New Roman"/>
                <a:cs typeface="Times New Roman"/>
              </a:rPr>
              <a:t>sıfatları isimlere sorulan “nasıl” sorusunun cevabıdır: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Penceresinden kavak ağaçları görün</a:t>
            </a:r>
            <a:r>
              <a:rPr lang="tr-TR" b="1" u="sng" dirty="0" smtClean="0">
                <a:solidFill>
                  <a:srgbClr val="2C2F34"/>
                </a:solidFill>
                <a:effectLst/>
                <a:latin typeface="Roboto Condensed"/>
                <a:ea typeface="Times New Roman"/>
                <a:cs typeface="Times New Roman"/>
              </a:rPr>
              <a:t>en</a:t>
            </a:r>
            <a:r>
              <a:rPr lang="tr-TR" dirty="0" smtClean="0">
                <a:solidFill>
                  <a:srgbClr val="2C2F34"/>
                </a:solidFill>
                <a:effectLst/>
                <a:latin typeface="Roboto Condensed"/>
                <a:ea typeface="Times New Roman"/>
                <a:cs typeface="Times New Roman"/>
              </a:rPr>
              <a:t> / bir sağlık ocağı</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yanaklarımı</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pembeleştir</a:t>
            </a:r>
            <a:r>
              <a:rPr lang="tr-TR" b="1" u="sng" dirty="0" smtClean="0">
                <a:solidFill>
                  <a:srgbClr val="2C2F34"/>
                </a:solidFill>
                <a:effectLst/>
                <a:latin typeface="Roboto Condensed"/>
                <a:ea typeface="Times New Roman"/>
                <a:cs typeface="Times New Roman"/>
              </a:rPr>
              <a:t>en</a:t>
            </a:r>
            <a:r>
              <a:rPr lang="tr-TR" dirty="0" smtClean="0">
                <a:solidFill>
                  <a:srgbClr val="2C2F34"/>
                </a:solidFill>
                <a:effectLst/>
                <a:latin typeface="Roboto Condensed"/>
                <a:ea typeface="Times New Roman"/>
                <a:cs typeface="Times New Roman"/>
              </a:rPr>
              <a:t> / makaslar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uçuş</a:t>
            </a:r>
            <a:r>
              <a:rPr lang="tr-TR" b="1" u="sng" dirty="0" smtClean="0">
                <a:solidFill>
                  <a:srgbClr val="2C2F34"/>
                </a:solidFill>
                <a:effectLst/>
                <a:latin typeface="Roboto Condensed"/>
                <a:ea typeface="Times New Roman"/>
                <a:cs typeface="Times New Roman"/>
              </a:rPr>
              <a:t>an</a:t>
            </a:r>
            <a:r>
              <a:rPr lang="tr-TR" dirty="0" smtClean="0">
                <a:solidFill>
                  <a:srgbClr val="2C2F34"/>
                </a:solidFill>
                <a:effectLst/>
                <a:latin typeface="Roboto Condensed"/>
                <a:ea typeface="Times New Roman"/>
                <a:cs typeface="Times New Roman"/>
              </a:rPr>
              <a:t> / pamukçuklar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Kavakları</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silkeley</a:t>
            </a:r>
            <a:r>
              <a:rPr lang="tr-TR" b="1" u="sng" dirty="0" smtClean="0">
                <a:solidFill>
                  <a:srgbClr val="2C2F34"/>
                </a:solidFill>
                <a:effectLst/>
                <a:latin typeface="Roboto Condensed"/>
                <a:ea typeface="Times New Roman"/>
                <a:cs typeface="Times New Roman"/>
              </a:rPr>
              <a:t>en</a:t>
            </a:r>
            <a:r>
              <a:rPr lang="tr-TR" dirty="0" smtClean="0">
                <a:solidFill>
                  <a:srgbClr val="2C2F34"/>
                </a:solidFill>
                <a:effectLst/>
                <a:latin typeface="Roboto Condensed"/>
                <a:ea typeface="Times New Roman"/>
                <a:cs typeface="Times New Roman"/>
              </a:rPr>
              <a:t> / rüzgâr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Koca</a:t>
            </a:r>
            <a:r>
              <a:rPr lang="tr-TR" dirty="0" smtClean="0">
                <a:solidFill>
                  <a:srgbClr val="2C2F34"/>
                </a:solidFill>
                <a:effectLst/>
                <a:latin typeface="Roboto Condensed"/>
                <a:ea typeface="Times New Roman"/>
                <a:cs typeface="Times New Roman"/>
              </a:rPr>
              <a:t> / bahçe</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Tasasız</a:t>
            </a:r>
            <a:r>
              <a:rPr lang="tr-TR" dirty="0" smtClean="0">
                <a:solidFill>
                  <a:srgbClr val="2C2F34"/>
                </a:solidFill>
                <a:effectLst/>
                <a:latin typeface="Roboto Condensed"/>
                <a:ea typeface="Times New Roman"/>
                <a:cs typeface="Times New Roman"/>
              </a:rPr>
              <a:t> / gözler</a:t>
            </a:r>
            <a:endParaRPr lang="tr-TR" sz="2400" dirty="0">
              <a:ea typeface="Calibri"/>
              <a:cs typeface="Times New Roman"/>
            </a:endParaRPr>
          </a:p>
          <a:p>
            <a:pPr marL="0" lvl="0" indent="0">
              <a:lnSpc>
                <a:spcPct val="150000"/>
              </a:lnSpc>
              <a:spcBef>
                <a:spcPts val="0"/>
              </a:spcBef>
              <a:buSzPts val="1000"/>
              <a:buNone/>
              <a:tabLst>
                <a:tab pos="457200" algn="l"/>
              </a:tabLst>
            </a:pPr>
            <a:r>
              <a:rPr lang="tr-TR" i="1"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Güzel</a:t>
            </a:r>
            <a:r>
              <a:rPr lang="tr-TR" dirty="0" smtClean="0">
                <a:solidFill>
                  <a:srgbClr val="2C2F34"/>
                </a:solidFill>
                <a:effectLst/>
                <a:latin typeface="Roboto Condensed"/>
                <a:ea typeface="Times New Roman"/>
                <a:cs typeface="Times New Roman"/>
              </a:rPr>
              <a:t> / çerçeveler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Kocaman</a:t>
            </a:r>
            <a:r>
              <a:rPr lang="tr-TR" dirty="0" smtClean="0">
                <a:solidFill>
                  <a:srgbClr val="2C2F34"/>
                </a:solidFill>
                <a:effectLst/>
                <a:latin typeface="Roboto Condensed"/>
                <a:ea typeface="Times New Roman"/>
                <a:cs typeface="Times New Roman"/>
              </a:rPr>
              <a:t> / bir masası ve koltuğu</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Mavi</a:t>
            </a:r>
            <a:r>
              <a:rPr lang="tr-TR" dirty="0" smtClean="0">
                <a:solidFill>
                  <a:srgbClr val="2C2F34"/>
                </a:solidFill>
                <a:effectLst/>
                <a:latin typeface="Roboto Condensed"/>
                <a:ea typeface="Times New Roman"/>
                <a:cs typeface="Times New Roman"/>
              </a:rPr>
              <a:t> deniz, </a:t>
            </a:r>
            <a:r>
              <a:rPr lang="tr-TR" u="sng" dirty="0" smtClean="0">
                <a:solidFill>
                  <a:srgbClr val="2C2F34"/>
                </a:solidFill>
                <a:effectLst/>
                <a:latin typeface="Roboto Condensed"/>
                <a:ea typeface="Times New Roman"/>
                <a:cs typeface="Times New Roman"/>
              </a:rPr>
              <a:t>tatlı</a:t>
            </a:r>
            <a:r>
              <a:rPr lang="tr-TR" dirty="0" smtClean="0">
                <a:solidFill>
                  <a:srgbClr val="2C2F34"/>
                </a:solidFill>
                <a:effectLst/>
                <a:latin typeface="Roboto Condensed"/>
                <a:ea typeface="Times New Roman"/>
                <a:cs typeface="Times New Roman"/>
              </a:rPr>
              <a:t> su, </a:t>
            </a:r>
            <a:r>
              <a:rPr lang="tr-TR" u="sng" dirty="0" smtClean="0">
                <a:solidFill>
                  <a:srgbClr val="2C2F34"/>
                </a:solidFill>
                <a:effectLst/>
                <a:latin typeface="Roboto Condensed"/>
                <a:ea typeface="Times New Roman"/>
                <a:cs typeface="Times New Roman"/>
              </a:rPr>
              <a:t>kötü</a:t>
            </a:r>
            <a:r>
              <a:rPr lang="tr-TR" dirty="0" smtClean="0">
                <a:solidFill>
                  <a:srgbClr val="2C2F34"/>
                </a:solidFill>
                <a:effectLst/>
                <a:latin typeface="Roboto Condensed"/>
                <a:ea typeface="Times New Roman"/>
                <a:cs typeface="Times New Roman"/>
              </a:rPr>
              <a:t> gün, </a:t>
            </a:r>
            <a:r>
              <a:rPr lang="tr-TR" u="sng" dirty="0" smtClean="0">
                <a:solidFill>
                  <a:srgbClr val="2C2F34"/>
                </a:solidFill>
                <a:effectLst/>
                <a:latin typeface="Roboto Condensed"/>
                <a:ea typeface="Times New Roman"/>
                <a:cs typeface="Times New Roman"/>
              </a:rPr>
              <a:t>yakın</a:t>
            </a:r>
            <a:r>
              <a:rPr lang="tr-TR" dirty="0" smtClean="0">
                <a:solidFill>
                  <a:srgbClr val="2C2F34"/>
                </a:solidFill>
                <a:effectLst/>
                <a:latin typeface="Roboto Condensed"/>
                <a:ea typeface="Times New Roman"/>
                <a:cs typeface="Times New Roman"/>
              </a:rPr>
              <a:t> arkadaş, </a:t>
            </a:r>
            <a:r>
              <a:rPr lang="tr-TR" u="sng" dirty="0" smtClean="0">
                <a:solidFill>
                  <a:srgbClr val="2C2F34"/>
                </a:solidFill>
                <a:effectLst/>
                <a:latin typeface="Roboto Condensed"/>
                <a:ea typeface="Times New Roman"/>
                <a:cs typeface="Times New Roman"/>
              </a:rPr>
              <a:t>çalışkan</a:t>
            </a:r>
            <a:r>
              <a:rPr lang="tr-TR" dirty="0" smtClean="0">
                <a:solidFill>
                  <a:srgbClr val="2C2F34"/>
                </a:solidFill>
                <a:effectLst/>
                <a:latin typeface="Roboto Condensed"/>
                <a:ea typeface="Times New Roman"/>
                <a:cs typeface="Times New Roman"/>
              </a:rPr>
              <a:t> öğrenci, </a:t>
            </a:r>
            <a:r>
              <a:rPr lang="tr-TR" u="sng" dirty="0" smtClean="0">
                <a:solidFill>
                  <a:srgbClr val="2C2F34"/>
                </a:solidFill>
                <a:effectLst/>
                <a:latin typeface="Roboto Condensed"/>
                <a:ea typeface="Times New Roman"/>
                <a:cs typeface="Times New Roman"/>
              </a:rPr>
              <a:t>susuz</a:t>
            </a:r>
            <a:r>
              <a:rPr lang="tr-TR" dirty="0" smtClean="0">
                <a:solidFill>
                  <a:srgbClr val="2C2F34"/>
                </a:solidFill>
                <a:effectLst/>
                <a:latin typeface="Roboto Condensed"/>
                <a:ea typeface="Times New Roman"/>
                <a:cs typeface="Times New Roman"/>
              </a:rPr>
              <a:t> yaz, </a:t>
            </a:r>
            <a:r>
              <a:rPr lang="tr-TR" u="sng" dirty="0" smtClean="0">
                <a:solidFill>
                  <a:srgbClr val="2C2F34"/>
                </a:solidFill>
                <a:effectLst/>
                <a:latin typeface="Roboto Condensed"/>
                <a:ea typeface="Times New Roman"/>
                <a:cs typeface="Times New Roman"/>
              </a:rPr>
              <a:t>yuvarlak</a:t>
            </a:r>
            <a:r>
              <a:rPr lang="tr-TR" dirty="0" smtClean="0">
                <a:solidFill>
                  <a:srgbClr val="2C2F34"/>
                </a:solidFill>
                <a:effectLst/>
                <a:latin typeface="Roboto Condensed"/>
                <a:ea typeface="Times New Roman"/>
                <a:cs typeface="Times New Roman"/>
              </a:rPr>
              <a:t> masa, </a:t>
            </a:r>
            <a:r>
              <a:rPr lang="tr-TR" u="sng" dirty="0" smtClean="0">
                <a:solidFill>
                  <a:srgbClr val="2C2F34"/>
                </a:solidFill>
                <a:effectLst/>
                <a:latin typeface="Roboto Condensed"/>
                <a:ea typeface="Times New Roman"/>
                <a:cs typeface="Times New Roman"/>
              </a:rPr>
              <a:t>bayan</a:t>
            </a:r>
            <a:r>
              <a:rPr lang="tr-TR" dirty="0" smtClean="0">
                <a:solidFill>
                  <a:srgbClr val="2C2F34"/>
                </a:solidFill>
                <a:effectLst/>
                <a:latin typeface="Roboto Condensed"/>
                <a:ea typeface="Times New Roman"/>
                <a:cs typeface="Times New Roman"/>
              </a:rPr>
              <a:t> memur, </a:t>
            </a:r>
            <a:r>
              <a:rPr lang="tr-TR" u="sng" dirty="0" smtClean="0">
                <a:solidFill>
                  <a:srgbClr val="2C2F34"/>
                </a:solidFill>
                <a:effectLst/>
                <a:latin typeface="Roboto Condensed"/>
                <a:ea typeface="Times New Roman"/>
                <a:cs typeface="Times New Roman"/>
              </a:rPr>
              <a:t>erkek</a:t>
            </a:r>
            <a:r>
              <a:rPr lang="tr-TR" dirty="0" smtClean="0">
                <a:solidFill>
                  <a:srgbClr val="2C2F34"/>
                </a:solidFill>
                <a:effectLst/>
                <a:latin typeface="Roboto Condensed"/>
                <a:ea typeface="Times New Roman"/>
                <a:cs typeface="Times New Roman"/>
              </a:rPr>
              <a:t> adam, </a:t>
            </a:r>
            <a:r>
              <a:rPr lang="tr-TR" u="sng" dirty="0" smtClean="0">
                <a:solidFill>
                  <a:srgbClr val="2C2F34"/>
                </a:solidFill>
                <a:effectLst/>
                <a:latin typeface="Roboto Condensed"/>
                <a:ea typeface="Times New Roman"/>
                <a:cs typeface="Times New Roman"/>
              </a:rPr>
              <a:t>temiz</a:t>
            </a:r>
            <a:r>
              <a:rPr lang="tr-TR" dirty="0" smtClean="0">
                <a:solidFill>
                  <a:srgbClr val="2C2F34"/>
                </a:solidFill>
                <a:effectLst/>
                <a:latin typeface="Roboto Condensed"/>
                <a:ea typeface="Times New Roman"/>
                <a:cs typeface="Times New Roman"/>
              </a:rPr>
              <a:t> giysi, </a:t>
            </a:r>
            <a:r>
              <a:rPr lang="tr-TR" u="sng" dirty="0" smtClean="0">
                <a:solidFill>
                  <a:srgbClr val="2C2F34"/>
                </a:solidFill>
                <a:effectLst/>
                <a:latin typeface="Roboto Condensed"/>
                <a:ea typeface="Times New Roman"/>
                <a:cs typeface="Times New Roman"/>
              </a:rPr>
              <a:t>güzel </a:t>
            </a:r>
            <a:r>
              <a:rPr lang="tr-TR" dirty="0" smtClean="0">
                <a:solidFill>
                  <a:srgbClr val="2C2F34"/>
                </a:solidFill>
                <a:effectLst/>
                <a:latin typeface="Roboto Condensed"/>
                <a:ea typeface="Times New Roman"/>
                <a:cs typeface="Times New Roman"/>
              </a:rPr>
              <a:t>insan, </a:t>
            </a:r>
            <a:r>
              <a:rPr lang="tr-TR" u="sng" dirty="0" smtClean="0">
                <a:solidFill>
                  <a:srgbClr val="2C2F34"/>
                </a:solidFill>
                <a:effectLst/>
                <a:latin typeface="Roboto Condensed"/>
                <a:ea typeface="Times New Roman"/>
                <a:cs typeface="Times New Roman"/>
              </a:rPr>
              <a:t>düz </a:t>
            </a:r>
            <a:r>
              <a:rPr lang="tr-TR" dirty="0" smtClean="0">
                <a:solidFill>
                  <a:srgbClr val="2C2F34"/>
                </a:solidFill>
                <a:effectLst/>
                <a:latin typeface="Roboto Condensed"/>
                <a:ea typeface="Times New Roman"/>
                <a:cs typeface="Times New Roman"/>
              </a:rPr>
              <a:t>yol, </a:t>
            </a:r>
            <a:r>
              <a:rPr lang="tr-TR" u="sng" dirty="0" smtClean="0">
                <a:solidFill>
                  <a:srgbClr val="2C2F34"/>
                </a:solidFill>
                <a:effectLst/>
                <a:latin typeface="Roboto Condensed"/>
                <a:ea typeface="Times New Roman"/>
                <a:cs typeface="Times New Roman"/>
              </a:rPr>
              <a:t>çatal</a:t>
            </a:r>
            <a:r>
              <a:rPr lang="tr-TR" dirty="0" smtClean="0">
                <a:solidFill>
                  <a:srgbClr val="2C2F34"/>
                </a:solidFill>
                <a:effectLst/>
                <a:latin typeface="Roboto Condensed"/>
                <a:ea typeface="Times New Roman"/>
                <a:cs typeface="Times New Roman"/>
              </a:rPr>
              <a:t> çivi, </a:t>
            </a:r>
            <a:r>
              <a:rPr lang="tr-TR" u="sng" dirty="0" smtClean="0">
                <a:solidFill>
                  <a:srgbClr val="2C2F34"/>
                </a:solidFill>
                <a:effectLst/>
                <a:latin typeface="Roboto Condensed"/>
                <a:ea typeface="Times New Roman"/>
                <a:cs typeface="Times New Roman"/>
              </a:rPr>
              <a:t>sivri</a:t>
            </a:r>
            <a:r>
              <a:rPr lang="tr-TR" dirty="0" smtClean="0">
                <a:solidFill>
                  <a:srgbClr val="2C2F34"/>
                </a:solidFill>
                <a:effectLst/>
                <a:latin typeface="Roboto Condensed"/>
                <a:ea typeface="Times New Roman"/>
                <a:cs typeface="Times New Roman"/>
              </a:rPr>
              <a:t> tepe, </a:t>
            </a:r>
            <a:r>
              <a:rPr lang="tr-TR" u="sng" dirty="0" smtClean="0">
                <a:solidFill>
                  <a:srgbClr val="2C2F34"/>
                </a:solidFill>
                <a:effectLst/>
                <a:latin typeface="Roboto Condensed"/>
                <a:ea typeface="Times New Roman"/>
                <a:cs typeface="Times New Roman"/>
              </a:rPr>
              <a:t>yassı </a:t>
            </a:r>
            <a:r>
              <a:rPr lang="tr-TR" dirty="0" smtClean="0">
                <a:solidFill>
                  <a:srgbClr val="2C2F34"/>
                </a:solidFill>
                <a:effectLst/>
                <a:latin typeface="Roboto Condensed"/>
                <a:ea typeface="Times New Roman"/>
                <a:cs typeface="Times New Roman"/>
              </a:rPr>
              <a:t>burun…</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7546201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effectLst/>
                <a:latin typeface="Roboto Condensed"/>
                <a:ea typeface="Times New Roman"/>
                <a:cs typeface="Times New Roman"/>
              </a:rPr>
              <a:t>2. Belirtme Sıfatları</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908720"/>
            <a:ext cx="9144000" cy="5949280"/>
          </a:xfrm>
        </p:spPr>
        <p:txBody>
          <a:bodyPr>
            <a:normAutofit/>
          </a:bodyPr>
          <a:lstStyle/>
          <a:p>
            <a:pPr marL="0" indent="0">
              <a:lnSpc>
                <a:spcPct val="150000"/>
              </a:lnSpc>
              <a:spcBef>
                <a:spcPts val="0"/>
              </a:spcBef>
              <a:buNone/>
            </a:pPr>
            <a:r>
              <a:rPr lang="tr-TR" dirty="0" smtClean="0">
                <a:solidFill>
                  <a:srgbClr val="2C2F34"/>
                </a:solidFill>
                <a:effectLst/>
                <a:latin typeface="Roboto Condensed"/>
                <a:ea typeface="Times New Roman"/>
                <a:cs typeface="Times New Roman"/>
              </a:rPr>
              <a:t>	İsimleri sayı yönünden tamlayan; yerlerini işaret eden; özelliklerini belli belirsiz olarak bildiren; onların özelliklerini soran sıfatların tümüne belirtme sıfatları denir. Belirtme sıfatları varlıkların geçici özelliklerini bildirirler: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Bu</a:t>
            </a:r>
            <a:r>
              <a:rPr lang="tr-TR" dirty="0" smtClean="0">
                <a:solidFill>
                  <a:srgbClr val="2C2F34"/>
                </a:solidFill>
                <a:effectLst/>
                <a:latin typeface="Roboto Condensed"/>
                <a:ea typeface="Times New Roman"/>
                <a:cs typeface="Times New Roman"/>
              </a:rPr>
              <a:t> adam, </a:t>
            </a:r>
            <a:r>
              <a:rPr lang="tr-TR" u="sng" dirty="0" smtClean="0">
                <a:solidFill>
                  <a:srgbClr val="2C2F34"/>
                </a:solidFill>
                <a:effectLst/>
                <a:latin typeface="Roboto Condensed"/>
                <a:ea typeface="Times New Roman"/>
                <a:cs typeface="Times New Roman"/>
              </a:rPr>
              <a:t>o</a:t>
            </a:r>
            <a:r>
              <a:rPr lang="tr-TR" dirty="0" smtClean="0">
                <a:solidFill>
                  <a:srgbClr val="2C2F34"/>
                </a:solidFill>
                <a:effectLst/>
                <a:latin typeface="Roboto Condensed"/>
                <a:ea typeface="Times New Roman"/>
                <a:cs typeface="Times New Roman"/>
              </a:rPr>
              <a:t> adam, </a:t>
            </a:r>
            <a:r>
              <a:rPr lang="tr-TR" u="sng" dirty="0" smtClean="0">
                <a:solidFill>
                  <a:srgbClr val="2C2F34"/>
                </a:solidFill>
                <a:effectLst/>
                <a:latin typeface="Roboto Condensed"/>
                <a:ea typeface="Times New Roman"/>
                <a:cs typeface="Times New Roman"/>
              </a:rPr>
              <a:t>şuradaki</a:t>
            </a:r>
            <a:r>
              <a:rPr lang="tr-TR" dirty="0" smtClean="0">
                <a:solidFill>
                  <a:srgbClr val="2C2F34"/>
                </a:solidFill>
                <a:effectLst/>
                <a:latin typeface="Roboto Condensed"/>
                <a:ea typeface="Times New Roman"/>
                <a:cs typeface="Times New Roman"/>
              </a:rPr>
              <a:t> adam, (herhangi) </a:t>
            </a:r>
            <a:r>
              <a:rPr lang="tr-TR" u="sng" dirty="0" smtClean="0">
                <a:solidFill>
                  <a:srgbClr val="2C2F34"/>
                </a:solidFill>
                <a:effectLst/>
                <a:latin typeface="Roboto Condensed"/>
                <a:ea typeface="Times New Roman"/>
                <a:cs typeface="Times New Roman"/>
              </a:rPr>
              <a:t>bir</a:t>
            </a:r>
            <a:r>
              <a:rPr lang="tr-TR" dirty="0" smtClean="0">
                <a:solidFill>
                  <a:srgbClr val="2C2F34"/>
                </a:solidFill>
                <a:effectLst/>
                <a:latin typeface="Roboto Condensed"/>
                <a:ea typeface="Times New Roman"/>
                <a:cs typeface="Times New Roman"/>
              </a:rPr>
              <a:t> adam, </a:t>
            </a:r>
            <a:r>
              <a:rPr lang="tr-TR" u="sng" dirty="0" smtClean="0">
                <a:solidFill>
                  <a:srgbClr val="2C2F34"/>
                </a:solidFill>
                <a:effectLst/>
                <a:latin typeface="Roboto Condensed"/>
                <a:ea typeface="Times New Roman"/>
                <a:cs typeface="Times New Roman"/>
              </a:rPr>
              <a:t>bir</a:t>
            </a:r>
            <a:r>
              <a:rPr lang="tr-TR" dirty="0" smtClean="0">
                <a:solidFill>
                  <a:srgbClr val="2C2F34"/>
                </a:solidFill>
                <a:effectLst/>
                <a:latin typeface="Roboto Condensed"/>
                <a:ea typeface="Times New Roman"/>
                <a:cs typeface="Times New Roman"/>
              </a:rPr>
              <a:t> (tane) adam, </a:t>
            </a:r>
            <a:r>
              <a:rPr lang="tr-TR" u="sng" dirty="0" smtClean="0">
                <a:solidFill>
                  <a:srgbClr val="2C2F34"/>
                </a:solidFill>
                <a:effectLst/>
                <a:latin typeface="Roboto Condensed"/>
                <a:ea typeface="Times New Roman"/>
                <a:cs typeface="Times New Roman"/>
              </a:rPr>
              <a:t>kaçıncı</a:t>
            </a:r>
            <a:r>
              <a:rPr lang="tr-TR" dirty="0" smtClean="0">
                <a:solidFill>
                  <a:srgbClr val="2C2F34"/>
                </a:solidFill>
                <a:effectLst/>
                <a:latin typeface="Roboto Condensed"/>
                <a:ea typeface="Times New Roman"/>
                <a:cs typeface="Times New Roman"/>
              </a:rPr>
              <a:t> adam, </a:t>
            </a:r>
            <a:r>
              <a:rPr lang="tr-TR" u="sng" dirty="0" smtClean="0">
                <a:solidFill>
                  <a:srgbClr val="2C2F34"/>
                </a:solidFill>
                <a:effectLst/>
                <a:latin typeface="Roboto Condensed"/>
                <a:ea typeface="Times New Roman"/>
                <a:cs typeface="Times New Roman"/>
              </a:rPr>
              <a:t>hangi</a:t>
            </a:r>
            <a:r>
              <a:rPr lang="tr-TR" dirty="0" smtClean="0">
                <a:solidFill>
                  <a:srgbClr val="2C2F34"/>
                </a:solidFill>
                <a:effectLst/>
                <a:latin typeface="Roboto Condensed"/>
                <a:ea typeface="Times New Roman"/>
                <a:cs typeface="Times New Roman"/>
              </a:rPr>
              <a:t> adam?…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9957526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92500" lnSpcReduction="10000"/>
          </a:bodyPr>
          <a:lstStyle/>
          <a:p>
            <a:pPr marL="0" lvl="0" indent="0">
              <a:lnSpc>
                <a:spcPct val="150000"/>
              </a:lnSpc>
              <a:spcBef>
                <a:spcPts val="0"/>
              </a:spcBef>
              <a:buNone/>
            </a:pPr>
            <a:r>
              <a:rPr lang="tr-TR" sz="3000" b="1" dirty="0">
                <a:solidFill>
                  <a:srgbClr val="2C2F34"/>
                </a:solidFill>
                <a:latin typeface="Roboto Condensed"/>
                <a:ea typeface="Times New Roman"/>
                <a:cs typeface="Times New Roman"/>
              </a:rPr>
              <a:t>Belirtme sıfatları alt başlıklara ayrılır:</a:t>
            </a:r>
            <a:endParaRPr lang="tr-TR" sz="2200" dirty="0">
              <a:solidFill>
                <a:prstClr val="black"/>
              </a:solidFill>
              <a:ea typeface="Calibri"/>
              <a:cs typeface="Times New Roman"/>
            </a:endParaRPr>
          </a:p>
          <a:p>
            <a:pPr>
              <a:lnSpc>
                <a:spcPct val="150000"/>
              </a:lnSpc>
              <a:spcBef>
                <a:spcPts val="0"/>
              </a:spcBef>
            </a:pPr>
            <a:r>
              <a:rPr lang="tr-TR" b="1" dirty="0" smtClean="0">
                <a:solidFill>
                  <a:srgbClr val="0000FF"/>
                </a:solidFill>
                <a:effectLst/>
                <a:latin typeface="Roboto Condensed"/>
                <a:ea typeface="Times New Roman"/>
                <a:cs typeface="Times New Roman"/>
              </a:rPr>
              <a:t>a. İşaret Sıfatları</a:t>
            </a:r>
            <a:endParaRPr lang="tr-TR" sz="2400" dirty="0">
              <a:ea typeface="Calibri"/>
              <a:cs typeface="Times New Roman"/>
            </a:endParaRPr>
          </a:p>
          <a:p>
            <a:pPr marL="0" indent="0">
              <a:lnSpc>
                <a:spcPct val="150000"/>
              </a:lnSpc>
              <a:spcBef>
                <a:spcPts val="0"/>
              </a:spcBef>
              <a:buNone/>
            </a:pPr>
            <a:r>
              <a:rPr lang="tr-TR" dirty="0" smtClean="0">
                <a:solidFill>
                  <a:srgbClr val="2C2F34"/>
                </a:solidFill>
                <a:effectLst/>
                <a:latin typeface="Roboto Condensed"/>
                <a:ea typeface="Times New Roman"/>
                <a:cs typeface="Times New Roman"/>
              </a:rPr>
              <a:t>	İsimleri işaret ederek belirten ve yerlerini bildiren sıfatlardır.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“bu, şu, o, öteki, beriki, böyle, şöyle…”</a:t>
            </a:r>
            <a:endParaRPr lang="tr-TR" sz="2400" dirty="0">
              <a:ea typeface="Calibri"/>
              <a:cs typeface="Times New Roman"/>
            </a:endParaRPr>
          </a:p>
          <a:p>
            <a:pPr marL="0" lvl="0" indent="0">
              <a:lnSpc>
                <a:spcPct val="150000"/>
              </a:lnSpc>
              <a:spcBef>
                <a:spcPts val="0"/>
              </a:spcBef>
              <a:buSzPts val="1000"/>
              <a:buNone/>
              <a:tabLst>
                <a:tab pos="457200" algn="l"/>
              </a:tabLst>
            </a:pPr>
            <a:r>
              <a:rPr lang="tr-TR" u="sng" dirty="0" smtClean="0">
                <a:solidFill>
                  <a:srgbClr val="2C2F34"/>
                </a:solidFill>
                <a:effectLst/>
                <a:latin typeface="Roboto Condensed"/>
                <a:ea typeface="Times New Roman"/>
                <a:cs typeface="Times New Roman"/>
              </a:rPr>
              <a:t>Bu</a:t>
            </a:r>
            <a:r>
              <a:rPr lang="tr-TR" dirty="0" smtClean="0">
                <a:solidFill>
                  <a:srgbClr val="2C2F34"/>
                </a:solidFill>
                <a:effectLst/>
                <a:latin typeface="Roboto Condensed"/>
                <a:ea typeface="Times New Roman"/>
                <a:cs typeface="Times New Roman"/>
              </a:rPr>
              <a:t> soruyu kim cevaplayacak?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Kitabı </a:t>
            </a:r>
            <a:r>
              <a:rPr lang="tr-TR" u="sng" dirty="0" smtClean="0">
                <a:solidFill>
                  <a:srgbClr val="2C2F34"/>
                </a:solidFill>
                <a:effectLst/>
                <a:latin typeface="Roboto Condensed"/>
                <a:ea typeface="Times New Roman"/>
                <a:cs typeface="Times New Roman"/>
              </a:rPr>
              <a:t>şu</a:t>
            </a:r>
            <a:r>
              <a:rPr lang="tr-TR" dirty="0" smtClean="0">
                <a:solidFill>
                  <a:srgbClr val="2C2F34"/>
                </a:solidFill>
                <a:effectLst/>
                <a:latin typeface="Roboto Condensed"/>
                <a:ea typeface="Times New Roman"/>
                <a:cs typeface="Times New Roman"/>
              </a:rPr>
              <a:t> genç almıştı.</a:t>
            </a:r>
            <a:endParaRPr lang="tr-TR" sz="2400" dirty="0">
              <a:ea typeface="Calibri"/>
              <a:cs typeface="Times New Roman"/>
            </a:endParaRPr>
          </a:p>
          <a:p>
            <a:pPr marL="0" lvl="0" indent="0">
              <a:lnSpc>
                <a:spcPct val="150000"/>
              </a:lnSpc>
              <a:spcBef>
                <a:spcPts val="0"/>
              </a:spcBef>
              <a:buSzPts val="1000"/>
              <a:buNone/>
              <a:tabLst>
                <a:tab pos="457200" algn="l"/>
              </a:tabLst>
            </a:pPr>
            <a:r>
              <a:rPr lang="tr-TR" u="sng" dirty="0" smtClean="0">
                <a:solidFill>
                  <a:srgbClr val="2C2F34"/>
                </a:solidFill>
                <a:effectLst/>
                <a:latin typeface="Roboto Condensed"/>
                <a:ea typeface="Times New Roman"/>
                <a:cs typeface="Times New Roman"/>
              </a:rPr>
              <a:t>O</a:t>
            </a:r>
            <a:r>
              <a:rPr lang="tr-TR" dirty="0" smtClean="0">
                <a:solidFill>
                  <a:srgbClr val="2C2F34"/>
                </a:solidFill>
                <a:effectLst/>
                <a:latin typeface="Roboto Condensed"/>
                <a:ea typeface="Times New Roman"/>
                <a:cs typeface="Times New Roman"/>
              </a:rPr>
              <a:t> eşyaları nereye götürüyorsun?</a:t>
            </a:r>
            <a:endParaRPr lang="tr-TR" sz="2400" dirty="0">
              <a:ea typeface="Calibri"/>
              <a:cs typeface="Times New Roman"/>
            </a:endParaRPr>
          </a:p>
          <a:p>
            <a:pPr marL="0" lvl="0" indent="0">
              <a:lnSpc>
                <a:spcPct val="150000"/>
              </a:lnSpc>
              <a:spcBef>
                <a:spcPts val="0"/>
              </a:spcBef>
              <a:buSzPts val="1000"/>
              <a:buNone/>
              <a:tabLst>
                <a:tab pos="457200" algn="l"/>
              </a:tabLst>
            </a:pPr>
            <a:r>
              <a:rPr lang="tr-TR" u="sng" dirty="0" smtClean="0">
                <a:solidFill>
                  <a:srgbClr val="2C2F34"/>
                </a:solidFill>
                <a:effectLst/>
                <a:latin typeface="Roboto Condensed"/>
                <a:ea typeface="Times New Roman"/>
                <a:cs typeface="Times New Roman"/>
              </a:rPr>
              <a:t>Öteki</a:t>
            </a:r>
            <a:r>
              <a:rPr lang="tr-TR" dirty="0" smtClean="0">
                <a:solidFill>
                  <a:srgbClr val="2C2F34"/>
                </a:solidFill>
                <a:effectLst/>
                <a:latin typeface="Roboto Condensed"/>
                <a:ea typeface="Times New Roman"/>
                <a:cs typeface="Times New Roman"/>
              </a:rPr>
              <a:t> sorulara geçiniz.</a:t>
            </a:r>
            <a:endParaRPr lang="tr-TR" sz="2400" dirty="0">
              <a:ea typeface="Calibri"/>
              <a:cs typeface="Times New Roman"/>
            </a:endParaRPr>
          </a:p>
          <a:p>
            <a:pPr marL="0" lvl="0" indent="0">
              <a:lnSpc>
                <a:spcPct val="150000"/>
              </a:lnSpc>
              <a:spcBef>
                <a:spcPts val="0"/>
              </a:spcBef>
              <a:buSzPts val="1000"/>
              <a:buNone/>
              <a:tabLst>
                <a:tab pos="457200" algn="l"/>
              </a:tabLst>
            </a:pPr>
            <a:r>
              <a:rPr lang="tr-TR" u="sng" dirty="0" smtClean="0">
                <a:solidFill>
                  <a:srgbClr val="2C2F34"/>
                </a:solidFill>
                <a:effectLst/>
                <a:latin typeface="Roboto Condensed"/>
                <a:ea typeface="Times New Roman"/>
                <a:cs typeface="Times New Roman"/>
              </a:rPr>
              <a:t>Beriki</a:t>
            </a:r>
            <a:r>
              <a:rPr lang="tr-TR" dirty="0" smtClean="0">
                <a:solidFill>
                  <a:srgbClr val="2C2F34"/>
                </a:solidFill>
                <a:effectLst/>
                <a:latin typeface="Roboto Condensed"/>
                <a:ea typeface="Times New Roman"/>
                <a:cs typeface="Times New Roman"/>
              </a:rPr>
              <a:t> masaları da taşıdık.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3829138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a:lnSpc>
                <a:spcPct val="160000"/>
              </a:lnSpc>
              <a:spcBef>
                <a:spcPts val="0"/>
              </a:spcBef>
            </a:pPr>
            <a:r>
              <a:rPr lang="tr-TR" b="1" dirty="0" smtClean="0">
                <a:solidFill>
                  <a:srgbClr val="0000FF"/>
                </a:solidFill>
                <a:effectLst/>
                <a:latin typeface="Roboto Condensed"/>
                <a:ea typeface="Times New Roman"/>
                <a:cs typeface="Times New Roman"/>
              </a:rPr>
              <a:t>b. Sayı Sıfatları</a:t>
            </a:r>
            <a:endParaRPr lang="tr-TR" sz="2400" dirty="0">
              <a:ea typeface="Calibri"/>
              <a:cs typeface="Times New Roman"/>
            </a:endParaRPr>
          </a:p>
          <a:p>
            <a:pPr marL="0" indent="0">
              <a:lnSpc>
                <a:spcPct val="160000"/>
              </a:lnSpc>
              <a:spcBef>
                <a:spcPts val="0"/>
              </a:spcBef>
              <a:buNone/>
            </a:pPr>
            <a:r>
              <a:rPr lang="tr-TR" dirty="0" smtClean="0">
                <a:solidFill>
                  <a:srgbClr val="2C2F34"/>
                </a:solidFill>
                <a:effectLst/>
                <a:latin typeface="Roboto Condensed"/>
                <a:ea typeface="Times New Roman"/>
                <a:cs typeface="Times New Roman"/>
              </a:rPr>
              <a:t>	İsimlerin sayılarını, bölümlerini, sıralarını, parçalarını kesin olarak belirten sıfatlardır. Sayı sıfatlarının çeşitleri şunlardır:</a:t>
            </a:r>
            <a:endParaRPr lang="tr-TR" sz="2400" dirty="0">
              <a:ea typeface="Calibri"/>
              <a:cs typeface="Times New Roman"/>
            </a:endParaRPr>
          </a:p>
          <a:p>
            <a:pPr marL="0" indent="0">
              <a:lnSpc>
                <a:spcPct val="160000"/>
              </a:lnSpc>
              <a:spcBef>
                <a:spcPts val="0"/>
              </a:spcBef>
              <a:buNone/>
            </a:pPr>
            <a:r>
              <a:rPr lang="tr-TR" b="1" dirty="0" smtClean="0">
                <a:solidFill>
                  <a:srgbClr val="008000"/>
                </a:solidFill>
                <a:effectLst/>
                <a:latin typeface="Roboto Condensed"/>
                <a:ea typeface="Times New Roman"/>
                <a:cs typeface="Times New Roman"/>
              </a:rPr>
              <a:t>	– Asıl Sayı Sıfatları</a:t>
            </a:r>
            <a:endParaRPr lang="tr-TR" sz="2400" dirty="0">
              <a:ea typeface="Calibri"/>
              <a:cs typeface="Times New Roman"/>
            </a:endParaRPr>
          </a:p>
          <a:p>
            <a:pPr marL="0" indent="0">
              <a:lnSpc>
                <a:spcPct val="160000"/>
              </a:lnSpc>
              <a:spcBef>
                <a:spcPts val="0"/>
              </a:spcBef>
              <a:buNone/>
            </a:pPr>
            <a:r>
              <a:rPr lang="tr-TR" dirty="0" smtClean="0">
                <a:solidFill>
                  <a:srgbClr val="2C2F34"/>
                </a:solidFill>
                <a:effectLst/>
                <a:latin typeface="Roboto Condensed"/>
                <a:ea typeface="Times New Roman"/>
                <a:cs typeface="Times New Roman"/>
              </a:rPr>
              <a:t>	İsimlerin sayılarını kesin olarak belirten sıfatlardır:</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Her gün </a:t>
            </a:r>
            <a:r>
              <a:rPr lang="tr-TR" u="sng" dirty="0" smtClean="0">
                <a:solidFill>
                  <a:srgbClr val="2C2F34"/>
                </a:solidFill>
                <a:effectLst/>
                <a:latin typeface="Roboto Condensed"/>
                <a:ea typeface="Times New Roman"/>
                <a:cs typeface="Times New Roman"/>
              </a:rPr>
              <a:t>iki</a:t>
            </a:r>
            <a:r>
              <a:rPr lang="tr-TR" dirty="0" smtClean="0">
                <a:solidFill>
                  <a:srgbClr val="2C2F34"/>
                </a:solidFill>
                <a:effectLst/>
                <a:latin typeface="Roboto Condensed"/>
                <a:ea typeface="Times New Roman"/>
                <a:cs typeface="Times New Roman"/>
              </a:rPr>
              <a:t> saat ders çalışır, </a:t>
            </a:r>
            <a:r>
              <a:rPr lang="tr-TR" u="sng" dirty="0" smtClean="0">
                <a:solidFill>
                  <a:srgbClr val="2C2F34"/>
                </a:solidFill>
                <a:effectLst/>
                <a:latin typeface="Roboto Condensed"/>
                <a:ea typeface="Times New Roman"/>
                <a:cs typeface="Times New Roman"/>
              </a:rPr>
              <a:t>bir</a:t>
            </a:r>
            <a:r>
              <a:rPr lang="tr-TR" dirty="0" smtClean="0">
                <a:solidFill>
                  <a:srgbClr val="2C2F34"/>
                </a:solidFill>
                <a:effectLst/>
                <a:latin typeface="Roboto Condensed"/>
                <a:ea typeface="Times New Roman"/>
                <a:cs typeface="Times New Roman"/>
              </a:rPr>
              <a:t> saat de kitap okurum.</a:t>
            </a:r>
          </a:p>
          <a:p>
            <a:pPr marL="0" lvl="0" indent="0">
              <a:lnSpc>
                <a:spcPct val="160000"/>
              </a:lnSpc>
              <a:spcBef>
                <a:spcPts val="0"/>
              </a:spcBef>
              <a:buSzPts val="1000"/>
              <a:buNone/>
              <a:tabLst>
                <a:tab pos="457200" algn="l"/>
              </a:tabLst>
            </a:pPr>
            <a:r>
              <a:rPr lang="tr-TR" sz="2400" dirty="0" smtClean="0">
                <a:ea typeface="Times New Roman"/>
                <a:cs typeface="Times New Roman"/>
              </a:rPr>
              <a:t>                          </a:t>
            </a:r>
            <a:r>
              <a:rPr lang="tr-TR" u="sng" dirty="0" smtClean="0">
                <a:solidFill>
                  <a:srgbClr val="2C2F34"/>
                </a:solidFill>
                <a:effectLst/>
                <a:latin typeface="Roboto Condensed"/>
                <a:ea typeface="Times New Roman"/>
                <a:cs typeface="Times New Roman"/>
              </a:rPr>
              <a:t>Bir</a:t>
            </a:r>
            <a:r>
              <a:rPr lang="tr-TR" dirty="0" smtClean="0">
                <a:solidFill>
                  <a:srgbClr val="2C2F34"/>
                </a:solidFill>
                <a:effectLst/>
                <a:latin typeface="Roboto Condensed"/>
                <a:ea typeface="Times New Roman"/>
                <a:cs typeface="Times New Roman"/>
              </a:rPr>
              <a:t> ağaç bile bırakmamışlar; kesmişler.</a:t>
            </a:r>
            <a:endParaRPr lang="tr-TR" sz="2400" dirty="0" smtClean="0">
              <a:ea typeface="Times New Roman"/>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Yüz</a:t>
            </a:r>
            <a:r>
              <a:rPr lang="tr-TR" dirty="0" smtClean="0">
                <a:solidFill>
                  <a:srgbClr val="2C2F34"/>
                </a:solidFill>
                <a:effectLst/>
                <a:latin typeface="Roboto Condensed"/>
                <a:ea typeface="Times New Roman"/>
                <a:cs typeface="Times New Roman"/>
              </a:rPr>
              <a:t> yıl öncesine geri döndük.</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Türkiye nüfusunun </a:t>
            </a:r>
            <a:r>
              <a:rPr lang="tr-TR" u="sng" dirty="0" smtClean="0">
                <a:solidFill>
                  <a:srgbClr val="2C2F34"/>
                </a:solidFill>
                <a:effectLst/>
                <a:latin typeface="Roboto Condensed"/>
                <a:ea typeface="Times New Roman"/>
                <a:cs typeface="Times New Roman"/>
              </a:rPr>
              <a:t>yetmiş</a:t>
            </a:r>
            <a:r>
              <a:rPr lang="tr-TR" dirty="0" smtClean="0">
                <a:solidFill>
                  <a:srgbClr val="2C2F34"/>
                </a:solidFill>
                <a:effectLst/>
                <a:latin typeface="Roboto Condensed"/>
                <a:ea typeface="Times New Roman"/>
                <a:cs typeface="Times New Roman"/>
              </a:rPr>
              <a:t> milyon olduğu söyleniyor.</a:t>
            </a:r>
            <a:endParaRPr lang="tr-TR" sz="2400" dirty="0" smtClean="0">
              <a:ea typeface="Times New Roman"/>
              <a:cs typeface="Times New Roman"/>
            </a:endParaRPr>
          </a:p>
          <a:p>
            <a:pPr marL="0" lvl="0" indent="0">
              <a:lnSpc>
                <a:spcPct val="160000"/>
              </a:lnSpc>
              <a:spcBef>
                <a:spcPts val="0"/>
              </a:spcBef>
              <a:buSzPts val="1000"/>
              <a:buNone/>
              <a:tabLst>
                <a:tab pos="457200" algn="l"/>
              </a:tabLst>
            </a:pPr>
            <a:r>
              <a:rPr lang="tr-TR" sz="2400"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Beş</a:t>
            </a:r>
            <a:r>
              <a:rPr lang="tr-TR" dirty="0" smtClean="0">
                <a:solidFill>
                  <a:srgbClr val="2C2F34"/>
                </a:solidFill>
                <a:effectLst/>
                <a:latin typeface="Roboto Condensed"/>
                <a:ea typeface="Times New Roman"/>
                <a:cs typeface="Times New Roman"/>
              </a:rPr>
              <a:t> milyon ton patates</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10 cm</a:t>
            </a:r>
            <a:r>
              <a:rPr lang="tr-TR" dirty="0" smtClean="0">
                <a:solidFill>
                  <a:srgbClr val="2C2F34"/>
                </a:solidFill>
                <a:effectLst/>
                <a:latin typeface="Roboto Condensed"/>
                <a:ea typeface="Times New Roman"/>
                <a:cs typeface="Times New Roman"/>
              </a:rPr>
              <a:t> ip, </a:t>
            </a:r>
            <a:r>
              <a:rPr lang="tr-TR" u="sng" dirty="0" smtClean="0">
                <a:solidFill>
                  <a:srgbClr val="2C2F34"/>
                </a:solidFill>
                <a:effectLst/>
                <a:latin typeface="Roboto Condensed"/>
                <a:ea typeface="Times New Roman"/>
                <a:cs typeface="Times New Roman"/>
              </a:rPr>
              <a:t>2 m</a:t>
            </a:r>
            <a:r>
              <a:rPr lang="tr-TR" dirty="0" smtClean="0">
                <a:solidFill>
                  <a:srgbClr val="2C2F34"/>
                </a:solidFill>
                <a:effectLst/>
                <a:latin typeface="Roboto Condensed"/>
                <a:ea typeface="Times New Roman"/>
                <a:cs typeface="Times New Roman"/>
              </a:rPr>
              <a:t> kumaş, </a:t>
            </a:r>
            <a:r>
              <a:rPr lang="tr-TR" u="sng" dirty="0" smtClean="0">
                <a:solidFill>
                  <a:srgbClr val="2C2F34"/>
                </a:solidFill>
                <a:effectLst/>
                <a:latin typeface="Roboto Condensed"/>
                <a:ea typeface="Times New Roman"/>
                <a:cs typeface="Times New Roman"/>
              </a:rPr>
              <a:t>100 ton</a:t>
            </a:r>
            <a:r>
              <a:rPr lang="tr-TR" dirty="0" smtClean="0">
                <a:solidFill>
                  <a:srgbClr val="2C2F34"/>
                </a:solidFill>
                <a:effectLst/>
                <a:latin typeface="Roboto Condensed"/>
                <a:ea typeface="Times New Roman"/>
                <a:cs typeface="Times New Roman"/>
              </a:rPr>
              <a:t> kömür, </a:t>
            </a:r>
            <a:r>
              <a:rPr lang="tr-TR" u="sng" dirty="0" smtClean="0">
                <a:solidFill>
                  <a:srgbClr val="2C2F34"/>
                </a:solidFill>
                <a:effectLst/>
                <a:latin typeface="Roboto Condensed"/>
                <a:ea typeface="Times New Roman"/>
                <a:cs typeface="Times New Roman"/>
              </a:rPr>
              <a:t>3 kg</a:t>
            </a:r>
            <a:r>
              <a:rPr lang="tr-TR" dirty="0" smtClean="0">
                <a:solidFill>
                  <a:srgbClr val="2C2F34"/>
                </a:solidFill>
                <a:effectLst/>
                <a:latin typeface="Roboto Condensed"/>
                <a:ea typeface="Times New Roman"/>
                <a:cs typeface="Times New Roman"/>
              </a:rPr>
              <a:t> şeker…</a:t>
            </a:r>
            <a:endParaRPr lang="tr-TR" sz="2400" dirty="0">
              <a:ea typeface="Calibri"/>
              <a:cs typeface="Times New Roman"/>
            </a:endParaRPr>
          </a:p>
          <a:p>
            <a:pPr marL="0" indent="0">
              <a:lnSpc>
                <a:spcPct val="160000"/>
              </a:lnSpc>
              <a:spcBef>
                <a:spcPts val="0"/>
              </a:spcBef>
              <a:buNone/>
            </a:pPr>
            <a:r>
              <a:rPr lang="tr-TR" b="1" dirty="0" smtClean="0">
                <a:solidFill>
                  <a:srgbClr val="2C2F34"/>
                </a:solidFill>
                <a:effectLst/>
                <a:latin typeface="Roboto Condensed"/>
                <a:ea typeface="Times New Roman"/>
                <a:cs typeface="Times New Roman"/>
              </a:rPr>
              <a:t>	] Başında asıl sayı sıfatlarından biri bulunan bir isme çoğul eki getirilmez.</a:t>
            </a:r>
            <a:endParaRPr lang="tr-TR" sz="2400" dirty="0">
              <a:ea typeface="Calibri"/>
              <a:cs typeface="Times New Roman"/>
            </a:endParaRPr>
          </a:p>
          <a:p>
            <a:pPr marL="0" lvl="0" indent="0">
              <a:lnSpc>
                <a:spcPct val="160000"/>
              </a:lnSpc>
              <a:spcBef>
                <a:spcPts val="0"/>
              </a:spcBef>
              <a:buSzPts val="1000"/>
              <a:buNone/>
              <a:tabLst>
                <a:tab pos="457200" algn="l"/>
              </a:tabLst>
            </a:pPr>
            <a:r>
              <a:rPr lang="tr-TR" i="1" dirty="0" smtClean="0">
                <a:solidFill>
                  <a:srgbClr val="2C2F34"/>
                </a:solidFill>
                <a:effectLst/>
                <a:latin typeface="Roboto Condensed"/>
                <a:ea typeface="Times New Roman"/>
                <a:cs typeface="Times New Roman"/>
              </a:rPr>
              <a:t>	“Beşevler, Altmışevler, Yedi Cüceler, üç aylar, Kırk Haramîler, beş milyonlar, on milyonlar (banknotlarımız)”</a:t>
            </a:r>
            <a:r>
              <a:rPr lang="tr-TR" dirty="0" smtClean="0">
                <a:solidFill>
                  <a:srgbClr val="2C2F34"/>
                </a:solidFill>
                <a:effectLst/>
                <a:latin typeface="Roboto Condensed"/>
                <a:ea typeface="Times New Roman"/>
                <a:cs typeface="Times New Roman"/>
              </a:rPr>
              <a:t>gibi örnekler bu kurala uymaz.</a:t>
            </a:r>
            <a:endParaRPr lang="tr-TR" sz="2400" dirty="0">
              <a:ea typeface="Calibri"/>
              <a:cs typeface="Times New Roman"/>
            </a:endParaRPr>
          </a:p>
          <a:p>
            <a:pPr marL="0" indent="0">
              <a:lnSpc>
                <a:spcPct val="160000"/>
              </a:lnSpc>
              <a:spcBef>
                <a:spcPts val="0"/>
              </a:spcBef>
              <a:buNone/>
            </a:pPr>
            <a:r>
              <a:rPr lang="tr-TR" b="1" dirty="0" smtClean="0">
                <a:solidFill>
                  <a:srgbClr val="2C2F34"/>
                </a:solidFill>
                <a:effectLst/>
                <a:latin typeface="Roboto Condensed"/>
                <a:ea typeface="Times New Roman"/>
                <a:cs typeface="Times New Roman"/>
              </a:rPr>
              <a:t>	] Sayı sıfatlarıyla niteleme sıfatları art arda kullanılırsa sayı sıfatı önce gelir:</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iki değerli arkadaş, üç kırık cam…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6591017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fontScale="92500"/>
          </a:bodyPr>
          <a:lstStyle/>
          <a:p>
            <a:pPr>
              <a:lnSpc>
                <a:spcPct val="150000"/>
              </a:lnSpc>
              <a:spcBef>
                <a:spcPts val="0"/>
              </a:spcBef>
            </a:pPr>
            <a:r>
              <a:rPr lang="tr-TR" b="1" dirty="0" smtClean="0">
                <a:solidFill>
                  <a:srgbClr val="008000"/>
                </a:solidFill>
                <a:effectLst/>
                <a:latin typeface="Roboto Condensed"/>
                <a:ea typeface="Times New Roman"/>
                <a:cs typeface="Times New Roman"/>
              </a:rPr>
              <a:t>– Sıra Sayı Sıfatları</a:t>
            </a:r>
            <a:endParaRPr lang="tr-TR" sz="2400" dirty="0">
              <a:ea typeface="Calibri"/>
              <a:cs typeface="Times New Roman"/>
            </a:endParaRPr>
          </a:p>
          <a:p>
            <a:pPr marL="0" indent="0">
              <a:lnSpc>
                <a:spcPct val="150000"/>
              </a:lnSpc>
              <a:spcBef>
                <a:spcPts val="0"/>
              </a:spcBef>
              <a:buNone/>
            </a:pP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-ncİ</a:t>
            </a:r>
            <a:r>
              <a:rPr lang="tr-TR" dirty="0" smtClean="0">
                <a:solidFill>
                  <a:srgbClr val="2C2F34"/>
                </a:solidFill>
                <a:effectLst/>
                <a:latin typeface="Roboto Condensed"/>
                <a:ea typeface="Times New Roman"/>
                <a:cs typeface="Times New Roman"/>
              </a:rPr>
              <a:t>” eki ya da nokta kullanılır. İsimlerin sıralarını, derecelerini belirten sıfatlardır.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77. yıl, 11’inci bölük, birinci gün, ikinci gelişimiz…</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üçüncü kişiler, ikinci katlar…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 “ilk” kelimesi birinci anlamındadır: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İlk (birinci) caddeden sağa dönün.</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 “son, sonuncu, ortanca” kelimeleri de sıra sayı sıfatıdır: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son fırsat, ortanca çocuk, sonuncu kişi…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5408391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a:lnSpc>
                <a:spcPct val="150000"/>
              </a:lnSpc>
              <a:spcBef>
                <a:spcPts val="0"/>
              </a:spcBef>
            </a:pPr>
            <a:r>
              <a:rPr lang="tr-TR" b="1" dirty="0" smtClean="0">
                <a:solidFill>
                  <a:srgbClr val="008000"/>
                </a:solidFill>
                <a:effectLst/>
                <a:latin typeface="Roboto Condensed"/>
                <a:ea typeface="Times New Roman"/>
                <a:cs typeface="Times New Roman"/>
              </a:rPr>
              <a:t>– Kesir Sayı Sıfatları</a:t>
            </a:r>
            <a:endParaRPr lang="tr-TR" sz="2400" dirty="0">
              <a:ea typeface="Calibri"/>
              <a:cs typeface="Times New Roman"/>
            </a:endParaRPr>
          </a:p>
          <a:p>
            <a:pPr marL="0" indent="0">
              <a:lnSpc>
                <a:spcPct val="150000"/>
              </a:lnSpc>
              <a:spcBef>
                <a:spcPts val="0"/>
              </a:spcBef>
              <a:buNone/>
            </a:pP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İsimlerin, bütünün kaçta kaçı olduğunu gösteren sıfatlardır.</a:t>
            </a:r>
            <a:endParaRPr lang="tr-TR" sz="2400" b="1"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Yüzde bir ihtimal, yarım ekmek, çeyrek (dörtte bir) ekmek, yarıyıl, iki buçuk lira…</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 Bu tamlamalarda tamlanan çoğul yapılabilir.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Kardeşlerin üçte bir payları var.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 Tamlayan çoğul yapılıp tamlananla yeri değiştirilebilir: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Yüzde otuz artış düşünülüyor.&gt;Düşünülen artış yüzde otuzlarda.</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8410911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lnSpc>
                <a:spcPct val="170000"/>
              </a:lnSpc>
              <a:spcBef>
                <a:spcPts val="0"/>
              </a:spcBef>
              <a:buNone/>
            </a:pPr>
            <a:r>
              <a:rPr lang="tr-TR" b="1" dirty="0" smtClean="0">
                <a:solidFill>
                  <a:srgbClr val="008000"/>
                </a:solidFill>
                <a:effectLst/>
                <a:latin typeface="Roboto Condensed"/>
                <a:ea typeface="Times New Roman"/>
                <a:cs typeface="Times New Roman"/>
              </a:rPr>
              <a:t>	– Üleştirme (paylaştırma) Sayı Sıfatları</a:t>
            </a:r>
            <a:endParaRPr lang="tr-TR" sz="2400" dirty="0">
              <a:ea typeface="Calibri"/>
              <a:cs typeface="Times New Roman"/>
            </a:endParaRPr>
          </a:p>
          <a:p>
            <a:pPr marL="0" indent="0">
              <a:lnSpc>
                <a:spcPct val="170000"/>
              </a:lnSpc>
              <a:spcBef>
                <a:spcPts val="0"/>
              </a:spcBef>
              <a:buNone/>
            </a:pPr>
            <a:r>
              <a:rPr lang="tr-TR" dirty="0" smtClean="0">
                <a:solidFill>
                  <a:srgbClr val="2C2F34"/>
                </a:solidFill>
                <a:effectLst/>
                <a:latin typeface="Roboto Condensed"/>
                <a:ea typeface="Times New Roman"/>
                <a:cs typeface="Times New Roman"/>
              </a:rPr>
              <a:t>	İsimlerin bölümlere ayrıldığını, bölüştürüldüğünü gösteren sıfatlardır. “</a:t>
            </a:r>
            <a:r>
              <a:rPr lang="tr-TR" b="1" dirty="0" smtClean="0">
                <a:solidFill>
                  <a:srgbClr val="008000"/>
                </a:solidFill>
                <a:effectLst/>
                <a:latin typeface="Roboto Condensed"/>
                <a:ea typeface="Times New Roman"/>
                <a:cs typeface="Times New Roman"/>
              </a:rPr>
              <a:t>-(ş)er</a:t>
            </a:r>
            <a:r>
              <a:rPr lang="tr-TR" dirty="0" smtClean="0">
                <a:solidFill>
                  <a:srgbClr val="2C2F34"/>
                </a:solidFill>
                <a:effectLst/>
                <a:latin typeface="Roboto Condensed"/>
                <a:ea typeface="Times New Roman"/>
                <a:cs typeface="Times New Roman"/>
              </a:rPr>
              <a:t>” ekiyle yapılır.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Üçer kişi, ikişer elma, yedişer kişi, ellişer milyon, birer gün arayla,</a:t>
            </a:r>
            <a:endParaRPr lang="tr-TR" sz="2400" dirty="0">
              <a:ea typeface="Calibri"/>
              <a:cs typeface="Times New Roman"/>
            </a:endParaRPr>
          </a:p>
          <a:p>
            <a:pPr marL="0" indent="0">
              <a:lnSpc>
                <a:spcPct val="170000"/>
              </a:lnSpc>
              <a:spcBef>
                <a:spcPts val="0"/>
              </a:spcBef>
              <a:buNone/>
            </a:pPr>
            <a:r>
              <a:rPr lang="tr-TR" b="1" dirty="0" smtClean="0">
                <a:solidFill>
                  <a:srgbClr val="008000"/>
                </a:solidFill>
                <a:effectLst/>
                <a:latin typeface="Roboto Condensed"/>
                <a:ea typeface="Times New Roman"/>
                <a:cs typeface="Times New Roman"/>
              </a:rPr>
              <a:t>	– Topluluk Sayı Sıfatları</a:t>
            </a:r>
            <a:endParaRPr lang="tr-TR" sz="2400" dirty="0">
              <a:ea typeface="Calibri"/>
              <a:cs typeface="Times New Roman"/>
            </a:endParaRPr>
          </a:p>
          <a:p>
            <a:pPr marL="0" indent="0">
              <a:lnSpc>
                <a:spcPct val="170000"/>
              </a:lnSpc>
              <a:spcBef>
                <a:spcPts val="0"/>
              </a:spcBef>
              <a:buNone/>
            </a:pPr>
            <a:r>
              <a:rPr lang="tr-TR" dirty="0" smtClean="0">
                <a:solidFill>
                  <a:srgbClr val="2C2F34"/>
                </a:solidFill>
                <a:effectLst/>
                <a:latin typeface="Roboto Condensed"/>
                <a:ea typeface="Times New Roman"/>
                <a:cs typeface="Times New Roman"/>
              </a:rPr>
              <a:t>	Bir defada doğan birden fazla kardeşler için kullanılır. Bunlardaki “</a:t>
            </a:r>
            <a:r>
              <a:rPr lang="tr-TR" b="1" dirty="0" smtClean="0">
                <a:solidFill>
                  <a:srgbClr val="2C2F34"/>
                </a:solidFill>
                <a:effectLst/>
                <a:latin typeface="Roboto Condensed"/>
                <a:ea typeface="Times New Roman"/>
                <a:cs typeface="Times New Roman"/>
              </a:rPr>
              <a:t>z</a:t>
            </a:r>
            <a:r>
              <a:rPr lang="tr-TR" dirty="0" smtClean="0">
                <a:solidFill>
                  <a:srgbClr val="2C2F34"/>
                </a:solidFill>
                <a:effectLst/>
                <a:latin typeface="Roboto Condensed"/>
                <a:ea typeface="Times New Roman"/>
                <a:cs typeface="Times New Roman"/>
              </a:rPr>
              <a:t>” sesi çokluk bildirir. Tamlanan çoğul olabilir. üçüz bebek, beşiz çocuklar.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8305368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a:lnSpc>
                <a:spcPct val="150000"/>
              </a:lnSpc>
              <a:spcBef>
                <a:spcPts val="0"/>
              </a:spcBef>
            </a:pPr>
            <a:r>
              <a:rPr lang="tr-TR" b="1" dirty="0" smtClean="0">
                <a:solidFill>
                  <a:srgbClr val="0000FF"/>
                </a:solidFill>
                <a:effectLst/>
                <a:latin typeface="Roboto Condensed"/>
                <a:ea typeface="Times New Roman"/>
                <a:cs typeface="Times New Roman"/>
              </a:rPr>
              <a:t>c. Belgisiz Sıfatlar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İsimlerin sayılarını ve miktarlarını kesin olarak değil, yaklaşık, aşağı yukarı, belli belirsiz bildiren sıfatlardır.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a:t>
            </a:r>
            <a:r>
              <a:rPr lang="tr-TR" b="1" dirty="0" smtClean="0">
                <a:solidFill>
                  <a:srgbClr val="008000"/>
                </a:solidFill>
                <a:effectLst/>
                <a:latin typeface="Roboto Condensed"/>
                <a:ea typeface="Times New Roman"/>
                <a:cs typeface="Times New Roman"/>
              </a:rPr>
              <a:t>bir, birkaç, birçok, az, çok, biraz, birtakım, bütün, bazı, tüm, her, hiçbir, herhangi bir, kimi</a:t>
            </a:r>
            <a:r>
              <a:rPr lang="tr-TR" b="1" dirty="0" smtClean="0">
                <a:solidFill>
                  <a:srgbClr val="2C2F34"/>
                </a:solidFill>
                <a:effectLst/>
                <a:latin typeface="Roboto Condensed"/>
                <a:ea typeface="Times New Roman"/>
                <a:cs typeface="Times New Roman"/>
              </a:rPr>
              <a:t>…”</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a:solidFill>
                  <a:srgbClr val="2C2F34"/>
                </a:solidFill>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başka / </a:t>
            </a:r>
            <a:r>
              <a:rPr lang="tr-TR" u="sng" dirty="0" smtClean="0">
                <a:solidFill>
                  <a:srgbClr val="2C2F34"/>
                </a:solidFill>
                <a:effectLst/>
                <a:latin typeface="Roboto Condensed"/>
                <a:ea typeface="Times New Roman"/>
                <a:cs typeface="Times New Roman"/>
              </a:rPr>
              <a:t>bir</a:t>
            </a:r>
            <a:r>
              <a:rPr lang="tr-TR" dirty="0" smtClean="0">
                <a:solidFill>
                  <a:srgbClr val="2C2F34"/>
                </a:solidFill>
                <a:effectLst/>
                <a:latin typeface="Roboto Condensed"/>
                <a:ea typeface="Times New Roman"/>
                <a:cs typeface="Times New Roman"/>
              </a:rPr>
              <a:t> / boyut,</a:t>
            </a:r>
            <a:endParaRPr lang="tr-TR" sz="2400" dirty="0">
              <a:ea typeface="Calibri"/>
              <a:cs typeface="Times New Roman"/>
            </a:endParaRPr>
          </a:p>
          <a:p>
            <a:pPr marL="400050" lvl="1" indent="0">
              <a:lnSpc>
                <a:spcPct val="150000"/>
              </a:lnSpc>
              <a:spcBef>
                <a:spcPts val="0"/>
              </a:spcBef>
              <a:buSzPts val="1000"/>
              <a:buNone/>
              <a:tabLst>
                <a:tab pos="457200" algn="l"/>
              </a:tabLst>
            </a:pPr>
            <a:r>
              <a:rPr lang="tr-TR" u="sng" dirty="0" smtClean="0">
                <a:solidFill>
                  <a:srgbClr val="2C2F34"/>
                </a:solidFill>
                <a:effectLst/>
                <a:latin typeface="Roboto Condensed"/>
                <a:ea typeface="Times New Roman"/>
                <a:cs typeface="Times New Roman"/>
              </a:rPr>
              <a:t>kimi</a:t>
            </a:r>
            <a:r>
              <a:rPr lang="tr-TR" dirty="0" smtClean="0">
                <a:solidFill>
                  <a:srgbClr val="2C2F34"/>
                </a:solidFill>
                <a:effectLst/>
                <a:latin typeface="Roboto Condensed"/>
                <a:ea typeface="Times New Roman"/>
                <a:cs typeface="Times New Roman"/>
              </a:rPr>
              <a:t> insanlar,</a:t>
            </a:r>
            <a:endParaRPr lang="tr-TR" sz="20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bir</a:t>
            </a:r>
            <a:r>
              <a:rPr lang="tr-TR" dirty="0" smtClean="0">
                <a:solidFill>
                  <a:srgbClr val="2C2F34"/>
                </a:solidFill>
                <a:effectLst/>
                <a:latin typeface="Roboto Condensed"/>
                <a:ea typeface="Times New Roman"/>
                <a:cs typeface="Times New Roman"/>
              </a:rPr>
              <a:t> yaz günü,</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bazı </a:t>
            </a:r>
            <a:r>
              <a:rPr lang="tr-TR" dirty="0" smtClean="0">
                <a:solidFill>
                  <a:srgbClr val="2C2F34"/>
                </a:solidFill>
                <a:effectLst/>
                <a:latin typeface="Roboto Condensed"/>
                <a:ea typeface="Times New Roman"/>
                <a:cs typeface="Times New Roman"/>
              </a:rPr>
              <a:t>sıfatlar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herhangi bir</a:t>
            </a:r>
            <a:r>
              <a:rPr lang="tr-TR" dirty="0" smtClean="0">
                <a:solidFill>
                  <a:srgbClr val="2C2F34"/>
                </a:solidFill>
                <a:effectLst/>
                <a:latin typeface="Roboto Condensed"/>
                <a:ea typeface="Times New Roman"/>
                <a:cs typeface="Times New Roman"/>
              </a:rPr>
              <a:t> zaman</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her</a:t>
            </a:r>
            <a:r>
              <a:rPr lang="tr-TR" dirty="0" smtClean="0">
                <a:solidFill>
                  <a:srgbClr val="2C2F34"/>
                </a:solidFill>
                <a:effectLst/>
                <a:latin typeface="Roboto Condensed"/>
                <a:ea typeface="Times New Roman"/>
                <a:cs typeface="Times New Roman"/>
              </a:rPr>
              <a:t> soru,</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birtakım</a:t>
            </a:r>
            <a:r>
              <a:rPr lang="tr-TR" dirty="0" smtClean="0">
                <a:solidFill>
                  <a:srgbClr val="2C2F34"/>
                </a:solidFill>
                <a:effectLst/>
                <a:latin typeface="Roboto Condensed"/>
                <a:ea typeface="Times New Roman"/>
                <a:cs typeface="Times New Roman"/>
              </a:rPr>
              <a:t> insanlar,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birkaç</a:t>
            </a:r>
            <a:r>
              <a:rPr lang="tr-TR" dirty="0" smtClean="0">
                <a:solidFill>
                  <a:srgbClr val="2C2F34"/>
                </a:solidFill>
                <a:effectLst/>
                <a:latin typeface="Roboto Condensed"/>
                <a:ea typeface="Times New Roman"/>
                <a:cs typeface="Times New Roman"/>
              </a:rPr>
              <a:t> kişi,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Birçok</a:t>
            </a:r>
            <a:r>
              <a:rPr lang="tr-TR" dirty="0" smtClean="0">
                <a:solidFill>
                  <a:srgbClr val="2C2F34"/>
                </a:solidFill>
                <a:effectLst/>
                <a:latin typeface="Roboto Condensed"/>
                <a:ea typeface="Times New Roman"/>
                <a:cs typeface="Times New Roman"/>
              </a:rPr>
              <a:t> seneler geçti; dönen yok seferinden.</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tüm</a:t>
            </a:r>
            <a:r>
              <a:rPr lang="tr-TR" dirty="0" smtClean="0">
                <a:solidFill>
                  <a:srgbClr val="2C2F34"/>
                </a:solidFill>
                <a:effectLst/>
                <a:latin typeface="Roboto Condensed"/>
                <a:ea typeface="Times New Roman"/>
                <a:cs typeface="Times New Roman"/>
              </a:rPr>
              <a:t> insanlar,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bütün</a:t>
            </a:r>
            <a:r>
              <a:rPr lang="tr-TR" dirty="0" smtClean="0">
                <a:solidFill>
                  <a:srgbClr val="2C2F34"/>
                </a:solidFill>
                <a:effectLst/>
                <a:latin typeface="Roboto Condensed"/>
                <a:ea typeface="Times New Roman"/>
                <a:cs typeface="Times New Roman"/>
              </a:rPr>
              <a:t> varlıklar…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61141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b="1" dirty="0" smtClean="0">
                <a:solidFill>
                  <a:srgbClr val="0000FF"/>
                </a:solidFill>
                <a:effectLst/>
                <a:latin typeface="Roboto Condensed"/>
                <a:ea typeface="Times New Roman"/>
                <a:cs typeface="Times New Roman"/>
              </a:rPr>
              <a:t>ZAMİR ÇEŞİTLERİ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620688"/>
            <a:ext cx="9144000" cy="6237312"/>
          </a:xfrm>
        </p:spPr>
        <p:txBody>
          <a:bodyPr>
            <a:normAutofit lnSpcReduction="10000"/>
          </a:bodyPr>
          <a:lstStyle/>
          <a:p>
            <a:pPr marL="0" indent="0" algn="just">
              <a:lnSpc>
                <a:spcPct val="150000"/>
              </a:lnSpc>
              <a:spcBef>
                <a:spcPts val="0"/>
              </a:spcBef>
              <a:buNone/>
            </a:pPr>
            <a:r>
              <a:rPr lang="tr-TR" dirty="0" smtClean="0">
                <a:solidFill>
                  <a:srgbClr val="2C2F34"/>
                </a:solidFill>
                <a:effectLst/>
                <a:latin typeface="Roboto Condensed"/>
                <a:ea typeface="Times New Roman"/>
                <a:cs typeface="Times New Roman"/>
              </a:rPr>
              <a:t>	Zamirler, isimlerin yerini tutma şekillerine ve yerini tuttukları isimlere göre çeşitlere ayrılırlar:</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Şahıs zamirleri</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Dönüşlülük zamiri</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İşaret zamirleri</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Belgisiz zamirler</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Soru zamirleri</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İlgi zamiri</a:t>
            </a:r>
            <a:endParaRPr lang="tr-TR" sz="2400" dirty="0">
              <a:ea typeface="Calibri"/>
              <a:cs typeface="Times New Roman"/>
            </a:endParaRPr>
          </a:p>
          <a:p>
            <a:pPr lvl="0" algn="just">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İyelik zamiri</a:t>
            </a:r>
            <a:r>
              <a:rPr lang="tr-TR" b="1" dirty="0" smtClean="0">
                <a:solidFill>
                  <a:srgbClr val="2C2F34"/>
                </a:solidFill>
                <a:effectLst/>
                <a:latin typeface="Roboto Condensed"/>
                <a:ea typeface="Times New Roman"/>
                <a:cs typeface="Times New Roman"/>
              </a:rPr>
              <a:t> </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3764779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nSpc>
                <a:spcPct val="170000"/>
              </a:lnSpc>
              <a:spcBef>
                <a:spcPts val="0"/>
              </a:spcBef>
              <a:buNone/>
            </a:pPr>
            <a:r>
              <a:rPr lang="tr-TR" dirty="0" smtClean="0">
                <a:solidFill>
                  <a:srgbClr val="2C2F34"/>
                </a:solidFill>
                <a:effectLst/>
                <a:latin typeface="Roboto Condensed"/>
                <a:ea typeface="Times New Roman"/>
                <a:cs typeface="Times New Roman"/>
              </a:rPr>
              <a:t>	Bunlardan bazılarının belirttiği isimler çoğul eki alamaz, bazılarının tamlananları çoğul olmak zorundadır; bazılarınınki de yerine göre tekil de olabilir, çoğul da.</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Bütün insan&gt;bütün insanlar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Birkaç kişi&gt;birkaç kişiler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Çoğu insan&gt;çoğu bitkiler</a:t>
            </a:r>
            <a:endParaRPr lang="tr-TR" sz="2400" dirty="0">
              <a:ea typeface="Calibri"/>
              <a:cs typeface="Times New Roman"/>
            </a:endParaRPr>
          </a:p>
          <a:p>
            <a:pPr marL="0" indent="0">
              <a:lnSpc>
                <a:spcPct val="170000"/>
              </a:lnSpc>
              <a:spcBef>
                <a:spcPts val="0"/>
              </a:spcBef>
              <a:buNone/>
            </a:pPr>
            <a:r>
              <a:rPr lang="tr-TR" b="1" dirty="0" smtClean="0">
                <a:solidFill>
                  <a:srgbClr val="2C2F34"/>
                </a:solidFill>
                <a:effectLst/>
                <a:latin typeface="Roboto Condensed"/>
                <a:ea typeface="Times New Roman"/>
                <a:cs typeface="Times New Roman"/>
              </a:rPr>
              <a:t>	Not: </a:t>
            </a:r>
            <a:r>
              <a:rPr lang="tr-TR" dirty="0" smtClean="0">
                <a:solidFill>
                  <a:srgbClr val="2C2F34"/>
                </a:solidFill>
                <a:effectLst/>
                <a:latin typeface="Roboto Condensed"/>
                <a:ea typeface="Times New Roman"/>
                <a:cs typeface="Times New Roman"/>
              </a:rPr>
              <a:t>Asıl sayı sıfatı olan “bir” ile belgisiz sıfat olan “bir” karıştırılabilir. “bir” kelimesi “tek” kelimesinin karşılığı ise asıl sayı sıfatıdır. Değilse belgisiz sıfattır: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Bir çiçekle yaz olmaz. — bir tane çiçek. — asıl sayı sıfatı</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Onu bir akşam vakti gördüm. — Herhangi bir akşam vakti — belgisiz sıfat</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0569692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lnSpc>
                <a:spcPct val="150000"/>
              </a:lnSpc>
              <a:spcBef>
                <a:spcPts val="0"/>
              </a:spcBef>
              <a:buNone/>
            </a:pPr>
            <a:r>
              <a:rPr lang="tr-TR" sz="2400" b="1" dirty="0" smtClean="0">
                <a:solidFill>
                  <a:srgbClr val="0000FF"/>
                </a:solidFill>
                <a:effectLst/>
                <a:ea typeface="Times New Roman"/>
                <a:cs typeface="Times New Roman"/>
              </a:rPr>
              <a:t>d. Soru Sıfatları</a:t>
            </a:r>
            <a:endParaRPr lang="tr-TR" sz="2400" dirty="0">
              <a:ea typeface="Calibri"/>
              <a:cs typeface="Times New Roman"/>
            </a:endParaRPr>
          </a:p>
          <a:p>
            <a:pPr marL="0" indent="0" algn="just">
              <a:lnSpc>
                <a:spcPct val="150000"/>
              </a:lnSpc>
              <a:spcBef>
                <a:spcPts val="0"/>
              </a:spcBef>
              <a:buNone/>
            </a:pPr>
            <a:r>
              <a:rPr lang="tr-TR" sz="2400" dirty="0" smtClean="0">
                <a:solidFill>
                  <a:srgbClr val="2C2F34"/>
                </a:solidFill>
                <a:effectLst/>
                <a:ea typeface="Times New Roman"/>
                <a:cs typeface="Times New Roman"/>
              </a:rPr>
              <a:t>	Soru sıfatları, isimlerin nitelik ve niceliklerini soru yoluyla öğrenmeyi amaçlayan, cevapları da herhangi bir sıfat olan kelimelerdir.</a:t>
            </a:r>
            <a:endParaRPr lang="tr-TR" sz="2400" dirty="0">
              <a:ea typeface="Calibri"/>
              <a:cs typeface="Times New Roman"/>
            </a:endParaRPr>
          </a:p>
          <a:p>
            <a:pPr marL="0" indent="0" algn="just">
              <a:lnSpc>
                <a:spcPct val="150000"/>
              </a:lnSpc>
              <a:spcBef>
                <a:spcPts val="0"/>
              </a:spcBef>
              <a:buNone/>
            </a:pPr>
            <a:r>
              <a:rPr lang="tr-TR" sz="2400" b="1" dirty="0" smtClean="0">
                <a:solidFill>
                  <a:srgbClr val="2C2F34"/>
                </a:solidFill>
                <a:effectLst/>
                <a:ea typeface="Times New Roman"/>
                <a:cs typeface="Times New Roman"/>
              </a:rPr>
              <a:t>	“</a:t>
            </a:r>
            <a:r>
              <a:rPr lang="tr-TR" sz="2400" b="1" dirty="0" smtClean="0">
                <a:solidFill>
                  <a:srgbClr val="008000"/>
                </a:solidFill>
                <a:effectLst/>
                <a:ea typeface="Times New Roman"/>
                <a:cs typeface="Times New Roman"/>
              </a:rPr>
              <a:t>ne, nasıl, nice, ne gibi, ne biçim, kaç, kaçıncı, kaçar, hangi, ne türlü</a:t>
            </a:r>
            <a:r>
              <a:rPr lang="tr-TR" sz="2400" b="1" dirty="0" smtClean="0">
                <a:solidFill>
                  <a:srgbClr val="2C2F34"/>
                </a:solidFill>
                <a:effectLst/>
                <a:ea typeface="Times New Roman"/>
                <a:cs typeface="Times New Roman"/>
              </a:rPr>
              <a:t>…”</a:t>
            </a:r>
            <a:endParaRPr lang="tr-TR" sz="2400" dirty="0">
              <a:ea typeface="Calibri"/>
              <a:cs typeface="Times New Roman"/>
            </a:endParaRPr>
          </a:p>
          <a:p>
            <a:pPr marL="0" lvl="0" indent="0">
              <a:lnSpc>
                <a:spcPct val="150000"/>
              </a:lnSpc>
              <a:spcBef>
                <a:spcPts val="0"/>
              </a:spcBef>
              <a:buNone/>
            </a:pPr>
            <a:r>
              <a:rPr lang="tr-TR" sz="2400" b="1" dirty="0">
                <a:solidFill>
                  <a:srgbClr val="2C2F34"/>
                </a:solidFill>
                <a:ea typeface="Times New Roman"/>
                <a:cs typeface="Times New Roman"/>
              </a:rPr>
              <a:t>Soru Sıfatlarının Özellikleri</a:t>
            </a:r>
            <a:endParaRPr lang="tr-TR" sz="2400" dirty="0">
              <a:solidFill>
                <a:prstClr val="black"/>
              </a:solidFill>
              <a:ea typeface="Calibri"/>
              <a:cs typeface="Times New Roman"/>
            </a:endParaRPr>
          </a:p>
          <a:p>
            <a:pPr marL="0" lvl="0" indent="0">
              <a:lnSpc>
                <a:spcPct val="150000"/>
              </a:lnSpc>
              <a:spcBef>
                <a:spcPts val="0"/>
              </a:spcBef>
              <a:buNone/>
            </a:pPr>
            <a:r>
              <a:rPr lang="tr-TR" sz="2400" b="1" dirty="0">
                <a:solidFill>
                  <a:srgbClr val="2C2F34"/>
                </a:solidFill>
                <a:ea typeface="Times New Roman"/>
                <a:cs typeface="Times New Roman"/>
              </a:rPr>
              <a:t>	] Soru sıfatları cümleyi soru cümlesi yapar. Bazı durumlarda da yapmaz:</a:t>
            </a:r>
            <a:endParaRPr lang="tr-TR" sz="24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2400" dirty="0">
                <a:solidFill>
                  <a:srgbClr val="2C2F34"/>
                </a:solidFill>
                <a:ea typeface="Times New Roman"/>
                <a:cs typeface="Times New Roman"/>
              </a:rPr>
              <a:t>	Bu </a:t>
            </a:r>
            <a:r>
              <a:rPr lang="tr-TR" sz="2400" u="sng" dirty="0">
                <a:solidFill>
                  <a:srgbClr val="2C2F34"/>
                </a:solidFill>
                <a:ea typeface="Times New Roman"/>
                <a:cs typeface="Times New Roman"/>
              </a:rPr>
              <a:t>nasıl</a:t>
            </a:r>
            <a:r>
              <a:rPr lang="tr-TR" sz="2400" dirty="0">
                <a:solidFill>
                  <a:srgbClr val="2C2F34"/>
                </a:solidFill>
                <a:ea typeface="Times New Roman"/>
                <a:cs typeface="Times New Roman"/>
              </a:rPr>
              <a:t> bir dünya; hikâyesi zor…</a:t>
            </a:r>
            <a:endParaRPr lang="tr-TR" sz="24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2400" dirty="0">
                <a:solidFill>
                  <a:srgbClr val="2C2F34"/>
                </a:solidFill>
                <a:ea typeface="Times New Roman"/>
                <a:cs typeface="Times New Roman"/>
              </a:rPr>
              <a:t>	</a:t>
            </a:r>
            <a:r>
              <a:rPr lang="tr-TR" sz="2400" u="sng" dirty="0">
                <a:solidFill>
                  <a:srgbClr val="2C2F34"/>
                </a:solidFill>
                <a:ea typeface="Times New Roman"/>
                <a:cs typeface="Times New Roman"/>
              </a:rPr>
              <a:t>Nasıl</a:t>
            </a:r>
            <a:r>
              <a:rPr lang="tr-TR" sz="2400" dirty="0">
                <a:solidFill>
                  <a:srgbClr val="2C2F34"/>
                </a:solidFill>
                <a:ea typeface="Times New Roman"/>
                <a:cs typeface="Times New Roman"/>
              </a:rPr>
              <a:t> kitaplardan hoşlanırsın?</a:t>
            </a:r>
            <a:endParaRPr lang="tr-TR" sz="2400" dirty="0">
              <a:solidFill>
                <a:prstClr val="black"/>
              </a:solidFill>
              <a:ea typeface="Calibri"/>
              <a:cs typeface="Times New Roman"/>
            </a:endParaRPr>
          </a:p>
          <a:p>
            <a:pPr marL="0" lvl="0" indent="0">
              <a:lnSpc>
                <a:spcPct val="150000"/>
              </a:lnSpc>
              <a:spcBef>
                <a:spcPts val="0"/>
              </a:spcBef>
              <a:buNone/>
            </a:pPr>
            <a:r>
              <a:rPr lang="tr-TR" sz="2400" b="1" dirty="0">
                <a:solidFill>
                  <a:srgbClr val="2C2F34"/>
                </a:solidFill>
                <a:ea typeface="Times New Roman"/>
                <a:cs typeface="Times New Roman"/>
              </a:rPr>
              <a:t>	] Soru sıfatlarıyla da sıfat tamlaması oluşturulur.</a:t>
            </a:r>
            <a:endParaRPr lang="tr-TR" sz="24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2400" dirty="0">
                <a:solidFill>
                  <a:srgbClr val="2C2F34"/>
                </a:solidFill>
                <a:ea typeface="Times New Roman"/>
                <a:cs typeface="Times New Roman"/>
              </a:rPr>
              <a:t>	</a:t>
            </a:r>
            <a:r>
              <a:rPr lang="tr-TR" sz="2400" u="sng" dirty="0">
                <a:solidFill>
                  <a:srgbClr val="2C2F34"/>
                </a:solidFill>
                <a:ea typeface="Times New Roman"/>
                <a:cs typeface="Times New Roman"/>
              </a:rPr>
              <a:t>Kaç</a:t>
            </a:r>
            <a:r>
              <a:rPr lang="tr-TR" sz="2400" dirty="0">
                <a:solidFill>
                  <a:srgbClr val="2C2F34"/>
                </a:solidFill>
                <a:ea typeface="Times New Roman"/>
                <a:cs typeface="Times New Roman"/>
              </a:rPr>
              <a:t> gün sonra geleceksin?</a:t>
            </a:r>
            <a:endParaRPr lang="tr-TR" sz="24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2400" dirty="0">
                <a:solidFill>
                  <a:srgbClr val="2C2F34"/>
                </a:solidFill>
                <a:ea typeface="Times New Roman"/>
                <a:cs typeface="Times New Roman"/>
              </a:rPr>
              <a:t>	Eve giderken </a:t>
            </a:r>
            <a:r>
              <a:rPr lang="tr-TR" sz="2400" u="sng" dirty="0">
                <a:solidFill>
                  <a:srgbClr val="2C2F34"/>
                </a:solidFill>
                <a:ea typeface="Times New Roman"/>
                <a:cs typeface="Times New Roman"/>
              </a:rPr>
              <a:t>hangi</a:t>
            </a:r>
            <a:r>
              <a:rPr lang="tr-TR" sz="2400" dirty="0">
                <a:solidFill>
                  <a:srgbClr val="2C2F34"/>
                </a:solidFill>
                <a:ea typeface="Times New Roman"/>
                <a:cs typeface="Times New Roman"/>
              </a:rPr>
              <a:t> otobüse bineceğiz?</a:t>
            </a:r>
            <a:endParaRPr lang="tr-TR" sz="2400" dirty="0">
              <a:solidFill>
                <a:prstClr val="black"/>
              </a:solidFill>
              <a:ea typeface="Calibri"/>
              <a:cs typeface="Times New Roman"/>
            </a:endParaRPr>
          </a:p>
          <a:p>
            <a:endParaRPr lang="tr-TR" dirty="0"/>
          </a:p>
        </p:txBody>
      </p:sp>
    </p:spTree>
    <p:extLst>
      <p:ext uri="{BB962C8B-B14F-4D97-AF65-F5344CB8AC3E}">
        <p14:creationId xmlns:p14="http://schemas.microsoft.com/office/powerpoint/2010/main" val="13247936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fontScale="92500" lnSpcReduction="10000"/>
          </a:bodyPr>
          <a:lstStyle/>
          <a:p>
            <a:pPr marL="0" indent="0">
              <a:lnSpc>
                <a:spcPct val="170000"/>
              </a:lnSpc>
              <a:spcBef>
                <a:spcPts val="0"/>
              </a:spcBef>
              <a:buNone/>
            </a:pPr>
            <a:r>
              <a:rPr lang="tr-TR" sz="2500" b="1" dirty="0" smtClean="0">
                <a:solidFill>
                  <a:srgbClr val="2C2F34"/>
                </a:solidFill>
                <a:effectLst/>
                <a:ea typeface="Times New Roman"/>
                <a:cs typeface="Times New Roman"/>
              </a:rPr>
              <a:t>	Örnekler</a:t>
            </a:r>
            <a:endParaRPr lang="tr-TR" sz="2500" dirty="0">
              <a:ea typeface="Calibri"/>
              <a:cs typeface="Times New Roman"/>
            </a:endParaRPr>
          </a:p>
          <a:p>
            <a:pPr marL="0" lvl="0" indent="0">
              <a:lnSpc>
                <a:spcPct val="170000"/>
              </a:lnSpc>
              <a:spcBef>
                <a:spcPts val="0"/>
              </a:spcBef>
              <a:buSzPts val="1000"/>
              <a:buNone/>
              <a:tabLst>
                <a:tab pos="457200" algn="l"/>
              </a:tabLst>
            </a:pPr>
            <a:r>
              <a:rPr lang="tr-TR" sz="2500" dirty="0" smtClean="0">
                <a:solidFill>
                  <a:srgbClr val="2C2F34"/>
                </a:solidFill>
                <a:effectLst/>
                <a:ea typeface="Times New Roman"/>
                <a:cs typeface="Times New Roman"/>
              </a:rPr>
              <a:t>	</a:t>
            </a:r>
            <a:r>
              <a:rPr lang="tr-TR" sz="2500" u="sng" dirty="0" smtClean="0">
                <a:solidFill>
                  <a:srgbClr val="2C2F34"/>
                </a:solidFill>
                <a:effectLst/>
                <a:ea typeface="Times New Roman"/>
                <a:cs typeface="Times New Roman"/>
              </a:rPr>
              <a:t>Hangi</a:t>
            </a:r>
            <a:r>
              <a:rPr lang="tr-TR" sz="2500" dirty="0" smtClean="0">
                <a:solidFill>
                  <a:srgbClr val="2C2F34"/>
                </a:solidFill>
                <a:effectLst/>
                <a:ea typeface="Times New Roman"/>
                <a:cs typeface="Times New Roman"/>
              </a:rPr>
              <a:t> çılgın bana zincir vuracakmış şaşarım.</a:t>
            </a:r>
            <a:endParaRPr lang="tr-TR" sz="2500" dirty="0">
              <a:ea typeface="Calibri"/>
              <a:cs typeface="Times New Roman"/>
            </a:endParaRPr>
          </a:p>
          <a:p>
            <a:pPr marL="0" lvl="0" indent="0">
              <a:lnSpc>
                <a:spcPct val="170000"/>
              </a:lnSpc>
              <a:spcBef>
                <a:spcPts val="0"/>
              </a:spcBef>
              <a:buSzPts val="1000"/>
              <a:buNone/>
              <a:tabLst>
                <a:tab pos="457200" algn="l"/>
              </a:tabLst>
            </a:pPr>
            <a:r>
              <a:rPr lang="tr-TR" sz="2500" dirty="0" smtClean="0">
                <a:solidFill>
                  <a:srgbClr val="2C2F34"/>
                </a:solidFill>
                <a:effectLst/>
                <a:ea typeface="Times New Roman"/>
                <a:cs typeface="Times New Roman"/>
              </a:rPr>
              <a:t>	</a:t>
            </a:r>
            <a:r>
              <a:rPr lang="tr-TR" sz="2500" u="sng" dirty="0" smtClean="0">
                <a:solidFill>
                  <a:srgbClr val="2C2F34"/>
                </a:solidFill>
                <a:effectLst/>
                <a:ea typeface="Times New Roman"/>
                <a:cs typeface="Times New Roman"/>
              </a:rPr>
              <a:t>Kaçıncı</a:t>
            </a:r>
            <a:r>
              <a:rPr lang="tr-TR" sz="2500" dirty="0" smtClean="0">
                <a:solidFill>
                  <a:srgbClr val="2C2F34"/>
                </a:solidFill>
                <a:effectLst/>
                <a:ea typeface="Times New Roman"/>
                <a:cs typeface="Times New Roman"/>
              </a:rPr>
              <a:t> sınıfta okuyor?</a:t>
            </a:r>
            <a:endParaRPr lang="tr-TR" sz="2500" dirty="0">
              <a:ea typeface="Calibri"/>
              <a:cs typeface="Times New Roman"/>
            </a:endParaRPr>
          </a:p>
          <a:p>
            <a:pPr marL="0" lvl="0" indent="0">
              <a:lnSpc>
                <a:spcPct val="170000"/>
              </a:lnSpc>
              <a:spcBef>
                <a:spcPts val="0"/>
              </a:spcBef>
              <a:buSzPts val="1000"/>
              <a:buNone/>
              <a:tabLst>
                <a:tab pos="457200" algn="l"/>
              </a:tabLst>
            </a:pPr>
            <a:r>
              <a:rPr lang="tr-TR" sz="2500" dirty="0" smtClean="0">
                <a:solidFill>
                  <a:srgbClr val="2C2F34"/>
                </a:solidFill>
                <a:effectLst/>
                <a:ea typeface="Times New Roman"/>
                <a:cs typeface="Times New Roman"/>
              </a:rPr>
              <a:t>	</a:t>
            </a:r>
            <a:r>
              <a:rPr lang="tr-TR" sz="2500" u="sng" dirty="0" smtClean="0">
                <a:solidFill>
                  <a:srgbClr val="2C2F34"/>
                </a:solidFill>
                <a:effectLst/>
                <a:ea typeface="Times New Roman"/>
                <a:cs typeface="Times New Roman"/>
              </a:rPr>
              <a:t>Ne</a:t>
            </a:r>
            <a:r>
              <a:rPr lang="tr-TR" sz="2500" dirty="0" smtClean="0">
                <a:solidFill>
                  <a:srgbClr val="2C2F34"/>
                </a:solidFill>
                <a:effectLst/>
                <a:ea typeface="Times New Roman"/>
                <a:cs typeface="Times New Roman"/>
              </a:rPr>
              <a:t> gün geleceğini söyledi mi?</a:t>
            </a:r>
            <a:endParaRPr lang="tr-TR" sz="2500" dirty="0">
              <a:ea typeface="Calibri"/>
              <a:cs typeface="Times New Roman"/>
            </a:endParaRPr>
          </a:p>
          <a:p>
            <a:pPr marL="0" lvl="0" indent="0">
              <a:lnSpc>
                <a:spcPct val="170000"/>
              </a:lnSpc>
              <a:spcBef>
                <a:spcPts val="0"/>
              </a:spcBef>
              <a:buSzPts val="1000"/>
              <a:buNone/>
              <a:tabLst>
                <a:tab pos="457200" algn="l"/>
              </a:tabLst>
            </a:pPr>
            <a:r>
              <a:rPr lang="tr-TR" sz="2500" dirty="0" smtClean="0">
                <a:solidFill>
                  <a:srgbClr val="2C2F34"/>
                </a:solidFill>
                <a:effectLst/>
                <a:ea typeface="Times New Roman"/>
                <a:cs typeface="Times New Roman"/>
              </a:rPr>
              <a:t>	</a:t>
            </a:r>
            <a:r>
              <a:rPr lang="tr-TR" sz="2500" u="sng" dirty="0" smtClean="0">
                <a:solidFill>
                  <a:srgbClr val="2C2F34"/>
                </a:solidFill>
                <a:effectLst/>
                <a:ea typeface="Times New Roman"/>
                <a:cs typeface="Times New Roman"/>
              </a:rPr>
              <a:t>Kaçar</a:t>
            </a:r>
            <a:r>
              <a:rPr lang="tr-TR" sz="2500" dirty="0" smtClean="0">
                <a:solidFill>
                  <a:srgbClr val="2C2F34"/>
                </a:solidFill>
                <a:effectLst/>
                <a:ea typeface="Times New Roman"/>
                <a:cs typeface="Times New Roman"/>
              </a:rPr>
              <a:t> kişilik gruplar hâlinde gideceğiz?</a:t>
            </a:r>
            <a:endParaRPr lang="tr-TR" sz="2500" dirty="0">
              <a:ea typeface="Calibri"/>
              <a:cs typeface="Times New Roman"/>
            </a:endParaRPr>
          </a:p>
          <a:p>
            <a:pPr marL="0" lvl="0" indent="0">
              <a:lnSpc>
                <a:spcPct val="170000"/>
              </a:lnSpc>
              <a:spcBef>
                <a:spcPts val="0"/>
              </a:spcBef>
              <a:buSzPts val="1000"/>
              <a:buNone/>
              <a:tabLst>
                <a:tab pos="457200" algn="l"/>
              </a:tabLst>
            </a:pPr>
            <a:r>
              <a:rPr lang="tr-TR" sz="2500" dirty="0" smtClean="0">
                <a:solidFill>
                  <a:srgbClr val="2C2F34"/>
                </a:solidFill>
                <a:effectLst/>
                <a:ea typeface="Times New Roman"/>
                <a:cs typeface="Times New Roman"/>
              </a:rPr>
              <a:t>	</a:t>
            </a:r>
            <a:r>
              <a:rPr lang="tr-TR" sz="2500" u="sng" dirty="0" smtClean="0">
                <a:solidFill>
                  <a:srgbClr val="2C2F34"/>
                </a:solidFill>
                <a:effectLst/>
                <a:ea typeface="Times New Roman"/>
                <a:cs typeface="Times New Roman"/>
              </a:rPr>
              <a:t>Kaçta kaç</a:t>
            </a:r>
            <a:r>
              <a:rPr lang="tr-TR" sz="2500" dirty="0" smtClean="0">
                <a:solidFill>
                  <a:srgbClr val="2C2F34"/>
                </a:solidFill>
                <a:effectLst/>
                <a:ea typeface="Times New Roman"/>
                <a:cs typeface="Times New Roman"/>
              </a:rPr>
              <a:t> hisse istersin?</a:t>
            </a:r>
            <a:endParaRPr lang="tr-TR" sz="2500" dirty="0">
              <a:ea typeface="Calibri"/>
              <a:cs typeface="Times New Roman"/>
            </a:endParaRPr>
          </a:p>
          <a:p>
            <a:pPr marL="0" indent="0">
              <a:lnSpc>
                <a:spcPct val="170000"/>
              </a:lnSpc>
              <a:spcBef>
                <a:spcPts val="0"/>
              </a:spcBef>
              <a:buNone/>
            </a:pPr>
            <a:r>
              <a:rPr lang="tr-TR" sz="2500" b="1" dirty="0" smtClean="0">
                <a:solidFill>
                  <a:srgbClr val="2C2F34"/>
                </a:solidFill>
                <a:effectLst/>
                <a:ea typeface="Times New Roman"/>
                <a:cs typeface="Times New Roman"/>
              </a:rPr>
              <a:t>	Not: </a:t>
            </a:r>
            <a:r>
              <a:rPr lang="tr-TR" sz="2500" dirty="0" smtClean="0">
                <a:solidFill>
                  <a:srgbClr val="2C2F34"/>
                </a:solidFill>
                <a:effectLst/>
                <a:ea typeface="Times New Roman"/>
                <a:cs typeface="Times New Roman"/>
              </a:rPr>
              <a:t>“ne” kelimesi sıfat, zarf ve zamir olarak kullanılabilir.</a:t>
            </a:r>
            <a:endParaRPr lang="tr-TR" sz="2500" dirty="0">
              <a:ea typeface="Calibri"/>
              <a:cs typeface="Times New Roman"/>
            </a:endParaRPr>
          </a:p>
          <a:p>
            <a:pPr marL="0" lvl="0" indent="0">
              <a:lnSpc>
                <a:spcPct val="170000"/>
              </a:lnSpc>
              <a:spcBef>
                <a:spcPts val="0"/>
              </a:spcBef>
              <a:buSzPts val="1000"/>
              <a:buNone/>
              <a:tabLst>
                <a:tab pos="457200" algn="l"/>
              </a:tabLst>
            </a:pPr>
            <a:r>
              <a:rPr lang="tr-TR" sz="2500" dirty="0" smtClean="0">
                <a:solidFill>
                  <a:srgbClr val="2C2F34"/>
                </a:solidFill>
                <a:effectLst/>
                <a:ea typeface="Times New Roman"/>
                <a:cs typeface="Times New Roman"/>
              </a:rPr>
              <a:t>	Ne bakıyorsun? — zarf</a:t>
            </a:r>
            <a:endParaRPr lang="tr-TR" sz="2500" dirty="0">
              <a:ea typeface="Calibri"/>
              <a:cs typeface="Times New Roman"/>
            </a:endParaRPr>
          </a:p>
          <a:p>
            <a:pPr marL="0" lvl="0" indent="0">
              <a:lnSpc>
                <a:spcPct val="170000"/>
              </a:lnSpc>
              <a:spcBef>
                <a:spcPts val="0"/>
              </a:spcBef>
              <a:buSzPts val="1000"/>
              <a:buNone/>
              <a:tabLst>
                <a:tab pos="457200" algn="l"/>
              </a:tabLst>
            </a:pPr>
            <a:r>
              <a:rPr lang="tr-TR" sz="2500" dirty="0" smtClean="0">
                <a:solidFill>
                  <a:srgbClr val="2C2F34"/>
                </a:solidFill>
                <a:effectLst/>
                <a:ea typeface="Times New Roman"/>
                <a:cs typeface="Times New Roman"/>
              </a:rPr>
              <a:t>	Ne almak istiyorsun? — zamir</a:t>
            </a:r>
            <a:endParaRPr lang="tr-TR" sz="2500" dirty="0">
              <a:ea typeface="Calibri"/>
              <a:cs typeface="Times New Roman"/>
            </a:endParaRPr>
          </a:p>
          <a:p>
            <a:pPr marL="0" lvl="0" indent="0">
              <a:lnSpc>
                <a:spcPct val="170000"/>
              </a:lnSpc>
              <a:spcBef>
                <a:spcPts val="0"/>
              </a:spcBef>
              <a:buSzPts val="1000"/>
              <a:buNone/>
              <a:tabLst>
                <a:tab pos="457200" algn="l"/>
              </a:tabLst>
            </a:pPr>
            <a:r>
              <a:rPr lang="tr-TR" sz="2500" dirty="0" smtClean="0">
                <a:solidFill>
                  <a:srgbClr val="2C2F34"/>
                </a:solidFill>
                <a:effectLst/>
                <a:ea typeface="Times New Roman"/>
                <a:cs typeface="Times New Roman"/>
              </a:rPr>
              <a:t>	Ne gün geleceksin? — sıfat</a:t>
            </a:r>
            <a:endParaRPr lang="tr-TR" sz="2500" dirty="0">
              <a:ea typeface="Calibri"/>
              <a:cs typeface="Times New Roman"/>
            </a:endParaRPr>
          </a:p>
          <a:p>
            <a:pPr marL="0" lvl="0" indent="0">
              <a:lnSpc>
                <a:spcPct val="170000"/>
              </a:lnSpc>
              <a:spcBef>
                <a:spcPts val="0"/>
              </a:spcBef>
              <a:buSzPts val="1000"/>
              <a:buNone/>
              <a:tabLst>
                <a:tab pos="457200" algn="l"/>
              </a:tabLst>
            </a:pPr>
            <a:r>
              <a:rPr lang="tr-TR" sz="2500" dirty="0" smtClean="0">
                <a:solidFill>
                  <a:srgbClr val="2C2F34"/>
                </a:solidFill>
                <a:effectLst/>
                <a:ea typeface="Times New Roman"/>
                <a:cs typeface="Times New Roman"/>
              </a:rPr>
              <a:t>	Ne iş yapıyordunuz? — sıfat</a:t>
            </a:r>
            <a:endParaRPr lang="tr-TR" sz="2500" dirty="0">
              <a:ea typeface="Calibri"/>
              <a:cs typeface="Times New Roman"/>
            </a:endParaRPr>
          </a:p>
          <a:p>
            <a:pPr marL="0" lvl="0" indent="0">
              <a:lnSpc>
                <a:spcPct val="170000"/>
              </a:lnSpc>
              <a:spcBef>
                <a:spcPts val="0"/>
              </a:spcBef>
              <a:buSzPts val="1000"/>
              <a:buNone/>
              <a:tabLst>
                <a:tab pos="457200" algn="l"/>
              </a:tabLst>
            </a:pPr>
            <a:r>
              <a:rPr lang="tr-TR" sz="2500" dirty="0" smtClean="0">
                <a:solidFill>
                  <a:srgbClr val="2C2F34"/>
                </a:solidFill>
                <a:effectLst/>
                <a:ea typeface="Times New Roman"/>
                <a:cs typeface="Times New Roman"/>
              </a:rPr>
              <a:t>	Bugün ne çalıştık ama. — zarf</a:t>
            </a:r>
            <a:endParaRPr lang="tr-TR" sz="2500" dirty="0">
              <a:ea typeface="Calibri"/>
              <a:cs typeface="Times New Roman"/>
            </a:endParaRPr>
          </a:p>
          <a:p>
            <a:endParaRPr lang="tr-TR" dirty="0"/>
          </a:p>
        </p:txBody>
      </p:sp>
    </p:spTree>
    <p:extLst>
      <p:ext uri="{BB962C8B-B14F-4D97-AF65-F5344CB8AC3E}">
        <p14:creationId xmlns:p14="http://schemas.microsoft.com/office/powerpoint/2010/main" val="30041445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0000FF"/>
                </a:solidFill>
                <a:effectLst/>
                <a:latin typeface="Roboto Condensed"/>
                <a:ea typeface="Times New Roman"/>
                <a:cs typeface="Times New Roman"/>
              </a:rPr>
              <a:t>C. Sıfatlarda Anlam</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836712"/>
            <a:ext cx="9144000" cy="6021288"/>
          </a:xfrm>
        </p:spPr>
        <p:txBody>
          <a:bodyPr>
            <a:normAutofit fontScale="85000" lnSpcReduction="10000"/>
          </a:bodyPr>
          <a:lstStyle/>
          <a:p>
            <a:pPr marL="0" indent="0" algn="just">
              <a:lnSpc>
                <a:spcPct val="150000"/>
              </a:lnSpc>
              <a:spcBef>
                <a:spcPts val="0"/>
              </a:spcBef>
              <a:buNone/>
            </a:pPr>
            <a:r>
              <a:rPr lang="tr-TR" b="1" dirty="0" smtClean="0">
                <a:solidFill>
                  <a:srgbClr val="FF0000"/>
                </a:solidFill>
                <a:effectLst/>
                <a:latin typeface="Roboto Condensed"/>
                <a:ea typeface="Times New Roman"/>
                <a:cs typeface="Times New Roman"/>
              </a:rPr>
              <a:t>	1. Sıfatlarda Anlam Kuvvetlendirme</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 </a:t>
            </a:r>
            <a:r>
              <a:rPr lang="tr-TR" b="1" u="none" strike="noStrike" dirty="0" smtClean="0">
                <a:solidFill>
                  <a:srgbClr val="0000FF"/>
                </a:solidFill>
                <a:effectLst/>
                <a:latin typeface="Roboto Condensed"/>
                <a:ea typeface="Times New Roman"/>
                <a:cs typeface="Times New Roman"/>
                <a:hlinkClick r:id="rId2"/>
              </a:rPr>
              <a:t>Zarflar</a:t>
            </a:r>
            <a:r>
              <a:rPr lang="tr-TR" b="1" dirty="0" smtClean="0">
                <a:solidFill>
                  <a:srgbClr val="2C2F34"/>
                </a:solidFill>
                <a:effectLst/>
                <a:latin typeface="Roboto Condensed"/>
                <a:ea typeface="Times New Roman"/>
                <a:cs typeface="Times New Roman"/>
              </a:rPr>
              <a:t>la ve </a:t>
            </a:r>
            <a:r>
              <a:rPr lang="tr-TR" b="1" u="none" strike="noStrike" dirty="0" smtClean="0">
                <a:solidFill>
                  <a:srgbClr val="0000FF"/>
                </a:solidFill>
                <a:effectLst/>
                <a:latin typeface="Roboto Condensed"/>
                <a:ea typeface="Times New Roman"/>
                <a:cs typeface="Times New Roman"/>
                <a:hlinkClick r:id="rId3"/>
              </a:rPr>
              <a:t>edatlar</a:t>
            </a:r>
            <a:r>
              <a:rPr lang="tr-TR" b="1" dirty="0" smtClean="0">
                <a:solidFill>
                  <a:srgbClr val="2C2F34"/>
                </a:solidFill>
                <a:effectLst/>
                <a:latin typeface="Roboto Condensed"/>
                <a:ea typeface="Times New Roman"/>
                <a:cs typeface="Times New Roman"/>
              </a:rPr>
              <a:t>la anlam kuvvetlendirilebilir: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çalışkan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ar</a:t>
            </a:r>
            <a:r>
              <a:rPr lang="tr-TR" dirty="0" smtClean="0">
                <a:solidFill>
                  <a:srgbClr val="2C2F34"/>
                </a:solidFill>
                <a:effectLst/>
                <a:latin typeface="Times New Roman"/>
                <a:ea typeface="Times New Roman"/>
                <a:cs typeface="Times New Roman"/>
              </a:rPr>
              <a:t>ı</a:t>
            </a:r>
            <a:r>
              <a:rPr lang="tr-TR" dirty="0" smtClean="0">
                <a:solidFill>
                  <a:srgbClr val="2C2F34"/>
                </a:solidFill>
                <a:effectLst/>
                <a:latin typeface="Roboto Condensed"/>
                <a:ea typeface="Times New Roman"/>
                <a:cs typeface="Times New Roman"/>
              </a:rPr>
              <a:t> gibi </a:t>
            </a:r>
            <a:r>
              <a:rPr lang="tr-TR" dirty="0" smtClean="0">
                <a:solidFill>
                  <a:srgbClr val="2C2F34"/>
                </a:solidFill>
                <a:effectLst/>
                <a:latin typeface="Times New Roman"/>
                <a:ea typeface="Times New Roman"/>
                <a:cs typeface="Times New Roman"/>
              </a:rPr>
              <a:t>ç</a:t>
            </a:r>
            <a:r>
              <a:rPr lang="tr-TR" dirty="0" smtClean="0">
                <a:solidFill>
                  <a:srgbClr val="2C2F34"/>
                </a:solidFill>
                <a:effectLst/>
                <a:latin typeface="Roboto Condensed"/>
                <a:ea typeface="Times New Roman"/>
                <a:cs typeface="Times New Roman"/>
              </a:rPr>
              <a:t>al</a:t>
            </a:r>
            <a:r>
              <a:rPr lang="tr-TR" dirty="0" smtClean="0">
                <a:solidFill>
                  <a:srgbClr val="2C2F34"/>
                </a:solidFill>
                <a:effectLst/>
                <a:latin typeface="Times New Roman"/>
                <a:ea typeface="Times New Roman"/>
                <a:cs typeface="Times New Roman"/>
              </a:rPr>
              <a:t>ış</a:t>
            </a:r>
            <a:r>
              <a:rPr lang="tr-TR" dirty="0" smtClean="0">
                <a:solidFill>
                  <a:srgbClr val="2C2F34"/>
                </a:solidFill>
                <a:effectLst/>
                <a:latin typeface="Roboto Condensed"/>
                <a:ea typeface="Times New Roman"/>
                <a:cs typeface="Times New Roman"/>
              </a:rPr>
              <a:t>kan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ar</a:t>
            </a:r>
            <a:r>
              <a:rPr lang="tr-TR" dirty="0" smtClean="0">
                <a:solidFill>
                  <a:srgbClr val="2C2F34"/>
                </a:solidFill>
                <a:effectLst/>
                <a:latin typeface="Times New Roman"/>
                <a:ea typeface="Times New Roman"/>
                <a:cs typeface="Times New Roman"/>
              </a:rPr>
              <a:t>ı</a:t>
            </a:r>
            <a:r>
              <a:rPr lang="tr-TR" dirty="0" smtClean="0">
                <a:solidFill>
                  <a:srgbClr val="2C2F34"/>
                </a:solidFill>
                <a:effectLst/>
                <a:latin typeface="Roboto Condensed"/>
                <a:ea typeface="Times New Roman"/>
                <a:cs typeface="Times New Roman"/>
              </a:rPr>
              <a:t> gibi </a:t>
            </a:r>
            <a:r>
              <a:rPr lang="tr-TR" dirty="0" smtClean="0">
                <a:solidFill>
                  <a:srgbClr val="2C2F34"/>
                </a:solidFill>
                <a:effectLst/>
                <a:latin typeface="Times New Roman"/>
                <a:ea typeface="Times New Roman"/>
                <a:cs typeface="Times New Roman"/>
              </a:rPr>
              <a:t>ç</a:t>
            </a:r>
            <a:r>
              <a:rPr lang="tr-TR" dirty="0" smtClean="0">
                <a:solidFill>
                  <a:srgbClr val="2C2F34"/>
                </a:solidFill>
                <a:effectLst/>
                <a:latin typeface="Roboto Condensed"/>
                <a:ea typeface="Times New Roman"/>
                <a:cs typeface="Times New Roman"/>
              </a:rPr>
              <a:t>al</a:t>
            </a:r>
            <a:r>
              <a:rPr lang="tr-TR" dirty="0" smtClean="0">
                <a:solidFill>
                  <a:srgbClr val="2C2F34"/>
                </a:solidFill>
                <a:effectLst/>
                <a:latin typeface="Times New Roman"/>
                <a:ea typeface="Times New Roman"/>
                <a:cs typeface="Times New Roman"/>
              </a:rPr>
              <a:t>ış</a:t>
            </a:r>
            <a:r>
              <a:rPr lang="tr-TR" dirty="0" smtClean="0">
                <a:solidFill>
                  <a:srgbClr val="2C2F34"/>
                </a:solidFill>
                <a:effectLst/>
                <a:latin typeface="Roboto Condensed"/>
                <a:ea typeface="Times New Roman"/>
                <a:cs typeface="Times New Roman"/>
              </a:rPr>
              <a:t>kan </a:t>
            </a:r>
            <a:r>
              <a:rPr lang="tr-TR" dirty="0" smtClean="0">
                <a:solidFill>
                  <a:srgbClr val="2C2F34"/>
                </a:solidFill>
                <a:effectLst/>
                <a:latin typeface="Times New Roman"/>
                <a:ea typeface="Times New Roman"/>
                <a:cs typeface="Times New Roman"/>
              </a:rPr>
              <a:t>ç</a:t>
            </a:r>
            <a:r>
              <a:rPr lang="tr-TR" dirty="0" smtClean="0">
                <a:solidFill>
                  <a:srgbClr val="2C2F34"/>
                </a:solidFill>
                <a:effectLst/>
                <a:latin typeface="Roboto Condensed"/>
                <a:ea typeface="Times New Roman"/>
                <a:cs typeface="Times New Roman"/>
              </a:rPr>
              <a:t>ocuk</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güzel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Cennet kadar g</a:t>
            </a:r>
            <a:r>
              <a:rPr lang="tr-TR" dirty="0" smtClean="0">
                <a:solidFill>
                  <a:srgbClr val="2C2F34"/>
                </a:solidFill>
                <a:effectLst/>
                <a:latin typeface="Times New Roman"/>
                <a:ea typeface="Times New Roman"/>
                <a:cs typeface="Times New Roman"/>
              </a:rPr>
              <a:t>ü</a:t>
            </a:r>
            <a:r>
              <a:rPr lang="tr-TR" dirty="0" smtClean="0">
                <a:solidFill>
                  <a:srgbClr val="2C2F34"/>
                </a:solidFill>
                <a:effectLst/>
                <a:latin typeface="Roboto Condensed"/>
                <a:ea typeface="Times New Roman"/>
                <a:cs typeface="Times New Roman"/>
              </a:rPr>
              <a:t>zel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Cennet kadar g</a:t>
            </a:r>
            <a:r>
              <a:rPr lang="tr-TR" dirty="0" smtClean="0">
                <a:solidFill>
                  <a:srgbClr val="2C2F34"/>
                </a:solidFill>
                <a:effectLst/>
                <a:latin typeface="Times New Roman"/>
                <a:ea typeface="Times New Roman"/>
                <a:cs typeface="Times New Roman"/>
              </a:rPr>
              <a:t>ü</a:t>
            </a:r>
            <a:r>
              <a:rPr lang="tr-TR" dirty="0" smtClean="0">
                <a:solidFill>
                  <a:srgbClr val="2C2F34"/>
                </a:solidFill>
                <a:effectLst/>
                <a:latin typeface="Roboto Condensed"/>
                <a:ea typeface="Times New Roman"/>
                <a:cs typeface="Times New Roman"/>
              </a:rPr>
              <a:t>zel vatan</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verimli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a:t>
            </a:r>
            <a:r>
              <a:rPr lang="tr-TR" dirty="0" smtClean="0">
                <a:solidFill>
                  <a:srgbClr val="2C2F34"/>
                </a:solidFill>
                <a:effectLst/>
                <a:latin typeface="Times New Roman"/>
                <a:ea typeface="Times New Roman"/>
                <a:cs typeface="Times New Roman"/>
              </a:rPr>
              <a:t>ç</a:t>
            </a:r>
            <a:r>
              <a:rPr lang="tr-TR" dirty="0" smtClean="0">
                <a:solidFill>
                  <a:srgbClr val="2C2F34"/>
                </a:solidFill>
                <a:effectLst/>
                <a:latin typeface="Roboto Condensed"/>
                <a:ea typeface="Times New Roman"/>
                <a:cs typeface="Times New Roman"/>
              </a:rPr>
              <a:t>ok verimli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a:t>
            </a:r>
            <a:r>
              <a:rPr lang="tr-TR" dirty="0" smtClean="0">
                <a:solidFill>
                  <a:srgbClr val="2C2F34"/>
                </a:solidFill>
                <a:effectLst/>
                <a:latin typeface="Times New Roman"/>
                <a:ea typeface="Times New Roman"/>
                <a:cs typeface="Times New Roman"/>
              </a:rPr>
              <a:t>ç</a:t>
            </a:r>
            <a:r>
              <a:rPr lang="tr-TR" dirty="0" smtClean="0">
                <a:solidFill>
                  <a:srgbClr val="2C2F34"/>
                </a:solidFill>
                <a:effectLst/>
                <a:latin typeface="Roboto Condensed"/>
                <a:ea typeface="Times New Roman"/>
                <a:cs typeface="Times New Roman"/>
              </a:rPr>
              <a:t>ok verimli topraklar</a:t>
            </a:r>
            <a:endParaRPr lang="tr-TR" sz="2400" dirty="0">
              <a:ea typeface="Calibri"/>
              <a:cs typeface="Times New Roman"/>
            </a:endParaRPr>
          </a:p>
          <a:p>
            <a:pPr marL="0" indent="0" algn="just">
              <a:lnSpc>
                <a:spcPct val="150000"/>
              </a:lnSpc>
              <a:spcBef>
                <a:spcPts val="0"/>
              </a:spcBef>
              <a:buNone/>
            </a:pPr>
            <a:r>
              <a:rPr lang="tr-TR" dirty="0" smtClean="0">
                <a:solidFill>
                  <a:srgbClr val="2C2F34"/>
                </a:solidFill>
                <a:effectLst/>
                <a:latin typeface="Roboto Condensed"/>
                <a:ea typeface="Times New Roman"/>
                <a:cs typeface="Times New Roman"/>
              </a:rPr>
              <a:t>	Burada “cennet kadar” kelime grubu “güzel” sıfatını; sonra hepsi birden “vatan” kelimesini nitelemiş.</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7489732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lgn="just">
              <a:lnSpc>
                <a:spcPct val="150000"/>
              </a:lnSpc>
              <a:spcBef>
                <a:spcPts val="0"/>
              </a:spcBef>
              <a:buNone/>
            </a:pPr>
            <a:r>
              <a:rPr lang="tr-TR" b="1" dirty="0" smtClean="0">
                <a:solidFill>
                  <a:srgbClr val="2C2F34"/>
                </a:solidFill>
                <a:effectLst/>
                <a:ea typeface="Times New Roman"/>
                <a:cs typeface="Times New Roman"/>
              </a:rPr>
              <a:t>» Pekiştirme sıfatları ile de anlam kuvvetlendirilebilir:</a:t>
            </a:r>
            <a:r>
              <a:rPr lang="tr-TR" dirty="0" smtClean="0">
                <a:solidFill>
                  <a:srgbClr val="2C2F34"/>
                </a:solidFill>
                <a:effectLst/>
                <a:ea typeface="Times New Roman"/>
                <a:cs typeface="Times New Roman"/>
              </a:rPr>
              <a:t> Bir sıfatın ilk iki sesine “</a:t>
            </a:r>
            <a:r>
              <a:rPr lang="tr-TR" b="1" dirty="0" smtClean="0">
                <a:solidFill>
                  <a:srgbClr val="008000"/>
                </a:solidFill>
                <a:effectLst/>
                <a:ea typeface="Times New Roman"/>
                <a:cs typeface="Times New Roman"/>
              </a:rPr>
              <a:t>m, p, r, s</a:t>
            </a:r>
            <a:r>
              <a:rPr lang="tr-TR" dirty="0" smtClean="0">
                <a:solidFill>
                  <a:srgbClr val="2C2F34"/>
                </a:solidFill>
                <a:effectLst/>
                <a:ea typeface="Times New Roman"/>
                <a:cs typeface="Times New Roman"/>
              </a:rPr>
              <a:t>” ünsüzlerinden biri eklenip, oluşan hecenin o sıfatın başına getirilmesiyle oluşur. Ünlüyle başlayan sıfatlarda ilk ünlüye “m, p, r, s” ünsüzlerinden biri eklenir.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Sarı sayfalar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sapsar</a:t>
            </a:r>
            <a:r>
              <a:rPr lang="tr-TR" dirty="0" smtClean="0">
                <a:solidFill>
                  <a:srgbClr val="2C2F34"/>
                </a:solidFill>
                <a:effectLst/>
                <a:latin typeface="Times New Roman"/>
                <a:ea typeface="Times New Roman"/>
                <a:cs typeface="Times New Roman"/>
              </a:rPr>
              <a:t>ı</a:t>
            </a:r>
            <a:r>
              <a:rPr lang="tr-TR" dirty="0" smtClean="0">
                <a:solidFill>
                  <a:srgbClr val="2C2F34"/>
                </a:solidFill>
                <a:effectLst/>
                <a:latin typeface="Roboto Condensed"/>
                <a:ea typeface="Times New Roman"/>
                <a:cs typeface="Times New Roman"/>
              </a:rPr>
              <a:t> sayfalar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Kırmızı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k</a:t>
            </a:r>
            <a:r>
              <a:rPr lang="tr-TR" dirty="0" smtClean="0">
                <a:solidFill>
                  <a:srgbClr val="2C2F34"/>
                </a:solidFill>
                <a:effectLst/>
                <a:latin typeface="Times New Roman"/>
                <a:ea typeface="Times New Roman"/>
                <a:cs typeface="Times New Roman"/>
              </a:rPr>
              <a:t>ı</a:t>
            </a:r>
            <a:r>
              <a:rPr lang="tr-TR" dirty="0" smtClean="0">
                <a:solidFill>
                  <a:srgbClr val="2C2F34"/>
                </a:solidFill>
                <a:effectLst/>
                <a:latin typeface="Roboto Condensed"/>
                <a:ea typeface="Times New Roman"/>
                <a:cs typeface="Times New Roman"/>
              </a:rPr>
              <a:t>pk</a:t>
            </a:r>
            <a:r>
              <a:rPr lang="tr-TR" dirty="0" smtClean="0">
                <a:solidFill>
                  <a:srgbClr val="2C2F34"/>
                </a:solidFill>
                <a:effectLst/>
                <a:latin typeface="Times New Roman"/>
                <a:ea typeface="Times New Roman"/>
                <a:cs typeface="Times New Roman"/>
              </a:rPr>
              <a:t>ı</a:t>
            </a:r>
            <a:r>
              <a:rPr lang="tr-TR" dirty="0" smtClean="0">
                <a:solidFill>
                  <a:srgbClr val="2C2F34"/>
                </a:solidFill>
                <a:effectLst/>
                <a:latin typeface="Roboto Condensed"/>
                <a:ea typeface="Times New Roman"/>
                <a:cs typeface="Times New Roman"/>
              </a:rPr>
              <a:t>rmızı elbise</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Mor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mosmor bir y</a:t>
            </a:r>
            <a:r>
              <a:rPr lang="tr-TR" dirty="0" smtClean="0">
                <a:solidFill>
                  <a:srgbClr val="2C2F34"/>
                </a:solidFill>
                <a:effectLst/>
                <a:latin typeface="Times New Roman"/>
                <a:ea typeface="Times New Roman"/>
                <a:cs typeface="Times New Roman"/>
              </a:rPr>
              <a:t>ü</a:t>
            </a:r>
            <a:r>
              <a:rPr lang="tr-TR" dirty="0" smtClean="0">
                <a:solidFill>
                  <a:srgbClr val="2C2F34"/>
                </a:solidFill>
                <a:effectLst/>
                <a:latin typeface="Roboto Condensed"/>
                <a:ea typeface="Times New Roman"/>
                <a:cs typeface="Times New Roman"/>
              </a:rPr>
              <a:t>z</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Yeşil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yemye</a:t>
            </a:r>
            <a:r>
              <a:rPr lang="tr-TR" dirty="0" smtClean="0">
                <a:solidFill>
                  <a:srgbClr val="2C2F34"/>
                </a:solidFill>
                <a:effectLst/>
                <a:latin typeface="Times New Roman"/>
                <a:ea typeface="Times New Roman"/>
                <a:cs typeface="Times New Roman"/>
              </a:rPr>
              <a:t>ş</a:t>
            </a:r>
            <a:r>
              <a:rPr lang="tr-TR" dirty="0" smtClean="0">
                <a:solidFill>
                  <a:srgbClr val="2C2F34"/>
                </a:solidFill>
                <a:effectLst/>
                <a:latin typeface="Roboto Condensed"/>
                <a:ea typeface="Times New Roman"/>
                <a:cs typeface="Times New Roman"/>
              </a:rPr>
              <a:t>il tabiat</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Temiz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tertemiz toplum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Uzun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upuzun araba</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6399285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lgn="just">
              <a:lnSpc>
                <a:spcPct val="150000"/>
              </a:lnSpc>
              <a:spcBef>
                <a:spcPts val="0"/>
              </a:spcBef>
              <a:buNone/>
            </a:pPr>
            <a:r>
              <a:rPr lang="tr-TR" b="1" dirty="0" smtClean="0">
                <a:solidFill>
                  <a:srgbClr val="2C2F34"/>
                </a:solidFill>
                <a:effectLst/>
                <a:ea typeface="Times New Roman"/>
                <a:cs typeface="Times New Roman"/>
              </a:rPr>
              <a:t>	Bu kurala uymayan pekiştirme sıfatları da vardır: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ea typeface="Times New Roman"/>
                <a:cs typeface="Times New Roman"/>
              </a:rPr>
              <a:t>	Sapasağlam, yapayalnız, çırılçıplak, çepeçevre…</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ea typeface="Times New Roman"/>
                <a:cs typeface="Times New Roman"/>
              </a:rPr>
              <a:t>	» Tekrar yoluyla da anlam kuvvetlendirilebilir. Tekrar edilen kelimeler arasına “</a:t>
            </a:r>
            <a:r>
              <a:rPr lang="tr-TR" b="1" dirty="0" smtClean="0">
                <a:solidFill>
                  <a:srgbClr val="008000"/>
                </a:solidFill>
                <a:effectLst/>
                <a:ea typeface="Times New Roman"/>
                <a:cs typeface="Times New Roman"/>
              </a:rPr>
              <a:t>mİ</a:t>
            </a:r>
            <a:r>
              <a:rPr lang="tr-TR" b="1" dirty="0" smtClean="0">
                <a:solidFill>
                  <a:srgbClr val="2C2F34"/>
                </a:solidFill>
                <a:effectLst/>
                <a:ea typeface="Times New Roman"/>
                <a:cs typeface="Times New Roman"/>
              </a:rPr>
              <a:t>” soru eki de konabilir: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ea typeface="Times New Roman"/>
                <a:cs typeface="Times New Roman"/>
              </a:rPr>
              <a:t>	doğru dürüst bir iş, boylu poslu bir adam, az buz para değil…</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ea typeface="Times New Roman"/>
                <a:cs typeface="Times New Roman"/>
              </a:rPr>
              <a:t>	yüce yüce yaylalar, mini mini eller, tatlı tatlı diller…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ea typeface="Times New Roman"/>
                <a:cs typeface="Times New Roman"/>
              </a:rPr>
              <a:t>	tatlı mı tatlı diller, sevimli mi sevimli bir yüz, sıcak mı sıcak bir hava…</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8270255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effectLst/>
                <a:latin typeface="Roboto Condensed"/>
                <a:ea typeface="Times New Roman"/>
                <a:cs typeface="Times New Roman"/>
              </a:rPr>
              <a:t>2. Sıfatlarda Anlam Daraltma:</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764704"/>
            <a:ext cx="9036496" cy="6093296"/>
          </a:xfrm>
        </p:spPr>
        <p:txBody>
          <a:bodyPr>
            <a:normAutofit fontScale="85000" lnSpcReduction="10000"/>
          </a:bodyPr>
          <a:lstStyle/>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 Sıfatların anlamlarında, bazı eklerden yararlanarak kısma, daraltma, küçültme yapılabilir.</a:t>
            </a:r>
            <a:endParaRPr lang="tr-TR" sz="2400" dirty="0">
              <a:ea typeface="Calibri"/>
              <a:cs typeface="Times New Roman"/>
            </a:endParaRPr>
          </a:p>
          <a:p>
            <a:pPr marL="0" indent="0" algn="just">
              <a:lnSpc>
                <a:spcPct val="150000"/>
              </a:lnSpc>
              <a:spcBef>
                <a:spcPts val="0"/>
              </a:spcBef>
              <a:buNone/>
            </a:pPr>
            <a:r>
              <a:rPr lang="tr-TR" dirty="0" smtClean="0">
                <a:solidFill>
                  <a:srgbClr val="2C2F34"/>
                </a:solidFill>
                <a:effectLst/>
                <a:latin typeface="Roboto Condensed"/>
                <a:ea typeface="Times New Roman"/>
                <a:cs typeface="Times New Roman"/>
              </a:rPr>
              <a:t>	Bunun için “</a:t>
            </a:r>
            <a:r>
              <a:rPr lang="tr-TR" b="1" dirty="0" smtClean="0">
                <a:solidFill>
                  <a:srgbClr val="008000"/>
                </a:solidFill>
                <a:effectLst/>
                <a:latin typeface="Roboto Condensed"/>
                <a:ea typeface="Times New Roman"/>
                <a:cs typeface="Times New Roman"/>
              </a:rPr>
              <a:t>-Cİk, -ÇE, -cEk, -(İ)msİ, -(İ)mtırak</a:t>
            </a:r>
            <a:r>
              <a:rPr lang="tr-TR" dirty="0" smtClean="0">
                <a:solidFill>
                  <a:srgbClr val="2C2F34"/>
                </a:solidFill>
                <a:effectLst/>
                <a:latin typeface="Roboto Condensed"/>
                <a:ea typeface="Times New Roman"/>
                <a:cs typeface="Times New Roman"/>
              </a:rPr>
              <a:t>” ekleri kullanılır: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Geniş bir oda &gt; daha az genişi &gt; genişçe bir oda</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Uzun bir çocuk &gt; daha az uzunu &gt; uzunca bir çocuk</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Büyük ev &gt; daha az büyüğü&gt; Büyükçe / büyücek bir ev</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Küçük çocuk &gt; daha az küçüğü&gt; küçükçe / bir çocuk</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Tatlı elma &gt; daha az tatlısı &gt; tatlımsı bir elma</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Ekşi erik &gt; daha az ekşisi &gt; ekşimsi / ekşimtırak erik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7960522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“-Cİk” eki küçüklük, azlık anlamı taşıyan sıfatlara getirilir ve aşırılık anlamı katar: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Kısa kol &gt; daha da kısası &gt; kısacık kol</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İnce ip &gt; daha da incesi &gt; incecik ip</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Az ekmek &gt; daha da azı &gt; azıcık ekmek</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Minik yavru &gt; daha da miniği&gt; Minicik yavru</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Küçük kız &gt; daha da küçüğü&gt; Küçücük kız</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Ufak el &gt; daha da ufağı &gt; Ufacık el</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Yumuşak eller &gt; daha da yumuşağı&gt; Yumuşacık eller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406459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lgn="just">
              <a:lnSpc>
                <a:spcPct val="150000"/>
              </a:lnSpc>
              <a:spcBef>
                <a:spcPts val="0"/>
              </a:spcBef>
              <a:buNone/>
            </a:pPr>
            <a:r>
              <a:rPr lang="tr-TR" b="1" dirty="0" smtClean="0">
                <a:solidFill>
                  <a:srgbClr val="FF0000"/>
                </a:solidFill>
                <a:effectLst/>
                <a:latin typeface="Roboto Condensed"/>
                <a:ea typeface="Times New Roman"/>
                <a:cs typeface="Times New Roman"/>
              </a:rPr>
              <a:t>3. Sıfatlarda Karşılaştırma (Derecelendirme):</a:t>
            </a:r>
            <a:endParaRPr lang="tr-TR" sz="2400" dirty="0">
              <a:ea typeface="Calibri"/>
              <a:cs typeface="Times New Roman"/>
            </a:endParaRPr>
          </a:p>
          <a:p>
            <a:pPr marL="0" indent="0" algn="just">
              <a:lnSpc>
                <a:spcPct val="150000"/>
              </a:lnSpc>
              <a:spcBef>
                <a:spcPts val="0"/>
              </a:spcBef>
              <a:buNone/>
            </a:pPr>
            <a:r>
              <a:rPr lang="tr-TR" dirty="0" smtClean="0">
                <a:solidFill>
                  <a:srgbClr val="2C2F34"/>
                </a:solidFill>
                <a:effectLst/>
                <a:latin typeface="Roboto Condensed"/>
                <a:ea typeface="Times New Roman"/>
                <a:cs typeface="Times New Roman"/>
              </a:rPr>
              <a:t>	Aynı özelliklere sahip olan varlıkları karşılaştırarak o özelliğe hangisinin daha çok sahip olduğunu göstermek için sıfatın başına “</a:t>
            </a:r>
            <a:r>
              <a:rPr lang="tr-TR" b="1" dirty="0" smtClean="0">
                <a:solidFill>
                  <a:srgbClr val="FF0000"/>
                </a:solidFill>
                <a:effectLst/>
                <a:latin typeface="Roboto Condensed"/>
                <a:ea typeface="Times New Roman"/>
                <a:cs typeface="Times New Roman"/>
              </a:rPr>
              <a:t>en, daha, pek</a:t>
            </a:r>
            <a:r>
              <a:rPr lang="tr-TR" dirty="0" smtClean="0">
                <a:solidFill>
                  <a:srgbClr val="2C2F34"/>
                </a:solidFill>
                <a:effectLst/>
                <a:latin typeface="Roboto Condensed"/>
                <a:ea typeface="Times New Roman"/>
                <a:cs typeface="Times New Roman"/>
              </a:rPr>
              <a:t>” kelimeleri getirilir.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En kuvvetli millet</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Daha dürüst insanlar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Pek çalışkan işçi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8434265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71400"/>
            <a:ext cx="8229600" cy="1296144"/>
          </a:xfrm>
        </p:spPr>
        <p:txBody>
          <a:bodyPr>
            <a:normAutofit fontScale="90000"/>
          </a:bodyPr>
          <a:lstStyle/>
          <a:p>
            <a:r>
              <a:rPr lang="tr-TR" b="1" dirty="0" smtClean="0">
                <a:solidFill>
                  <a:srgbClr val="0000FF"/>
                </a:solidFill>
                <a:effectLst/>
                <a:latin typeface="Roboto Condensed"/>
                <a:ea typeface="Times New Roman"/>
                <a:cs typeface="Times New Roman"/>
              </a:rPr>
              <a:t>D. Yapı Bakımından Sıfatlar</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180528" y="1196752"/>
            <a:ext cx="9305726" cy="5805264"/>
          </a:xfrm>
        </p:spPr>
        <p:txBody>
          <a:bodyPr/>
          <a:lstStyle/>
          <a:p>
            <a:pPr marL="0" indent="0" algn="just">
              <a:lnSpc>
                <a:spcPct val="150000"/>
              </a:lnSpc>
              <a:spcBef>
                <a:spcPts val="0"/>
              </a:spcBef>
              <a:buNone/>
            </a:pPr>
            <a:r>
              <a:rPr lang="tr-TR" dirty="0" smtClean="0">
                <a:solidFill>
                  <a:srgbClr val="2C2F34"/>
                </a:solidFill>
                <a:effectLst/>
                <a:ea typeface="Times New Roman"/>
                <a:cs typeface="Times New Roman"/>
              </a:rPr>
              <a:t>	Sıfatlar da </a:t>
            </a:r>
            <a:r>
              <a:rPr lang="tr-TR" u="none" strike="noStrike" dirty="0" smtClean="0">
                <a:solidFill>
                  <a:srgbClr val="0000FF"/>
                </a:solidFill>
                <a:effectLst/>
                <a:ea typeface="Times New Roman"/>
                <a:cs typeface="Times New Roman"/>
                <a:hlinkClick r:id="rId2"/>
              </a:rPr>
              <a:t>isimler</a:t>
            </a:r>
            <a:r>
              <a:rPr lang="tr-TR" dirty="0" smtClean="0">
                <a:solidFill>
                  <a:srgbClr val="2C2F34"/>
                </a:solidFill>
                <a:effectLst/>
                <a:ea typeface="Times New Roman"/>
                <a:cs typeface="Times New Roman"/>
              </a:rPr>
              <a:t> gibi yapı bakımından basit, türemiş ve birleşik olmak üzere üçe ayrılır:</a:t>
            </a:r>
            <a:endParaRPr lang="tr-TR" sz="2400" dirty="0">
              <a:ea typeface="Calibri"/>
              <a:cs typeface="Times New Roman"/>
            </a:endParaRPr>
          </a:p>
          <a:p>
            <a:pPr marL="0" indent="0" algn="just">
              <a:lnSpc>
                <a:spcPct val="150000"/>
              </a:lnSpc>
              <a:spcBef>
                <a:spcPts val="0"/>
              </a:spcBef>
              <a:buNone/>
            </a:pPr>
            <a:r>
              <a:rPr lang="tr-TR" b="1" dirty="0" smtClean="0">
                <a:solidFill>
                  <a:srgbClr val="FF0000"/>
                </a:solidFill>
                <a:effectLst/>
                <a:ea typeface="Times New Roman"/>
                <a:cs typeface="Times New Roman"/>
              </a:rPr>
              <a:t>	1. Basit Sıfatlar</a:t>
            </a:r>
            <a:endParaRPr lang="tr-TR" sz="2400" dirty="0">
              <a:ea typeface="Calibri"/>
              <a:cs typeface="Times New Roman"/>
            </a:endParaRPr>
          </a:p>
          <a:p>
            <a:pPr marL="0" indent="0" algn="just">
              <a:lnSpc>
                <a:spcPct val="150000"/>
              </a:lnSpc>
              <a:spcBef>
                <a:spcPts val="0"/>
              </a:spcBef>
              <a:buNone/>
            </a:pPr>
            <a:r>
              <a:rPr lang="tr-TR" dirty="0" smtClean="0">
                <a:solidFill>
                  <a:srgbClr val="2C2F34"/>
                </a:solidFill>
                <a:effectLst/>
                <a:ea typeface="Times New Roman"/>
                <a:cs typeface="Times New Roman"/>
              </a:rPr>
              <a:t>	Herhangi bir </a:t>
            </a:r>
            <a:r>
              <a:rPr lang="tr-TR" b="1" u="none" strike="noStrike" dirty="0" smtClean="0">
                <a:solidFill>
                  <a:srgbClr val="0000FF"/>
                </a:solidFill>
                <a:effectLst/>
                <a:ea typeface="Times New Roman"/>
                <a:cs typeface="Times New Roman"/>
                <a:hlinkClick r:id="rId3"/>
              </a:rPr>
              <a:t>yapım eki</a:t>
            </a:r>
            <a:r>
              <a:rPr lang="tr-TR" dirty="0" smtClean="0">
                <a:solidFill>
                  <a:srgbClr val="2C2F34"/>
                </a:solidFill>
                <a:effectLst/>
                <a:ea typeface="Times New Roman"/>
                <a:cs typeface="Times New Roman"/>
              </a:rPr>
              <a:t> almamış ve başka bir kelimeyle birleşmemiş sıfatlardır.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ea typeface="Times New Roman"/>
                <a:cs typeface="Times New Roman"/>
              </a:rPr>
              <a:t>	</a:t>
            </a:r>
            <a:r>
              <a:rPr lang="tr-TR" u="sng" dirty="0" smtClean="0">
                <a:solidFill>
                  <a:srgbClr val="2C2F34"/>
                </a:solidFill>
                <a:effectLst/>
                <a:ea typeface="Times New Roman"/>
                <a:cs typeface="Times New Roman"/>
              </a:rPr>
              <a:t>Kara</a:t>
            </a:r>
            <a:r>
              <a:rPr lang="tr-TR" dirty="0" smtClean="0">
                <a:solidFill>
                  <a:srgbClr val="2C2F34"/>
                </a:solidFill>
                <a:effectLst/>
                <a:ea typeface="Times New Roman"/>
                <a:cs typeface="Times New Roman"/>
              </a:rPr>
              <a:t> gün, </a:t>
            </a:r>
            <a:r>
              <a:rPr lang="tr-TR" u="sng" dirty="0" smtClean="0">
                <a:solidFill>
                  <a:srgbClr val="2C2F34"/>
                </a:solidFill>
                <a:effectLst/>
                <a:ea typeface="Times New Roman"/>
                <a:cs typeface="Times New Roman"/>
              </a:rPr>
              <a:t>kırmızı</a:t>
            </a:r>
            <a:r>
              <a:rPr lang="tr-TR" dirty="0" smtClean="0">
                <a:solidFill>
                  <a:srgbClr val="2C2F34"/>
                </a:solidFill>
                <a:effectLst/>
                <a:ea typeface="Times New Roman"/>
                <a:cs typeface="Times New Roman"/>
              </a:rPr>
              <a:t> gül, </a:t>
            </a:r>
            <a:r>
              <a:rPr lang="tr-TR" u="sng" dirty="0" smtClean="0">
                <a:solidFill>
                  <a:srgbClr val="2C2F34"/>
                </a:solidFill>
                <a:effectLst/>
                <a:ea typeface="Times New Roman"/>
                <a:cs typeface="Times New Roman"/>
              </a:rPr>
              <a:t>bol</a:t>
            </a:r>
            <a:r>
              <a:rPr lang="tr-TR" dirty="0" smtClean="0">
                <a:solidFill>
                  <a:srgbClr val="2C2F34"/>
                </a:solidFill>
                <a:effectLst/>
                <a:ea typeface="Times New Roman"/>
                <a:cs typeface="Times New Roman"/>
              </a:rPr>
              <a:t> yemek, </a:t>
            </a:r>
            <a:r>
              <a:rPr lang="tr-TR" u="sng" dirty="0" smtClean="0">
                <a:solidFill>
                  <a:srgbClr val="2C2F34"/>
                </a:solidFill>
                <a:effectLst/>
                <a:ea typeface="Times New Roman"/>
                <a:cs typeface="Times New Roman"/>
              </a:rPr>
              <a:t>iri</a:t>
            </a:r>
            <a:r>
              <a:rPr lang="tr-TR" dirty="0" smtClean="0">
                <a:solidFill>
                  <a:srgbClr val="2C2F34"/>
                </a:solidFill>
                <a:effectLst/>
                <a:ea typeface="Times New Roman"/>
                <a:cs typeface="Times New Roman"/>
              </a:rPr>
              <a:t> taş, </a:t>
            </a:r>
            <a:r>
              <a:rPr lang="tr-TR" u="sng" dirty="0" smtClean="0">
                <a:solidFill>
                  <a:srgbClr val="2C2F34"/>
                </a:solidFill>
                <a:effectLst/>
                <a:ea typeface="Times New Roman"/>
                <a:cs typeface="Times New Roman"/>
              </a:rPr>
              <a:t>iyi</a:t>
            </a:r>
            <a:r>
              <a:rPr lang="tr-TR" dirty="0" smtClean="0">
                <a:solidFill>
                  <a:srgbClr val="2C2F34"/>
                </a:solidFill>
                <a:effectLst/>
                <a:ea typeface="Times New Roman"/>
                <a:cs typeface="Times New Roman"/>
              </a:rPr>
              <a:t> insan, </a:t>
            </a:r>
            <a:r>
              <a:rPr lang="tr-TR" u="sng" dirty="0" smtClean="0">
                <a:solidFill>
                  <a:srgbClr val="2C2F34"/>
                </a:solidFill>
                <a:effectLst/>
                <a:ea typeface="Times New Roman"/>
                <a:cs typeface="Times New Roman"/>
              </a:rPr>
              <a:t>son</a:t>
            </a:r>
            <a:r>
              <a:rPr lang="tr-TR" dirty="0" smtClean="0">
                <a:solidFill>
                  <a:srgbClr val="2C2F34"/>
                </a:solidFill>
                <a:effectLst/>
                <a:ea typeface="Times New Roman"/>
                <a:cs typeface="Times New Roman"/>
              </a:rPr>
              <a:t> yolculuk, </a:t>
            </a:r>
            <a:r>
              <a:rPr lang="tr-TR" u="sng" dirty="0" smtClean="0">
                <a:solidFill>
                  <a:srgbClr val="2C2F34"/>
                </a:solidFill>
                <a:effectLst/>
                <a:ea typeface="Times New Roman"/>
                <a:cs typeface="Times New Roman"/>
              </a:rPr>
              <a:t>dost</a:t>
            </a:r>
            <a:r>
              <a:rPr lang="tr-TR" dirty="0" smtClean="0">
                <a:solidFill>
                  <a:srgbClr val="2C2F34"/>
                </a:solidFill>
                <a:effectLst/>
                <a:ea typeface="Times New Roman"/>
                <a:cs typeface="Times New Roman"/>
              </a:rPr>
              <a:t> ülke, düz çizgi.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821986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124744"/>
          </a:xfrm>
        </p:spPr>
        <p:txBody>
          <a:bodyPr>
            <a:normAutofit fontScale="90000"/>
          </a:bodyPr>
          <a:lstStyle/>
          <a:p>
            <a:r>
              <a:rPr lang="tr-TR" b="1" dirty="0" smtClean="0">
                <a:solidFill>
                  <a:srgbClr val="F73100"/>
                </a:solidFill>
                <a:effectLst/>
                <a:latin typeface="Roboto Condensed"/>
                <a:ea typeface="Times New Roman"/>
                <a:cs typeface="Times New Roman"/>
              </a:rPr>
              <a:t>1.Şahıs Zamirleri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107504" y="548680"/>
            <a:ext cx="9036496" cy="6309320"/>
          </a:xfrm>
        </p:spPr>
        <p:txBody>
          <a:bodyPr>
            <a:normAutofit fontScale="70000" lnSpcReduction="20000"/>
          </a:bodyPr>
          <a:lstStyle/>
          <a:p>
            <a:pPr marL="0" indent="0" algn="just">
              <a:lnSpc>
                <a:spcPct val="150000"/>
              </a:lnSpc>
              <a:spcBef>
                <a:spcPts val="0"/>
              </a:spcBef>
              <a:buNone/>
            </a:pPr>
            <a:r>
              <a:rPr lang="tr-TR" dirty="0" smtClean="0">
                <a:solidFill>
                  <a:srgbClr val="2C2F34"/>
                </a:solidFill>
                <a:effectLst/>
                <a:latin typeface="Roboto Condensed"/>
                <a:ea typeface="Times New Roman"/>
                <a:cs typeface="Times New Roman"/>
              </a:rPr>
              <a:t>	Şahıs isimlerinin yerine kullanılan zamirlerdir: “</a:t>
            </a:r>
            <a:r>
              <a:rPr lang="tr-TR" b="1" dirty="0" smtClean="0">
                <a:solidFill>
                  <a:srgbClr val="339966"/>
                </a:solidFill>
                <a:effectLst/>
                <a:latin typeface="Roboto Condensed"/>
                <a:ea typeface="Times New Roman"/>
                <a:cs typeface="Times New Roman"/>
              </a:rPr>
              <a:t>ben, sen, o, biz, siz, onlar, bizler, sizler.</a:t>
            </a:r>
            <a:r>
              <a:rPr lang="tr-TR" b="1" dirty="0" smtClean="0">
                <a:solidFill>
                  <a:srgbClr val="2C2F34"/>
                </a:solidFill>
                <a:effectLst/>
                <a:latin typeface="Roboto Condensed"/>
                <a:ea typeface="Times New Roman"/>
                <a:cs typeface="Times New Roman"/>
              </a:rPr>
              <a:t>“</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-Tamlayan eki (ilgi hâl eki)ni alabilirler; iyelik eklerini almazlar.</a:t>
            </a:r>
            <a:endParaRPr lang="tr-TR" sz="2400" dirty="0">
              <a:ea typeface="Calibri"/>
              <a:cs typeface="Times New Roman"/>
            </a:endParaRPr>
          </a:p>
          <a:p>
            <a:pPr marL="0" indent="0" algn="just">
              <a:lnSpc>
                <a:spcPct val="150000"/>
              </a:lnSpc>
              <a:spcBef>
                <a:spcPts val="0"/>
              </a:spcBef>
              <a:buNone/>
            </a:pPr>
            <a:r>
              <a:rPr lang="tr-TR" dirty="0" smtClean="0">
                <a:solidFill>
                  <a:srgbClr val="2C2F34"/>
                </a:solidFill>
                <a:effectLst/>
                <a:latin typeface="Roboto Condensed"/>
                <a:ea typeface="Times New Roman"/>
                <a:cs typeface="Times New Roman"/>
              </a:rPr>
              <a:t>-Bu durumda şahıs zamirleri tamlamalarda ancak tamlayan olarak kullanılabilirler.</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 Bu tamlamalarda sonradan tamlayan düşebilir. Çünkü tamlanandaki iyelik ekleri zaten şahıs anlamı taşımaktadır: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Benim kalemim, senin defterin, onun çantası, bizim okulumuz, sizin sınıfınız, onların bahçeleri, bizlerin kaygısı, sizlerin iyiliği…</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kalemim, defterini al, çantası, okulumuz, sınıfınız, bahçelerine bak…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1656536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70000" lnSpcReduction="20000"/>
          </a:bodyPr>
          <a:lstStyle/>
          <a:p>
            <a:pPr marL="0" indent="0">
              <a:lnSpc>
                <a:spcPct val="170000"/>
              </a:lnSpc>
              <a:spcBef>
                <a:spcPts val="0"/>
              </a:spcBef>
              <a:buNone/>
            </a:pPr>
            <a:r>
              <a:rPr lang="tr-TR" b="1" dirty="0" smtClean="0">
                <a:solidFill>
                  <a:srgbClr val="FF0000"/>
                </a:solidFill>
                <a:effectLst/>
                <a:latin typeface="Roboto Condensed"/>
                <a:ea typeface="Times New Roman"/>
                <a:cs typeface="Times New Roman"/>
              </a:rPr>
              <a:t>2. Türemiş Sıfatlar</a:t>
            </a:r>
            <a:endParaRPr lang="tr-TR" sz="2400" dirty="0">
              <a:ea typeface="Calibri"/>
              <a:cs typeface="Times New Roman"/>
            </a:endParaRPr>
          </a:p>
          <a:p>
            <a:pPr marL="0" indent="0">
              <a:lnSpc>
                <a:spcPct val="170000"/>
              </a:lnSpc>
              <a:spcBef>
                <a:spcPts val="0"/>
              </a:spcBef>
              <a:buNone/>
            </a:pPr>
            <a:r>
              <a:rPr lang="tr-TR" dirty="0" smtClean="0">
                <a:solidFill>
                  <a:srgbClr val="2C2F34"/>
                </a:solidFill>
                <a:effectLst/>
                <a:latin typeface="Roboto Condensed"/>
                <a:ea typeface="Times New Roman"/>
                <a:cs typeface="Times New Roman"/>
              </a:rPr>
              <a:t>	İsim ya da fiil köklerine ve gövdelerine getirilen isim yapım ekleriyle oluşturulmuş sıfatlardır.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Kiralık</a:t>
            </a:r>
            <a:r>
              <a:rPr lang="tr-TR" dirty="0" smtClean="0">
                <a:solidFill>
                  <a:srgbClr val="2C2F34"/>
                </a:solidFill>
                <a:effectLst/>
                <a:latin typeface="Roboto Condensed"/>
                <a:ea typeface="Times New Roman"/>
                <a:cs typeface="Times New Roman"/>
              </a:rPr>
              <a:t> ev, </a:t>
            </a:r>
            <a:r>
              <a:rPr lang="tr-TR" u="sng" dirty="0" smtClean="0">
                <a:solidFill>
                  <a:srgbClr val="2C2F34"/>
                </a:solidFill>
                <a:effectLst/>
                <a:latin typeface="Roboto Condensed"/>
                <a:ea typeface="Times New Roman"/>
                <a:cs typeface="Times New Roman"/>
              </a:rPr>
              <a:t>yıllık</a:t>
            </a:r>
            <a:r>
              <a:rPr lang="tr-TR" dirty="0" smtClean="0">
                <a:solidFill>
                  <a:srgbClr val="2C2F34"/>
                </a:solidFill>
                <a:effectLst/>
                <a:latin typeface="Roboto Condensed"/>
                <a:ea typeface="Times New Roman"/>
                <a:cs typeface="Times New Roman"/>
              </a:rPr>
              <a:t> izin, </a:t>
            </a:r>
            <a:r>
              <a:rPr lang="tr-TR" u="sng" dirty="0" smtClean="0">
                <a:solidFill>
                  <a:srgbClr val="2C2F34"/>
                </a:solidFill>
                <a:effectLst/>
                <a:latin typeface="Roboto Condensed"/>
                <a:ea typeface="Times New Roman"/>
                <a:cs typeface="Times New Roman"/>
              </a:rPr>
              <a:t>tuzlu</a:t>
            </a:r>
            <a:r>
              <a:rPr lang="tr-TR" dirty="0" smtClean="0">
                <a:solidFill>
                  <a:srgbClr val="2C2F34"/>
                </a:solidFill>
                <a:effectLst/>
                <a:latin typeface="Roboto Condensed"/>
                <a:ea typeface="Times New Roman"/>
                <a:cs typeface="Times New Roman"/>
              </a:rPr>
              <a:t> su, </a:t>
            </a:r>
            <a:r>
              <a:rPr lang="tr-TR" u="sng" dirty="0" smtClean="0">
                <a:solidFill>
                  <a:srgbClr val="2C2F34"/>
                </a:solidFill>
                <a:effectLst/>
                <a:latin typeface="Roboto Condensed"/>
                <a:ea typeface="Times New Roman"/>
                <a:cs typeface="Times New Roman"/>
              </a:rPr>
              <a:t>Aydınlı</a:t>
            </a:r>
            <a:r>
              <a:rPr lang="tr-TR" dirty="0" smtClean="0">
                <a:solidFill>
                  <a:srgbClr val="2C2F34"/>
                </a:solidFill>
                <a:effectLst/>
                <a:latin typeface="Roboto Condensed"/>
                <a:ea typeface="Times New Roman"/>
                <a:cs typeface="Times New Roman"/>
              </a:rPr>
              <a:t> Hasan, </a:t>
            </a:r>
            <a:r>
              <a:rPr lang="tr-TR" u="sng" dirty="0" smtClean="0">
                <a:solidFill>
                  <a:srgbClr val="2C2F34"/>
                </a:solidFill>
                <a:effectLst/>
                <a:latin typeface="Roboto Condensed"/>
                <a:ea typeface="Times New Roman"/>
                <a:cs typeface="Times New Roman"/>
              </a:rPr>
              <a:t>işsiz</a:t>
            </a:r>
            <a:r>
              <a:rPr lang="tr-TR" dirty="0" smtClean="0">
                <a:solidFill>
                  <a:srgbClr val="2C2F34"/>
                </a:solidFill>
                <a:effectLst/>
                <a:latin typeface="Roboto Condensed"/>
                <a:ea typeface="Times New Roman"/>
                <a:cs typeface="Times New Roman"/>
              </a:rPr>
              <a:t> adamlar, </a:t>
            </a:r>
            <a:r>
              <a:rPr lang="tr-TR" u="sng" dirty="0" smtClean="0">
                <a:solidFill>
                  <a:srgbClr val="2C2F34"/>
                </a:solidFill>
                <a:effectLst/>
                <a:latin typeface="Roboto Condensed"/>
                <a:ea typeface="Times New Roman"/>
                <a:cs typeface="Times New Roman"/>
              </a:rPr>
              <a:t>ölü</a:t>
            </a:r>
            <a:r>
              <a:rPr lang="tr-TR" dirty="0" smtClean="0">
                <a:solidFill>
                  <a:srgbClr val="2C2F34"/>
                </a:solidFill>
                <a:effectLst/>
                <a:latin typeface="Roboto Condensed"/>
                <a:ea typeface="Times New Roman"/>
                <a:cs typeface="Times New Roman"/>
              </a:rPr>
              <a:t> balık, </a:t>
            </a:r>
            <a:r>
              <a:rPr lang="tr-TR" u="sng" dirty="0" smtClean="0">
                <a:solidFill>
                  <a:srgbClr val="2C2F34"/>
                </a:solidFill>
                <a:effectLst/>
                <a:latin typeface="Roboto Condensed"/>
                <a:ea typeface="Times New Roman"/>
                <a:cs typeface="Times New Roman"/>
              </a:rPr>
              <a:t>sütçü</a:t>
            </a:r>
            <a:r>
              <a:rPr lang="tr-TR" dirty="0" smtClean="0">
                <a:solidFill>
                  <a:srgbClr val="2C2F34"/>
                </a:solidFill>
                <a:effectLst/>
                <a:latin typeface="Roboto Condensed"/>
                <a:ea typeface="Times New Roman"/>
                <a:cs typeface="Times New Roman"/>
              </a:rPr>
              <a:t> kadın, </a:t>
            </a:r>
            <a:r>
              <a:rPr lang="tr-TR" u="sng" dirty="0" smtClean="0">
                <a:solidFill>
                  <a:srgbClr val="2C2F34"/>
                </a:solidFill>
                <a:effectLst/>
                <a:latin typeface="Roboto Condensed"/>
                <a:ea typeface="Times New Roman"/>
                <a:cs typeface="Times New Roman"/>
              </a:rPr>
              <a:t>yarınki</a:t>
            </a:r>
            <a:r>
              <a:rPr lang="tr-TR" dirty="0" smtClean="0">
                <a:solidFill>
                  <a:srgbClr val="2C2F34"/>
                </a:solidFill>
                <a:effectLst/>
                <a:latin typeface="Roboto Condensed"/>
                <a:ea typeface="Times New Roman"/>
                <a:cs typeface="Times New Roman"/>
              </a:rPr>
              <a:t> maç, </a:t>
            </a:r>
            <a:r>
              <a:rPr lang="tr-TR" u="sng" dirty="0" smtClean="0">
                <a:solidFill>
                  <a:srgbClr val="2C2F34"/>
                </a:solidFill>
                <a:effectLst/>
                <a:latin typeface="Roboto Condensed"/>
                <a:ea typeface="Times New Roman"/>
                <a:cs typeface="Times New Roman"/>
              </a:rPr>
              <a:t>genişçe</a:t>
            </a:r>
            <a:r>
              <a:rPr lang="tr-TR" dirty="0" smtClean="0">
                <a:solidFill>
                  <a:srgbClr val="2C2F34"/>
                </a:solidFill>
                <a:effectLst/>
                <a:latin typeface="Roboto Condensed"/>
                <a:ea typeface="Times New Roman"/>
                <a:cs typeface="Times New Roman"/>
              </a:rPr>
              <a:t> bir oda, </a:t>
            </a:r>
            <a:r>
              <a:rPr lang="tr-TR" u="sng" dirty="0" smtClean="0">
                <a:solidFill>
                  <a:srgbClr val="2C2F34"/>
                </a:solidFill>
                <a:effectLst/>
                <a:latin typeface="Roboto Condensed"/>
                <a:ea typeface="Times New Roman"/>
                <a:cs typeface="Times New Roman"/>
              </a:rPr>
              <a:t>büyücek</a:t>
            </a:r>
            <a:r>
              <a:rPr lang="tr-TR" dirty="0" smtClean="0">
                <a:solidFill>
                  <a:srgbClr val="2C2F34"/>
                </a:solidFill>
                <a:effectLst/>
                <a:latin typeface="Roboto Condensed"/>
                <a:ea typeface="Times New Roman"/>
                <a:cs typeface="Times New Roman"/>
              </a:rPr>
              <a:t> bir ev, </a:t>
            </a:r>
            <a:r>
              <a:rPr lang="tr-TR" u="sng" dirty="0" smtClean="0">
                <a:solidFill>
                  <a:srgbClr val="2C2F34"/>
                </a:solidFill>
                <a:effectLst/>
                <a:latin typeface="Roboto Condensed"/>
                <a:ea typeface="Times New Roman"/>
                <a:cs typeface="Times New Roman"/>
              </a:rPr>
              <a:t>ekşimsi</a:t>
            </a:r>
            <a:r>
              <a:rPr lang="tr-TR" dirty="0" smtClean="0">
                <a:solidFill>
                  <a:srgbClr val="2C2F34"/>
                </a:solidFill>
                <a:effectLst/>
                <a:latin typeface="Roboto Condensed"/>
                <a:ea typeface="Times New Roman"/>
                <a:cs typeface="Times New Roman"/>
              </a:rPr>
              <a:t> / </a:t>
            </a:r>
            <a:r>
              <a:rPr lang="tr-TR" u="sng" dirty="0" smtClean="0">
                <a:solidFill>
                  <a:srgbClr val="2C2F34"/>
                </a:solidFill>
                <a:effectLst/>
                <a:latin typeface="Roboto Condensed"/>
                <a:ea typeface="Times New Roman"/>
                <a:cs typeface="Times New Roman"/>
              </a:rPr>
              <a:t>ekşimtırak</a:t>
            </a:r>
            <a:r>
              <a:rPr lang="tr-TR" dirty="0" smtClean="0">
                <a:solidFill>
                  <a:srgbClr val="2C2F34"/>
                </a:solidFill>
                <a:effectLst/>
                <a:latin typeface="Roboto Condensed"/>
                <a:ea typeface="Times New Roman"/>
                <a:cs typeface="Times New Roman"/>
              </a:rPr>
              <a:t> erik, </a:t>
            </a:r>
            <a:r>
              <a:rPr lang="tr-TR" u="sng" dirty="0" smtClean="0">
                <a:solidFill>
                  <a:srgbClr val="2C2F34"/>
                </a:solidFill>
                <a:effectLst/>
                <a:latin typeface="Roboto Condensed"/>
                <a:ea typeface="Times New Roman"/>
                <a:cs typeface="Times New Roman"/>
              </a:rPr>
              <a:t>kısacık</a:t>
            </a:r>
            <a:r>
              <a:rPr lang="tr-TR" dirty="0" smtClean="0">
                <a:solidFill>
                  <a:srgbClr val="2C2F34"/>
                </a:solidFill>
                <a:effectLst/>
                <a:latin typeface="Roboto Condensed"/>
                <a:ea typeface="Times New Roman"/>
                <a:cs typeface="Times New Roman"/>
              </a:rPr>
              <a:t> kol, </a:t>
            </a:r>
            <a:r>
              <a:rPr lang="tr-TR" u="sng" dirty="0" smtClean="0">
                <a:solidFill>
                  <a:srgbClr val="2C2F34"/>
                </a:solidFill>
                <a:effectLst/>
                <a:latin typeface="Roboto Condensed"/>
                <a:ea typeface="Times New Roman"/>
                <a:cs typeface="Times New Roman"/>
              </a:rPr>
              <a:t>incecik</a:t>
            </a:r>
            <a:r>
              <a:rPr lang="tr-TR" dirty="0" smtClean="0">
                <a:solidFill>
                  <a:srgbClr val="2C2F34"/>
                </a:solidFill>
                <a:effectLst/>
                <a:latin typeface="Roboto Condensed"/>
                <a:ea typeface="Times New Roman"/>
                <a:cs typeface="Times New Roman"/>
              </a:rPr>
              <a:t> ip…</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Penceresinden kavak ağaçları görün</a:t>
            </a:r>
            <a:r>
              <a:rPr lang="tr-TR" b="1" u="sng" dirty="0" smtClean="0">
                <a:solidFill>
                  <a:srgbClr val="2C2F34"/>
                </a:solidFill>
                <a:effectLst/>
                <a:latin typeface="Roboto Condensed"/>
                <a:ea typeface="Times New Roman"/>
                <a:cs typeface="Times New Roman"/>
              </a:rPr>
              <a:t>en</a:t>
            </a:r>
            <a:r>
              <a:rPr lang="tr-TR" dirty="0" smtClean="0">
                <a:solidFill>
                  <a:srgbClr val="2C2F34"/>
                </a:solidFill>
                <a:effectLst/>
                <a:latin typeface="Roboto Condensed"/>
                <a:ea typeface="Times New Roman"/>
                <a:cs typeface="Times New Roman"/>
              </a:rPr>
              <a:t> / bir sağlık ocağı</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yanaklarımı</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pembeleştir</a:t>
            </a:r>
            <a:r>
              <a:rPr lang="tr-TR" b="1" u="sng" dirty="0" smtClean="0">
                <a:solidFill>
                  <a:srgbClr val="2C2F34"/>
                </a:solidFill>
                <a:effectLst/>
                <a:latin typeface="Roboto Condensed"/>
                <a:ea typeface="Times New Roman"/>
                <a:cs typeface="Times New Roman"/>
              </a:rPr>
              <a:t>en</a:t>
            </a:r>
            <a:r>
              <a:rPr lang="tr-TR" dirty="0" smtClean="0">
                <a:solidFill>
                  <a:srgbClr val="2C2F34"/>
                </a:solidFill>
                <a:effectLst/>
                <a:latin typeface="Roboto Condensed"/>
                <a:ea typeface="Times New Roman"/>
                <a:cs typeface="Times New Roman"/>
              </a:rPr>
              <a:t> / makaslar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uçuş</a:t>
            </a:r>
            <a:r>
              <a:rPr lang="tr-TR" b="1" u="sng" dirty="0" smtClean="0">
                <a:solidFill>
                  <a:srgbClr val="2C2F34"/>
                </a:solidFill>
                <a:effectLst/>
                <a:latin typeface="Roboto Condensed"/>
                <a:ea typeface="Times New Roman"/>
                <a:cs typeface="Times New Roman"/>
              </a:rPr>
              <a:t>an</a:t>
            </a:r>
            <a:r>
              <a:rPr lang="tr-TR" dirty="0" smtClean="0">
                <a:solidFill>
                  <a:srgbClr val="2C2F34"/>
                </a:solidFill>
                <a:effectLst/>
                <a:latin typeface="Roboto Condensed"/>
                <a:ea typeface="Times New Roman"/>
                <a:cs typeface="Times New Roman"/>
              </a:rPr>
              <a:t> / pamukçuklar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Kavakları</a:t>
            </a: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silkeley</a:t>
            </a:r>
            <a:r>
              <a:rPr lang="tr-TR" b="1" u="sng" dirty="0" smtClean="0">
                <a:solidFill>
                  <a:srgbClr val="2C2F34"/>
                </a:solidFill>
                <a:effectLst/>
                <a:latin typeface="Roboto Condensed"/>
                <a:ea typeface="Times New Roman"/>
                <a:cs typeface="Times New Roman"/>
              </a:rPr>
              <a:t>en</a:t>
            </a:r>
            <a:r>
              <a:rPr lang="tr-TR" dirty="0" smtClean="0">
                <a:solidFill>
                  <a:srgbClr val="2C2F34"/>
                </a:solidFill>
                <a:effectLst/>
                <a:latin typeface="Roboto Condensed"/>
                <a:ea typeface="Times New Roman"/>
                <a:cs typeface="Times New Roman"/>
              </a:rPr>
              <a:t> / rüzgâr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Kocaman</a:t>
            </a:r>
            <a:r>
              <a:rPr lang="tr-TR" dirty="0" smtClean="0">
                <a:solidFill>
                  <a:srgbClr val="2C2F34"/>
                </a:solidFill>
                <a:effectLst/>
                <a:latin typeface="Roboto Condensed"/>
                <a:ea typeface="Times New Roman"/>
                <a:cs typeface="Times New Roman"/>
              </a:rPr>
              <a:t> / bir masası ve koltuğu</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çalışkan</a:t>
            </a:r>
            <a:r>
              <a:rPr lang="tr-TR" dirty="0" smtClean="0">
                <a:solidFill>
                  <a:srgbClr val="2C2F34"/>
                </a:solidFill>
                <a:effectLst/>
                <a:latin typeface="Roboto Condensed"/>
                <a:ea typeface="Times New Roman"/>
                <a:cs typeface="Times New Roman"/>
              </a:rPr>
              <a:t> öğrenci, </a:t>
            </a:r>
            <a:r>
              <a:rPr lang="tr-TR" u="sng" dirty="0" smtClean="0">
                <a:solidFill>
                  <a:srgbClr val="2C2F34"/>
                </a:solidFill>
                <a:effectLst/>
                <a:latin typeface="Roboto Condensed"/>
                <a:ea typeface="Times New Roman"/>
                <a:cs typeface="Times New Roman"/>
              </a:rPr>
              <a:t>susuz</a:t>
            </a:r>
            <a:r>
              <a:rPr lang="tr-TR" dirty="0" smtClean="0">
                <a:solidFill>
                  <a:srgbClr val="2C2F34"/>
                </a:solidFill>
                <a:effectLst/>
                <a:latin typeface="Roboto Condensed"/>
                <a:ea typeface="Times New Roman"/>
                <a:cs typeface="Times New Roman"/>
              </a:rPr>
              <a:t> yaz, </a:t>
            </a:r>
            <a:r>
              <a:rPr lang="tr-TR" u="sng" dirty="0" smtClean="0">
                <a:solidFill>
                  <a:srgbClr val="2C2F34"/>
                </a:solidFill>
                <a:effectLst/>
                <a:latin typeface="Roboto Condensed"/>
                <a:ea typeface="Times New Roman"/>
                <a:cs typeface="Times New Roman"/>
              </a:rPr>
              <a:t>yuvarlak</a:t>
            </a:r>
            <a:r>
              <a:rPr lang="tr-TR" dirty="0" smtClean="0">
                <a:solidFill>
                  <a:srgbClr val="2C2F34"/>
                </a:solidFill>
                <a:effectLst/>
                <a:latin typeface="Roboto Condensed"/>
                <a:ea typeface="Times New Roman"/>
                <a:cs typeface="Times New Roman"/>
              </a:rPr>
              <a:t> masa…</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6714918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nSpc>
                <a:spcPct val="150000"/>
              </a:lnSpc>
              <a:spcBef>
                <a:spcPts val="0"/>
              </a:spcBef>
              <a:buNone/>
            </a:pPr>
            <a:r>
              <a:rPr lang="tr-TR" b="1" dirty="0" smtClean="0">
                <a:solidFill>
                  <a:srgbClr val="FF0000"/>
                </a:solidFill>
                <a:effectLst/>
                <a:latin typeface="Roboto Condensed"/>
                <a:ea typeface="Times New Roman"/>
                <a:cs typeface="Times New Roman"/>
              </a:rPr>
              <a:t>3. Birleşik Sıfatlar</a:t>
            </a:r>
            <a:endParaRPr lang="tr-TR" sz="2400" dirty="0">
              <a:ea typeface="Calibri"/>
              <a:cs typeface="Times New Roman"/>
            </a:endParaRPr>
          </a:p>
          <a:p>
            <a:pPr marL="0" indent="0" algn="just">
              <a:lnSpc>
                <a:spcPct val="150000"/>
              </a:lnSpc>
              <a:spcBef>
                <a:spcPts val="0"/>
              </a:spcBef>
              <a:buNone/>
            </a:pPr>
            <a:r>
              <a:rPr lang="tr-TR" dirty="0" smtClean="0">
                <a:solidFill>
                  <a:srgbClr val="2C2F34"/>
                </a:solidFill>
                <a:effectLst/>
                <a:latin typeface="Roboto Condensed"/>
                <a:ea typeface="Times New Roman"/>
                <a:cs typeface="Times New Roman"/>
              </a:rPr>
              <a:t>	Yapısında birden fazla kelime barındıran sıfatlardır.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Külyutmaz</a:t>
            </a:r>
            <a:r>
              <a:rPr lang="tr-TR" dirty="0" smtClean="0">
                <a:solidFill>
                  <a:srgbClr val="2C2F34"/>
                </a:solidFill>
                <a:effectLst/>
                <a:latin typeface="Roboto Condensed"/>
                <a:ea typeface="Times New Roman"/>
                <a:cs typeface="Times New Roman"/>
              </a:rPr>
              <a:t> öğretmen,</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mirasyedi</a:t>
            </a:r>
            <a:r>
              <a:rPr lang="tr-TR" dirty="0" smtClean="0">
                <a:solidFill>
                  <a:srgbClr val="2C2F34"/>
                </a:solidFill>
                <a:effectLst/>
                <a:latin typeface="Roboto Condensed"/>
                <a:ea typeface="Times New Roman"/>
                <a:cs typeface="Times New Roman"/>
              </a:rPr>
              <a:t> gençler,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boşboğaz</a:t>
            </a:r>
            <a:r>
              <a:rPr lang="tr-TR" dirty="0" smtClean="0">
                <a:solidFill>
                  <a:srgbClr val="2C2F34"/>
                </a:solidFill>
                <a:effectLst/>
                <a:latin typeface="Roboto Condensed"/>
                <a:ea typeface="Times New Roman"/>
                <a:cs typeface="Times New Roman"/>
              </a:rPr>
              <a:t> insanlar,</a:t>
            </a:r>
            <a:endParaRPr lang="tr-TR" sz="2400" dirty="0">
              <a:ea typeface="Calibri"/>
              <a:cs typeface="Times New Roman"/>
            </a:endParaRPr>
          </a:p>
          <a:p>
            <a:pPr lvl="0">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boğazına düşkün adam,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birtakım </a:t>
            </a:r>
            <a:r>
              <a:rPr lang="tr-TR" dirty="0" smtClean="0">
                <a:solidFill>
                  <a:srgbClr val="2C2F34"/>
                </a:solidFill>
                <a:effectLst/>
                <a:latin typeface="Roboto Condensed"/>
                <a:ea typeface="Times New Roman"/>
                <a:cs typeface="Times New Roman"/>
              </a:rPr>
              <a:t>sorunlar,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cana yakın</a:t>
            </a:r>
            <a:r>
              <a:rPr lang="tr-TR" dirty="0" smtClean="0">
                <a:solidFill>
                  <a:srgbClr val="2C2F34"/>
                </a:solidFill>
                <a:effectLst/>
                <a:latin typeface="Roboto Condensed"/>
                <a:ea typeface="Times New Roman"/>
                <a:cs typeface="Times New Roman"/>
              </a:rPr>
              <a:t> çocuk…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6875719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62500" lnSpcReduction="2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Birleşik sıfatlar ikiye ayrılır:</a:t>
            </a:r>
            <a:endParaRPr lang="tr-TR" sz="2400" dirty="0">
              <a:ea typeface="Calibri"/>
              <a:cs typeface="Times New Roman"/>
            </a:endParaRPr>
          </a:p>
          <a:p>
            <a:pPr marL="0" indent="0">
              <a:lnSpc>
                <a:spcPct val="150000"/>
              </a:lnSpc>
              <a:spcBef>
                <a:spcPts val="0"/>
              </a:spcBef>
              <a:buNone/>
            </a:pPr>
            <a:r>
              <a:rPr lang="tr-TR" b="1" dirty="0" smtClean="0">
                <a:solidFill>
                  <a:srgbClr val="008000"/>
                </a:solidFill>
                <a:effectLst/>
                <a:latin typeface="Roboto Condensed"/>
                <a:ea typeface="Times New Roman"/>
                <a:cs typeface="Times New Roman"/>
              </a:rPr>
              <a:t>	a. Kaynaşmış birleşik sıfatlar</a:t>
            </a:r>
            <a:endParaRPr lang="tr-TR" sz="2400" dirty="0">
              <a:ea typeface="Calibri"/>
              <a:cs typeface="Times New Roman"/>
            </a:endParaRPr>
          </a:p>
          <a:p>
            <a:pPr marL="0" indent="0" algn="just">
              <a:lnSpc>
                <a:spcPct val="150000"/>
              </a:lnSpc>
              <a:spcBef>
                <a:spcPts val="0"/>
              </a:spcBef>
              <a:buNone/>
            </a:pPr>
            <a:r>
              <a:rPr lang="tr-TR" dirty="0" smtClean="0">
                <a:solidFill>
                  <a:srgbClr val="2C2F34"/>
                </a:solidFill>
                <a:effectLst/>
                <a:latin typeface="Roboto Condensed"/>
                <a:ea typeface="Times New Roman"/>
                <a:cs typeface="Times New Roman"/>
              </a:rPr>
              <a:t>	Anlamca kaynaşmış sıfatlardır. Birden fazla kelimenin sözlük anlamlarından az ya da çok uzaklaşarak, aralarına ek ya da kelime girmeyecek şekilde birleşerek oluşturdukları sıfatlardır.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Canciğer dost, vatansever sanatçı, pisboğaz çocuk, mirasyedi gençler, kahverengi elbise, eşsesli kelimeler, birkaç adam, herhangi bir öğretmen, biraz zaman, birtakım elbiseler…</a:t>
            </a:r>
            <a:endParaRPr lang="tr-TR" sz="2400" dirty="0">
              <a:ea typeface="Calibri"/>
              <a:cs typeface="Times New Roman"/>
            </a:endParaRPr>
          </a:p>
          <a:p>
            <a:pPr marL="0" indent="0">
              <a:lnSpc>
                <a:spcPct val="150000"/>
              </a:lnSpc>
              <a:spcBef>
                <a:spcPts val="0"/>
              </a:spcBef>
              <a:buNone/>
            </a:pPr>
            <a:r>
              <a:rPr lang="tr-TR" b="1" dirty="0" smtClean="0">
                <a:solidFill>
                  <a:srgbClr val="008000"/>
                </a:solidFill>
                <a:effectLst/>
                <a:latin typeface="Roboto Condensed"/>
                <a:ea typeface="Times New Roman"/>
                <a:cs typeface="Times New Roman"/>
              </a:rPr>
              <a:t>	b. Kurallı birleşik sıfatlar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Çeşitli yollarla oluşurlar: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­Sıfat tamlaması + “-lİ” yapım eki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büyük yapraklı</a:t>
            </a:r>
            <a:r>
              <a:rPr lang="tr-TR" dirty="0" smtClean="0">
                <a:solidFill>
                  <a:srgbClr val="2C2F34"/>
                </a:solidFill>
                <a:effectLst/>
                <a:latin typeface="Roboto Condensed"/>
                <a:ea typeface="Times New Roman"/>
                <a:cs typeface="Times New Roman"/>
              </a:rPr>
              <a:t> ağaçlar,</a:t>
            </a:r>
            <a:endParaRPr lang="tr-TR" sz="2400" dirty="0" smtClean="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dost bakışlı</a:t>
            </a:r>
            <a:r>
              <a:rPr lang="tr-TR" dirty="0" smtClean="0">
                <a:solidFill>
                  <a:srgbClr val="2C2F34"/>
                </a:solidFill>
                <a:effectLst/>
                <a:latin typeface="Roboto Condensed"/>
                <a:ea typeface="Times New Roman"/>
                <a:cs typeface="Times New Roman"/>
              </a:rPr>
              <a:t> insanlar,</a:t>
            </a:r>
            <a:endParaRPr lang="tr-TR" sz="2400" dirty="0" smtClean="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kısa boylu</a:t>
            </a:r>
            <a:r>
              <a:rPr lang="tr-TR" dirty="0" smtClean="0">
                <a:solidFill>
                  <a:srgbClr val="2C2F34"/>
                </a:solidFill>
                <a:effectLst/>
                <a:latin typeface="Roboto Condensed"/>
                <a:ea typeface="Times New Roman"/>
                <a:cs typeface="Times New Roman"/>
              </a:rPr>
              <a:t> asker,</a:t>
            </a:r>
            <a:endParaRPr lang="tr-TR" sz="2400" dirty="0" smtClean="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büyük kapıl</a:t>
            </a:r>
            <a:r>
              <a:rPr lang="tr-TR" dirty="0" smtClean="0">
                <a:solidFill>
                  <a:srgbClr val="2C2F34"/>
                </a:solidFill>
                <a:effectLst/>
                <a:latin typeface="Roboto Condensed"/>
                <a:ea typeface="Times New Roman"/>
                <a:cs typeface="Times New Roman"/>
              </a:rPr>
              <a:t>ı bina,</a:t>
            </a:r>
            <a:endParaRPr lang="tr-TR" sz="2400" dirty="0" smtClean="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kırık camlı</a:t>
            </a:r>
            <a:r>
              <a:rPr lang="tr-TR" dirty="0" smtClean="0">
                <a:solidFill>
                  <a:srgbClr val="2C2F34"/>
                </a:solidFill>
                <a:effectLst/>
                <a:latin typeface="Roboto Condensed"/>
                <a:ea typeface="Times New Roman"/>
                <a:cs typeface="Times New Roman"/>
              </a:rPr>
              <a:t> ev…</a:t>
            </a:r>
            <a:endParaRPr lang="tr-TR" sz="2400" dirty="0" smtClean="0">
              <a:ea typeface="Calibri"/>
              <a:cs typeface="Times New Roman"/>
            </a:endParaRPr>
          </a:p>
          <a:p>
            <a:endParaRPr lang="tr-TR" dirty="0"/>
          </a:p>
        </p:txBody>
      </p:sp>
    </p:spTree>
    <p:extLst>
      <p:ext uri="{BB962C8B-B14F-4D97-AF65-F5344CB8AC3E}">
        <p14:creationId xmlns:p14="http://schemas.microsoft.com/office/powerpoint/2010/main" val="24684161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­Sıfat tamlaması + “-lık -lik -luk -lük” eki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yarım günlük mesai,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üç kuruşluk iş…</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­İsim + iyelik eki + sıfat</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salonu büyük</a:t>
            </a:r>
            <a:r>
              <a:rPr lang="tr-TR" dirty="0" smtClean="0">
                <a:solidFill>
                  <a:srgbClr val="2C2F34"/>
                </a:solidFill>
                <a:effectLst/>
                <a:latin typeface="Roboto Condensed"/>
                <a:ea typeface="Times New Roman"/>
                <a:cs typeface="Times New Roman"/>
              </a:rPr>
              <a:t> (bir) ev,</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çenesi düşük</a:t>
            </a:r>
            <a:r>
              <a:rPr lang="tr-TR" dirty="0" smtClean="0">
                <a:solidFill>
                  <a:srgbClr val="2C2F34"/>
                </a:solidFill>
                <a:effectLst/>
                <a:latin typeface="Roboto Condensed"/>
                <a:ea typeface="Times New Roman"/>
                <a:cs typeface="Times New Roman"/>
              </a:rPr>
              <a:t> adam,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saçı uzun</a:t>
            </a:r>
            <a:r>
              <a:rPr lang="tr-TR" dirty="0" smtClean="0">
                <a:solidFill>
                  <a:srgbClr val="2C2F34"/>
                </a:solidFill>
                <a:effectLst/>
                <a:latin typeface="Roboto Condensed"/>
                <a:ea typeface="Times New Roman"/>
                <a:cs typeface="Times New Roman"/>
              </a:rPr>
              <a:t> bebek,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rengi soluk</a:t>
            </a:r>
            <a:r>
              <a:rPr lang="tr-TR" dirty="0" smtClean="0">
                <a:solidFill>
                  <a:srgbClr val="2C2F34"/>
                </a:solidFill>
                <a:effectLst/>
                <a:latin typeface="Roboto Condensed"/>
                <a:ea typeface="Times New Roman"/>
                <a:cs typeface="Times New Roman"/>
              </a:rPr>
              <a:t> kumaş…</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­Takısız isim tamlaması + “-lİ” yapım eki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taş duvarlı</a:t>
            </a:r>
            <a:r>
              <a:rPr lang="tr-TR" dirty="0" smtClean="0">
                <a:solidFill>
                  <a:srgbClr val="2C2F34"/>
                </a:solidFill>
                <a:effectLst/>
                <a:latin typeface="Roboto Condensed"/>
                <a:ea typeface="Times New Roman"/>
                <a:cs typeface="Times New Roman"/>
              </a:rPr>
              <a:t> ev,</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aslan yürekli</a:t>
            </a:r>
            <a:r>
              <a:rPr lang="tr-TR" dirty="0" smtClean="0">
                <a:solidFill>
                  <a:srgbClr val="2C2F34"/>
                </a:solidFill>
                <a:effectLst/>
                <a:latin typeface="Roboto Condensed"/>
                <a:ea typeface="Times New Roman"/>
                <a:cs typeface="Times New Roman"/>
              </a:rPr>
              <a:t> çocuk,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demir kapılı</a:t>
            </a:r>
            <a:r>
              <a:rPr lang="tr-TR" dirty="0" smtClean="0">
                <a:solidFill>
                  <a:srgbClr val="2C2F34"/>
                </a:solidFill>
                <a:effectLst/>
                <a:latin typeface="Roboto Condensed"/>
                <a:ea typeface="Times New Roman"/>
                <a:cs typeface="Times New Roman"/>
              </a:rPr>
              <a:t> bahçe…</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­İsim + “-DEn” ayrılma hâl eki + isim-fiil:</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kulaktan dolma bilgiler…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5181275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­İkileme + isim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evsiz barksız</a:t>
            </a:r>
            <a:r>
              <a:rPr lang="tr-TR" dirty="0" smtClean="0">
                <a:solidFill>
                  <a:srgbClr val="2C2F34"/>
                </a:solidFill>
                <a:effectLst/>
                <a:latin typeface="Roboto Condensed"/>
                <a:ea typeface="Times New Roman"/>
                <a:cs typeface="Times New Roman"/>
              </a:rPr>
              <a:t> insanlarımız,</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tatsız tuzsuz</a:t>
            </a:r>
            <a:r>
              <a:rPr lang="tr-TR" dirty="0" smtClean="0">
                <a:solidFill>
                  <a:srgbClr val="2C2F34"/>
                </a:solidFill>
                <a:effectLst/>
                <a:latin typeface="Roboto Condensed"/>
                <a:ea typeface="Times New Roman"/>
                <a:cs typeface="Times New Roman"/>
              </a:rPr>
              <a:t> işlerimiz,</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irili ufaklı</a:t>
            </a:r>
            <a:r>
              <a:rPr lang="tr-TR" dirty="0" smtClean="0">
                <a:solidFill>
                  <a:srgbClr val="2C2F34"/>
                </a:solidFill>
                <a:effectLst/>
                <a:latin typeface="Roboto Condensed"/>
                <a:ea typeface="Times New Roman"/>
                <a:cs typeface="Times New Roman"/>
              </a:rPr>
              <a:t> eşyalar…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­İsim + ek + fiilimsi + isim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işini bilir</a:t>
            </a:r>
            <a:r>
              <a:rPr lang="tr-TR" dirty="0" smtClean="0">
                <a:solidFill>
                  <a:srgbClr val="2C2F34"/>
                </a:solidFill>
                <a:effectLst/>
                <a:latin typeface="Roboto Condensed"/>
                <a:ea typeface="Times New Roman"/>
                <a:cs typeface="Times New Roman"/>
              </a:rPr>
              <a:t> memur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­Deyim + isim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cana yakın</a:t>
            </a:r>
            <a:r>
              <a:rPr lang="tr-TR" dirty="0" smtClean="0">
                <a:solidFill>
                  <a:srgbClr val="2C2F34"/>
                </a:solidFill>
                <a:effectLst/>
                <a:latin typeface="Roboto Condensed"/>
                <a:ea typeface="Times New Roman"/>
                <a:cs typeface="Times New Roman"/>
              </a:rPr>
              <a:t> arkadaşlar,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çenesi düşük</a:t>
            </a:r>
            <a:r>
              <a:rPr lang="tr-TR" dirty="0" smtClean="0">
                <a:solidFill>
                  <a:srgbClr val="2C2F34"/>
                </a:solidFill>
                <a:effectLst/>
                <a:latin typeface="Roboto Condensed"/>
                <a:ea typeface="Times New Roman"/>
                <a:cs typeface="Times New Roman"/>
              </a:rPr>
              <a:t> insan…</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4061304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­Bu tür tamlamalarda tamlayan vurgulanmak istenirse düşürülmez:</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Çocuklar yalnız </a:t>
            </a:r>
            <a:r>
              <a:rPr lang="tr-TR" u="sng" dirty="0" smtClean="0">
                <a:solidFill>
                  <a:srgbClr val="2C2F34"/>
                </a:solidFill>
                <a:effectLst/>
                <a:latin typeface="Roboto Condensed"/>
                <a:ea typeface="Times New Roman"/>
                <a:cs typeface="Times New Roman"/>
              </a:rPr>
              <a:t>sizin</a:t>
            </a:r>
            <a:r>
              <a:rPr lang="tr-TR" dirty="0" smtClean="0">
                <a:solidFill>
                  <a:srgbClr val="2C2F34"/>
                </a:solidFill>
                <a:effectLst/>
                <a:latin typeface="Roboto Condensed"/>
                <a:ea typeface="Times New Roman"/>
                <a:cs typeface="Times New Roman"/>
              </a:rPr>
              <a:t> sözünüze inanırlar. (Başkasının değil, senin. Burada “sizin” kelimesi atılırsa cümle başka türlü anlaşılır.)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Biz bugün </a:t>
            </a:r>
            <a:r>
              <a:rPr lang="tr-TR" u="sng" dirty="0" smtClean="0">
                <a:solidFill>
                  <a:srgbClr val="2C2F34"/>
                </a:solidFill>
                <a:effectLst/>
                <a:latin typeface="Roboto Condensed"/>
                <a:ea typeface="Times New Roman"/>
                <a:cs typeface="Times New Roman"/>
              </a:rPr>
              <a:t>senin</a:t>
            </a:r>
            <a:r>
              <a:rPr lang="tr-TR" dirty="0" smtClean="0">
                <a:solidFill>
                  <a:srgbClr val="2C2F34"/>
                </a:solidFill>
                <a:effectLst/>
                <a:latin typeface="Roboto Condensed"/>
                <a:ea typeface="Times New Roman"/>
                <a:cs typeface="Times New Roman"/>
              </a:rPr>
              <a:t> misafiriniz. (Başkasının değil, senin.)</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­Tamlayan atıldığında yanlış anlaşılma olacaksa atılmaz:</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Çocuklar yalnız </a:t>
            </a:r>
            <a:r>
              <a:rPr lang="tr-TR" u="sng" dirty="0" smtClean="0">
                <a:solidFill>
                  <a:srgbClr val="2C2F34"/>
                </a:solidFill>
                <a:effectLst/>
                <a:latin typeface="Roboto Condensed"/>
                <a:ea typeface="Times New Roman"/>
                <a:cs typeface="Times New Roman"/>
              </a:rPr>
              <a:t>sizin</a:t>
            </a:r>
            <a:r>
              <a:rPr lang="tr-TR" dirty="0" smtClean="0">
                <a:solidFill>
                  <a:srgbClr val="2C2F34"/>
                </a:solidFill>
                <a:effectLst/>
                <a:latin typeface="Roboto Condensed"/>
                <a:ea typeface="Times New Roman"/>
                <a:cs typeface="Times New Roman"/>
              </a:rPr>
              <a:t> sözünüze inanırlar. (Burada “sizin” kelimesi atılırsa cümle başka türlü anlaşılır.)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Onun</a:t>
            </a:r>
            <a:r>
              <a:rPr lang="tr-TR" dirty="0" smtClean="0">
                <a:solidFill>
                  <a:srgbClr val="2C2F34"/>
                </a:solidFill>
                <a:effectLst/>
                <a:latin typeface="Roboto Condensed"/>
                <a:ea typeface="Times New Roman"/>
                <a:cs typeface="Times New Roman"/>
              </a:rPr>
              <a:t> eşyalarını bize getir. &gt; Eşyalarını bize getir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Senin</a:t>
            </a:r>
            <a:r>
              <a:rPr lang="tr-TR" dirty="0" smtClean="0">
                <a:solidFill>
                  <a:srgbClr val="2C2F34"/>
                </a:solidFill>
                <a:effectLst/>
                <a:latin typeface="Roboto Condensed"/>
                <a:ea typeface="Times New Roman"/>
                <a:cs typeface="Times New Roman"/>
              </a:rPr>
              <a:t> doğum tarihini bilen yok mu? &gt;Doğum tarihini bilen yok mu?</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
            </a:r>
            <a:r>
              <a:rPr lang="tr-TR" u="sng" dirty="0" smtClean="0">
                <a:solidFill>
                  <a:srgbClr val="2C2F34"/>
                </a:solidFill>
                <a:effectLst/>
                <a:latin typeface="Roboto Condensed"/>
                <a:ea typeface="Times New Roman"/>
                <a:cs typeface="Times New Roman"/>
              </a:rPr>
              <a:t>Onun</a:t>
            </a:r>
            <a:r>
              <a:rPr lang="tr-TR" dirty="0" smtClean="0">
                <a:solidFill>
                  <a:srgbClr val="2C2F34"/>
                </a:solidFill>
                <a:effectLst/>
                <a:latin typeface="Roboto Condensed"/>
                <a:ea typeface="Times New Roman"/>
                <a:cs typeface="Times New Roman"/>
              </a:rPr>
              <a:t> yarışmada birinci olduğuna sevindim.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283622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a:t>
            </a:r>
            <a:r>
              <a:rPr lang="tr-TR" b="1" dirty="0" smtClean="0">
                <a:solidFill>
                  <a:srgbClr val="008000"/>
                </a:solidFill>
                <a:effectLst/>
                <a:latin typeface="Roboto Condensed"/>
                <a:ea typeface="Times New Roman"/>
                <a:cs typeface="Times New Roman"/>
              </a:rPr>
              <a:t>ben</a:t>
            </a:r>
            <a:r>
              <a:rPr lang="tr-TR" b="1" dirty="0" smtClean="0">
                <a:solidFill>
                  <a:srgbClr val="2C2F34"/>
                </a:solidFill>
                <a:effectLst/>
                <a:latin typeface="Roboto Condensed"/>
                <a:ea typeface="Times New Roman"/>
                <a:cs typeface="Times New Roman"/>
              </a:rPr>
              <a:t>” ve “</a:t>
            </a:r>
            <a:r>
              <a:rPr lang="tr-TR" b="1" dirty="0" smtClean="0">
                <a:solidFill>
                  <a:srgbClr val="008000"/>
                </a:solidFill>
                <a:effectLst/>
                <a:latin typeface="Roboto Condensed"/>
                <a:ea typeface="Times New Roman"/>
                <a:cs typeface="Times New Roman"/>
              </a:rPr>
              <a:t>sen</a:t>
            </a:r>
            <a:r>
              <a:rPr lang="tr-TR" b="1" dirty="0" smtClean="0">
                <a:solidFill>
                  <a:srgbClr val="2C2F34"/>
                </a:solidFill>
                <a:effectLst/>
                <a:latin typeface="Roboto Condensed"/>
                <a:ea typeface="Times New Roman"/>
                <a:cs typeface="Times New Roman"/>
              </a:rPr>
              <a:t>” zamirleri yönelme hâl eki (-a) aldıklarında ses değişikliği meydana gelir: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 &gt; bana</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Sen &gt; sana</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a:t>
            </a:r>
            <a:r>
              <a:rPr lang="tr-TR" b="1" dirty="0" smtClean="0">
                <a:solidFill>
                  <a:srgbClr val="008000"/>
                </a:solidFill>
                <a:effectLst/>
                <a:latin typeface="Roboto Condensed"/>
                <a:ea typeface="Times New Roman"/>
                <a:cs typeface="Times New Roman"/>
              </a:rPr>
              <a:t>sen</a:t>
            </a:r>
            <a:r>
              <a:rPr lang="tr-TR" b="1" dirty="0" smtClean="0">
                <a:solidFill>
                  <a:srgbClr val="2C2F34"/>
                </a:solidFill>
                <a:effectLst/>
                <a:latin typeface="Roboto Condensed"/>
                <a:ea typeface="Times New Roman"/>
                <a:cs typeface="Times New Roman"/>
              </a:rPr>
              <a:t>” yerine saygı ve incelik olsun diye “</a:t>
            </a:r>
            <a:r>
              <a:rPr lang="tr-TR" b="1" dirty="0" smtClean="0">
                <a:solidFill>
                  <a:srgbClr val="008000"/>
                </a:solidFill>
                <a:effectLst/>
                <a:latin typeface="Roboto Condensed"/>
                <a:ea typeface="Times New Roman"/>
                <a:cs typeface="Times New Roman"/>
              </a:rPr>
              <a:t>siz</a:t>
            </a:r>
            <a:r>
              <a:rPr lang="tr-TR" b="1" dirty="0" smtClean="0">
                <a:solidFill>
                  <a:srgbClr val="2C2F34"/>
                </a:solidFill>
                <a:effectLst/>
                <a:latin typeface="Roboto Condensed"/>
                <a:ea typeface="Times New Roman"/>
                <a:cs typeface="Times New Roman"/>
              </a:rPr>
              <a:t>” de kullanılır. Tabi bu durumda yüklem de çoğul olmalıdır.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Siz bu olayı görmediniz mi?</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Böbürlenmek amacıyla “</a:t>
            </a:r>
            <a:r>
              <a:rPr lang="tr-TR" b="1" dirty="0" smtClean="0">
                <a:solidFill>
                  <a:srgbClr val="008000"/>
                </a:solidFill>
                <a:effectLst/>
                <a:latin typeface="Roboto Condensed"/>
                <a:ea typeface="Times New Roman"/>
                <a:cs typeface="Times New Roman"/>
              </a:rPr>
              <a:t>ben</a:t>
            </a:r>
            <a:r>
              <a:rPr lang="tr-TR" b="1" dirty="0" smtClean="0">
                <a:solidFill>
                  <a:srgbClr val="2C2F34"/>
                </a:solidFill>
                <a:effectLst/>
                <a:latin typeface="Roboto Condensed"/>
                <a:ea typeface="Times New Roman"/>
                <a:cs typeface="Times New Roman"/>
              </a:rPr>
              <a:t>” yerine “</a:t>
            </a:r>
            <a:r>
              <a:rPr lang="tr-TR" b="1" dirty="0" smtClean="0">
                <a:solidFill>
                  <a:srgbClr val="008000"/>
                </a:solidFill>
                <a:effectLst/>
                <a:latin typeface="Roboto Condensed"/>
                <a:ea typeface="Times New Roman"/>
                <a:cs typeface="Times New Roman"/>
              </a:rPr>
              <a:t>biz</a:t>
            </a:r>
            <a:r>
              <a:rPr lang="tr-TR" b="1" dirty="0" smtClean="0">
                <a:solidFill>
                  <a:srgbClr val="2C2F34"/>
                </a:solidFill>
                <a:effectLst/>
                <a:latin typeface="Roboto Condensed"/>
                <a:ea typeface="Times New Roman"/>
                <a:cs typeface="Times New Roman"/>
              </a:rPr>
              <a:t>” kullanılabilir: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Böylelerinin hakkından gelmesini biliriz biz.</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528736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dirty="0" smtClean="0">
                <a:solidFill>
                  <a:srgbClr val="F73100"/>
                </a:solidFill>
                <a:effectLst/>
                <a:latin typeface="Roboto Condensed"/>
                <a:ea typeface="Times New Roman"/>
                <a:cs typeface="Times New Roman"/>
              </a:rPr>
              <a:t> </a:t>
            </a:r>
            <a:r>
              <a:rPr lang="tr-TR" b="1" dirty="0" smtClean="0">
                <a:solidFill>
                  <a:srgbClr val="F73100"/>
                </a:solidFill>
                <a:effectLst/>
                <a:latin typeface="Roboto Condensed"/>
                <a:ea typeface="Times New Roman"/>
                <a:cs typeface="Times New Roman"/>
              </a:rPr>
              <a:t>2. Dönüşlülük zamiri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692696"/>
            <a:ext cx="9144000" cy="6165304"/>
          </a:xfrm>
        </p:spPr>
        <p:txBody>
          <a:bodyPr>
            <a:normAutofit fontScale="77500" lnSpcReduction="20000"/>
          </a:bodyPr>
          <a:lstStyle/>
          <a:p>
            <a:pPr marL="0" indent="0">
              <a:lnSpc>
                <a:spcPct val="150000"/>
              </a:lnSpc>
              <a:spcBef>
                <a:spcPts val="0"/>
              </a:spcBef>
              <a:buNone/>
            </a:pPr>
            <a:r>
              <a:rPr lang="tr-TR" dirty="0" smtClean="0">
                <a:solidFill>
                  <a:srgbClr val="2C2F34"/>
                </a:solidFill>
                <a:effectLst/>
                <a:latin typeface="Roboto Condensed"/>
                <a:ea typeface="Times New Roman"/>
                <a:cs typeface="Times New Roman"/>
              </a:rPr>
              <a:t>	Şahısları pekiştirerek bildiren ve fiildeki işin, özne tarafından bizzat yapıldığını ya da yapana dönüşünü bildiren zamirdir. Şahıs zamiri olarak da bilinir:</a:t>
            </a:r>
            <a:endParaRPr lang="tr-TR" sz="2400" dirty="0">
              <a:ea typeface="Calibri"/>
              <a:cs typeface="Times New Roman"/>
            </a:endParaRPr>
          </a:p>
          <a:p>
            <a:pPr marL="457200" lvl="1" indent="0">
              <a:lnSpc>
                <a:spcPct val="150000"/>
              </a:lnSpc>
              <a:spcBef>
                <a:spcPts val="0"/>
              </a:spcBef>
              <a:buNone/>
            </a:pPr>
            <a:r>
              <a:rPr lang="tr-TR" dirty="0" smtClean="0">
                <a:solidFill>
                  <a:srgbClr val="2C2F34"/>
                </a:solidFill>
                <a:effectLst/>
                <a:latin typeface="Roboto Condensed"/>
                <a:ea typeface="Times New Roman"/>
                <a:cs typeface="Times New Roman"/>
              </a:rPr>
              <a:t>Dönüşlülük zamiri “</a:t>
            </a:r>
            <a:r>
              <a:rPr lang="tr-TR" b="1" dirty="0" smtClean="0">
                <a:solidFill>
                  <a:srgbClr val="008000"/>
                </a:solidFill>
                <a:effectLst/>
                <a:latin typeface="Roboto Condensed"/>
                <a:ea typeface="Times New Roman"/>
                <a:cs typeface="Times New Roman"/>
              </a:rPr>
              <a:t>kendi</a:t>
            </a:r>
            <a:r>
              <a:rPr lang="tr-TR" b="1" dirty="0" smtClean="0">
                <a:solidFill>
                  <a:srgbClr val="2C2F34"/>
                </a:solidFill>
                <a:effectLst/>
                <a:latin typeface="Roboto Condensed"/>
                <a:ea typeface="Times New Roman"/>
                <a:cs typeface="Times New Roman"/>
              </a:rPr>
              <a:t>“</a:t>
            </a:r>
            <a:r>
              <a:rPr lang="tr-TR" dirty="0" smtClean="0">
                <a:solidFill>
                  <a:srgbClr val="2C2F34"/>
                </a:solidFill>
                <a:effectLst/>
                <a:latin typeface="Roboto Condensed"/>
                <a:ea typeface="Times New Roman"/>
                <a:cs typeface="Times New Roman"/>
              </a:rPr>
              <a:t>dir.</a:t>
            </a:r>
            <a:endParaRPr lang="tr-TR" sz="2000" dirty="0">
              <a:ea typeface="Calibri"/>
              <a:cs typeface="Times New Roman"/>
            </a:endParaRPr>
          </a:p>
          <a:p>
            <a:pPr marL="0" indent="0">
              <a:lnSpc>
                <a:spcPct val="150000"/>
              </a:lnSpc>
              <a:spcBef>
                <a:spcPts val="0"/>
              </a:spcBef>
              <a:buNone/>
            </a:pPr>
            <a:r>
              <a:rPr lang="tr-TR" b="1" dirty="0" smtClean="0">
                <a:solidFill>
                  <a:srgbClr val="2C2F34"/>
                </a:solidFill>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Bu zamir diğer zamirlerden farklı olarak bütün iyelik eklerini alabilir. İyelik eklerini üzerine hâl ekleri getirilebilir.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Kendi-m-de</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Kendi-n-den</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Kendi-si-n-i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Kendi-miz-in</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Kendi-niz-le</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Kendi-leri-n-ce</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83651980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594</Words>
  <Application>Microsoft Office PowerPoint</Application>
  <PresentationFormat>Ekran Gösterisi (4:3)</PresentationFormat>
  <Paragraphs>489</Paragraphs>
  <Slides>64</Slides>
  <Notes>0</Notes>
  <HiddenSlides>0</HiddenSlides>
  <MMClips>0</MMClips>
  <ScaleCrop>false</ScaleCrop>
  <HeadingPairs>
    <vt:vector size="4" baseType="variant">
      <vt:variant>
        <vt:lpstr>Tema</vt:lpstr>
      </vt:variant>
      <vt:variant>
        <vt:i4>1</vt:i4>
      </vt:variant>
      <vt:variant>
        <vt:lpstr>Slayt Başlıkları</vt:lpstr>
      </vt:variant>
      <vt:variant>
        <vt:i4>64</vt:i4>
      </vt:variant>
    </vt:vector>
  </HeadingPairs>
  <TitlesOfParts>
    <vt:vector size="65" baseType="lpstr">
      <vt:lpstr>Ofis Teması</vt:lpstr>
      <vt:lpstr>ZAMİRLER (ADILLAR)</vt:lpstr>
      <vt:lpstr>Zamirler Türleri ve Özellikleri </vt:lpstr>
      <vt:lpstr>Zamir</vt:lpstr>
      <vt:lpstr>PowerPoint Sunusu</vt:lpstr>
      <vt:lpstr>ZAMİR ÇEŞİTLERİ </vt:lpstr>
      <vt:lpstr>1.Şahıs Zamirleri </vt:lpstr>
      <vt:lpstr>PowerPoint Sunusu</vt:lpstr>
      <vt:lpstr>PowerPoint Sunusu</vt:lpstr>
      <vt:lpstr> 2. Dönüşlülük zamiri </vt:lpstr>
      <vt:lpstr>PowerPoint Sunusu</vt:lpstr>
      <vt:lpstr>PowerPoint Sunusu</vt:lpstr>
      <vt:lpstr>PowerPoint Sunusu</vt:lpstr>
      <vt:lpstr>3. İşaret zamirleri </vt:lpstr>
      <vt:lpstr>PowerPoint Sunusu</vt:lpstr>
      <vt:lpstr>PowerPoint Sunusu</vt:lpstr>
      <vt:lpstr>PowerPoint Sunusu</vt:lpstr>
      <vt:lpstr>4. Belgisiz zamirler </vt:lpstr>
      <vt:lpstr>PowerPoint Sunusu</vt:lpstr>
      <vt:lpstr>PowerPoint Sunusu</vt:lpstr>
      <vt:lpstr>PowerPoint Sunusu</vt:lpstr>
      <vt:lpstr>5. Soru zamirleri </vt:lpstr>
      <vt:lpstr>PowerPoint Sunusu</vt:lpstr>
      <vt:lpstr>6. İlgi zamiri “-ki” </vt:lpstr>
      <vt:lpstr>PowerPoint Sunusu</vt:lpstr>
      <vt:lpstr>PowerPoint Sunusu</vt:lpstr>
      <vt:lpstr>PowerPoint Sunusu</vt:lpstr>
      <vt:lpstr>7. İyelik zamiri </vt:lpstr>
      <vt:lpstr>YAPI BAKIMINDAN ZAMİRLER </vt:lpstr>
      <vt:lpstr>PowerPoint Sunusu</vt:lpstr>
      <vt:lpstr>SIFATLAR  </vt:lpstr>
      <vt:lpstr>PowerPoint Sunusu</vt:lpstr>
      <vt:lpstr>PowerPoint Sunusu</vt:lpstr>
      <vt:lpstr>Sıfatlar(Ön adlar)  </vt:lpstr>
      <vt:lpstr>PowerPoint Sunusu</vt:lpstr>
      <vt:lpstr>PowerPoint Sunusu</vt:lpstr>
      <vt:lpstr>PowerPoint Sunusu</vt:lpstr>
      <vt:lpstr>A. Sıfatların Özellikleri </vt:lpstr>
      <vt:lpstr>PowerPoint Sunusu</vt:lpstr>
      <vt:lpstr>PowerPoint Sunusu</vt:lpstr>
      <vt:lpstr>PowerPoint Sunusu</vt:lpstr>
      <vt:lpstr>B. Sıfat Çeşitleri </vt:lpstr>
      <vt:lpstr>1. Niteleme Sıfatları </vt:lpstr>
      <vt:lpstr>2. Belirtme Sıfatları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C. Sıfatlarda Anlam </vt:lpstr>
      <vt:lpstr>PowerPoint Sunusu</vt:lpstr>
      <vt:lpstr>PowerPoint Sunusu</vt:lpstr>
      <vt:lpstr>2. Sıfatlarda Anlam Daraltma: </vt:lpstr>
      <vt:lpstr>PowerPoint Sunusu</vt:lpstr>
      <vt:lpstr>PowerPoint Sunusu</vt:lpstr>
      <vt:lpstr>D. Yapı Bakımından Sıfatlar </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ZAMİRLER (ADILLAR)</dc:title>
  <dc:creator>ronaldinho424</dc:creator>
  <cp:lastModifiedBy>ronaldinho424</cp:lastModifiedBy>
  <cp:revision>19</cp:revision>
  <dcterms:created xsi:type="dcterms:W3CDTF">2024-05-12T16:22:09Z</dcterms:created>
  <dcterms:modified xsi:type="dcterms:W3CDTF">2024-05-13T11:57:28Z</dcterms:modified>
</cp:coreProperties>
</file>