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366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3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909" autoAdjust="0"/>
  </p:normalViewPr>
  <p:slideViewPr>
    <p:cSldViewPr>
      <p:cViewPr varScale="1">
        <p:scale>
          <a:sx n="109" d="100"/>
          <a:sy n="109" d="100"/>
        </p:scale>
        <p:origin x="17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50D3-87B5-44EE-B450-193DB73C9E84}" type="datetimeFigureOut">
              <a:rPr lang="tr-TR" smtClean="0"/>
              <a:pPr/>
              <a:t>1.10.2021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9B0EA-7103-4CFD-BA93-72A8EBAC5E2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1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013-340B-4B4D-A10A-DEC7F6FCD4EA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B17DD-0D56-4699-B996-FAC99302D61E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4CA-9674-4B77-9C47-5AAC434B4FDF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7B87-85DE-47C5-A9FE-815754F8C7BA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A2FE-D521-4F01-94AF-F34E04DD3499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594C2-2396-48B5-98A5-66FECB6262FF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7660-4F4E-4536-B919-81414701759A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DB6B-0A56-4433-B95E-E3F1A595829D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84AE-E80B-428C-A2E5-00761EB61186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0B9E-C731-4B72-A177-2AF27C06257A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321CD-F4BF-442A-8649-31DA08D1AF17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267E0-C5DB-450F-AA48-E5CB308D78A2}" type="datetime1">
              <a:rPr lang="tr-TR" smtClean="0"/>
              <a:pPr/>
              <a:t>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3068960"/>
            <a:ext cx="914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İnkılâbı’nın Hazırlık Dönemi ve </a:t>
            </a: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İstiklâl Savaşı</a:t>
            </a:r>
          </a:p>
          <a:p>
            <a:pPr algn="ctr"/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(-Dersi Okumanın Amacı ve İnkılâp Kavramı,</a:t>
            </a:r>
          </a:p>
          <a:p>
            <a:pPr algn="ctr"/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-Osmanlı İmparatorluğu’nun Yıkılışını ve Türk İnkılâbını Hazırlayan Sebeplere Toplu Bakış)</a:t>
            </a:r>
            <a:endParaRPr lang="tr-TR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692696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ATATÜRK İLKELERİ </a:t>
            </a:r>
          </a:p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İNKILÂP TARİHİ I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233824" y="5589240"/>
            <a:ext cx="34454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b="1" dirty="0">
                <a:latin typeface="Arial" pitchFamily="34" charset="0"/>
                <a:cs typeface="Arial" pitchFamily="34" charset="0"/>
              </a:rPr>
              <a:t>Hazırlayan: Veli KÖROĞLU</a:t>
            </a:r>
            <a:endParaRPr lang="tr-TR" sz="2000" dirty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431925" algn="l"/>
              </a:tabLst>
            </a:pPr>
            <a:r>
              <a:rPr lang="tr-TR" sz="2000" b="1" dirty="0">
                <a:latin typeface="Arial" pitchFamily="34" charset="0"/>
                <a:cs typeface="Arial" pitchFamily="34" charset="0"/>
              </a:rPr>
              <a:t>	Dr. Öğr. üyesi</a:t>
            </a: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500420" y="1268760"/>
            <a:ext cx="8497887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BATILILAŞMA: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Asrileşme, muasırlaşma, asrilik, garplılaşma.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500421" y="3906048"/>
            <a:ext cx="8497887" cy="251998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Atatürk’e göre Batı uygarlığı taklitçilik olsun diye alınmamalıdır. Onun iyi yanları, bünyeye uygun olanları, dünya uygarlık düzeyi içerisinde benimsenmelidir. </a:t>
            </a:r>
            <a:endParaRPr lang="tr-TR" altLang="tr-TR" sz="2400" b="1" dirty="0"/>
          </a:p>
          <a:p>
            <a:pPr algn="just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575968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94593" y="1889084"/>
            <a:ext cx="8497887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Modernleşme (Çağdaşlaşma):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Yaşanılan zamana, çağa uygunluk demektir.</a:t>
            </a:r>
          </a:p>
          <a:p>
            <a:pPr indent="266700" algn="just"/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Atatürkçü düşünce, özde akla ve bilme dayanır ve çağdaş uygarlık düzeyinin üzerine çıkmayı amaçlar.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33111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884118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95287" y="1889084"/>
            <a:ext cx="8497887" cy="168393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/>
              <a:t>    Türk milletini son yüzyıllarda geri bırakmış kurumları yıkarak, yerlerine, milletin çağdaş kurallara göre ilerlemesini sağlayacak yeni kurumlar koymuş olmaktır.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187625" y="331118"/>
            <a:ext cx="6840760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Atatürk’e Göre İnkılâp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467544" y="4265348"/>
            <a:ext cx="8497887" cy="168393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/>
              <a:t>    Atatürk inkılâplarının amacı, Türk Ulusu’nun çağdaş uygarlık düzeyine erişerek refah içinde mutlu olması ve yaşam sevincine kavuşmasıdır.   </a:t>
            </a:r>
          </a:p>
        </p:txBody>
      </p:sp>
    </p:spTree>
    <p:extLst>
      <p:ext uri="{BB962C8B-B14F-4D97-AF65-F5344CB8AC3E}">
        <p14:creationId xmlns:p14="http://schemas.microsoft.com/office/powerpoint/2010/main" val="2757805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402469" y="2276872"/>
            <a:ext cx="8352928" cy="2531006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OSMANLI İMPARATORLUĞU’NUN YIKILIŞINI VE TÜRK İNKILÂBINI HAZIRLAYAN SEBEPLERE TOPLU BAKIŞ</a:t>
            </a:r>
          </a:p>
          <a:p>
            <a:pPr algn="ctr"/>
            <a:endParaRPr lang="tr-TR" alt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020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1032" descr="C:\bmp\h-2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912" y="234617"/>
            <a:ext cx="5797611" cy="434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028"/>
          <p:cNvSpPr txBox="1">
            <a:spLocks noChangeArrowheads="1"/>
          </p:cNvSpPr>
          <p:nvPr/>
        </p:nvSpPr>
        <p:spPr bwMode="auto">
          <a:xfrm>
            <a:off x="611561" y="4509120"/>
            <a:ext cx="7992888" cy="223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tabLst>
                <a:tab pos="354013" algn="l"/>
              </a:tabLst>
              <a:defRPr/>
            </a:pPr>
            <a:r>
              <a:rPr lang="tr-TR" alt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	</a:t>
            </a: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Osmanl</a:t>
            </a: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ı Devleti’nin kurucu unsuru Türk, yasal temelleri ise İslami nitelik taşır.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	Güçlü ve sürekli bir orduya, adalet ilkesine, hoşgörülü din anlayışına dayandığı ve bilinçli bir politika izlediği için çağının en başarılı yönetim sistemini oluşturmuştur.</a:t>
            </a:r>
          </a:p>
        </p:txBody>
      </p:sp>
    </p:spTree>
    <p:extLst>
      <p:ext uri="{BB962C8B-B14F-4D97-AF65-F5344CB8AC3E}">
        <p14:creationId xmlns:p14="http://schemas.microsoft.com/office/powerpoint/2010/main" val="2158046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Devleti’nin Yıkılış Nedenleri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551662" y="2204864"/>
            <a:ext cx="8196802" cy="438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Toprak mülkiyetinin olmayışı, topraktan sermaye birikimini önlemiştir.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Narh ve iç gümrük uygulamaları ticaretin gelişmesini engellemiştir.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	Askeri sistemin bozulması, ordunun çağın gereklerine uydurulmaması, savaşların uzamasına ve yenilgilere yol açtığı gibi üretken nüfusun da uzun süre cepheye bağlı kalmasına neden olmuştur.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Nüfus artışı ve devlet giderlerindeki artış nedeniyle vergi oranları artırılmıştır. Köyden kente göç başlamış ve bu da toplumsa problemleri doğurmuştur.   </a:t>
            </a:r>
            <a:endParaRPr lang="tr-TR" altLang="tr-TR" sz="2400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5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447164" y="2071678"/>
            <a:ext cx="8196802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İltizam sistemi kabul edilip, t</a:t>
            </a:r>
            <a:r>
              <a:rPr lang="tr-TR" altLang="tr-TR" sz="2600" b="1" dirty="0">
                <a:latin typeface="Arial" pitchFamily="34" charset="0"/>
                <a:cs typeface="Arial" pitchFamily="34" charset="0"/>
              </a:rPr>
              <a:t>ımar ve zeametler peşin para verenlere havale edilmiş, bu da toprak sistemini bozmuştur.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Yeniçerilerin,  tımarlı sipahilerin atanması gereken görevlere atanmaları ve kendi yerlerine başkalarını göndermeleri halkta hoşnutsuzluk yaratmıştır.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Taht değişiminin bir kurala bağlı olmaması ve Kanuni’den sonra şehzadelerin sancaklara gönderilmemesi  deneyimsiz kişilerin devletin başına geçmesine yol açmıştır.</a:t>
            </a:r>
            <a:r>
              <a:rPr lang="tr-TR" altLang="tr-TR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endParaRPr lang="tr-TR" altLang="tr-TR" sz="2400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Devleti’nin Yıkılış Nedenleri</a:t>
            </a:r>
          </a:p>
        </p:txBody>
      </p:sp>
    </p:spTree>
    <p:extLst>
      <p:ext uri="{BB962C8B-B14F-4D97-AF65-F5344CB8AC3E}">
        <p14:creationId xmlns:p14="http://schemas.microsoft.com/office/powerpoint/2010/main" val="641296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551662" y="2204864"/>
            <a:ext cx="8196802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Devlet görevlilerinin seçiminde liyakat sistemi bozulmuştur.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Medrese eğitiminin bağnaz din eğitimine dönüşmesi, devlet adamlarının iyi yetişmesini engellemiştir.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Osmanlı devlet düzeni bozulmuş ve devlet çağın gerisinde kalmıştır.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Yapılan ıslahatlar başarılı olamamıştır.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endParaRPr lang="tr-TR" altLang="tr-TR" sz="24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Devleti’nin Yıkılış Nedenleri</a:t>
            </a:r>
          </a:p>
        </p:txBody>
      </p:sp>
    </p:spTree>
    <p:extLst>
      <p:ext uri="{BB962C8B-B14F-4D97-AF65-F5344CB8AC3E}">
        <p14:creationId xmlns:p14="http://schemas.microsoft.com/office/powerpoint/2010/main" val="4031317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grpSp>
        <p:nvGrpSpPr>
          <p:cNvPr id="8" name="Grup 7"/>
          <p:cNvGrpSpPr/>
          <p:nvPr/>
        </p:nvGrpSpPr>
        <p:grpSpPr>
          <a:xfrm>
            <a:off x="-407988" y="1700213"/>
            <a:ext cx="9415463" cy="4029075"/>
            <a:chOff x="-407988" y="1700213"/>
            <a:chExt cx="9415463" cy="4029075"/>
          </a:xfrm>
        </p:grpSpPr>
        <p:sp>
          <p:nvSpPr>
            <p:cNvPr id="9" name="Oval 13"/>
            <p:cNvSpPr>
              <a:spLocks noChangeArrowheads="1"/>
            </p:cNvSpPr>
            <p:nvPr/>
          </p:nvSpPr>
          <p:spPr bwMode="auto">
            <a:xfrm rot="2539711">
              <a:off x="107950" y="4149725"/>
              <a:ext cx="3671888" cy="1368425"/>
            </a:xfrm>
            <a:prstGeom prst="ellipse">
              <a:avLst/>
            </a:prstGeom>
            <a:solidFill>
              <a:srgbClr val="E5F5FF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r-TR" altLang="tr-TR" sz="2400" b="1"/>
                <a:t>ISLAHATLAR</a:t>
              </a:r>
            </a:p>
            <a:p>
              <a:pPr algn="ctr"/>
              <a:r>
                <a:rPr lang="tr-TR" altLang="tr-TR" sz="2400" b="1"/>
                <a:t>(18-19. YY.)</a:t>
              </a:r>
            </a:p>
          </p:txBody>
        </p:sp>
        <p:sp>
          <p:nvSpPr>
            <p:cNvPr id="10" name="Rectangle 25"/>
            <p:cNvSpPr>
              <a:spLocks noChangeArrowheads="1"/>
            </p:cNvSpPr>
            <p:nvPr/>
          </p:nvSpPr>
          <p:spPr bwMode="auto">
            <a:xfrm rot="29670" flipV="1">
              <a:off x="295275" y="1887538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 rot="29670" flipV="1">
              <a:off x="1003300" y="2495550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3" name="Rectangle 27"/>
            <p:cNvSpPr>
              <a:spLocks noChangeArrowheads="1"/>
            </p:cNvSpPr>
            <p:nvPr/>
          </p:nvSpPr>
          <p:spPr bwMode="auto">
            <a:xfrm rot="29670" flipV="1">
              <a:off x="1795463" y="3097213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4" name="Rectangle 28"/>
            <p:cNvSpPr>
              <a:spLocks noChangeArrowheads="1"/>
            </p:cNvSpPr>
            <p:nvPr/>
          </p:nvSpPr>
          <p:spPr bwMode="auto">
            <a:xfrm rot="29670" flipV="1">
              <a:off x="2443163" y="3676650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5" name="Rectangle 29"/>
            <p:cNvSpPr>
              <a:spLocks noChangeArrowheads="1"/>
            </p:cNvSpPr>
            <p:nvPr/>
          </p:nvSpPr>
          <p:spPr bwMode="auto">
            <a:xfrm rot="29670" flipV="1">
              <a:off x="3163888" y="4281488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 rot="29670" flipV="1">
              <a:off x="3924300" y="4868863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7" name="Rectangle 32"/>
            <p:cNvSpPr>
              <a:spLocks noChangeArrowheads="1"/>
            </p:cNvSpPr>
            <p:nvPr/>
          </p:nvSpPr>
          <p:spPr bwMode="auto">
            <a:xfrm rot="29670" flipV="1">
              <a:off x="4645025" y="5459413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 rot="2363383" flipV="1">
              <a:off x="-407988" y="3676650"/>
              <a:ext cx="5765801" cy="904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9" name="Text Box 36"/>
            <p:cNvSpPr txBox="1">
              <a:spLocks noChangeArrowheads="1"/>
            </p:cNvSpPr>
            <p:nvPr/>
          </p:nvSpPr>
          <p:spPr bwMode="auto">
            <a:xfrm>
              <a:off x="1331913" y="170021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LALE DEVRİ</a:t>
              </a:r>
            </a:p>
          </p:txBody>
        </p:sp>
        <p:sp>
          <p:nvSpPr>
            <p:cNvPr id="20" name="Text Box 37"/>
            <p:cNvSpPr txBox="1">
              <a:spLocks noChangeArrowheads="1"/>
            </p:cNvSpPr>
            <p:nvPr/>
          </p:nvSpPr>
          <p:spPr bwMode="auto">
            <a:xfrm>
              <a:off x="5622925" y="524351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II. MEŞRUTİYET</a:t>
              </a:r>
            </a:p>
          </p:txBody>
        </p:sp>
        <p:sp>
          <p:nvSpPr>
            <p:cNvPr id="21" name="Text Box 38"/>
            <p:cNvSpPr txBox="1">
              <a:spLocks noChangeArrowheads="1"/>
            </p:cNvSpPr>
            <p:nvPr/>
          </p:nvSpPr>
          <p:spPr bwMode="auto">
            <a:xfrm>
              <a:off x="4932363" y="465296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I. MEŞRUTİYET</a:t>
              </a:r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4211638" y="406717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ISLAHAT FERMANI</a:t>
              </a:r>
            </a:p>
          </p:txBody>
        </p:sp>
        <p:sp>
          <p:nvSpPr>
            <p:cNvPr id="23" name="Text Box 41"/>
            <p:cNvSpPr txBox="1">
              <a:spLocks noChangeArrowheads="1"/>
            </p:cNvSpPr>
            <p:nvPr/>
          </p:nvSpPr>
          <p:spPr bwMode="auto">
            <a:xfrm>
              <a:off x="3476625" y="347186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TANZİMAT FERMANI</a:t>
              </a:r>
            </a:p>
          </p:txBody>
        </p:sp>
        <p:sp>
          <p:nvSpPr>
            <p:cNvPr id="24" name="Text Box 42"/>
            <p:cNvSpPr txBox="1">
              <a:spLocks noChangeArrowheads="1"/>
            </p:cNvSpPr>
            <p:nvPr/>
          </p:nvSpPr>
          <p:spPr bwMode="auto">
            <a:xfrm>
              <a:off x="2771775" y="288607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II. MAHMUT DÖNEMİ</a:t>
              </a:r>
            </a:p>
          </p:txBody>
        </p:sp>
        <p:sp>
          <p:nvSpPr>
            <p:cNvPr id="25" name="Text Box 43"/>
            <p:cNvSpPr txBox="1">
              <a:spLocks noChangeArrowheads="1"/>
            </p:cNvSpPr>
            <p:nvPr/>
          </p:nvSpPr>
          <p:spPr bwMode="auto">
            <a:xfrm>
              <a:off x="2051050" y="229552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III. SELİM DÖNEMİ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6178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648816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836712"/>
            <a:ext cx="8280920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Tanzimat’tan Önceki Islahat Hareketleri: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Karlofça</a:t>
            </a:r>
            <a:r>
              <a:rPr lang="tr-TR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ve Pasarofça Antlaşmalarının imzalanması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Osmanlı aydının Batıya bakışını değiştirmiş, Batının üstünlüğünü kabullenmiş ve ona yetişmek için ıslahat yapılmasını zorunlu hissetmiştir.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-1727’de ilk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matbaası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Tercüme Cemiyeti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oluşturulmuştur.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1731’de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Humbaracı Ocağı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-Ordunun teknik eleman ihtiyacı için 1731’de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Hendesehane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açılmıştır.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-1773’te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Mühendishane-i Bahri-i Hümayun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(denizci yetiştirmek üzere) adlı okul açılmıştır.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-1774’te İstanbul’da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Sürat Topçuları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adıyla bir birlik kurulmuştur.</a:t>
            </a:r>
          </a:p>
        </p:txBody>
      </p:sp>
    </p:spTree>
    <p:extLst>
      <p:ext uri="{BB962C8B-B14F-4D97-AF65-F5344CB8AC3E}">
        <p14:creationId xmlns:p14="http://schemas.microsoft.com/office/powerpoint/2010/main" val="124315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402469" y="2276872"/>
            <a:ext cx="8352928" cy="2531006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ATATÜRK İLKELERİ VE İNKILÂP TARİHİ " DERSİNİ OKUMANIN AMACI VE İNKILÂP KAVRAMI</a:t>
            </a:r>
          </a:p>
          <a:p>
            <a:pPr algn="ctr"/>
            <a:endParaRPr lang="tr-TR" alt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08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20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1124744"/>
            <a:ext cx="828092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Tanzimat’tan Önceki Islahat Hareketleri: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III. Selim (1789-1807), ülkenin kötü gidişatını durdurmak için alınması gereken önlemleri belirlemek üzere ileri gelen devlet adamlarından </a:t>
            </a:r>
            <a:r>
              <a:rPr lang="tr-TR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Meşveret Meclisi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(Danışma Meclisi) toplamıştır.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 	III. Selim,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Nizam-ı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(Yeni Düzen)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 verilen yenilikleri yapmak için bir dizi ferman yayınladı. Yeniçerilerin yanında modern bir ordu kuruldu. Bu ordunun subay ihtiyacı için 1795’te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Mühendishane-i Berri-i Hümayun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açıldı.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Bu dönemde, Batılı başkentlerde elçilikler açıldı. Batılı eserler Türkçeye çevrildi. 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Kabakçı Mustafa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isyanı sonucunda III. Selim hayatını kaybedince yenilikler bir süre durdu. </a:t>
            </a:r>
          </a:p>
        </p:txBody>
      </p:sp>
    </p:spTree>
    <p:extLst>
      <p:ext uri="{BB962C8B-B14F-4D97-AF65-F5344CB8AC3E}">
        <p14:creationId xmlns:p14="http://schemas.microsoft.com/office/powerpoint/2010/main" val="13717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21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2060848"/>
            <a:ext cx="82809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Nizam-ı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Cedid’in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yerine</a:t>
            </a:r>
            <a:r>
              <a:rPr lang="tr-T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Sekban-ı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adıyla yeni modern bir ordu kuruldu.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1826’da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Yeniçeri Ocağı kaldırıldı yerine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Asakir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-i 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Mansure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-i Muhammediye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adıyla yeni modern bir ordu kuruldu.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-Viyana’ya eğitim için subaylar gönderildi.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Harbiye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Tıbbiye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açıldı.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-Orta eğitim kademesinde Batı tipi okullar açıldı. Medreselerin dışında Rüştiyeler açıldı.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-Fransızca eğitime önem verildi.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719931" y="1071546"/>
            <a:ext cx="7704137" cy="989302"/>
          </a:xfrm>
          <a:prstGeom prst="downArrow">
            <a:avLst>
              <a:gd name="adj1" fmla="val 37074"/>
              <a:gd name="adj2" fmla="val 7150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ts val="600"/>
              </a:spcBef>
              <a:tabLst>
                <a:tab pos="354013" algn="l"/>
              </a:tabLst>
            </a:pPr>
            <a:endParaRPr 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819388" y="1357742"/>
            <a:ext cx="3554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Mahmut (1808-1839) </a:t>
            </a:r>
          </a:p>
        </p:txBody>
      </p:sp>
    </p:spTree>
    <p:extLst>
      <p:ext uri="{BB962C8B-B14F-4D97-AF65-F5344CB8AC3E}">
        <p14:creationId xmlns:p14="http://schemas.microsoft.com/office/powerpoint/2010/main" val="3680130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598468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1873173"/>
            <a:ext cx="828092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-Nüfus sayımı ve mülk yazımı yapıldı.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1831’de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ilk resmi gazete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Takvim-i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Vekayi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yayınlanmaya başlandı.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-Posta sistemi kuruldu.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-Pasaport uygulaması başlatıldı.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-Fes, pantolon giyilmeye başlandı ve memurlar sakallarını kesmeye başladı.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-Avrupa protokol kuralları benimsendi.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-Memurlar için ceza kanunu yapıldı.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-Kanunların hazırlanması bir kurula verildi.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-Devlet görevleri yeni oluşturulan nazırlıklara verildi.</a:t>
            </a:r>
          </a:p>
        </p:txBody>
      </p:sp>
      <p:grpSp>
        <p:nvGrpSpPr>
          <p:cNvPr id="2" name="Grup 1"/>
          <p:cNvGrpSpPr/>
          <p:nvPr/>
        </p:nvGrpSpPr>
        <p:grpSpPr>
          <a:xfrm>
            <a:off x="1079971" y="714356"/>
            <a:ext cx="6948413" cy="1071570"/>
            <a:chOff x="719931" y="1124744"/>
            <a:chExt cx="7704137" cy="936104"/>
          </a:xfrm>
        </p:grpSpPr>
        <p:sp>
          <p:nvSpPr>
            <p:cNvPr id="7" name="AutoShape 17"/>
            <p:cNvSpPr>
              <a:spLocks noChangeArrowheads="1"/>
            </p:cNvSpPr>
            <p:nvPr/>
          </p:nvSpPr>
          <p:spPr bwMode="auto">
            <a:xfrm>
              <a:off x="719931" y="1124744"/>
              <a:ext cx="7704137" cy="936104"/>
            </a:xfrm>
            <a:prstGeom prst="downArrow">
              <a:avLst>
                <a:gd name="adj1" fmla="val 37074"/>
                <a:gd name="adj2" fmla="val 71509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ts val="600"/>
                </a:spcBef>
                <a:tabLst>
                  <a:tab pos="354013" algn="l"/>
                </a:tabLst>
              </a:pPr>
              <a:endPara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2652052" y="1386208"/>
              <a:ext cx="3846537" cy="4033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II. Mahmut (1808-1839)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0332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928926" y="1000108"/>
            <a:ext cx="597400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Tanzimat dönemi, </a:t>
            </a:r>
            <a:r>
              <a:rPr lang="tr-TR" sz="2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 Kasım 1839’da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Gülhane Parkı’nda Sulatan Abdülmecit’in Sadrazamı Mustafa Reşit </a:t>
            </a:r>
            <a:r>
              <a:rPr lang="tr-TR" sz="2600" b="1" dirty="0" err="1">
                <a:latin typeface="Arial" pitchFamily="34" charset="0"/>
                <a:cs typeface="Arial" pitchFamily="34" charset="0"/>
              </a:rPr>
              <a:t>PAŞA’nın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 okuduğu (</a:t>
            </a:r>
            <a:r>
              <a:rPr lang="tr-TR" sz="2600" b="1" i="1" dirty="0">
                <a:latin typeface="Arial" pitchFamily="34" charset="0"/>
                <a:cs typeface="Arial" pitchFamily="34" charset="0"/>
              </a:rPr>
              <a:t>Tanzimat-ı Hayriye Fermanı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)</a:t>
            </a:r>
            <a:r>
              <a:rPr lang="tr-T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Gülhane</a:t>
            </a:r>
            <a:r>
              <a:rPr lang="tr-TR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Hat-ı </a:t>
            </a:r>
            <a:r>
              <a:rPr lang="tr-TR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Hümayun’u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ile başlar ve </a:t>
            </a:r>
            <a:r>
              <a:rPr lang="tr-TR" sz="2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23 Aralık 1876’da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Kanun-u Esasi’nin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ilanına kadar sürer.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88281" y="4359670"/>
            <a:ext cx="87467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Tanzimatçılar, devlet içinde dirliği düzeni sağlamanın, çağdaş bir devlet olmanın, ülke sorunlarına sağlıklı çözümler getirmenin ancak yasal kurallara bağlı kalmakla sağlanabileceğini düşünmüşlerdir.</a:t>
            </a:r>
          </a:p>
        </p:txBody>
      </p:sp>
      <p:pic>
        <p:nvPicPr>
          <p:cNvPr id="1032" name="Picture 8" descr="tanzimat fermanı abdülmecit ile ilgili görsel sonucu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7" t="9616" r="15032" b="7396"/>
          <a:stretch/>
        </p:blipFill>
        <p:spPr bwMode="auto">
          <a:xfrm>
            <a:off x="285720" y="1744420"/>
            <a:ext cx="2520280" cy="1959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925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276961" y="1052736"/>
            <a:ext cx="56162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Herkes kanun önünde eşit olacak, her gücün üstünde kanun gücünün olduğu kabul edilecektir.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Hiç kimse yargılanmadan haksız yere idam edilmeyecektir.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Askere alma ve terhis işlemleri belli kurallara bağlanacaktır.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Müslüman, Hıristiyan ve Musevi bütün halkın, can, mal ve namus güvenliği sağlanacaktır.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Vergiler herkesin gelirine göre toplanacaktır.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Herkes mal ve mülk sahibi olabilecek, isterse satabilecek veya miras bırakabilecektir.</a:t>
            </a:r>
          </a:p>
        </p:txBody>
      </p:sp>
      <p:pic>
        <p:nvPicPr>
          <p:cNvPr id="1028" name="Picture 4" descr="http://www.turkcebilgi.com/uploads/baslik/thumb/215987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76" y="3645024"/>
            <a:ext cx="2881015" cy="284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Tanzimat açılımı güçlü sadrazam Re&amp;scedil;id Pa&amp;scedil;a'yı bile korkutmu&amp;scedil;t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34" r="32070"/>
          <a:stretch/>
        </p:blipFill>
        <p:spPr bwMode="auto">
          <a:xfrm>
            <a:off x="683568" y="1166378"/>
            <a:ext cx="1976317" cy="2375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330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50825" y="1196752"/>
            <a:ext cx="87467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Şer’i yasaların yetmediği yerde Batıdan yasalar almaya yönelmişler;</a:t>
            </a:r>
          </a:p>
          <a:p>
            <a:pPr algn="just">
              <a:spcBef>
                <a:spcPts val="600"/>
              </a:spcBef>
              <a:tabLst>
                <a:tab pos="365125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- 1840’da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Fransız Ceza Yasası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- 1860’da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Ticaret Hukuku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uygulamaya konmuş,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	Şer’i mahkemelerin dışında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Nizamiye Mahkemeleri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kurulmuştur. 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Bu dönemde eğitime önem verilmiş, eğitim sorununu görüşmek üzere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Meclis-i Maarif-i Umumiye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kurulmuş, Rüştiye, İdadi, Kız Sanat, Kız Öğretmen okulları açılmıştır.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Mühendishane, Tıbbiye ve Harbiye gibi yüksek eğitim kurumları geliştirilmiş ve yenileri eklenmiştir.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Osmanlılık bilinci aşılamak için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Galatasaray Sultanisi (1868)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kurulmuştur. </a:t>
            </a:r>
          </a:p>
        </p:txBody>
      </p:sp>
    </p:spTree>
    <p:extLst>
      <p:ext uri="{BB962C8B-B14F-4D97-AF65-F5344CB8AC3E}">
        <p14:creationId xmlns:p14="http://schemas.microsoft.com/office/powerpoint/2010/main" val="466460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50825" y="1419448"/>
            <a:ext cx="8746700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Batı biliminin Osmanlı Devletine girmesi için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Encümeni Danış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adıyla bir örgüt 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Sivil siyasi gazeteler yayınlanmaya başlanmıştır.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Bu ortamda yetişen yeni kuşak, meşruti bir sistemin savunucusu olmuştur.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1865’te Yeni Osmanlılar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adı altında, öncülüğünü Namık Kemal, Ziya Paşa, Ali Suavi gibi kişilerin yaptığı bir örgüt kurmuşlardır.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Osmanlı yönetimi bu hareketi engellemeye çalışmış, bu yüzden gençler yurt dışına giderek çalışmalarını yürütmüşlerdir. Bunları Batılı aydınlar desteklemiş ve Jön Türkler adını vermişlerdir. </a:t>
            </a:r>
          </a:p>
        </p:txBody>
      </p:sp>
    </p:spTree>
    <p:extLst>
      <p:ext uri="{BB962C8B-B14F-4D97-AF65-F5344CB8AC3E}">
        <p14:creationId xmlns:p14="http://schemas.microsoft.com/office/powerpoint/2010/main" val="16111351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98650" y="3725886"/>
            <a:ext cx="87467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500" b="1" dirty="0">
                <a:latin typeface="Arial" pitchFamily="34" charset="0"/>
                <a:cs typeface="Arial" pitchFamily="34" charset="0"/>
              </a:rPr>
              <a:t>Ordu içinde de taban kazanan Yeni Osmanlılar meşruti sisteme karşı olan Abdülaziz’i tahttan indirmişlerdir. Yerine geçen V. Murat’ın akıl hastası olması                     II. Abdülhamit’in padişah olmasına yol açmıştır.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500" b="1" dirty="0">
                <a:latin typeface="Arial" pitchFamily="34" charset="0"/>
                <a:cs typeface="Arial" pitchFamily="34" charset="0"/>
              </a:rPr>
              <a:t>	 Yeni Osmanlıların yardımıyla tahta geçen                         II. Abdülhamit, </a:t>
            </a:r>
            <a:r>
              <a:rPr lang="tr-TR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 Aralık 1876’da </a:t>
            </a:r>
            <a:r>
              <a:rPr lang="tr-TR" sz="2500" b="1" dirty="0">
                <a:latin typeface="Arial" pitchFamily="34" charset="0"/>
                <a:cs typeface="Arial" pitchFamily="34" charset="0"/>
              </a:rPr>
              <a:t>Kanun-u Esasi’yi ilan etmek zorunda kalmıştır.  </a:t>
            </a:r>
          </a:p>
        </p:txBody>
      </p:sp>
      <p:pic>
        <p:nvPicPr>
          <p:cNvPr id="3074" name="Picture 2" descr="1. me&amp;scedil;rutiyet kim ilan ett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208" y="1196752"/>
            <a:ext cx="4680520" cy="234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58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1.	Kurtuluş Savaşı, Atatürk İnkılâpları ve İlkeleri, Atatürkçü Düşünce Sistemi ve Türkiye Cumhuriyeti Tarihi hakkında doğru bilgiler vermek.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2.	</a:t>
            </a:r>
            <a:r>
              <a:rPr lang="tr-TR" sz="2300">
                <a:latin typeface="Arial" pitchFamily="34" charset="0"/>
                <a:cs typeface="Arial" pitchFamily="34" charset="0"/>
              </a:rPr>
              <a:t>Türkiye’ye, Atatürk 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İnkılâpları ve İlkeleri ile Atatürkçü Düşünceye yönelik tehditler hakkında doğru bilgiler vermek.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3.	Türk gençliğini ülkesi, milleti ve devleti ile bölünmez bir bütünlük içerisinde, Atatürk İnkılâpları ve İlkeleri ile Atatürkçü Düşünce doğrultusunda ulusal hedefler etrafında birleştirmek.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4.	 Türk gençliğini Atatürkçü Düşünce doğrultusunda yetiştirmek ve güçlendirmek.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640"/>
            <a:ext cx="8229600" cy="114300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rmAutofit/>
          </a:bodyPr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Dersin Amacı</a:t>
            </a:r>
          </a:p>
        </p:txBody>
      </p:sp>
    </p:spTree>
    <p:extLst>
      <p:ext uri="{BB962C8B-B14F-4D97-AF65-F5344CB8AC3E}">
        <p14:creationId xmlns:p14="http://schemas.microsoft.com/office/powerpoint/2010/main" val="313313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395537" y="428604"/>
            <a:ext cx="8352928" cy="2816758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 fontScale="77500" lnSpcReduction="20000"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tr-TR" altLang="tr-TR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indent="355600"/>
            <a:r>
              <a:rPr lang="tr-TR" altLang="tr-TR" sz="31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ATATÜK’ÜN NİHAİ HEDEFİ:</a:t>
            </a:r>
          </a:p>
          <a:p>
            <a:pPr algn="ctr">
              <a:lnSpc>
                <a:spcPct val="120000"/>
              </a:lnSpc>
            </a:pPr>
            <a:endParaRPr lang="tr-TR" altLang="tr-TR" sz="31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355600" indent="-88900"/>
            <a:r>
              <a:rPr lang="tr-TR" altLang="tr-TR" sz="3100" b="1" dirty="0">
                <a:latin typeface="Arial" pitchFamily="34" charset="0"/>
                <a:cs typeface="Arial" pitchFamily="34" charset="0"/>
              </a:rPr>
              <a:t> ULUSAL EGEMENLİĞE DAYALI, KAYITSIZ    ŞARTSIZ BİR TÜRK DEVLETİ KURMAKTI.</a:t>
            </a:r>
          </a:p>
          <a:p>
            <a:pPr marL="355600" indent="-88900"/>
            <a:endParaRPr lang="tr-TR" altLang="tr-TR" sz="26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00034" y="3143248"/>
            <a:ext cx="8280152" cy="2809775"/>
          </a:xfrm>
          <a:prstGeom prst="horizontalScroll">
            <a:avLst>
              <a:gd name="adj" fmla="val 13870"/>
            </a:avLst>
          </a:prstGeom>
          <a:solidFill>
            <a:srgbClr val="E5F5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266700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ATATÜRKÇÜLÜK;</a:t>
            </a:r>
          </a:p>
          <a:p>
            <a:endParaRPr lang="tr-TR" altLang="tr-TR" sz="2200" b="1" u="sng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indent="266700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DURAĞAN DEĞİL, İLERLEMECİDİR.</a:t>
            </a:r>
          </a:p>
          <a:p>
            <a:endParaRPr lang="tr-TR" altLang="tr-TR" sz="2400" b="1" u="sng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72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179512" y="332656"/>
            <a:ext cx="8748463" cy="5472608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355600">
              <a:lnSpc>
                <a:spcPct val="150000"/>
              </a:lnSpc>
            </a:pPr>
            <a:r>
              <a:rPr lang="tr-TR" altLang="tr-TR" sz="2400" b="1" u="sng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Atatük’ün</a:t>
            </a:r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en büyük umudu;</a:t>
            </a:r>
          </a:p>
          <a:p>
            <a:pPr algn="ctr">
              <a:lnSpc>
                <a:spcPct val="15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tabLst>
                <a:tab pos="354013" algn="l"/>
              </a:tabLst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Bağımsızlık, özgürlük, yurt sevgisi, ahlaksal ve estetik güzellik, akılcı ve insancıl düşünce yapısı gibi yüksek erdemleri özümsemiş Cumhuriyet kuşaklarının, Türkiye’yi çağdaşlığın evrim sürecine katmasıydı.</a:t>
            </a: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70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395288" y="908720"/>
            <a:ext cx="8497887" cy="2519362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İNKILÂP = DEVRİM :</a:t>
            </a:r>
            <a:r>
              <a:rPr lang="tr-TR" altLang="tr-TR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Arapça ‘‘</a:t>
            </a:r>
            <a:r>
              <a:rPr lang="tr-TR" altLang="tr-TR" sz="2400" b="1" dirty="0" err="1">
                <a:latin typeface="Arial" pitchFamily="34" charset="0"/>
                <a:cs typeface="Arial" pitchFamily="34" charset="0"/>
              </a:rPr>
              <a:t>kalb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’’ kökünden gelir ve bir halden </a:t>
            </a:r>
            <a:r>
              <a:rPr lang="tr-TR" altLang="tr-TR" sz="2400" b="1">
                <a:latin typeface="Arial" pitchFamily="34" charset="0"/>
                <a:cs typeface="Arial" pitchFamily="34" charset="0"/>
              </a:rPr>
              <a:t>başka hale 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dönüşme, biçim değiştirme, devrim anlamına gelir.</a:t>
            </a: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11560" y="4581128"/>
            <a:ext cx="8136904" cy="2132856"/>
          </a:xfrm>
          <a:prstGeom prst="horizontalScroll">
            <a:avLst>
              <a:gd name="adj" fmla="val 13870"/>
            </a:avLst>
          </a:prstGeom>
          <a:solidFill>
            <a:srgbClr val="E5F5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İnkılâp, toplumlarda çeşitli alanlarda, toplumun gereksinmelerine göre birtakım düzenlemeler yapmak ve yeni bir düzen getirmektir.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  <p:sp>
        <p:nvSpPr>
          <p:cNvPr id="10" name="İçerik Yer Tutucusu 2"/>
          <p:cNvSpPr>
            <a:spLocks noGrp="1"/>
          </p:cNvSpPr>
          <p:nvPr>
            <p:ph idx="1"/>
          </p:nvPr>
        </p:nvSpPr>
        <p:spPr>
          <a:xfrm>
            <a:off x="1259632" y="3212976"/>
            <a:ext cx="4752776" cy="1584176"/>
          </a:xfrm>
        </p:spPr>
        <p:txBody>
          <a:bodyPr wrap="square">
            <a:noAutofit/>
          </a:bodyPr>
          <a:lstStyle/>
          <a:p>
            <a:pPr marL="0" indent="0">
              <a:buNone/>
            </a:pPr>
            <a:r>
              <a:rPr lang="tr-TR" altLang="tr-TR" sz="22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ÜÇ AŞAMADA GERÇEKLEŞİR;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Hazırlık (düşünce-fikri cephe)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Eylem (ihtilal-şiddet-aksiyon)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Yeniden kurma (düzen)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endParaRPr lang="tr-T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7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88925" y="1340768"/>
            <a:ext cx="8675688" cy="316706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355600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İHTİLÂL :</a:t>
            </a:r>
            <a:r>
              <a:rPr lang="tr-TR" altLang="tr-TR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 Arapça halel/bozma, kaldırma.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Bir devletin mevcut siyasal yapısını, iktidar düzenini ortadan kaldırmak için, bu konudaki hukuksal kurallara başvurmaksızın, zor kullanarak yapılan geniş bir harekettir. 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68313" y="4797425"/>
            <a:ext cx="8497887" cy="143986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İhtilâl, inkılâbın ikinci safhasıdır. Mevcut düzeni yıkar. İhtilalin başarısı inkılâpların başarısına bağlıdır. 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0725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88925" y="1340768"/>
            <a:ext cx="8675688" cy="316706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ISLAHAT (REFORM):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Arapça ‘‘sulh’’ kökünden gelmektedir. Islah, iyileştirme, düzeltme, eksikleri tamamlama, fenalığı giderip iyileştirme demektir.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Toplumsal yapıyı değiştirmeden mevcut düzene ilaveler yada çıkarmalar yapılarak yeniden düzenlenmesidir.</a:t>
            </a:r>
            <a:r>
              <a:rPr lang="tr-TR" altLang="tr-TR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68313" y="4797425"/>
            <a:ext cx="8497887" cy="143986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Reform, yeniden şekillendirme, düzeltme, iyileştirme, anlamına gelmektedir.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20944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22620" y="1268760"/>
            <a:ext cx="8675688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marL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TEKAMÜL (Evrim):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266700" indent="-266700"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Arapça ‘‘kâmil’’ olma, olgunlaşma kökünden gelmektedir. İlerleme, gelişme demektir.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Dilimizde şimdiki karşılığı evrimdir.</a:t>
            </a:r>
          </a:p>
          <a:p>
            <a:pPr algn="just"/>
            <a:r>
              <a:rPr lang="tr-TR" altLang="tr-TR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Batı dillerindeki evolution sözcüğü tekamülü karşılar.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95287" y="3933353"/>
            <a:ext cx="8497887" cy="251998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Tekamülde zorlama yoktur. Gelişmeler toplumun bünyesine uygunsa ve toplum tarafından benimsenirse kabul edilir. Oturmuş ve sağlam esaslara dayanan bir toplum için evrimsel gelişme en iyi yoldur.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215382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4650</TotalTime>
  <Words>1594</Words>
  <Application>Microsoft Macintosh PowerPoint</Application>
  <PresentationFormat>Ekran Gösterisi (4:3)</PresentationFormat>
  <Paragraphs>193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Ofis Teması</vt:lpstr>
      <vt:lpstr>PowerPoint Sunusu</vt:lpstr>
      <vt:lpstr>PowerPoint Sunusu</vt:lpstr>
      <vt:lpstr>Dersin Amacı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Ayhan CANKUT</dc:creator>
  <cp:lastModifiedBy>Microsoft Office User</cp:lastModifiedBy>
  <cp:revision>391</cp:revision>
  <dcterms:created xsi:type="dcterms:W3CDTF">2016-09-22T07:37:23Z</dcterms:created>
  <dcterms:modified xsi:type="dcterms:W3CDTF">2021-10-01T08:05:43Z</dcterms:modified>
</cp:coreProperties>
</file>