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sldIdLst>
    <p:sldId id="256" r:id="rId2"/>
    <p:sldId id="257" r:id="rId3"/>
    <p:sldId id="258" r:id="rId4"/>
    <p:sldId id="259" r:id="rId5"/>
    <p:sldId id="260" r:id="rId6"/>
    <p:sldId id="261" r:id="rId7"/>
    <p:sldId id="288" r:id="rId8"/>
    <p:sldId id="262" r:id="rId9"/>
    <p:sldId id="263" r:id="rId10"/>
    <p:sldId id="267" r:id="rId11"/>
    <p:sldId id="269" r:id="rId12"/>
    <p:sldId id="268" r:id="rId13"/>
    <p:sldId id="270" r:id="rId14"/>
    <p:sldId id="271" r:id="rId15"/>
    <p:sldId id="272" r:id="rId16"/>
    <p:sldId id="273" r:id="rId17"/>
    <p:sldId id="276" r:id="rId18"/>
    <p:sldId id="277" r:id="rId19"/>
    <p:sldId id="285" r:id="rId20"/>
    <p:sldId id="274" r:id="rId21"/>
    <p:sldId id="279" r:id="rId22"/>
    <p:sldId id="278" r:id="rId23"/>
    <p:sldId id="280" r:id="rId24"/>
    <p:sldId id="281" r:id="rId25"/>
    <p:sldId id="282" r:id="rId26"/>
    <p:sldId id="275" r:id="rId27"/>
    <p:sldId id="264" r:id="rId28"/>
    <p:sldId id="283" r:id="rId29"/>
    <p:sldId id="290" r:id="rId30"/>
    <p:sldId id="291" r:id="rId31"/>
    <p:sldId id="292" r:id="rId32"/>
    <p:sldId id="293" r:id="rId33"/>
    <p:sldId id="286" r:id="rId34"/>
    <p:sldId id="287" r:id="rId35"/>
    <p:sldId id="289" r:id="rId36"/>
    <p:sldId id="294" r:id="rId37"/>
    <p:sldId id="295" r:id="rId38"/>
    <p:sldId id="296" r:id="rId39"/>
    <p:sldId id="297" r:id="rId40"/>
    <p:sldId id="298" r:id="rId41"/>
    <p:sldId id="265" r:id="rId42"/>
    <p:sldId id="284" r:id="rId43"/>
    <p:sldId id="299"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84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C5C047-011E-1545-A9B3-BA7AB5B595F1}" type="datetimeFigureOut">
              <a:rPr lang="en-US" smtClean="0"/>
              <a:t>04/11/18</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2B21EE-B724-0C46-B7B5-8BEA510FC931}" type="slidenum">
              <a:rPr lang="tr-TR" smtClean="0"/>
              <a:t>‹#›</a:t>
            </a:fld>
            <a:endParaRPr lang="tr-TR"/>
          </a:p>
        </p:txBody>
      </p:sp>
    </p:spTree>
    <p:extLst>
      <p:ext uri="{BB962C8B-B14F-4D97-AF65-F5344CB8AC3E}">
        <p14:creationId xmlns:p14="http://schemas.microsoft.com/office/powerpoint/2010/main" val="33092472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C2B21EE-B724-0C46-B7B5-8BEA510FC931}" type="slidenum">
              <a:rPr lang="tr-TR" smtClean="0"/>
              <a:t>41</a:t>
            </a:fld>
            <a:endParaRPr lang="tr-TR"/>
          </a:p>
        </p:txBody>
      </p:sp>
    </p:spTree>
    <p:extLst>
      <p:ext uri="{BB962C8B-B14F-4D97-AF65-F5344CB8AC3E}">
        <p14:creationId xmlns:p14="http://schemas.microsoft.com/office/powerpoint/2010/main" val="641370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Click to edit Master subtitle style</a:t>
            </a:r>
            <a:endParaRPr kumimoji="0" lang="en-US"/>
          </a:p>
        </p:txBody>
      </p:sp>
      <p:sp>
        <p:nvSpPr>
          <p:cNvPr id="28" name="Date Placeholder 27"/>
          <p:cNvSpPr>
            <a:spLocks noGrp="1"/>
          </p:cNvSpPr>
          <p:nvPr>
            <p:ph type="dt" sz="half" idx="10"/>
          </p:nvPr>
        </p:nvSpPr>
        <p:spPr/>
        <p:txBody>
          <a:bodyPr/>
          <a:lstStyle/>
          <a:p>
            <a:fld id="{44D8F3EA-E279-6449-95A1-DA555BD5259F}" type="datetimeFigureOut">
              <a:rPr lang="en-US" smtClean="0"/>
              <a:t>04/11/18</a:t>
            </a:fld>
            <a:endParaRPr lang="tr-TR"/>
          </a:p>
        </p:txBody>
      </p:sp>
      <p:sp>
        <p:nvSpPr>
          <p:cNvPr id="17" name="Footer Placeholder 16"/>
          <p:cNvSpPr>
            <a:spLocks noGrp="1"/>
          </p:cNvSpPr>
          <p:nvPr>
            <p:ph type="ftr" sz="quarter" idx="11"/>
          </p:nvPr>
        </p:nvSpPr>
        <p:spPr/>
        <p:txBody>
          <a:bodyPr/>
          <a:lstStyle/>
          <a:p>
            <a:endParaRPr lang="tr-T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C1FBE8E-EA4D-A74F-8272-7B7981F090F7}" type="slidenum">
              <a:rPr lang="tr-TR" smtClean="0"/>
              <a:t>‹#›</a:t>
            </a:fld>
            <a:endParaRPr lang="tr-T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4" name="Date Placeholder 3"/>
          <p:cNvSpPr>
            <a:spLocks noGrp="1"/>
          </p:cNvSpPr>
          <p:nvPr>
            <p:ph type="dt" sz="half" idx="10"/>
          </p:nvPr>
        </p:nvSpPr>
        <p:spPr/>
        <p:txBody>
          <a:bodyPr/>
          <a:lstStyle/>
          <a:p>
            <a:fld id="{44D8F3EA-E279-6449-95A1-DA555BD5259F}" type="datetimeFigureOut">
              <a:rPr lang="en-US" smtClean="0"/>
              <a:t>04/11/18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1FBE8E-EA4D-A74F-8272-7B7981F090F7}"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C1FBE8E-EA4D-A74F-8272-7B7981F090F7}" type="slidenum">
              <a:rPr lang="tr-TR" smtClean="0"/>
              <a:t>‹#›</a:t>
            </a:fld>
            <a:endParaRPr lang="tr-T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4" name="Date Placeholder 3"/>
          <p:cNvSpPr>
            <a:spLocks noGrp="1"/>
          </p:cNvSpPr>
          <p:nvPr>
            <p:ph type="dt" sz="half" idx="10"/>
          </p:nvPr>
        </p:nvSpPr>
        <p:spPr/>
        <p:txBody>
          <a:bodyPr/>
          <a:lstStyle/>
          <a:p>
            <a:fld id="{44D8F3EA-E279-6449-95A1-DA555BD5259F}" type="datetimeFigureOut">
              <a:rPr lang="en-US" smtClean="0"/>
              <a:t>04/11/18</a:t>
            </a:fld>
            <a:endParaRPr lang="tr-TR"/>
          </a:p>
        </p:txBody>
      </p:sp>
      <p:sp>
        <p:nvSpPr>
          <p:cNvPr id="5" name="Footer Placeholder 4"/>
          <p:cNvSpPr>
            <a:spLocks noGrp="1"/>
          </p:cNvSpPr>
          <p:nvPr>
            <p:ph type="ftr" sz="quarter" idx="11"/>
          </p:nvPr>
        </p:nvSpPr>
        <p:spPr/>
        <p:txBody>
          <a:bodyPr/>
          <a:lstStyle/>
          <a:p>
            <a:endParaRPr lang="tr-TR"/>
          </a:p>
        </p:txBody>
      </p:sp>
      <p:sp>
        <p:nvSpPr>
          <p:cNvPr id="2" name="Vertical Title 1"/>
          <p:cNvSpPr>
            <a:spLocks noGrp="1"/>
          </p:cNvSpPr>
          <p:nvPr>
            <p:ph type="title" orient="vert"/>
          </p:nvPr>
        </p:nvSpPr>
        <p:spPr>
          <a:xfrm>
            <a:off x="7391400" y="304801"/>
            <a:ext cx="1447800" cy="5851525"/>
          </a:xfrm>
        </p:spPr>
        <p:txBody>
          <a:bodyPr vert="eaVert"/>
          <a:lstStyle/>
          <a:p>
            <a:r>
              <a:rPr kumimoji="0" lang="tr-TR"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tr-TR" smtClean="0"/>
              <a:t>Click to edit Master title style</a:t>
            </a:r>
            <a:endParaRPr kumimoji="0" lang="en-US"/>
          </a:p>
        </p:txBody>
      </p:sp>
      <p:sp>
        <p:nvSpPr>
          <p:cNvPr id="4" name="Date Placeholder 3"/>
          <p:cNvSpPr>
            <a:spLocks noGrp="1"/>
          </p:cNvSpPr>
          <p:nvPr>
            <p:ph type="dt" sz="half" idx="10"/>
          </p:nvPr>
        </p:nvSpPr>
        <p:spPr/>
        <p:txBody>
          <a:bodyPr/>
          <a:lstStyle/>
          <a:p>
            <a:fld id="{44D8F3EA-E279-6449-95A1-DA555BD5259F}" type="datetimeFigureOut">
              <a:rPr lang="en-US" smtClean="0"/>
              <a:t>04/11/18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4361688" y="1026372"/>
            <a:ext cx="457200" cy="441325"/>
          </a:xfrm>
        </p:spPr>
        <p:txBody>
          <a:bodyPr/>
          <a:lstStyle/>
          <a:p>
            <a:fld id="{1C1FBE8E-EA4D-A74F-8272-7B7981F090F7}" type="slidenum">
              <a:rPr lang="tr-TR" smtClean="0"/>
              <a:t>‹#›</a:t>
            </a:fld>
            <a:endParaRPr lang="tr-T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tr-TR"/>
          </a:p>
        </p:txBody>
      </p:sp>
      <p:sp>
        <p:nvSpPr>
          <p:cNvPr id="4" name="Date Placeholder 3"/>
          <p:cNvSpPr>
            <a:spLocks noGrp="1"/>
          </p:cNvSpPr>
          <p:nvPr>
            <p:ph type="dt" sz="half" idx="10"/>
          </p:nvPr>
        </p:nvSpPr>
        <p:spPr/>
        <p:txBody>
          <a:bodyPr/>
          <a:lstStyle/>
          <a:p>
            <a:fld id="{44D8F3EA-E279-6449-95A1-DA555BD5259F}" type="datetimeFigureOut">
              <a:rPr lang="en-US" smtClean="0"/>
              <a:t>04/11/18</a:t>
            </a:fld>
            <a:endParaRPr lang="tr-T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C1FBE8E-EA4D-A74F-8272-7B7981F090F7}" type="slidenum">
              <a:rPr lang="tr-TR" smtClean="0"/>
              <a:t>‹#›</a:t>
            </a:fld>
            <a:endParaRPr lang="tr-T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tr-TR"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4D8F3EA-E279-6449-95A1-DA555BD5259F}" type="datetimeFigureOut">
              <a:rPr lang="en-US" smtClean="0"/>
              <a:t>04/11/18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1FBE8E-EA4D-A74F-8272-7B7981F090F7}" type="slidenum">
              <a:rPr lang="tr-TR" smtClean="0"/>
              <a:t>‹#›</a:t>
            </a:fld>
            <a:endParaRPr lang="tr-T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Click to edit Master text styles</a:t>
            </a:r>
          </a:p>
        </p:txBody>
      </p:sp>
      <p:sp>
        <p:nvSpPr>
          <p:cNvPr id="7" name="Date Placeholder 6"/>
          <p:cNvSpPr>
            <a:spLocks noGrp="1"/>
          </p:cNvSpPr>
          <p:nvPr>
            <p:ph type="dt" sz="half" idx="10"/>
          </p:nvPr>
        </p:nvSpPr>
        <p:spPr/>
        <p:txBody>
          <a:bodyPr/>
          <a:lstStyle/>
          <a:p>
            <a:fld id="{44D8F3EA-E279-6449-95A1-DA555BD5259F}" type="datetimeFigureOut">
              <a:rPr lang="en-US" smtClean="0"/>
              <a:t>04/11/18</a:t>
            </a:fld>
            <a:endParaRPr lang="tr-TR"/>
          </a:p>
        </p:txBody>
      </p:sp>
      <p:sp>
        <p:nvSpPr>
          <p:cNvPr id="8" name="Footer Placeholder 7"/>
          <p:cNvSpPr>
            <a:spLocks noGrp="1"/>
          </p:cNvSpPr>
          <p:nvPr>
            <p:ph type="ftr" sz="quarter" idx="11"/>
          </p:nvPr>
        </p:nvSpPr>
        <p:spPr>
          <a:xfrm>
            <a:off x="304800" y="6409944"/>
            <a:ext cx="3581400" cy="365760"/>
          </a:xfrm>
        </p:spPr>
        <p:txBody>
          <a:bodyPr/>
          <a:lstStyle/>
          <a:p>
            <a:endParaRPr lang="tr-T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C1FBE8E-EA4D-A74F-8272-7B7981F090F7}" type="slidenum">
              <a:rPr lang="tr-TR" smtClean="0"/>
              <a:t>‹#›</a:t>
            </a:fld>
            <a:endParaRPr lang="tr-TR"/>
          </a:p>
        </p:txBody>
      </p:sp>
      <p:sp>
        <p:nvSpPr>
          <p:cNvPr id="23" name="Title 22"/>
          <p:cNvSpPr>
            <a:spLocks noGrp="1"/>
          </p:cNvSpPr>
          <p:nvPr>
            <p:ph type="title"/>
          </p:nvPr>
        </p:nvSpPr>
        <p:spPr/>
        <p:txBody>
          <a:bodyPr rtlCol="0" anchor="b" anchorCtr="0"/>
          <a:lstStyle/>
          <a:p>
            <a:r>
              <a:rPr kumimoji="0" lang="tr-TR"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Click to edit Master title style</a:t>
            </a:r>
            <a:endParaRPr kumimoji="0" lang="en-US"/>
          </a:p>
        </p:txBody>
      </p:sp>
      <p:sp>
        <p:nvSpPr>
          <p:cNvPr id="3" name="Date Placeholder 2"/>
          <p:cNvSpPr>
            <a:spLocks noGrp="1"/>
          </p:cNvSpPr>
          <p:nvPr>
            <p:ph type="dt" sz="half" idx="10"/>
          </p:nvPr>
        </p:nvSpPr>
        <p:spPr/>
        <p:txBody>
          <a:bodyPr/>
          <a:lstStyle/>
          <a:p>
            <a:fld id="{44D8F3EA-E279-6449-95A1-DA555BD5259F}" type="datetimeFigureOut">
              <a:rPr lang="en-US" smtClean="0"/>
              <a:t>04/11/18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a:xfrm>
            <a:off x="4343400" y="1036020"/>
            <a:ext cx="457200" cy="441325"/>
          </a:xfrm>
        </p:spPr>
        <p:txBody>
          <a:bodyPr/>
          <a:lstStyle/>
          <a:p>
            <a:fld id="{1C1FBE8E-EA4D-A74F-8272-7B7981F090F7}"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4D8F3EA-E279-6449-95A1-DA555BD5259F}" type="datetimeFigureOut">
              <a:rPr lang="en-US" smtClean="0"/>
              <a:t>04/11/18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C1FBE8E-EA4D-A74F-8272-7B7981F090F7}"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C1FBE8E-EA4D-A74F-8272-7B7981F090F7}" type="slidenum">
              <a:rPr lang="tr-TR" smtClean="0"/>
              <a:t>‹#›</a:t>
            </a:fld>
            <a:endParaRPr lang="tr-T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4D8F3EA-E279-6449-95A1-DA555BD5259F}" type="datetimeFigureOut">
              <a:rPr lang="en-US" smtClean="0"/>
              <a:t>04/11/18</a:t>
            </a:fld>
            <a:endParaRPr lang="tr-TR"/>
          </a:p>
        </p:txBody>
      </p:sp>
      <p:sp>
        <p:nvSpPr>
          <p:cNvPr id="6" name="Footer Placeholder 5"/>
          <p:cNvSpPr>
            <a:spLocks noGrp="1"/>
          </p:cNvSpPr>
          <p:nvPr>
            <p:ph type="ftr" sz="quarter" idx="11"/>
          </p:nvPr>
        </p:nvSpPr>
        <p:spPr>
          <a:xfrm>
            <a:off x="301752" y="6410848"/>
            <a:ext cx="3383280" cy="36576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C1FBE8E-EA4D-A74F-8272-7B7981F090F7}" type="slidenum">
              <a:rPr lang="tr-TR" smtClean="0"/>
              <a:t>‹#›</a:t>
            </a:fld>
            <a:endParaRPr lang="tr-T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tr-TR"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4D8F3EA-E279-6449-95A1-DA555BD5259F}" type="datetimeFigureOut">
              <a:rPr lang="en-US" smtClean="0"/>
              <a:t>04/11/18</a:t>
            </a:fld>
            <a:endParaRPr lang="tr-TR"/>
          </a:p>
        </p:txBody>
      </p:sp>
      <p:sp>
        <p:nvSpPr>
          <p:cNvPr id="6" name="Footer Placeholder 5"/>
          <p:cNvSpPr>
            <a:spLocks noGrp="1"/>
          </p:cNvSpPr>
          <p:nvPr>
            <p:ph type="ftr" sz="quarter" idx="11"/>
          </p:nvPr>
        </p:nvSpPr>
        <p:spPr>
          <a:xfrm>
            <a:off x="301752" y="6410848"/>
            <a:ext cx="3584448" cy="365760"/>
          </a:xfrm>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4D8F3EA-E279-6449-95A1-DA555BD5259F}" type="datetimeFigureOut">
              <a:rPr lang="en-US" smtClean="0"/>
              <a:t>04/11/18</a:t>
            </a:fld>
            <a:endParaRPr lang="tr-T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C1FBE8E-EA4D-A74F-8272-7B7981F090F7}" type="slidenum">
              <a:rPr lang="tr-TR" smtClean="0"/>
              <a:t>‹#›</a:t>
            </a:fld>
            <a:endParaRPr lang="tr-T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Click to edit Master text styles</a:t>
            </a:r>
          </a:p>
          <a:p>
            <a:pPr lvl="1" eaLnBrk="1" latinLnBrk="0" hangingPunct="1"/>
            <a:r>
              <a:rPr kumimoji="0" lang="tr-TR" smtClean="0"/>
              <a:t>Second level</a:t>
            </a:r>
          </a:p>
          <a:p>
            <a:pPr lvl="2" eaLnBrk="1" latinLnBrk="0" hangingPunct="1"/>
            <a:r>
              <a:rPr kumimoji="0" lang="tr-TR" smtClean="0"/>
              <a:t>Third level</a:t>
            </a:r>
          </a:p>
          <a:p>
            <a:pPr lvl="3" eaLnBrk="1" latinLnBrk="0" hangingPunct="1"/>
            <a:r>
              <a:rPr kumimoji="0" lang="tr-TR" smtClean="0"/>
              <a:t>Fourth level</a:t>
            </a:r>
          </a:p>
          <a:p>
            <a:pPr lvl="4" eaLnBrk="1" latinLnBrk="0" hangingPunct="1"/>
            <a:r>
              <a:rPr kumimoji="0" lang="tr-TR"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tr-TR" sz="2000" dirty="0" smtClean="0"/>
              <a:t>İletişim ve İkna	</a:t>
            </a:r>
          </a:p>
          <a:p>
            <a:endParaRPr lang="tr-TR" sz="2000" dirty="0" smtClean="0"/>
          </a:p>
          <a:p>
            <a:r>
              <a:rPr lang="tr-TR" sz="2000" dirty="0" smtClean="0"/>
              <a:t>DUYGU GÜR</a:t>
            </a:r>
            <a:endParaRPr lang="tr-TR" sz="2000" dirty="0"/>
          </a:p>
        </p:txBody>
      </p:sp>
      <p:sp>
        <p:nvSpPr>
          <p:cNvPr id="2" name="Title 1"/>
          <p:cNvSpPr>
            <a:spLocks noGrp="1"/>
          </p:cNvSpPr>
          <p:nvPr>
            <p:ph type="ctrTitle"/>
          </p:nvPr>
        </p:nvSpPr>
        <p:spPr/>
        <p:txBody>
          <a:bodyPr/>
          <a:lstStyle/>
          <a:p>
            <a:r>
              <a:rPr lang="tr-TR" dirty="0" smtClean="0"/>
              <a:t>Yazılı İletişim	</a:t>
            </a:r>
            <a:endParaRPr lang="tr-TR" dirty="0"/>
          </a:p>
        </p:txBody>
      </p:sp>
    </p:spTree>
    <p:extLst>
      <p:ext uri="{BB962C8B-B14F-4D97-AF65-F5344CB8AC3E}">
        <p14:creationId xmlns:p14="http://schemas.microsoft.com/office/powerpoint/2010/main" val="184833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9399" y="0"/>
            <a:ext cx="6975475" cy="6858000"/>
          </a:xfrm>
          <a:prstGeom prst="rect">
            <a:avLst/>
          </a:prstGeom>
        </p:spPr>
      </p:pic>
    </p:spTree>
    <p:extLst>
      <p:ext uri="{BB962C8B-B14F-4D97-AF65-F5344CB8AC3E}">
        <p14:creationId xmlns:p14="http://schemas.microsoft.com/office/powerpoint/2010/main" val="31069333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Yazılı İletişim Türleri </a:t>
            </a:r>
          </a:p>
        </p:txBody>
      </p:sp>
      <p:sp>
        <p:nvSpPr>
          <p:cNvPr id="3" name="Content Placeholder 2"/>
          <p:cNvSpPr>
            <a:spLocks noGrp="1"/>
          </p:cNvSpPr>
          <p:nvPr>
            <p:ph sz="quarter" idx="1"/>
          </p:nvPr>
        </p:nvSpPr>
        <p:spPr/>
        <p:txBody>
          <a:bodyPr/>
          <a:lstStyle/>
          <a:p>
            <a:r>
              <a:rPr lang="tr-TR" b="1" dirty="0" smtClean="0">
                <a:solidFill>
                  <a:srgbClr val="FF0000"/>
                </a:solidFill>
              </a:rPr>
              <a:t>Dilekçe: </a:t>
            </a:r>
            <a:r>
              <a:rPr lang="tr-TR" dirty="0" smtClean="0">
                <a:solidFill>
                  <a:srgbClr val="000000"/>
                </a:solidFill>
              </a:rPr>
              <a:t>Bir dileği bildirmek üzere resmi dairelere sunulan, tarihli, imzalı, resmi yazışma kuralları dikkate alınarak hazırlanan yazılardır. </a:t>
            </a:r>
          </a:p>
          <a:p>
            <a:pPr lvl="1"/>
            <a:r>
              <a:rPr lang="tr-TR" dirty="0" smtClean="0">
                <a:solidFill>
                  <a:srgbClr val="000000"/>
                </a:solidFill>
              </a:rPr>
              <a:t>Kişiye bir hakkın sağlanması, bir haksızlığın düzeltilmesi ve ya kaldırılması için gerçek ve ya tüzel kişiler tarafından ilgili makama yazılır.</a:t>
            </a:r>
            <a:r>
              <a:rPr lang="tr-TR" b="1" dirty="0" smtClean="0">
                <a:solidFill>
                  <a:srgbClr val="FF0000"/>
                </a:solidFill>
              </a:rPr>
              <a:t> </a:t>
            </a:r>
            <a:endParaRPr lang="tr-TR" b="1" dirty="0">
              <a:solidFill>
                <a:srgbClr val="FF0000"/>
              </a:solidFill>
            </a:endParaRPr>
          </a:p>
        </p:txBody>
      </p:sp>
    </p:spTree>
    <p:extLst>
      <p:ext uri="{BB962C8B-B14F-4D97-AF65-F5344CB8AC3E}">
        <p14:creationId xmlns:p14="http://schemas.microsoft.com/office/powerpoint/2010/main" val="2828925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8125" y="234790"/>
            <a:ext cx="5750299" cy="6623209"/>
          </a:xfrm>
          <a:prstGeom prst="rect">
            <a:avLst/>
          </a:prstGeom>
        </p:spPr>
      </p:pic>
    </p:spTree>
    <p:extLst>
      <p:ext uri="{BB962C8B-B14F-4D97-AF65-F5344CB8AC3E}">
        <p14:creationId xmlns:p14="http://schemas.microsoft.com/office/powerpoint/2010/main" val="30995371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8700" y="825500"/>
            <a:ext cx="7086600" cy="5207000"/>
          </a:xfrm>
          <a:prstGeom prst="rect">
            <a:avLst/>
          </a:prstGeom>
        </p:spPr>
      </p:pic>
    </p:spTree>
    <p:extLst>
      <p:ext uri="{BB962C8B-B14F-4D97-AF65-F5344CB8AC3E}">
        <p14:creationId xmlns:p14="http://schemas.microsoft.com/office/powerpoint/2010/main" val="3418331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Yazılı İletişim Türleri </a:t>
            </a:r>
          </a:p>
        </p:txBody>
      </p:sp>
      <p:sp>
        <p:nvSpPr>
          <p:cNvPr id="3" name="Content Placeholder 2"/>
          <p:cNvSpPr>
            <a:spLocks noGrp="1"/>
          </p:cNvSpPr>
          <p:nvPr>
            <p:ph sz="quarter" idx="1"/>
          </p:nvPr>
        </p:nvSpPr>
        <p:spPr/>
        <p:txBody>
          <a:bodyPr/>
          <a:lstStyle/>
          <a:p>
            <a:r>
              <a:rPr lang="tr-TR" b="1" dirty="0" smtClean="0">
                <a:solidFill>
                  <a:srgbClr val="FF0000"/>
                </a:solidFill>
              </a:rPr>
              <a:t>Makale</a:t>
            </a:r>
            <a:r>
              <a:rPr lang="tr-TR" dirty="0" smtClean="0"/>
              <a:t>: Her hangi bir konuda bilgi vermek ve ya bir gerçeği savunmak için yazılan yazılardır. Makalenin temek öğesi fikirdir. </a:t>
            </a:r>
          </a:p>
          <a:p>
            <a:endParaRPr lang="tr-TR" dirty="0"/>
          </a:p>
          <a:p>
            <a:endParaRPr lang="tr-TR" dirty="0" smtClean="0"/>
          </a:p>
          <a:p>
            <a:endParaRPr lang="tr-TR" dirty="0"/>
          </a:p>
          <a:p>
            <a:r>
              <a:rPr lang="tr-TR" dirty="0" err="1"/>
              <a:t>https</a:t>
            </a:r>
            <a:r>
              <a:rPr lang="tr-TR" dirty="0"/>
              <a:t>://</a:t>
            </a:r>
            <a:r>
              <a:rPr lang="tr-TR" dirty="0" err="1"/>
              <a:t>www.akademikkaynak.com</a:t>
            </a:r>
            <a:r>
              <a:rPr lang="tr-TR" dirty="0"/>
              <a:t>/makale-</a:t>
            </a:r>
            <a:r>
              <a:rPr lang="tr-TR" dirty="0" err="1"/>
              <a:t>nasil</a:t>
            </a:r>
            <a:r>
              <a:rPr lang="tr-TR" dirty="0"/>
              <a:t>-</a:t>
            </a:r>
            <a:r>
              <a:rPr lang="tr-TR" dirty="0" err="1"/>
              <a:t>yazilir.html</a:t>
            </a:r>
            <a:endParaRPr lang="tr-TR" dirty="0"/>
          </a:p>
        </p:txBody>
      </p:sp>
    </p:spTree>
    <p:extLst>
      <p:ext uri="{BB962C8B-B14F-4D97-AF65-F5344CB8AC3E}">
        <p14:creationId xmlns:p14="http://schemas.microsoft.com/office/powerpoint/2010/main" val="2289266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Yazılı İletişim Türleri </a:t>
            </a:r>
          </a:p>
        </p:txBody>
      </p:sp>
      <p:sp>
        <p:nvSpPr>
          <p:cNvPr id="3" name="Content Placeholder 2"/>
          <p:cNvSpPr>
            <a:spLocks noGrp="1"/>
          </p:cNvSpPr>
          <p:nvPr>
            <p:ph sz="quarter" idx="1"/>
          </p:nvPr>
        </p:nvSpPr>
        <p:spPr/>
        <p:txBody>
          <a:bodyPr/>
          <a:lstStyle/>
          <a:p>
            <a:r>
              <a:rPr lang="tr-TR" b="1" dirty="0" smtClean="0">
                <a:solidFill>
                  <a:srgbClr val="FF0000"/>
                </a:solidFill>
              </a:rPr>
              <a:t>Fıkra: </a:t>
            </a:r>
            <a:r>
              <a:rPr lang="tr-TR" dirty="0" smtClean="0"/>
              <a:t>Bir yazarın herhangi bir konu üzerinde, kişisel anlayış, görüş ve düşüncelerini güzel bir üslupla anlatan küçük edebi yazıdır.</a:t>
            </a:r>
          </a:p>
          <a:p>
            <a:endParaRPr lang="tr-TR" dirty="0"/>
          </a:p>
          <a:p>
            <a:r>
              <a:rPr lang="tr-TR" b="1" dirty="0" smtClean="0">
                <a:solidFill>
                  <a:srgbClr val="FF0000"/>
                </a:solidFill>
              </a:rPr>
              <a:t>Röportaj: </a:t>
            </a:r>
            <a:r>
              <a:rPr lang="tr-TR" dirty="0" smtClean="0"/>
              <a:t>Bir gazetecinin herhangi bir yeri, kurumu gezerek, orada gördüklerini kendi görüşleri ile birleştirerek yazması ve ya bir kişi ile karşılıklı soru cevap şeklinde yapılan görüşmeden sonra soru ve cevapların gazete ve ya dergilerde yayınlanmasıdır.</a:t>
            </a:r>
            <a:endParaRPr lang="tr-TR" dirty="0"/>
          </a:p>
        </p:txBody>
      </p:sp>
    </p:spTree>
    <p:extLst>
      <p:ext uri="{BB962C8B-B14F-4D97-AF65-F5344CB8AC3E}">
        <p14:creationId xmlns:p14="http://schemas.microsoft.com/office/powerpoint/2010/main" val="3798206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Yazılı İletişim Türleri </a:t>
            </a:r>
          </a:p>
        </p:txBody>
      </p:sp>
      <p:sp>
        <p:nvSpPr>
          <p:cNvPr id="3" name="Content Placeholder 2"/>
          <p:cNvSpPr>
            <a:spLocks noGrp="1"/>
          </p:cNvSpPr>
          <p:nvPr>
            <p:ph sz="quarter" idx="1"/>
          </p:nvPr>
        </p:nvSpPr>
        <p:spPr/>
        <p:txBody>
          <a:bodyPr>
            <a:normAutofit/>
          </a:bodyPr>
          <a:lstStyle/>
          <a:p>
            <a:r>
              <a:rPr lang="tr-TR" b="1" dirty="0" smtClean="0">
                <a:solidFill>
                  <a:srgbClr val="FF0000"/>
                </a:solidFill>
              </a:rPr>
              <a:t>Biyografi</a:t>
            </a:r>
            <a:r>
              <a:rPr lang="tr-TR" dirty="0" smtClean="0"/>
              <a:t>: Tanınmış, ünlü ,sevilen, hayatı ile örnek olmuş, yararlı eserler bırakmış bir kimsenin hayatına ait kesitleri derli toplu bir biçimde anlatan yazılardır.</a:t>
            </a:r>
          </a:p>
          <a:p>
            <a:r>
              <a:rPr lang="tr-TR" sz="2000" dirty="0" err="1"/>
              <a:t>https</a:t>
            </a:r>
            <a:r>
              <a:rPr lang="tr-TR" sz="2000" dirty="0"/>
              <a:t>://</a:t>
            </a:r>
            <a:r>
              <a:rPr lang="tr-TR" sz="2000" dirty="0" err="1"/>
              <a:t>www.timeturk.com</a:t>
            </a:r>
            <a:r>
              <a:rPr lang="tr-TR" sz="2000" dirty="0"/>
              <a:t>/</a:t>
            </a:r>
            <a:r>
              <a:rPr lang="tr-TR" sz="2000" dirty="0" err="1"/>
              <a:t>betul-mardin</a:t>
            </a:r>
            <a:r>
              <a:rPr lang="tr-TR" sz="2000" dirty="0"/>
              <a:t>/biyografi-800769 </a:t>
            </a:r>
            <a:endParaRPr lang="tr-TR" sz="2000" dirty="0" smtClean="0"/>
          </a:p>
          <a:p>
            <a:r>
              <a:rPr lang="tr-TR" b="1" dirty="0" smtClean="0">
                <a:solidFill>
                  <a:srgbClr val="FF0000"/>
                </a:solidFill>
              </a:rPr>
              <a:t>Form: </a:t>
            </a:r>
            <a:r>
              <a:rPr lang="tr-TR" dirty="0" smtClean="0"/>
              <a:t>İlgili konuda önceden hazırlanmış soruları ve bunlara verilecek cevaplar için hazırlanmış boşlukları içeren, böylece hem dolduranın hem de bu bilgileri değerlendirenlerin işini kolaylaştıran, yazılı iletişim unsurlarıdır. </a:t>
            </a:r>
          </a:p>
          <a:p>
            <a:pPr lvl="1"/>
            <a:r>
              <a:rPr lang="tr-TR" b="1" dirty="0" smtClean="0">
                <a:solidFill>
                  <a:srgbClr val="000000"/>
                </a:solidFill>
              </a:rPr>
              <a:t>Nüfus cüzdanı sureti, ikametgah </a:t>
            </a:r>
            <a:r>
              <a:rPr lang="tr-TR" b="1" dirty="0" err="1" smtClean="0">
                <a:solidFill>
                  <a:srgbClr val="000000"/>
                </a:solidFill>
              </a:rPr>
              <a:t>ilmuhaberi</a:t>
            </a:r>
            <a:r>
              <a:rPr lang="tr-TR" b="1" dirty="0" smtClean="0">
                <a:solidFill>
                  <a:srgbClr val="000000"/>
                </a:solidFill>
              </a:rPr>
              <a:t>, anketlerde kullanılan veri toplama formları</a:t>
            </a:r>
            <a:endParaRPr lang="tr-TR" b="1" dirty="0">
              <a:solidFill>
                <a:srgbClr val="000000"/>
              </a:solidFill>
            </a:endParaRPr>
          </a:p>
        </p:txBody>
      </p:sp>
    </p:spTree>
    <p:extLst>
      <p:ext uri="{BB962C8B-B14F-4D97-AF65-F5344CB8AC3E}">
        <p14:creationId xmlns:p14="http://schemas.microsoft.com/office/powerpoint/2010/main" val="3798206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04900"/>
            <a:ext cx="9144000" cy="4636230"/>
          </a:xfrm>
          <a:prstGeom prst="rect">
            <a:avLst/>
          </a:prstGeom>
        </p:spPr>
      </p:pic>
    </p:spTree>
    <p:extLst>
      <p:ext uri="{BB962C8B-B14F-4D97-AF65-F5344CB8AC3E}">
        <p14:creationId xmlns:p14="http://schemas.microsoft.com/office/powerpoint/2010/main" val="3582253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4500" y="0"/>
            <a:ext cx="8238805" cy="6858000"/>
          </a:xfrm>
          <a:prstGeom prst="rect">
            <a:avLst/>
          </a:prstGeom>
        </p:spPr>
      </p:pic>
    </p:spTree>
    <p:extLst>
      <p:ext uri="{BB962C8B-B14F-4D97-AF65-F5344CB8AC3E}">
        <p14:creationId xmlns:p14="http://schemas.microsoft.com/office/powerpoint/2010/main" val="2242934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975"/>
            <a:ext cx="8534400" cy="758952"/>
          </a:xfrm>
        </p:spPr>
        <p:txBody>
          <a:bodyPr>
            <a:normAutofit fontScale="90000"/>
          </a:bodyPr>
          <a:lstStyle/>
          <a:p>
            <a:r>
              <a:rPr lang="tr-TR" dirty="0" smtClean="0"/>
              <a:t>Kurumsal Hayatta Kullanılan Yazılı İletişim Türleri</a:t>
            </a:r>
            <a:endParaRPr lang="tr-TR" dirty="0"/>
          </a:p>
        </p:txBody>
      </p:sp>
      <p:sp>
        <p:nvSpPr>
          <p:cNvPr id="3" name="Content Placeholder 2"/>
          <p:cNvSpPr>
            <a:spLocks noGrp="1"/>
          </p:cNvSpPr>
          <p:nvPr>
            <p:ph sz="half" idx="1"/>
          </p:nvPr>
        </p:nvSpPr>
        <p:spPr/>
        <p:txBody>
          <a:bodyPr/>
          <a:lstStyle/>
          <a:p>
            <a:r>
              <a:rPr lang="tr-TR" b="1" dirty="0" smtClean="0">
                <a:solidFill>
                  <a:srgbClr val="FF0000"/>
                </a:solidFill>
              </a:rPr>
              <a:t>Dilekçe</a:t>
            </a:r>
          </a:p>
          <a:p>
            <a:r>
              <a:rPr lang="tr-TR" dirty="0" smtClean="0"/>
              <a:t>Rapor</a:t>
            </a:r>
          </a:p>
          <a:p>
            <a:r>
              <a:rPr lang="tr-TR" dirty="0" smtClean="0"/>
              <a:t>Sirküler</a:t>
            </a:r>
          </a:p>
          <a:p>
            <a:r>
              <a:rPr lang="tr-TR" dirty="0" smtClean="0"/>
              <a:t>Formlar</a:t>
            </a:r>
          </a:p>
          <a:p>
            <a:r>
              <a:rPr lang="tr-TR" dirty="0" smtClean="0"/>
              <a:t>Bülten</a:t>
            </a:r>
          </a:p>
          <a:p>
            <a:r>
              <a:rPr lang="tr-TR" dirty="0" smtClean="0"/>
              <a:t>Tutanaklar</a:t>
            </a:r>
          </a:p>
          <a:p>
            <a:r>
              <a:rPr lang="tr-TR" dirty="0" smtClean="0"/>
              <a:t>Sipariş Mektupları</a:t>
            </a:r>
          </a:p>
          <a:p>
            <a:r>
              <a:rPr lang="tr-TR" dirty="0" smtClean="0"/>
              <a:t>Teklif Mektupları</a:t>
            </a:r>
          </a:p>
          <a:p>
            <a:endParaRPr lang="tr-TR" dirty="0"/>
          </a:p>
        </p:txBody>
      </p:sp>
      <p:sp>
        <p:nvSpPr>
          <p:cNvPr id="4" name="Content Placeholder 3"/>
          <p:cNvSpPr>
            <a:spLocks noGrp="1"/>
          </p:cNvSpPr>
          <p:nvPr>
            <p:ph sz="half" idx="2"/>
          </p:nvPr>
        </p:nvSpPr>
        <p:spPr/>
        <p:txBody>
          <a:bodyPr/>
          <a:lstStyle/>
          <a:p>
            <a:r>
              <a:rPr lang="tr-TR" dirty="0" smtClean="0"/>
              <a:t>Talep Mektupları</a:t>
            </a:r>
          </a:p>
          <a:p>
            <a:r>
              <a:rPr lang="tr-TR" dirty="0" smtClean="0"/>
              <a:t>Onay Mektubu</a:t>
            </a:r>
          </a:p>
          <a:p>
            <a:r>
              <a:rPr lang="tr-TR" dirty="0" smtClean="0"/>
              <a:t>Teminat Mektubu</a:t>
            </a:r>
          </a:p>
          <a:p>
            <a:r>
              <a:rPr lang="tr-TR" dirty="0" smtClean="0"/>
              <a:t>Sözleşme</a:t>
            </a:r>
          </a:p>
          <a:p>
            <a:r>
              <a:rPr lang="tr-TR" dirty="0" smtClean="0"/>
              <a:t>Şartname</a:t>
            </a:r>
          </a:p>
          <a:p>
            <a:r>
              <a:rPr lang="tr-TR" dirty="0" smtClean="0"/>
              <a:t>Vekaletname</a:t>
            </a:r>
          </a:p>
          <a:p>
            <a:r>
              <a:rPr lang="tr-TR" b="1" dirty="0" smtClean="0">
                <a:solidFill>
                  <a:srgbClr val="FF0000"/>
                </a:solidFill>
              </a:rPr>
              <a:t>Özgeçmiş</a:t>
            </a:r>
          </a:p>
          <a:p>
            <a:pPr marL="0" indent="0">
              <a:buNone/>
            </a:pPr>
            <a:endParaRPr lang="tr-TR" dirty="0"/>
          </a:p>
        </p:txBody>
      </p:sp>
    </p:spTree>
    <p:extLst>
      <p:ext uri="{BB962C8B-B14F-4D97-AF65-F5344CB8AC3E}">
        <p14:creationId xmlns:p14="http://schemas.microsoft.com/office/powerpoint/2010/main" val="1598881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Yazılı İletişim</a:t>
            </a:r>
            <a:endParaRPr lang="tr-TR" dirty="0"/>
          </a:p>
        </p:txBody>
      </p:sp>
      <p:sp>
        <p:nvSpPr>
          <p:cNvPr id="3" name="Content Placeholder 2"/>
          <p:cNvSpPr>
            <a:spLocks noGrp="1"/>
          </p:cNvSpPr>
          <p:nvPr>
            <p:ph sz="quarter" idx="1"/>
          </p:nvPr>
        </p:nvSpPr>
        <p:spPr/>
        <p:txBody>
          <a:bodyPr/>
          <a:lstStyle/>
          <a:p>
            <a:pPr marL="0" indent="0" algn="ctr">
              <a:buNone/>
            </a:pPr>
            <a:endParaRPr lang="tr-TR" dirty="0" smtClean="0"/>
          </a:p>
          <a:p>
            <a:pPr marL="0" indent="0" algn="ctr">
              <a:buNone/>
            </a:pPr>
            <a:endParaRPr lang="tr-TR" dirty="0"/>
          </a:p>
          <a:p>
            <a:pPr marL="0" indent="0" algn="ctr">
              <a:buNone/>
            </a:pPr>
            <a:r>
              <a:rPr lang="tr-TR" sz="3700" dirty="0" smtClean="0"/>
              <a:t>‘Söz uçar, yazı kalır’</a:t>
            </a:r>
            <a:endParaRPr lang="tr-TR" sz="3700" dirty="0"/>
          </a:p>
        </p:txBody>
      </p:sp>
    </p:spTree>
    <p:extLst>
      <p:ext uri="{BB962C8B-B14F-4D97-AF65-F5344CB8AC3E}">
        <p14:creationId xmlns:p14="http://schemas.microsoft.com/office/powerpoint/2010/main" val="4012036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Yazılı İletişim Türleri </a:t>
            </a:r>
          </a:p>
        </p:txBody>
      </p:sp>
      <p:sp>
        <p:nvSpPr>
          <p:cNvPr id="3" name="Content Placeholder 2"/>
          <p:cNvSpPr>
            <a:spLocks noGrp="1"/>
          </p:cNvSpPr>
          <p:nvPr>
            <p:ph sz="quarter" idx="1"/>
          </p:nvPr>
        </p:nvSpPr>
        <p:spPr/>
        <p:txBody>
          <a:bodyPr>
            <a:normAutofit/>
          </a:bodyPr>
          <a:lstStyle/>
          <a:p>
            <a:r>
              <a:rPr lang="tr-TR" b="1" u="sng" dirty="0" smtClean="0"/>
              <a:t>Resmi Yazılar:</a:t>
            </a:r>
          </a:p>
          <a:p>
            <a:r>
              <a:rPr lang="tr-TR" b="1" dirty="0" smtClean="0"/>
              <a:t>Mazbata</a:t>
            </a:r>
            <a:r>
              <a:rPr lang="tr-TR" dirty="0" smtClean="0"/>
              <a:t>: Resmi kurumların, hukuksal bir olayı ve ya durumu belgelendirmek amacıyla yazdıkları yazıdır. </a:t>
            </a:r>
          </a:p>
          <a:p>
            <a:r>
              <a:rPr lang="tr-TR" b="1" dirty="0" smtClean="0"/>
              <a:t>Sözleşme: </a:t>
            </a:r>
            <a:r>
              <a:rPr lang="tr-TR" dirty="0" smtClean="0"/>
              <a:t>Karşılıklı ve birbirine uygun irade açıklamasının sonucunda ortaya çıkan hukuksal bir işlemdir, </a:t>
            </a:r>
            <a:r>
              <a:rPr lang="tr-TR" b="1" dirty="0" smtClean="0"/>
              <a:t>tarafların aralarında hukuki bir sonuç doğurmak için anlaşmaya varmalarıdır</a:t>
            </a:r>
            <a:r>
              <a:rPr lang="tr-TR" dirty="0" smtClean="0"/>
              <a:t>.</a:t>
            </a:r>
          </a:p>
        </p:txBody>
      </p:sp>
    </p:spTree>
    <p:extLst>
      <p:ext uri="{BB962C8B-B14F-4D97-AF65-F5344CB8AC3E}">
        <p14:creationId xmlns:p14="http://schemas.microsoft.com/office/powerpoint/2010/main" val="3798206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2624" y="363219"/>
            <a:ext cx="7825225" cy="5399405"/>
          </a:xfrm>
          <a:prstGeom prst="rect">
            <a:avLst/>
          </a:prstGeom>
        </p:spPr>
      </p:pic>
    </p:spTree>
    <p:extLst>
      <p:ext uri="{BB962C8B-B14F-4D97-AF65-F5344CB8AC3E}">
        <p14:creationId xmlns:p14="http://schemas.microsoft.com/office/powerpoint/2010/main" val="1365500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0800"/>
            <a:ext cx="9144000" cy="6732270"/>
          </a:xfrm>
          <a:prstGeom prst="rect">
            <a:avLst/>
          </a:prstGeom>
        </p:spPr>
      </p:pic>
    </p:spTree>
    <p:extLst>
      <p:ext uri="{BB962C8B-B14F-4D97-AF65-F5344CB8AC3E}">
        <p14:creationId xmlns:p14="http://schemas.microsoft.com/office/powerpoint/2010/main" val="27600251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5625" y="0"/>
            <a:ext cx="6661439" cy="6858000"/>
          </a:xfrm>
          <a:prstGeom prst="rect">
            <a:avLst/>
          </a:prstGeom>
        </p:spPr>
      </p:pic>
    </p:spTree>
    <p:extLst>
      <p:ext uri="{BB962C8B-B14F-4D97-AF65-F5344CB8AC3E}">
        <p14:creationId xmlns:p14="http://schemas.microsoft.com/office/powerpoint/2010/main" val="30499965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55600"/>
            <a:ext cx="9144000" cy="6134291"/>
          </a:xfrm>
          <a:prstGeom prst="rect">
            <a:avLst/>
          </a:prstGeom>
        </p:spPr>
      </p:pic>
    </p:spTree>
    <p:extLst>
      <p:ext uri="{BB962C8B-B14F-4D97-AF65-F5344CB8AC3E}">
        <p14:creationId xmlns:p14="http://schemas.microsoft.com/office/powerpoint/2010/main" val="3136737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3500" y="0"/>
            <a:ext cx="5653741" cy="6858000"/>
          </a:xfrm>
          <a:prstGeom prst="rect">
            <a:avLst/>
          </a:prstGeom>
        </p:spPr>
      </p:pic>
    </p:spTree>
    <p:extLst>
      <p:ext uri="{BB962C8B-B14F-4D97-AF65-F5344CB8AC3E}">
        <p14:creationId xmlns:p14="http://schemas.microsoft.com/office/powerpoint/2010/main" val="1499445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Yazılı İletişim Türleri </a:t>
            </a:r>
          </a:p>
        </p:txBody>
      </p:sp>
      <p:sp>
        <p:nvSpPr>
          <p:cNvPr id="3" name="Content Placeholder 2"/>
          <p:cNvSpPr>
            <a:spLocks noGrp="1"/>
          </p:cNvSpPr>
          <p:nvPr>
            <p:ph sz="quarter" idx="1"/>
          </p:nvPr>
        </p:nvSpPr>
        <p:spPr/>
        <p:txBody>
          <a:bodyPr>
            <a:normAutofit/>
          </a:bodyPr>
          <a:lstStyle/>
          <a:p>
            <a:r>
              <a:rPr lang="tr-TR" b="1" u="sng" dirty="0"/>
              <a:t>Resmi Yazılar</a:t>
            </a:r>
            <a:r>
              <a:rPr lang="tr-TR" b="1" u="sng" dirty="0" smtClean="0"/>
              <a:t>:</a:t>
            </a:r>
            <a:endParaRPr lang="tr-TR" dirty="0" smtClean="0"/>
          </a:p>
          <a:p>
            <a:r>
              <a:rPr lang="tr-TR" b="1" dirty="0" smtClean="0"/>
              <a:t>Tezkere: </a:t>
            </a:r>
            <a:r>
              <a:rPr lang="tr-TR" dirty="0" smtClean="0"/>
              <a:t>Aynı şehirde bulunan resmi kurumlar arasında yapılan yazışma türüdür.</a:t>
            </a:r>
            <a:endParaRPr lang="tr-TR" dirty="0"/>
          </a:p>
          <a:p>
            <a:r>
              <a:rPr lang="tr-TR" b="1" dirty="0" smtClean="0"/>
              <a:t>Şartname</a:t>
            </a:r>
            <a:r>
              <a:rPr lang="tr-TR" dirty="0" smtClean="0"/>
              <a:t>: Bir işin yapılmasıyla ilgili işi yaptıran kişi ve kurum arasında karşılıklı olarak kabul edilen şartları gösteren belgedir. </a:t>
            </a:r>
            <a:endParaRPr lang="tr-TR" dirty="0"/>
          </a:p>
          <a:p>
            <a:endParaRPr lang="tr-TR" dirty="0"/>
          </a:p>
        </p:txBody>
      </p:sp>
    </p:spTree>
    <p:extLst>
      <p:ext uri="{BB962C8B-B14F-4D97-AF65-F5344CB8AC3E}">
        <p14:creationId xmlns:p14="http://schemas.microsoft.com/office/powerpoint/2010/main" val="379820643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Yazılı İletişim Türleri </a:t>
            </a:r>
          </a:p>
        </p:txBody>
      </p:sp>
      <p:sp>
        <p:nvSpPr>
          <p:cNvPr id="3" name="Content Placeholder 2"/>
          <p:cNvSpPr>
            <a:spLocks noGrp="1"/>
          </p:cNvSpPr>
          <p:nvPr>
            <p:ph sz="quarter" idx="1"/>
          </p:nvPr>
        </p:nvSpPr>
        <p:spPr/>
        <p:txBody>
          <a:bodyPr>
            <a:normAutofit/>
          </a:bodyPr>
          <a:lstStyle/>
          <a:p>
            <a:r>
              <a:rPr lang="tr-TR" b="1" u="sng" dirty="0"/>
              <a:t>Resmi Yazılar</a:t>
            </a:r>
            <a:r>
              <a:rPr lang="tr-TR" b="1" u="sng" dirty="0" smtClean="0"/>
              <a:t>:</a:t>
            </a:r>
            <a:endParaRPr lang="tr-TR" b="1" dirty="0" smtClean="0"/>
          </a:p>
          <a:p>
            <a:r>
              <a:rPr lang="tr-TR" b="1" dirty="0" smtClean="0"/>
              <a:t>Sirküler: </a:t>
            </a:r>
            <a:r>
              <a:rPr lang="tr-TR" dirty="0" smtClean="0"/>
              <a:t>Çok sayıda kişiye, aynı anda bir faaliyeti, bir haberi ve ya bir isteği bildirmek amacıyla gönderilen iş mektuplarıdır.</a:t>
            </a:r>
            <a:endParaRPr lang="tr-TR" dirty="0"/>
          </a:p>
          <a:p>
            <a:r>
              <a:rPr lang="tr-TR" b="1" dirty="0" smtClean="0"/>
              <a:t>Müzekkere: </a:t>
            </a:r>
            <a:r>
              <a:rPr lang="tr-TR" dirty="0" smtClean="0"/>
              <a:t>Yargılama makamının, bir kararın yerine getirilmesi konusunda, belli bir makama yazdığı yazıya denir.</a:t>
            </a:r>
            <a:endParaRPr lang="tr-TR" dirty="0"/>
          </a:p>
          <a:p>
            <a:r>
              <a:rPr lang="tr-TR" b="1" dirty="0" smtClean="0"/>
              <a:t>Vekaletname: </a:t>
            </a:r>
            <a:r>
              <a:rPr lang="tr-TR" dirty="0" smtClean="0"/>
              <a:t>Bir kişinin başka birini vekil tayin ettiğini göstermek amacıyla, şekil şartlarına göre düzenlenen belgedir. </a:t>
            </a:r>
            <a:endParaRPr lang="tr-TR" dirty="0"/>
          </a:p>
          <a:p>
            <a:endParaRPr lang="tr-TR" dirty="0"/>
          </a:p>
        </p:txBody>
      </p:sp>
    </p:spTree>
    <p:extLst>
      <p:ext uri="{BB962C8B-B14F-4D97-AF65-F5344CB8AC3E}">
        <p14:creationId xmlns:p14="http://schemas.microsoft.com/office/powerpoint/2010/main" val="55152594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Yazılı İletişim Türleri </a:t>
            </a:r>
          </a:p>
        </p:txBody>
      </p:sp>
      <p:sp>
        <p:nvSpPr>
          <p:cNvPr id="3" name="Content Placeholder 2"/>
          <p:cNvSpPr>
            <a:spLocks noGrp="1"/>
          </p:cNvSpPr>
          <p:nvPr>
            <p:ph sz="quarter" idx="1"/>
          </p:nvPr>
        </p:nvSpPr>
        <p:spPr/>
        <p:txBody>
          <a:bodyPr>
            <a:normAutofit/>
          </a:bodyPr>
          <a:lstStyle/>
          <a:p>
            <a:r>
              <a:rPr lang="tr-TR" b="1" u="sng" dirty="0"/>
              <a:t>Resmi Yazılar</a:t>
            </a:r>
            <a:r>
              <a:rPr lang="tr-TR" b="1" u="sng" dirty="0" smtClean="0"/>
              <a:t>:</a:t>
            </a:r>
            <a:endParaRPr lang="tr-TR" b="1" dirty="0" smtClean="0"/>
          </a:p>
          <a:p>
            <a:r>
              <a:rPr lang="tr-TR" b="1" dirty="0" smtClean="0"/>
              <a:t>Rapor: </a:t>
            </a:r>
            <a:r>
              <a:rPr lang="tr-TR" dirty="0" smtClean="0"/>
              <a:t>Raporlar, yöneticilerin alt birim ya da </a:t>
            </a:r>
            <a:r>
              <a:rPr lang="tr-TR" b="1" dirty="0" smtClean="0"/>
              <a:t>kurumların faaliyetlerini izlemek ve kontrol etmek</a:t>
            </a:r>
            <a:r>
              <a:rPr lang="tr-TR" dirty="0" smtClean="0"/>
              <a:t>, danışman ve ya </a:t>
            </a:r>
            <a:r>
              <a:rPr lang="tr-TR" b="1" dirty="0" smtClean="0"/>
              <a:t>uzmanlardan bilgi ve görüş almak</a:t>
            </a:r>
            <a:r>
              <a:rPr lang="tr-TR" dirty="0" smtClean="0"/>
              <a:t>, </a:t>
            </a:r>
            <a:r>
              <a:rPr lang="tr-TR" b="1" dirty="0" smtClean="0"/>
              <a:t>çalışanları değerlendirmek </a:t>
            </a:r>
            <a:r>
              <a:rPr lang="tr-TR" dirty="0" smtClean="0"/>
              <a:t>amacıyla kullanılan yönetsel bir araçtır.</a:t>
            </a:r>
            <a:endParaRPr lang="tr-TR" b="1" dirty="0"/>
          </a:p>
          <a:p>
            <a:endParaRPr lang="tr-TR" b="1" dirty="0" smtClean="0"/>
          </a:p>
        </p:txBody>
      </p:sp>
    </p:spTree>
    <p:extLst>
      <p:ext uri="{BB962C8B-B14F-4D97-AF65-F5344CB8AC3E}">
        <p14:creationId xmlns:p14="http://schemas.microsoft.com/office/powerpoint/2010/main" val="1370468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Yazılı İletişim Türleri </a:t>
            </a:r>
          </a:p>
        </p:txBody>
      </p:sp>
      <p:sp>
        <p:nvSpPr>
          <p:cNvPr id="3" name="Content Placeholder 2"/>
          <p:cNvSpPr>
            <a:spLocks noGrp="1"/>
          </p:cNvSpPr>
          <p:nvPr>
            <p:ph sz="quarter" idx="1"/>
          </p:nvPr>
        </p:nvSpPr>
        <p:spPr/>
        <p:txBody>
          <a:bodyPr/>
          <a:lstStyle/>
          <a:p>
            <a:r>
              <a:rPr lang="tr-TR" dirty="0" smtClean="0"/>
              <a:t>Rapor Türleri:</a:t>
            </a:r>
          </a:p>
          <a:p>
            <a:r>
              <a:rPr lang="tr-TR" b="1" dirty="0" smtClean="0"/>
              <a:t>Bilgi veren Raporlar</a:t>
            </a:r>
            <a:r>
              <a:rPr lang="tr-TR" dirty="0" smtClean="0"/>
              <a:t>: Daha çok </a:t>
            </a:r>
            <a:r>
              <a:rPr lang="tr-TR" b="1" dirty="0" smtClean="0"/>
              <a:t>şirket içi yazışmalarda </a:t>
            </a:r>
            <a:r>
              <a:rPr lang="tr-TR" dirty="0" smtClean="0"/>
              <a:t>kullanılır ve belli bir konuyla ilgili olarak ayrıntılı bilgiler veren kısa raporlardır. </a:t>
            </a:r>
          </a:p>
          <a:p>
            <a:r>
              <a:rPr lang="tr-TR" b="1" dirty="0" smtClean="0"/>
              <a:t>Çalışma ve Faaliyet Raporları</a:t>
            </a:r>
            <a:r>
              <a:rPr lang="tr-TR" dirty="0" smtClean="0"/>
              <a:t>: Kuruluşlarda </a:t>
            </a:r>
            <a:r>
              <a:rPr lang="tr-TR" b="1" dirty="0" smtClean="0"/>
              <a:t>en çok hazırlanan yönetimsel rapordur</a:t>
            </a:r>
            <a:r>
              <a:rPr lang="tr-TR" dirty="0" smtClean="0"/>
              <a:t>. Bağlı kuruluş ve ya birimlerde yapılan </a:t>
            </a:r>
            <a:r>
              <a:rPr lang="tr-TR" b="1" dirty="0" smtClean="0"/>
              <a:t>çalışmaları izleme, kontrol etme, ölçme ve değerlendirme</a:t>
            </a:r>
            <a:r>
              <a:rPr lang="tr-TR" dirty="0" smtClean="0"/>
              <a:t> amacıyla hazırlanır ve üst yönetime sunulur. </a:t>
            </a:r>
            <a:endParaRPr lang="tr-TR" dirty="0"/>
          </a:p>
        </p:txBody>
      </p:sp>
    </p:spTree>
    <p:extLst>
      <p:ext uri="{BB962C8B-B14F-4D97-AF65-F5344CB8AC3E}">
        <p14:creationId xmlns:p14="http://schemas.microsoft.com/office/powerpoint/2010/main" val="294952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Yazılı İletişim</a:t>
            </a:r>
          </a:p>
        </p:txBody>
      </p:sp>
      <p:sp>
        <p:nvSpPr>
          <p:cNvPr id="3" name="Content Placeholder 2"/>
          <p:cNvSpPr>
            <a:spLocks noGrp="1"/>
          </p:cNvSpPr>
          <p:nvPr>
            <p:ph sz="quarter" idx="1"/>
          </p:nvPr>
        </p:nvSpPr>
        <p:spPr/>
        <p:txBody>
          <a:bodyPr>
            <a:normAutofit lnSpcReduction="10000"/>
          </a:bodyPr>
          <a:lstStyle/>
          <a:p>
            <a:r>
              <a:rPr lang="tr-TR" dirty="0" smtClean="0"/>
              <a:t>Yazılı unsurlarla </a:t>
            </a:r>
            <a:r>
              <a:rPr lang="tr-TR" b="1" dirty="0" smtClean="0"/>
              <a:t>mesaj alınması, gönderilmesi ve ya iletilmesidir</a:t>
            </a:r>
            <a:r>
              <a:rPr lang="tr-TR" dirty="0" smtClean="0"/>
              <a:t>.</a:t>
            </a:r>
          </a:p>
          <a:p>
            <a:r>
              <a:rPr lang="tr-TR" b="1" dirty="0" smtClean="0"/>
              <a:t>Yazı</a:t>
            </a:r>
            <a:r>
              <a:rPr lang="tr-TR" dirty="0" smtClean="0"/>
              <a:t>, insanların düşündüklerini başkalarına bildirmek için herhangi bir madde üzerine çizmek, kazmak ve ya yazmak suretiyle kullandıkları </a:t>
            </a:r>
            <a:r>
              <a:rPr lang="tr-TR" b="1" dirty="0" smtClean="0"/>
              <a:t>şekil ve işaretlerdir</a:t>
            </a:r>
            <a:r>
              <a:rPr lang="tr-TR" dirty="0" smtClean="0"/>
              <a:t>. </a:t>
            </a:r>
          </a:p>
          <a:p>
            <a:pPr lvl="1"/>
            <a:r>
              <a:rPr lang="tr-TR" dirty="0" smtClean="0"/>
              <a:t>Bir resmin yazı niteliği taşıyabilmesi için toplumun diğer fertleri tarafından o resme aynı anlamın yüklenmesi gereklidir.</a:t>
            </a:r>
          </a:p>
          <a:p>
            <a:r>
              <a:rPr lang="tr-TR" dirty="0" smtClean="0"/>
              <a:t>Yazılı iletişim hem resmi, hem de sosyal alanda mesaj iletilip alınırken yararlanılan özel bir iletişim türüdür.</a:t>
            </a:r>
            <a:endParaRPr lang="tr-TR" dirty="0"/>
          </a:p>
        </p:txBody>
      </p:sp>
    </p:spTree>
    <p:extLst>
      <p:ext uri="{BB962C8B-B14F-4D97-AF65-F5344CB8AC3E}">
        <p14:creationId xmlns:p14="http://schemas.microsoft.com/office/powerpoint/2010/main" val="3521845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Yazılı İletişim Türleri </a:t>
            </a:r>
          </a:p>
        </p:txBody>
      </p:sp>
      <p:sp>
        <p:nvSpPr>
          <p:cNvPr id="3" name="Content Placeholder 2"/>
          <p:cNvSpPr>
            <a:spLocks noGrp="1"/>
          </p:cNvSpPr>
          <p:nvPr>
            <p:ph sz="quarter" idx="1"/>
          </p:nvPr>
        </p:nvSpPr>
        <p:spPr/>
        <p:txBody>
          <a:bodyPr/>
          <a:lstStyle/>
          <a:p>
            <a:r>
              <a:rPr lang="tr-TR" b="1" dirty="0" smtClean="0"/>
              <a:t>İş/Görev Raporları: </a:t>
            </a:r>
            <a:r>
              <a:rPr lang="tr-TR" dirty="0" smtClean="0"/>
              <a:t>İşletmelerde sıklıkla kullanılan rapor türüdür. Yurt içinde ve ya dışında belirli bir süre görev ve ya hizmet için görevlendirilen kişiler, görev dönüşlerinde birimlerine ve üstlerine </a:t>
            </a:r>
            <a:r>
              <a:rPr lang="tr-TR" b="1" dirty="0" smtClean="0"/>
              <a:t>görevle ilgili izlenimlerini, edindikleri bilgileri içeren</a:t>
            </a:r>
            <a:r>
              <a:rPr lang="tr-TR" dirty="0" smtClean="0"/>
              <a:t> rapor hazırlar.	</a:t>
            </a:r>
          </a:p>
          <a:p>
            <a:pPr lvl="1"/>
            <a:r>
              <a:rPr lang="tr-TR" dirty="0" smtClean="0"/>
              <a:t>Fuara giden personelin fuar ile ilgili izlenimlerini ortaya koyduğu rapordur. </a:t>
            </a:r>
            <a:endParaRPr lang="tr-TR" dirty="0"/>
          </a:p>
        </p:txBody>
      </p:sp>
    </p:spTree>
    <p:extLst>
      <p:ext uri="{BB962C8B-B14F-4D97-AF65-F5344CB8AC3E}">
        <p14:creationId xmlns:p14="http://schemas.microsoft.com/office/powerpoint/2010/main" val="409330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Yazılı İletişim Türleri </a:t>
            </a:r>
          </a:p>
        </p:txBody>
      </p:sp>
      <p:sp>
        <p:nvSpPr>
          <p:cNvPr id="3" name="Content Placeholder 2"/>
          <p:cNvSpPr>
            <a:spLocks noGrp="1"/>
          </p:cNvSpPr>
          <p:nvPr>
            <p:ph sz="quarter" idx="1"/>
          </p:nvPr>
        </p:nvSpPr>
        <p:spPr/>
        <p:txBody>
          <a:bodyPr/>
          <a:lstStyle/>
          <a:p>
            <a:r>
              <a:rPr lang="tr-TR" b="1" dirty="0" smtClean="0"/>
              <a:t>Değerlendirme Raporları</a:t>
            </a:r>
            <a:r>
              <a:rPr lang="tr-TR" dirty="0" smtClean="0"/>
              <a:t>: İşletmelerin belirli dönemlerde belirli faaliyetleri değerlendirmek amacıyla hazırlanan değerlendirme raporudur </a:t>
            </a:r>
          </a:p>
          <a:p>
            <a:pPr lvl="1"/>
            <a:r>
              <a:rPr lang="tr-TR" dirty="0" err="1" smtClean="0"/>
              <a:t>Örn</a:t>
            </a:r>
            <a:r>
              <a:rPr lang="tr-TR" dirty="0" smtClean="0"/>
              <a:t>. Başarı değerlendirme raporu</a:t>
            </a:r>
          </a:p>
          <a:p>
            <a:r>
              <a:rPr lang="tr-TR" b="1" dirty="0" smtClean="0"/>
              <a:t>Denetim Raporları</a:t>
            </a:r>
            <a:r>
              <a:rPr lang="tr-TR" dirty="0" smtClean="0"/>
              <a:t>: Denetçinin yapmış olduğu çalışmaların kapsamını belirttiği müşteri işletmenin finansal tabloları hakkında ulaştığı kanısı açıkladığı belgelerdir. </a:t>
            </a:r>
            <a:endParaRPr lang="tr-TR" dirty="0"/>
          </a:p>
        </p:txBody>
      </p:sp>
    </p:spTree>
    <p:extLst>
      <p:ext uri="{BB962C8B-B14F-4D97-AF65-F5344CB8AC3E}">
        <p14:creationId xmlns:p14="http://schemas.microsoft.com/office/powerpoint/2010/main" val="3671103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Yazılı İletişim Türleri </a:t>
            </a:r>
          </a:p>
        </p:txBody>
      </p:sp>
      <p:sp>
        <p:nvSpPr>
          <p:cNvPr id="3" name="Content Placeholder 2"/>
          <p:cNvSpPr>
            <a:spLocks noGrp="1"/>
          </p:cNvSpPr>
          <p:nvPr>
            <p:ph sz="quarter" idx="1"/>
          </p:nvPr>
        </p:nvSpPr>
        <p:spPr/>
        <p:txBody>
          <a:bodyPr>
            <a:normAutofit fontScale="92500" lnSpcReduction="10000"/>
          </a:bodyPr>
          <a:lstStyle/>
          <a:p>
            <a:r>
              <a:rPr lang="tr-TR" dirty="0" smtClean="0"/>
              <a:t>Rapor hazırlarken önemli konular:</a:t>
            </a:r>
          </a:p>
          <a:p>
            <a:r>
              <a:rPr lang="tr-TR" dirty="0" smtClean="0"/>
              <a:t>Kullanılan yazı dili, terim, tablo açısından sade, kısa ve anlaşılır olmalıdır.</a:t>
            </a:r>
          </a:p>
          <a:p>
            <a:r>
              <a:rPr lang="tr-TR" dirty="0" smtClean="0"/>
              <a:t>Bilgi verme, denetleme gibi </a:t>
            </a:r>
            <a:r>
              <a:rPr lang="tr-TR" b="1" dirty="0" smtClean="0"/>
              <a:t>belirli bir ihtiyacı (amaç)</a:t>
            </a:r>
            <a:r>
              <a:rPr lang="tr-TR" dirty="0" smtClean="0"/>
              <a:t>karşılamalıdır.</a:t>
            </a:r>
          </a:p>
          <a:p>
            <a:r>
              <a:rPr lang="tr-TR" b="1" dirty="0" smtClean="0"/>
              <a:t>Konu başlığı, giriş, gelişme ve sonuç</a:t>
            </a:r>
            <a:r>
              <a:rPr lang="tr-TR" dirty="0" smtClean="0"/>
              <a:t> gibi bölümleri içeren bir plana göre hazırlanmalıdır.</a:t>
            </a:r>
          </a:p>
          <a:p>
            <a:r>
              <a:rPr lang="tr-TR" dirty="0" smtClean="0"/>
              <a:t>Kullanılan grafik, şekil, tablo gibi görsel öğeler yanıltıcı olmamalı, doğruyu yansıtmalıdır.</a:t>
            </a:r>
          </a:p>
          <a:p>
            <a:r>
              <a:rPr lang="tr-TR" dirty="0" smtClean="0"/>
              <a:t>Yazılan konunun terminolojisine (tıp, hukuk, ekonomi) uygun olarak yazılmalıdır. </a:t>
            </a:r>
          </a:p>
        </p:txBody>
      </p:sp>
    </p:spTree>
    <p:extLst>
      <p:ext uri="{BB962C8B-B14F-4D97-AF65-F5344CB8AC3E}">
        <p14:creationId xmlns:p14="http://schemas.microsoft.com/office/powerpoint/2010/main" val="4195044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20900" y="0"/>
            <a:ext cx="4901677" cy="6858000"/>
          </a:xfrm>
          <a:prstGeom prst="rect">
            <a:avLst/>
          </a:prstGeom>
        </p:spPr>
      </p:pic>
    </p:spTree>
    <p:extLst>
      <p:ext uri="{BB962C8B-B14F-4D97-AF65-F5344CB8AC3E}">
        <p14:creationId xmlns:p14="http://schemas.microsoft.com/office/powerpoint/2010/main" val="413870531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68375" y="0"/>
            <a:ext cx="6315075" cy="6858000"/>
          </a:xfrm>
          <a:prstGeom prst="rect">
            <a:avLst/>
          </a:prstGeom>
        </p:spPr>
      </p:pic>
    </p:spTree>
    <p:extLst>
      <p:ext uri="{BB962C8B-B14F-4D97-AF65-F5344CB8AC3E}">
        <p14:creationId xmlns:p14="http://schemas.microsoft.com/office/powerpoint/2010/main" val="423046187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Yazılı İletişim Türleri </a:t>
            </a:r>
          </a:p>
        </p:txBody>
      </p:sp>
      <p:sp>
        <p:nvSpPr>
          <p:cNvPr id="3" name="Content Placeholder 2"/>
          <p:cNvSpPr>
            <a:spLocks noGrp="1"/>
          </p:cNvSpPr>
          <p:nvPr>
            <p:ph sz="quarter" idx="1"/>
          </p:nvPr>
        </p:nvSpPr>
        <p:spPr/>
        <p:txBody>
          <a:bodyPr/>
          <a:lstStyle/>
          <a:p>
            <a:r>
              <a:rPr lang="tr-TR" b="1" dirty="0"/>
              <a:t>Özgeçmiş</a:t>
            </a:r>
            <a:r>
              <a:rPr lang="tr-TR" b="1" dirty="0" smtClean="0"/>
              <a:t>:</a:t>
            </a:r>
          </a:p>
          <a:p>
            <a:r>
              <a:rPr lang="tr-TR" b="1" dirty="0" smtClean="0"/>
              <a:t>CV- </a:t>
            </a:r>
            <a:r>
              <a:rPr lang="tr-TR" b="1" dirty="0" err="1" smtClean="0"/>
              <a:t>Curriculum</a:t>
            </a:r>
            <a:r>
              <a:rPr lang="tr-TR" b="1" dirty="0" smtClean="0"/>
              <a:t> </a:t>
            </a:r>
            <a:r>
              <a:rPr lang="tr-TR" b="1" dirty="0" err="1" smtClean="0"/>
              <a:t>Vitae</a:t>
            </a:r>
            <a:r>
              <a:rPr lang="tr-TR" b="1" dirty="0" smtClean="0"/>
              <a:t> – Hayatın Yönü</a:t>
            </a:r>
          </a:p>
          <a:p>
            <a:r>
              <a:rPr lang="tr-TR" dirty="0" smtClean="0"/>
              <a:t>Kişinin nerelerde çalıştığı, hangi eğitim seviyesine sahip olduğu, kişisel bilgi ve becerileri gibi bilgiler ile referans olabilecek kişi ve ya kurumların belirtildiği form.</a:t>
            </a:r>
            <a:endParaRPr lang="tr-TR" dirty="0"/>
          </a:p>
          <a:p>
            <a:r>
              <a:rPr lang="tr-TR" b="1" dirty="0"/>
              <a:t>http://</a:t>
            </a:r>
            <a:r>
              <a:rPr lang="tr-TR" b="1" dirty="0" err="1"/>
              <a:t>ornekcvresmi.blogspot.com</a:t>
            </a:r>
            <a:r>
              <a:rPr lang="tr-TR" b="1" dirty="0"/>
              <a:t>/2016/04/</a:t>
            </a:r>
            <a:r>
              <a:rPr lang="tr-TR" b="1" dirty="0" err="1"/>
              <a:t>hazr</a:t>
            </a:r>
            <a:r>
              <a:rPr lang="tr-TR" b="1" dirty="0"/>
              <a:t>-cv-</a:t>
            </a:r>
            <a:r>
              <a:rPr lang="tr-TR" b="1" dirty="0" err="1"/>
              <a:t>ornekleri</a:t>
            </a:r>
            <a:r>
              <a:rPr lang="tr-TR" b="1" dirty="0"/>
              <a:t>-cv-indir-</a:t>
            </a:r>
            <a:r>
              <a:rPr lang="tr-TR" b="1" dirty="0" err="1"/>
              <a:t>hazr.html</a:t>
            </a:r>
            <a:endParaRPr lang="tr-TR" b="1" dirty="0"/>
          </a:p>
          <a:p>
            <a:r>
              <a:rPr lang="tr-TR" b="1" dirty="0" err="1"/>
              <a:t>https</a:t>
            </a:r>
            <a:r>
              <a:rPr lang="tr-TR" b="1" dirty="0"/>
              <a:t>://</a:t>
            </a:r>
            <a:r>
              <a:rPr lang="tr-TR" b="1" dirty="0" err="1"/>
              <a:t>www.youtube.com</a:t>
            </a:r>
            <a:r>
              <a:rPr lang="tr-TR" b="1" dirty="0"/>
              <a:t>/</a:t>
            </a:r>
            <a:r>
              <a:rPr lang="tr-TR" b="1" dirty="0" err="1"/>
              <a:t>watch?v</a:t>
            </a:r>
            <a:r>
              <a:rPr lang="tr-TR" b="1" dirty="0"/>
              <a:t>=M6yendTVY40</a:t>
            </a:r>
          </a:p>
          <a:p>
            <a:endParaRPr lang="tr-TR" dirty="0"/>
          </a:p>
        </p:txBody>
      </p:sp>
    </p:spTree>
    <p:extLst>
      <p:ext uri="{BB962C8B-B14F-4D97-AF65-F5344CB8AC3E}">
        <p14:creationId xmlns:p14="http://schemas.microsoft.com/office/powerpoint/2010/main" val="1953718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04900" y="0"/>
            <a:ext cx="6930189" cy="6858000"/>
          </a:xfrm>
          <a:prstGeom prst="rect">
            <a:avLst/>
          </a:prstGeom>
        </p:spPr>
      </p:pic>
    </p:spTree>
    <p:extLst>
      <p:ext uri="{BB962C8B-B14F-4D97-AF65-F5344CB8AC3E}">
        <p14:creationId xmlns:p14="http://schemas.microsoft.com/office/powerpoint/2010/main" val="2614520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1282700"/>
            <a:ext cx="7620000" cy="4292600"/>
          </a:xfrm>
          <a:prstGeom prst="rect">
            <a:avLst/>
          </a:prstGeom>
        </p:spPr>
      </p:pic>
    </p:spTree>
    <p:extLst>
      <p:ext uri="{BB962C8B-B14F-4D97-AF65-F5344CB8AC3E}">
        <p14:creationId xmlns:p14="http://schemas.microsoft.com/office/powerpoint/2010/main" val="3529127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46300" y="0"/>
            <a:ext cx="4847545" cy="6858000"/>
          </a:xfrm>
          <a:prstGeom prst="rect">
            <a:avLst/>
          </a:prstGeom>
        </p:spPr>
      </p:pic>
    </p:spTree>
    <p:extLst>
      <p:ext uri="{BB962C8B-B14F-4D97-AF65-F5344CB8AC3E}">
        <p14:creationId xmlns:p14="http://schemas.microsoft.com/office/powerpoint/2010/main" val="1491647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7700" y="0"/>
            <a:ext cx="5295791" cy="6858000"/>
          </a:xfrm>
          <a:prstGeom prst="rect">
            <a:avLst/>
          </a:prstGeom>
        </p:spPr>
      </p:pic>
    </p:spTree>
    <p:extLst>
      <p:ext uri="{BB962C8B-B14F-4D97-AF65-F5344CB8AC3E}">
        <p14:creationId xmlns:p14="http://schemas.microsoft.com/office/powerpoint/2010/main" val="3159666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Yazılı İletişim</a:t>
            </a:r>
          </a:p>
        </p:txBody>
      </p:sp>
      <p:sp>
        <p:nvSpPr>
          <p:cNvPr id="3" name="Content Placeholder 2"/>
          <p:cNvSpPr>
            <a:spLocks noGrp="1"/>
          </p:cNvSpPr>
          <p:nvPr>
            <p:ph sz="quarter" idx="1"/>
          </p:nvPr>
        </p:nvSpPr>
        <p:spPr/>
        <p:txBody>
          <a:bodyPr/>
          <a:lstStyle/>
          <a:p>
            <a:r>
              <a:rPr lang="tr-TR" dirty="0" smtClean="0"/>
              <a:t>Yazılı iletişimin temel unsuru olan </a:t>
            </a:r>
            <a:r>
              <a:rPr lang="tr-TR" b="1" dirty="0" smtClean="0"/>
              <a:t>yazının icadı</a:t>
            </a:r>
            <a:r>
              <a:rPr lang="tr-TR" dirty="0" smtClean="0"/>
              <a:t>, insanlık tarihi kadar eskiye götürür.</a:t>
            </a:r>
          </a:p>
          <a:p>
            <a:r>
              <a:rPr lang="tr-TR" dirty="0" smtClean="0"/>
              <a:t>İnsanoğlu resim çizmeye yaklaşık </a:t>
            </a:r>
            <a:r>
              <a:rPr lang="tr-TR" b="1" dirty="0" smtClean="0"/>
              <a:t>kırk bin yıl kadar önce </a:t>
            </a:r>
            <a:r>
              <a:rPr lang="tr-TR" dirty="0" smtClean="0"/>
              <a:t>başlamıştır. </a:t>
            </a:r>
            <a:endParaRPr lang="tr-TR" dirty="0"/>
          </a:p>
          <a:p>
            <a:r>
              <a:rPr lang="tr-TR" dirty="0" smtClean="0"/>
              <a:t>Tarihte yazı ilk olarak M.Ö.3200 yıllarında Sümerler bulmuşlardır. </a:t>
            </a:r>
          </a:p>
          <a:p>
            <a:pPr lvl="1"/>
            <a:r>
              <a:rPr lang="tr-TR" dirty="0" smtClean="0"/>
              <a:t>Bu yazı şekiller üzerine kuruludur. Resimler iletişim kurmada yetersiz kalınca </a:t>
            </a:r>
            <a:r>
              <a:rPr lang="tr-TR" b="1" dirty="0" smtClean="0"/>
              <a:t>çivi yazısını </a:t>
            </a:r>
            <a:r>
              <a:rPr lang="tr-TR" dirty="0" smtClean="0"/>
              <a:t>geliştirmişlerdir.</a:t>
            </a:r>
            <a:endParaRPr lang="tr-TR" dirty="0"/>
          </a:p>
        </p:txBody>
      </p:sp>
    </p:spTree>
    <p:extLst>
      <p:ext uri="{BB962C8B-B14F-4D97-AF65-F5344CB8AC3E}">
        <p14:creationId xmlns:p14="http://schemas.microsoft.com/office/powerpoint/2010/main" val="74745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268306236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Sosyal Hayatta Kullanılan Yazılı İletişim Türleri</a:t>
            </a:r>
            <a:endParaRPr lang="tr-TR" dirty="0"/>
          </a:p>
        </p:txBody>
      </p:sp>
      <p:sp>
        <p:nvSpPr>
          <p:cNvPr id="3" name="Content Placeholder 2"/>
          <p:cNvSpPr>
            <a:spLocks noGrp="1"/>
          </p:cNvSpPr>
          <p:nvPr>
            <p:ph sz="quarter" idx="1"/>
          </p:nvPr>
        </p:nvSpPr>
        <p:spPr/>
        <p:txBody>
          <a:bodyPr/>
          <a:lstStyle/>
          <a:p>
            <a:pPr algn="ctr">
              <a:lnSpc>
                <a:spcPct val="140000"/>
              </a:lnSpc>
            </a:pPr>
            <a:r>
              <a:rPr lang="tr-TR" sz="3000" b="1" dirty="0"/>
              <a:t>Gazete</a:t>
            </a:r>
          </a:p>
          <a:p>
            <a:pPr algn="ctr">
              <a:lnSpc>
                <a:spcPct val="140000"/>
              </a:lnSpc>
            </a:pPr>
            <a:r>
              <a:rPr lang="tr-TR" sz="3000" b="1" dirty="0"/>
              <a:t>Dergi</a:t>
            </a:r>
          </a:p>
          <a:p>
            <a:pPr algn="ctr">
              <a:lnSpc>
                <a:spcPct val="140000"/>
              </a:lnSpc>
            </a:pPr>
            <a:r>
              <a:rPr lang="tr-TR" sz="3000" b="1" dirty="0"/>
              <a:t>El Kitapçığı</a:t>
            </a:r>
          </a:p>
          <a:p>
            <a:pPr algn="ctr">
              <a:lnSpc>
                <a:spcPct val="140000"/>
              </a:lnSpc>
            </a:pPr>
            <a:r>
              <a:rPr lang="tr-TR" sz="3000" b="1" dirty="0"/>
              <a:t>Broşür</a:t>
            </a:r>
          </a:p>
          <a:p>
            <a:endParaRPr lang="tr-TR" dirty="0"/>
          </a:p>
        </p:txBody>
      </p:sp>
    </p:spTree>
    <p:extLst>
      <p:ext uri="{BB962C8B-B14F-4D97-AF65-F5344CB8AC3E}">
        <p14:creationId xmlns:p14="http://schemas.microsoft.com/office/powerpoint/2010/main" val="346879900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Yazılı İletişimin Avantajları</a:t>
            </a:r>
            <a:endParaRPr lang="tr-TR" dirty="0"/>
          </a:p>
        </p:txBody>
      </p:sp>
      <p:sp>
        <p:nvSpPr>
          <p:cNvPr id="5" name="Content Placeholder 4"/>
          <p:cNvSpPr>
            <a:spLocks noGrp="1"/>
          </p:cNvSpPr>
          <p:nvPr>
            <p:ph sz="quarter" idx="1"/>
          </p:nvPr>
        </p:nvSpPr>
        <p:spPr>
          <a:xfrm>
            <a:off x="301752" y="1527047"/>
            <a:ext cx="8534400" cy="4870577"/>
          </a:xfrm>
        </p:spPr>
        <p:txBody>
          <a:bodyPr>
            <a:normAutofit fontScale="92500" lnSpcReduction="10000"/>
          </a:bodyPr>
          <a:lstStyle/>
          <a:p>
            <a:r>
              <a:rPr lang="tr-TR" b="1" u="sng" dirty="0" smtClean="0">
                <a:solidFill>
                  <a:srgbClr val="FF6600"/>
                </a:solidFill>
              </a:rPr>
              <a:t>Avantajları</a:t>
            </a:r>
            <a:r>
              <a:rPr lang="tr-TR" u="sng" dirty="0" smtClean="0">
                <a:solidFill>
                  <a:srgbClr val="FF6600"/>
                </a:solidFill>
              </a:rPr>
              <a:t>:</a:t>
            </a:r>
          </a:p>
          <a:p>
            <a:r>
              <a:rPr lang="tr-TR" dirty="0" smtClean="0"/>
              <a:t>İletişim </a:t>
            </a:r>
            <a:r>
              <a:rPr lang="tr-TR" b="1" dirty="0" smtClean="0"/>
              <a:t>daha az hatalı </a:t>
            </a:r>
            <a:r>
              <a:rPr lang="tr-TR" dirty="0" smtClean="0"/>
              <a:t>olur. Son haliyle tekrar gözden geçirilebilir, eksikler düzeltilebilir.</a:t>
            </a:r>
          </a:p>
          <a:p>
            <a:r>
              <a:rPr lang="tr-TR" b="1" dirty="0" smtClean="0"/>
              <a:t>İspat özelliği </a:t>
            </a:r>
            <a:r>
              <a:rPr lang="tr-TR" dirty="0" smtClean="0"/>
              <a:t>taşır. </a:t>
            </a:r>
          </a:p>
          <a:p>
            <a:r>
              <a:rPr lang="tr-TR" b="1" dirty="0" smtClean="0"/>
              <a:t>Arşivlenir</a:t>
            </a:r>
            <a:r>
              <a:rPr lang="tr-TR" dirty="0" smtClean="0"/>
              <a:t>, gerektiğinde tekrar bakılabilir.</a:t>
            </a:r>
          </a:p>
          <a:p>
            <a:r>
              <a:rPr lang="tr-TR" b="1" dirty="0" smtClean="0"/>
              <a:t>Gerekli tüm içeriğin </a:t>
            </a:r>
            <a:r>
              <a:rPr lang="tr-TR" dirty="0" smtClean="0"/>
              <a:t>planlı bir biçimde mesaja </a:t>
            </a:r>
            <a:r>
              <a:rPr lang="tr-TR" b="1" dirty="0" smtClean="0"/>
              <a:t>yerleştirilebilmesi</a:t>
            </a:r>
            <a:r>
              <a:rPr lang="tr-TR" dirty="0" smtClean="0"/>
              <a:t> olarak sıralanabilir.</a:t>
            </a:r>
          </a:p>
          <a:p>
            <a:r>
              <a:rPr lang="tr-TR" dirty="0" smtClean="0"/>
              <a:t>En karmaşık ve kapsamlı mesajlar </a:t>
            </a:r>
            <a:r>
              <a:rPr lang="tr-TR" b="1" dirty="0" smtClean="0"/>
              <a:t>kolayca iletilebilir</a:t>
            </a:r>
            <a:r>
              <a:rPr lang="tr-TR" dirty="0" smtClean="0"/>
              <a:t>.</a:t>
            </a:r>
          </a:p>
          <a:p>
            <a:r>
              <a:rPr lang="tr-TR" b="1" dirty="0" smtClean="0"/>
              <a:t>Çoğaltma </a:t>
            </a:r>
            <a:r>
              <a:rPr lang="tr-TR" dirty="0" smtClean="0"/>
              <a:t>olanağı vardır. </a:t>
            </a:r>
          </a:p>
          <a:p>
            <a:r>
              <a:rPr lang="tr-TR" dirty="0" smtClean="0"/>
              <a:t>Özellikle iş hayatında emir ve talimatlar yazılı verildiğinden</a:t>
            </a:r>
            <a:r>
              <a:rPr lang="tr-TR" b="1" dirty="0" smtClean="0"/>
              <a:t>, diğer iletişim araçlarına göre etkileri daha fazladır.</a:t>
            </a:r>
            <a:r>
              <a:rPr lang="tr-TR" dirty="0" smtClean="0"/>
              <a:t> </a:t>
            </a:r>
          </a:p>
          <a:p>
            <a:endParaRPr lang="tr-TR" dirty="0" smtClean="0"/>
          </a:p>
          <a:p>
            <a:endParaRPr lang="tr-TR" dirty="0"/>
          </a:p>
        </p:txBody>
      </p:sp>
    </p:spTree>
    <p:extLst>
      <p:ext uri="{BB962C8B-B14F-4D97-AF65-F5344CB8AC3E}">
        <p14:creationId xmlns:p14="http://schemas.microsoft.com/office/powerpoint/2010/main" val="28046595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Yazılı İletişimin </a:t>
            </a:r>
            <a:r>
              <a:rPr lang="tr-TR" dirty="0" smtClean="0"/>
              <a:t>Dezavantajları</a:t>
            </a:r>
            <a:endParaRPr lang="tr-TR" dirty="0"/>
          </a:p>
        </p:txBody>
      </p:sp>
      <p:sp>
        <p:nvSpPr>
          <p:cNvPr id="3" name="Content Placeholder 2"/>
          <p:cNvSpPr>
            <a:spLocks noGrp="1"/>
          </p:cNvSpPr>
          <p:nvPr>
            <p:ph sz="quarter" idx="1"/>
          </p:nvPr>
        </p:nvSpPr>
        <p:spPr/>
        <p:txBody>
          <a:bodyPr>
            <a:normAutofit lnSpcReduction="10000"/>
          </a:bodyPr>
          <a:lstStyle/>
          <a:p>
            <a:r>
              <a:rPr lang="tr-TR" b="1" u="sng" dirty="0" smtClean="0">
                <a:solidFill>
                  <a:srgbClr val="FF6600"/>
                </a:solidFill>
              </a:rPr>
              <a:t>Dezavantajları:</a:t>
            </a:r>
          </a:p>
          <a:p>
            <a:r>
              <a:rPr lang="tr-TR" dirty="0" smtClean="0"/>
              <a:t>İnsanların </a:t>
            </a:r>
            <a:r>
              <a:rPr lang="tr-TR" b="1" dirty="0" smtClean="0"/>
              <a:t>fikirlerinin yazı ile değiştirilmesinin çok güç olması</a:t>
            </a:r>
          </a:p>
          <a:p>
            <a:r>
              <a:rPr lang="tr-TR" b="1" dirty="0" smtClean="0"/>
              <a:t>Kişisel temasa olanak tanımaması</a:t>
            </a:r>
          </a:p>
          <a:p>
            <a:r>
              <a:rPr lang="tr-TR" dirty="0" smtClean="0"/>
              <a:t>Çoğu yazılı iletişim türünün </a:t>
            </a:r>
            <a:r>
              <a:rPr lang="tr-TR" b="1" dirty="0" smtClean="0"/>
              <a:t>gizlilik ilkesinden uzak olması</a:t>
            </a:r>
          </a:p>
          <a:p>
            <a:r>
              <a:rPr lang="tr-TR" dirty="0" smtClean="0"/>
              <a:t>Farklı kişilere farklı anlamlar ifade edebilmesi ve </a:t>
            </a:r>
            <a:r>
              <a:rPr lang="tr-TR" b="1" dirty="0" smtClean="0"/>
              <a:t>yanlış anlamaların hemen düzeltilememesi</a:t>
            </a:r>
            <a:r>
              <a:rPr lang="tr-TR" dirty="0" smtClean="0"/>
              <a:t>.</a:t>
            </a:r>
          </a:p>
          <a:p>
            <a:r>
              <a:rPr lang="tr-TR" dirty="0" smtClean="0"/>
              <a:t>Kalıcı olduğundan </a:t>
            </a:r>
            <a:r>
              <a:rPr lang="tr-TR" b="1" dirty="0" smtClean="0"/>
              <a:t>olumsuz bir mesajın unutulması zordur. </a:t>
            </a:r>
            <a:endParaRPr lang="tr-TR" b="1" dirty="0"/>
          </a:p>
        </p:txBody>
      </p:sp>
    </p:spTree>
    <p:extLst>
      <p:ext uri="{BB962C8B-B14F-4D97-AF65-F5344CB8AC3E}">
        <p14:creationId xmlns:p14="http://schemas.microsoft.com/office/powerpoint/2010/main" val="1496828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41500" y="612140"/>
            <a:ext cx="5334000" cy="4937760"/>
          </a:xfrm>
          <a:prstGeom prst="rect">
            <a:avLst/>
          </a:prstGeom>
        </p:spPr>
      </p:pic>
      <p:sp>
        <p:nvSpPr>
          <p:cNvPr id="5" name="TextBox 4"/>
          <p:cNvSpPr txBox="1"/>
          <p:nvPr/>
        </p:nvSpPr>
        <p:spPr>
          <a:xfrm>
            <a:off x="1428750" y="5842000"/>
            <a:ext cx="5254625" cy="400110"/>
          </a:xfrm>
          <a:prstGeom prst="rect">
            <a:avLst/>
          </a:prstGeom>
          <a:noFill/>
        </p:spPr>
        <p:txBody>
          <a:bodyPr wrap="square" rtlCol="0">
            <a:spAutoFit/>
          </a:bodyPr>
          <a:lstStyle/>
          <a:p>
            <a:pPr algn="ctr"/>
            <a:r>
              <a:rPr lang="tr-TR" sz="2000" b="1" dirty="0" smtClean="0"/>
              <a:t>Sümer Yazısı</a:t>
            </a:r>
            <a:endParaRPr lang="tr-TR" sz="2000" b="1" dirty="0"/>
          </a:p>
        </p:txBody>
      </p:sp>
    </p:spTree>
    <p:extLst>
      <p:ext uri="{BB962C8B-B14F-4D97-AF65-F5344CB8AC3E}">
        <p14:creationId xmlns:p14="http://schemas.microsoft.com/office/powerpoint/2010/main" val="1184837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Yazılı </a:t>
            </a:r>
            <a:r>
              <a:rPr lang="tr-TR" dirty="0" smtClean="0"/>
              <a:t>İletişim	</a:t>
            </a:r>
            <a:endParaRPr lang="tr-TR" dirty="0"/>
          </a:p>
        </p:txBody>
      </p:sp>
      <p:sp>
        <p:nvSpPr>
          <p:cNvPr id="3" name="Content Placeholder 2"/>
          <p:cNvSpPr>
            <a:spLocks noGrp="1"/>
          </p:cNvSpPr>
          <p:nvPr>
            <p:ph sz="quarter" idx="1"/>
          </p:nvPr>
        </p:nvSpPr>
        <p:spPr/>
        <p:txBody>
          <a:bodyPr/>
          <a:lstStyle/>
          <a:p>
            <a:r>
              <a:rPr lang="tr-TR" dirty="0" smtClean="0"/>
              <a:t>Yazılı olarak gönderilen mesajlar, </a:t>
            </a:r>
            <a:r>
              <a:rPr lang="tr-TR" b="1" dirty="0" smtClean="0"/>
              <a:t>ses, kelime, cümle ve paragraf</a:t>
            </a:r>
            <a:r>
              <a:rPr lang="tr-TR" dirty="0" smtClean="0"/>
              <a:t> gibi alt bölümlerden oluşur. </a:t>
            </a:r>
          </a:p>
          <a:p>
            <a:r>
              <a:rPr lang="tr-TR" b="1" dirty="0" smtClean="0"/>
              <a:t>Ses</a:t>
            </a:r>
            <a:r>
              <a:rPr lang="tr-TR" dirty="0" smtClean="0"/>
              <a:t>, dilin parçalanamayan en küçük parçasıdır.</a:t>
            </a:r>
          </a:p>
          <a:p>
            <a:r>
              <a:rPr lang="tr-TR" b="1" dirty="0" smtClean="0"/>
              <a:t>Kelime</a:t>
            </a:r>
            <a:r>
              <a:rPr lang="tr-TR" dirty="0" smtClean="0"/>
              <a:t>, anlamı olan, cümle kurmaya yarayan, tek başına kullanılan ses ve ya sesler topluluğudur.(Sözcük aynı anlamdadır.)</a:t>
            </a:r>
          </a:p>
          <a:p>
            <a:r>
              <a:rPr lang="tr-TR" b="1" dirty="0" smtClean="0"/>
              <a:t>Cümle</a:t>
            </a:r>
            <a:r>
              <a:rPr lang="tr-TR" dirty="0" smtClean="0"/>
              <a:t>, bir düşünceyi, fikri, duyguyu, olayı tam olarak bir hüküm halinde bildiren kelime grubudur.</a:t>
            </a:r>
          </a:p>
          <a:p>
            <a:r>
              <a:rPr lang="tr-TR" b="1" dirty="0" smtClean="0"/>
              <a:t>Paragraf</a:t>
            </a:r>
            <a:r>
              <a:rPr lang="tr-TR" dirty="0" smtClean="0"/>
              <a:t>, herhangi bir yazının bir satır başından öteki satır başına kadar uzanan bölümüdür.</a:t>
            </a:r>
            <a:endParaRPr lang="tr-TR" dirty="0"/>
          </a:p>
        </p:txBody>
      </p:sp>
    </p:spTree>
    <p:extLst>
      <p:ext uri="{BB962C8B-B14F-4D97-AF65-F5344CB8AC3E}">
        <p14:creationId xmlns:p14="http://schemas.microsoft.com/office/powerpoint/2010/main" val="4026621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Yazılı İletişimin Öğeleri</a:t>
            </a:r>
            <a:endParaRPr lang="tr-TR" dirty="0"/>
          </a:p>
        </p:txBody>
      </p:sp>
      <p:sp>
        <p:nvSpPr>
          <p:cNvPr id="3" name="Content Placeholder 2"/>
          <p:cNvSpPr>
            <a:spLocks noGrp="1"/>
          </p:cNvSpPr>
          <p:nvPr>
            <p:ph sz="quarter" idx="1"/>
          </p:nvPr>
        </p:nvSpPr>
        <p:spPr/>
        <p:txBody>
          <a:bodyPr/>
          <a:lstStyle/>
          <a:p>
            <a:r>
              <a:rPr lang="tr-TR" dirty="0" smtClean="0"/>
              <a:t>Yazı bir takım şekillere anlam vermekle ortaya çıkmaz.  Yazıyı oluşturan </a:t>
            </a:r>
            <a:r>
              <a:rPr lang="tr-TR" b="1" dirty="0" smtClean="0"/>
              <a:t>alfabe</a:t>
            </a:r>
            <a:r>
              <a:rPr lang="tr-TR" dirty="0" smtClean="0"/>
              <a:t>, şekillerin simgeleşmesinde kullanılır. </a:t>
            </a:r>
          </a:p>
          <a:p>
            <a:r>
              <a:rPr lang="tr-TR" dirty="0" smtClean="0"/>
              <a:t>Alfabeyi yazabilecek </a:t>
            </a:r>
            <a:r>
              <a:rPr lang="tr-TR" b="1" dirty="0" smtClean="0"/>
              <a:t>parşömen, </a:t>
            </a:r>
            <a:r>
              <a:rPr lang="tr-TR" b="1" dirty="0" err="1" smtClean="0"/>
              <a:t>papirus</a:t>
            </a:r>
            <a:r>
              <a:rPr lang="tr-TR" b="1" dirty="0" smtClean="0"/>
              <a:t> ve kağıt </a:t>
            </a:r>
            <a:r>
              <a:rPr lang="tr-TR" dirty="0" smtClean="0"/>
              <a:t>gibi nesneler gereklidir.</a:t>
            </a:r>
          </a:p>
          <a:p>
            <a:r>
              <a:rPr lang="tr-TR" dirty="0" smtClean="0"/>
              <a:t>Bu nesnelere, simgeleri yerleştirebilmek için </a:t>
            </a:r>
            <a:r>
              <a:rPr lang="tr-TR" b="1" dirty="0" smtClean="0"/>
              <a:t>boya ve ya mürekkebe</a:t>
            </a:r>
            <a:r>
              <a:rPr lang="tr-TR" dirty="0" smtClean="0"/>
              <a:t> ihtiyaç vardır.</a:t>
            </a:r>
          </a:p>
          <a:p>
            <a:r>
              <a:rPr lang="tr-TR" dirty="0" smtClean="0"/>
              <a:t>Nesnelere yerleştirilen simgeleri çoğaltabilmek için </a:t>
            </a:r>
            <a:r>
              <a:rPr lang="tr-TR" b="1" dirty="0" smtClean="0"/>
              <a:t>matbaa</a:t>
            </a:r>
            <a:r>
              <a:rPr lang="tr-TR" dirty="0" smtClean="0"/>
              <a:t> gibi ve </a:t>
            </a:r>
            <a:r>
              <a:rPr lang="tr-TR" b="1" dirty="0" smtClean="0"/>
              <a:t>bilgisayar, internet, monitör </a:t>
            </a:r>
            <a:r>
              <a:rPr lang="tr-TR" dirty="0" smtClean="0"/>
              <a:t>gibi unsurlar eklenmiştir.</a:t>
            </a:r>
            <a:endParaRPr lang="tr-TR" dirty="0"/>
          </a:p>
        </p:txBody>
      </p:sp>
    </p:spTree>
    <p:extLst>
      <p:ext uri="{BB962C8B-B14F-4D97-AF65-F5344CB8AC3E}">
        <p14:creationId xmlns:p14="http://schemas.microsoft.com/office/powerpoint/2010/main" val="1944196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Yazılı İletişimin Başarılı Olabilmesi İçin</a:t>
            </a:r>
            <a:endParaRPr lang="tr-TR" dirty="0"/>
          </a:p>
        </p:txBody>
      </p:sp>
      <p:sp>
        <p:nvSpPr>
          <p:cNvPr id="3" name="Content Placeholder 2"/>
          <p:cNvSpPr>
            <a:spLocks noGrp="1"/>
          </p:cNvSpPr>
          <p:nvPr>
            <p:ph sz="quarter" idx="1"/>
          </p:nvPr>
        </p:nvSpPr>
        <p:spPr/>
        <p:txBody>
          <a:bodyPr/>
          <a:lstStyle/>
          <a:p>
            <a:r>
              <a:rPr lang="tr-TR" dirty="0" smtClean="0"/>
              <a:t>Yazıda konuşma dili kavramlarından kaçının.</a:t>
            </a:r>
          </a:p>
          <a:p>
            <a:r>
              <a:rPr lang="tr-TR" dirty="0" smtClean="0"/>
              <a:t>Argo ve etkileyici dil kullanmaktan kaçının.</a:t>
            </a:r>
          </a:p>
          <a:p>
            <a:r>
              <a:rPr lang="tr-TR" dirty="0" smtClean="0"/>
              <a:t>Duygusal ve abartılı bir dil kullanmayın.</a:t>
            </a:r>
          </a:p>
          <a:p>
            <a:r>
              <a:rPr lang="tr-TR" dirty="0" smtClean="0"/>
              <a:t>Klişeleşmiş, basmakalıp sözlerden kaçının.</a:t>
            </a:r>
          </a:p>
          <a:p>
            <a:r>
              <a:rPr lang="tr-TR" dirty="0" smtClean="0"/>
              <a:t>Belirsiz ifadelerden kaçınılmalı, somut kavramlar kullanılmalıdır. (az zamanımız kaldı yerine 10 dakikamız kaldı gibi.)</a:t>
            </a:r>
          </a:p>
        </p:txBody>
      </p:sp>
    </p:spTree>
    <p:extLst>
      <p:ext uri="{BB962C8B-B14F-4D97-AF65-F5344CB8AC3E}">
        <p14:creationId xmlns:p14="http://schemas.microsoft.com/office/powerpoint/2010/main" val="3828947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Yazılı İletişim Türleri </a:t>
            </a:r>
            <a:endParaRPr lang="tr-TR" dirty="0"/>
          </a:p>
        </p:txBody>
      </p:sp>
      <p:sp>
        <p:nvSpPr>
          <p:cNvPr id="3" name="Content Placeholder 2"/>
          <p:cNvSpPr>
            <a:spLocks noGrp="1"/>
          </p:cNvSpPr>
          <p:nvPr>
            <p:ph sz="quarter" idx="1"/>
          </p:nvPr>
        </p:nvSpPr>
        <p:spPr/>
        <p:txBody>
          <a:bodyPr/>
          <a:lstStyle/>
          <a:p>
            <a:r>
              <a:rPr lang="tr-TR" b="1" dirty="0" smtClean="0">
                <a:solidFill>
                  <a:srgbClr val="FF0000"/>
                </a:solidFill>
              </a:rPr>
              <a:t>Mektup: </a:t>
            </a:r>
            <a:r>
              <a:rPr lang="tr-TR" dirty="0" smtClean="0"/>
              <a:t>Birbirinden uzaktaki insanların, anlaşmak ve haberleşmek amacıyla yazdıkları, duyguları, dilekleri ve düşünceleri belirten yazıdır.</a:t>
            </a:r>
          </a:p>
          <a:p>
            <a:pPr lvl="1"/>
            <a:r>
              <a:rPr lang="tr-TR" dirty="0" smtClean="0">
                <a:solidFill>
                  <a:srgbClr val="000000"/>
                </a:solidFill>
              </a:rPr>
              <a:t>Bir şeyi haber vermek, sormak ve ya istemek için yazılır.</a:t>
            </a:r>
          </a:p>
          <a:p>
            <a:pPr lvl="1"/>
            <a:r>
              <a:rPr lang="tr-TR" dirty="0" smtClean="0">
                <a:solidFill>
                  <a:srgbClr val="000000"/>
                </a:solidFill>
              </a:rPr>
              <a:t>Özel mektup ve iş mektubu olmak üzere 2 türde yazılır. </a:t>
            </a:r>
          </a:p>
          <a:p>
            <a:pPr lvl="1"/>
            <a:r>
              <a:rPr lang="tr-TR" dirty="0" smtClean="0">
                <a:solidFill>
                  <a:srgbClr val="000000"/>
                </a:solidFill>
              </a:rPr>
              <a:t>İş mektubu örnekleri:	</a:t>
            </a:r>
          </a:p>
          <a:p>
            <a:pPr lvl="2"/>
            <a:r>
              <a:rPr lang="tr-TR" dirty="0" smtClean="0">
                <a:solidFill>
                  <a:srgbClr val="000000"/>
                </a:solidFill>
              </a:rPr>
              <a:t>Referans mektupları, tavsiye mektubu, teyit mektupları, teklif </a:t>
            </a:r>
            <a:r>
              <a:rPr lang="tr-TR" dirty="0" smtClean="0">
                <a:solidFill>
                  <a:srgbClr val="000000"/>
                </a:solidFill>
              </a:rPr>
              <a:t>mektubu, takdim mektubu </a:t>
            </a:r>
            <a:r>
              <a:rPr lang="tr-TR" dirty="0" smtClean="0">
                <a:solidFill>
                  <a:srgbClr val="000000"/>
                </a:solidFill>
              </a:rPr>
              <a:t>vb.</a:t>
            </a:r>
            <a:endParaRPr lang="tr-TR" dirty="0">
              <a:solidFill>
                <a:srgbClr val="000000"/>
              </a:solidFill>
            </a:endParaRPr>
          </a:p>
        </p:txBody>
      </p:sp>
    </p:spTree>
    <p:extLst>
      <p:ext uri="{BB962C8B-B14F-4D97-AF65-F5344CB8AC3E}">
        <p14:creationId xmlns:p14="http://schemas.microsoft.com/office/powerpoint/2010/main" val="324000543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2277</TotalTime>
  <Words>1260</Words>
  <Application>Microsoft Macintosh PowerPoint</Application>
  <PresentationFormat>On-screen Show (4:3)</PresentationFormat>
  <Paragraphs>138</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Civic</vt:lpstr>
      <vt:lpstr>Yazılı İletişim </vt:lpstr>
      <vt:lpstr>Yazılı İletişim</vt:lpstr>
      <vt:lpstr>Yazılı İletişim</vt:lpstr>
      <vt:lpstr>Yazılı İletişim</vt:lpstr>
      <vt:lpstr>PowerPoint Presentation</vt:lpstr>
      <vt:lpstr>Yazılı İletişim </vt:lpstr>
      <vt:lpstr>Yazılı İletişimin Öğeleri</vt:lpstr>
      <vt:lpstr>Yazılı İletişimin Başarılı Olabilmesi İçin</vt:lpstr>
      <vt:lpstr>Yazılı İletişim Türleri </vt:lpstr>
      <vt:lpstr>PowerPoint Presentation</vt:lpstr>
      <vt:lpstr>Yazılı İletişim Türleri </vt:lpstr>
      <vt:lpstr>PowerPoint Presentation</vt:lpstr>
      <vt:lpstr>PowerPoint Presentation</vt:lpstr>
      <vt:lpstr>Yazılı İletişim Türleri </vt:lpstr>
      <vt:lpstr>Yazılı İletişim Türleri </vt:lpstr>
      <vt:lpstr>Yazılı İletişim Türleri </vt:lpstr>
      <vt:lpstr>PowerPoint Presentation</vt:lpstr>
      <vt:lpstr>PowerPoint Presentation</vt:lpstr>
      <vt:lpstr>Kurumsal Hayatta Kullanılan Yazılı İletişim Türleri</vt:lpstr>
      <vt:lpstr>Yazılı İletişim Türleri </vt:lpstr>
      <vt:lpstr>PowerPoint Presentation</vt:lpstr>
      <vt:lpstr>PowerPoint Presentation</vt:lpstr>
      <vt:lpstr>PowerPoint Presentation</vt:lpstr>
      <vt:lpstr>PowerPoint Presentation</vt:lpstr>
      <vt:lpstr>PowerPoint Presentation</vt:lpstr>
      <vt:lpstr>Yazılı İletişim Türleri </vt:lpstr>
      <vt:lpstr>Yazılı İletişim Türleri </vt:lpstr>
      <vt:lpstr>Yazılı İletişim Türleri </vt:lpstr>
      <vt:lpstr>Yazılı İletişim Türleri </vt:lpstr>
      <vt:lpstr>Yazılı İletişim Türleri </vt:lpstr>
      <vt:lpstr>Yazılı İletişim Türleri </vt:lpstr>
      <vt:lpstr>Yazılı İletişim Türleri </vt:lpstr>
      <vt:lpstr>PowerPoint Presentation</vt:lpstr>
      <vt:lpstr>PowerPoint Presentation</vt:lpstr>
      <vt:lpstr>Yazılı İletişim Türleri </vt:lpstr>
      <vt:lpstr>PowerPoint Presentation</vt:lpstr>
      <vt:lpstr>PowerPoint Presentation</vt:lpstr>
      <vt:lpstr>PowerPoint Presentation</vt:lpstr>
      <vt:lpstr>PowerPoint Presentation</vt:lpstr>
      <vt:lpstr>PowerPoint Presentation</vt:lpstr>
      <vt:lpstr>Sosyal Hayatta Kullanılan Yazılı İletişim Türleri</vt:lpstr>
      <vt:lpstr>Yazılı İletişimin Avantajları</vt:lpstr>
      <vt:lpstr>Yazılı İletişimin Dezavantajları</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Yazılı İletişim </dc:title>
  <dc:creator>DUYGU DEMIRCAN</dc:creator>
  <cp:lastModifiedBy>DUYGU DEMIRCAN</cp:lastModifiedBy>
  <cp:revision>18</cp:revision>
  <dcterms:created xsi:type="dcterms:W3CDTF">2018-11-01T09:42:59Z</dcterms:created>
  <dcterms:modified xsi:type="dcterms:W3CDTF">2018-11-04T21:08:13Z</dcterms:modified>
</cp:coreProperties>
</file>